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3" r:id="rId4"/>
    <p:sldId id="265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D317-8688-4E61-B6C1-3383CCBD081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0B4E-0022-4E7A-B1ED-69D6BBDC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0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Deshler/Compressive-Quantum-Imaging/wiki/Digital-Lab-Noteboo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.princeton.edu/scientific-mission/" TargetMode="External"/><Relationship Id="rId2" Type="http://schemas.openxmlformats.org/officeDocument/2006/relationships/hyperlink" Target="https://www.cs.cmu.edu/~kmcra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ationalimaging.org/publica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Deshler/Compressive-Quantum-Imag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F25D5-246E-31E1-E3BC-2603FE6FA6F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Open Science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4F25D5-246E-31E1-E3BC-2603FE6FA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9A242162-2745-09AB-E08F-268292D4A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for Standardizing and Centralizing Lab Workflows</a:t>
            </a:r>
          </a:p>
        </p:txBody>
      </p:sp>
    </p:spTree>
    <p:extLst>
      <p:ext uri="{BB962C8B-B14F-4D97-AF65-F5344CB8AC3E}">
        <p14:creationId xmlns:p14="http://schemas.microsoft.com/office/powerpoint/2010/main" val="354272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3FB5-37AE-64D5-3308-49058419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94D8-CB1D-D712-18A9-9D2AD771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1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Why pursue it? </a:t>
            </a:r>
          </a:p>
          <a:p>
            <a:pPr lvl="1"/>
            <a:r>
              <a:rPr lang="en-US" dirty="0"/>
              <a:t>Research communication today is more than just journal publications</a:t>
            </a:r>
          </a:p>
          <a:p>
            <a:pPr lvl="1"/>
            <a:r>
              <a:rPr lang="en-US" dirty="0"/>
              <a:t>Lab pages can host project descriptions, codebase, datasets, figures, </a:t>
            </a:r>
            <a:r>
              <a:rPr lang="en-US" dirty="0">
                <a:sym typeface="Wingdings" panose="05000000000000000000" pitchFamily="2" charset="2"/>
              </a:rPr>
              <a:t>etc.</a:t>
            </a:r>
            <a:endParaRPr lang="en-US" dirty="0"/>
          </a:p>
          <a:p>
            <a:pPr lvl="1"/>
            <a:r>
              <a:rPr lang="en-US" dirty="0"/>
              <a:t>Clear code/data management is necessary for scientific reproducibility</a:t>
            </a:r>
          </a:p>
          <a:p>
            <a:pPr lvl="1"/>
            <a:r>
              <a:rPr lang="en-US" dirty="0"/>
              <a:t>Makes research higher-impact</a:t>
            </a:r>
          </a:p>
          <a:p>
            <a:pPr lvl="1"/>
            <a:r>
              <a:rPr lang="en-US" dirty="0"/>
              <a:t>Facilitates collaboration</a:t>
            </a:r>
          </a:p>
          <a:p>
            <a:pPr lvl="1"/>
            <a:r>
              <a:rPr lang="en-US" dirty="0"/>
              <a:t>Funding agencies are imposing stricter documentation requirements (e.g. NSF)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new research paradigm </a:t>
            </a:r>
          </a:p>
          <a:p>
            <a:pPr lvl="1"/>
            <a:r>
              <a:rPr lang="en-US" dirty="0"/>
              <a:t>Emphasizes accessibility, standardization, and scientific reproducibility</a:t>
            </a:r>
          </a:p>
          <a:p>
            <a:pPr lvl="1"/>
            <a:r>
              <a:rPr lang="en-US" dirty="0"/>
              <a:t>Particularly useful for code-heavy projects</a:t>
            </a:r>
          </a:p>
          <a:p>
            <a:pPr lvl="1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How is open science done?</a:t>
            </a:r>
            <a:endParaRPr lang="en-US" dirty="0"/>
          </a:p>
          <a:p>
            <a:pPr lvl="1"/>
            <a:r>
              <a:rPr lang="en-US" dirty="0"/>
              <a:t>Tools for scientific workflow and documentation (Quarto, </a:t>
            </a:r>
            <a:r>
              <a:rPr lang="en-US" dirty="0" err="1"/>
              <a:t>JupyterNotebook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Pages, Markdown languages, etc.)</a:t>
            </a:r>
          </a:p>
          <a:p>
            <a:pPr lvl="1"/>
            <a:r>
              <a:rPr lang="en-US" dirty="0"/>
              <a:t>Code hygiene  -  documentation, software design, and version control</a:t>
            </a:r>
          </a:p>
          <a:p>
            <a:pPr lvl="1"/>
            <a:r>
              <a:rPr lang="en-US" dirty="0"/>
              <a:t>Installation, setup, and user guides</a:t>
            </a:r>
          </a:p>
          <a:p>
            <a:pPr lvl="1"/>
            <a:r>
              <a:rPr lang="en-US" dirty="0"/>
              <a:t>Proper file structuring, data organization, and data cleaning</a:t>
            </a:r>
          </a:p>
          <a:p>
            <a:pPr lvl="1"/>
            <a:r>
              <a:rPr lang="en-US" dirty="0"/>
              <a:t>Research wiki pages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Documentation should explain what task the code performs in service of the broader research objective</a:t>
            </a:r>
          </a:p>
        </p:txBody>
      </p:sp>
    </p:spTree>
    <p:extLst>
      <p:ext uri="{BB962C8B-B14F-4D97-AF65-F5344CB8AC3E}">
        <p14:creationId xmlns:p14="http://schemas.microsoft.com/office/powerpoint/2010/main" val="9023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26DC0-AE6E-A00D-1BE7-2CB6EA9C49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Bringing Open Science best-practices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D26DC0-AE6E-A00D-1BE7-2CB6EA9C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63E15-E1FD-801C-C6E1-11CADFB12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a </a:t>
                </a:r>
                <a:r>
                  <a:rPr lang="en-US" dirty="0" err="1"/>
                  <a:t>Github</a:t>
                </a:r>
                <a:r>
                  <a:rPr lang="en-US" dirty="0"/>
                  <a:t> page for the lab</a:t>
                </a:r>
              </a:p>
              <a:p>
                <a:pPr lvl="1"/>
                <a:r>
                  <a:rPr lang="en-US" dirty="0"/>
                  <a:t>Each project gets a dedicated repository - ongoing projects remain private until they are published.</a:t>
                </a:r>
              </a:p>
              <a:p>
                <a:pPr lvl="1"/>
                <a:r>
                  <a:rPr lang="en-US" dirty="0"/>
                  <a:t>Administrative privileges held by Prof. Ashok, with collaborator permissions granted to students working on a project</a:t>
                </a:r>
              </a:p>
              <a:p>
                <a:pPr lvl="1"/>
                <a:r>
                  <a:rPr lang="en-US" dirty="0"/>
                  <a:t>Codebase, README.md, Project Wiki are all maintained by the students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Lab Conventions</a:t>
                </a:r>
              </a:p>
              <a:p>
                <a:pPr lvl="1"/>
                <a:r>
                  <a:rPr lang="en-US" dirty="0"/>
                  <a:t>Mathematical notation (e.g.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Facilitates on-boarding new lab members</a:t>
                </a:r>
              </a:p>
              <a:p>
                <a:pPr lvl="2"/>
                <a:r>
                  <a:rPr lang="en-US" dirty="0"/>
                  <a:t>Common language for communicating results/progress during meetings</a:t>
                </a:r>
              </a:p>
              <a:p>
                <a:pPr lvl="1"/>
                <a:r>
                  <a:rPr lang="en-US" dirty="0"/>
                  <a:t>Method for logging research progress</a:t>
                </a:r>
              </a:p>
              <a:p>
                <a:pPr lvl="2"/>
                <a:r>
                  <a:rPr lang="en-US" dirty="0"/>
                  <a:t>Create a living wiki page that is updated with weekly progress summaries </a:t>
                </a:r>
                <a:r>
                  <a:rPr lang="en-US" dirty="0">
                    <a:hlinkClick r:id="rId3"/>
                  </a:rPr>
                  <a:t>(example wiki)</a:t>
                </a:r>
                <a:endParaRPr lang="en-US" dirty="0"/>
              </a:p>
              <a:p>
                <a:pPr lvl="1"/>
                <a:r>
                  <a:rPr lang="en-US" dirty="0"/>
                  <a:t>Documentation requirements </a:t>
                </a:r>
              </a:p>
              <a:p>
                <a:pPr lvl="2"/>
                <a:r>
                  <a:rPr lang="en-US" dirty="0"/>
                  <a:t>.txt files describing data organization</a:t>
                </a:r>
              </a:p>
              <a:p>
                <a:pPr lvl="2"/>
                <a:r>
                  <a:rPr lang="en-US" dirty="0"/>
                  <a:t>Code commenting conventions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Setup a Platform for Lab Communication</a:t>
                </a:r>
              </a:p>
              <a:p>
                <a:pPr lvl="1"/>
                <a:r>
                  <a:rPr lang="en-US" dirty="0"/>
                  <a:t>Slack / Discord</a:t>
                </a:r>
              </a:p>
              <a:p>
                <a:pPr lvl="1"/>
                <a:r>
                  <a:rPr lang="en-US" dirty="0"/>
                  <a:t>Threads / channels help organize communication by content</a:t>
                </a:r>
              </a:p>
              <a:p>
                <a:pPr lvl="1"/>
                <a:r>
                  <a:rPr lang="en-US" dirty="0"/>
                  <a:t>allows lab members to reach out to the group or individuals directly regarding questions/insight/resources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63E15-E1FD-801C-C6E1-11CADFB12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4"/>
                <a:stretch>
                  <a:fillRect l="-522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D9D-BB9F-55F5-F5F1-6586D503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On-boarding New Lab Members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6D96B-71BB-F612-A46A-B138D282E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𝑆𝐿</m:t>
                    </m:r>
                  </m:oMath>
                </a14:m>
                <a:r>
                  <a:rPr lang="en-US" u="sng" dirty="0"/>
                  <a:t> On-Boarding</a:t>
                </a:r>
                <a:r>
                  <a:rPr lang="en-US" dirty="0"/>
                  <a:t> </a:t>
                </a:r>
                <a:r>
                  <a:rPr lang="en-US" dirty="0" err="1"/>
                  <a:t>Github</a:t>
                </a:r>
                <a:r>
                  <a:rPr lang="en-US" dirty="0"/>
                  <a:t> repository with new members</a:t>
                </a:r>
              </a:p>
              <a:p>
                <a:pPr lvl="1"/>
                <a:r>
                  <a:rPr lang="en-US" dirty="0"/>
                  <a:t>Defines the research workflow, conventions, and documentation standards for the lab</a:t>
                </a:r>
              </a:p>
              <a:p>
                <a:pPr lvl="1"/>
                <a:r>
                  <a:rPr lang="en-US" dirty="0"/>
                  <a:t>Contains information on useful practices (pushing to repositories, accessing the cluster, logging research progress, etc.)</a:t>
                </a:r>
              </a:p>
              <a:p>
                <a:pPr lvl="1"/>
                <a:r>
                  <a:rPr lang="en-US" dirty="0"/>
                  <a:t>Steeper initial learning curve, but higher payoff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new members to lab’s Slack channel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new members as collaborators to their respective project repositories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6D96B-71BB-F612-A46A-B138D282E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2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2998-AEE7-E334-83CC-1FA5C032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Examples of 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4115-2733-8A83-BBFD-019FC6AD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Crane Lab – Discrete Differential Geometry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Princeton - Computational Imaging Lab</a:t>
            </a:r>
          </a:p>
          <a:p>
            <a:r>
              <a:rPr lang="en-US" dirty="0">
                <a:hlinkClick r:id="rId4"/>
              </a:rPr>
              <a:t>Stanford - Computational Imaging Lab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C869-8D67-EFDB-8CBA-65C7291E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Repository Tools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00DF-6D14-DB83-1FC2-993B862E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Compressive-Quantum-Imaging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Scroll down to repository README.md which contains…</a:t>
            </a:r>
          </a:p>
          <a:p>
            <a:pPr lvl="1"/>
            <a:r>
              <a:rPr lang="en-US" dirty="0"/>
              <a:t>Initial project description</a:t>
            </a:r>
          </a:p>
          <a:p>
            <a:pPr lvl="1"/>
            <a:r>
              <a:rPr lang="en-US" dirty="0"/>
              <a:t>Computing </a:t>
            </a:r>
            <a:r>
              <a:rPr lang="en-US" dirty="0" err="1"/>
              <a:t>Reequirements</a:t>
            </a:r>
            <a:endParaRPr lang="en-US" dirty="0"/>
          </a:p>
          <a:p>
            <a:pPr lvl="1"/>
            <a:r>
              <a:rPr lang="en-US" dirty="0"/>
              <a:t>Installation + Setup</a:t>
            </a:r>
          </a:p>
          <a:p>
            <a:pPr lvl="1"/>
            <a:r>
              <a:rPr lang="en-US" dirty="0"/>
              <a:t>Starting Examples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Select ‘Wiki’ tab to explore …</a:t>
            </a:r>
          </a:p>
          <a:p>
            <a:pPr lvl="1"/>
            <a:r>
              <a:rPr lang="en-US" dirty="0"/>
              <a:t>Implementation details</a:t>
            </a:r>
          </a:p>
          <a:p>
            <a:pPr lvl="1"/>
            <a:r>
              <a:rPr lang="en-US" dirty="0"/>
              <a:t>Background theory</a:t>
            </a:r>
          </a:p>
          <a:p>
            <a:pPr lvl="1"/>
            <a:r>
              <a:rPr lang="en-US" dirty="0"/>
              <a:t>Progress Log</a:t>
            </a:r>
          </a:p>
          <a:p>
            <a:pPr lvl="1"/>
            <a:r>
              <a:rPr lang="en-US" dirty="0"/>
              <a:t>Helpful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538D-6A7D-B850-E34E-8EF48C5F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830C-8884-1115-05B0-DE66D5F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4605</TotalTime>
  <Words>459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Open Science in I^2 SL</vt:lpstr>
      <vt:lpstr>Open Science</vt:lpstr>
      <vt:lpstr>Bringing Open Science best-practices to I^2 SL</vt:lpstr>
      <vt:lpstr>On-boarding New Lab Members</vt:lpstr>
      <vt:lpstr>Noteworthy Examples of Open Science</vt:lpstr>
      <vt:lpstr>Demo: Repository Tools on Github</vt:lpstr>
      <vt:lpstr>Data Management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and the I2SL Webpage</dc:title>
  <dc:creator>Nico Deshler</dc:creator>
  <cp:lastModifiedBy>Nico Deshler</cp:lastModifiedBy>
  <cp:revision>8</cp:revision>
  <dcterms:created xsi:type="dcterms:W3CDTF">2022-08-26T16:33:29Z</dcterms:created>
  <dcterms:modified xsi:type="dcterms:W3CDTF">2022-09-06T23:50:52Z</dcterms:modified>
</cp:coreProperties>
</file>