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5" name="Nicolás Alejandro Di Domenico"/>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5-05-05T20:41:28.984">
    <p:pos x="196" y="350"/>
    <p:text>La distribución Exponencial modela el tiempo entre llegadas sucesivas. Es decir: “¿cuánto tiempo pasa entre una llegada y la siguiente?”</p:text>
  </p:cm>
  <p:cm authorId="0" idx="2" dt="2025-05-05T20:15:37.039">
    <p:pos x="196" y="450"/>
    <p:text>La probabilidad de que ocurra el próximo evento no depende del tiempo que ya pasó</p:text>
  </p:cm>
  <p:cm authorId="0" idx="3" dt="2025-05-05T20:40:36.295">
    <p:pos x="196" y="550"/>
    <p:text>“Si analizamos cuántos clientes llegan en un determinado tiempo, esa cantidad sigue una distribución de Poisson.”</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4" dt="2025-05-05T21:36:35.472">
    <p:pos x="196" y="151"/>
    <p:text>Impaciencia de los clientes:
Aunque el sistema no tenga un límite rígido, los propios clientes deciden irse si ven que la cola es muy larga o tarda mucho.
→ En este caso, la capacidad se ve reducida de hecho, no por diseño, sino por comportamiento humano.</p:text>
  </p:cm>
  <p:cm authorId="0" idx="5" dt="2025-05-05T21:36:20.597">
    <p:pos x="196" y="251"/>
    <p:text>Limitaciones físicas o técnicas:
El sistema no puede albergar más clientes porque, por ejemplo, hay un número fijo de sillas, líneas, memoria, etc.
→ Ejemplo: un call center con 10 operadores no puede atender más de 10 llamadas a la vez.</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3570157d633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3570157d633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354f8fa13d6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354f8fa13d6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356fd95b782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356fd95b782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356fd95b782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356fd95b782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354d1ef04f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354d1ef04f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356fd95b782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356fd95b782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356fd95b782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356fd95b782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354d1ef04f2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354d1ef04f2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356fd95b782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356fd95b782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356fd95b782_1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356fd95b782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56fd95b78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56fd95b78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356fd95b782_1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356fd95b782_1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356fd95b782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56fd95b782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356fd95b782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356fd95b782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354f8fa13d6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354f8fa13d6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354f8fa13d6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354f8fa13d6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3570157d633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3570157d633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3570157d633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3570157d633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3570157d633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3570157d633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rgbClr val="DDDDDD"/>
            </a:gs>
            <a:gs pos="100000">
              <a:srgbClr val="919191"/>
            </a:gs>
          </a:gsLst>
          <a:path path="circle">
            <a:fillToRect b="50%" l="50%" r="50%" t="50%"/>
          </a:path>
          <a:tileRect/>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comments" Target="../comments/comment2.xml"/><Relationship Id="rId4" Type="http://schemas.openxmlformats.org/officeDocument/2006/relationships/image" Target="../media/image10.png"/><Relationship Id="rId5"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gi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2.jpg"/><Relationship Id="rId5" Type="http://schemas.openxmlformats.org/officeDocument/2006/relationships/image" Target="../media/image1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comments" Target="../comments/commen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s-419"/>
              <a:t>Teoría De Colas</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l">
              <a:lnSpc>
                <a:spcPct val="80000"/>
              </a:lnSpc>
              <a:spcBef>
                <a:spcPts val="0"/>
              </a:spcBef>
              <a:spcAft>
                <a:spcPts val="0"/>
              </a:spcAft>
              <a:buSzPts val="935"/>
              <a:buNone/>
            </a:pPr>
            <a:r>
              <a:rPr lang="es-419" sz="1800"/>
              <a:t>Integrantes:</a:t>
            </a:r>
            <a:endParaRPr sz="1800"/>
          </a:p>
          <a:p>
            <a:pPr indent="-379730" lvl="0" marL="457200" rtl="0" algn="l">
              <a:lnSpc>
                <a:spcPct val="80000"/>
              </a:lnSpc>
              <a:spcBef>
                <a:spcPts val="0"/>
              </a:spcBef>
              <a:spcAft>
                <a:spcPts val="0"/>
              </a:spcAft>
              <a:buSzPts val="2380"/>
              <a:buChar char="-"/>
            </a:pPr>
            <a:r>
              <a:t/>
            </a:r>
            <a:endParaRPr sz="238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2"/>
          <p:cNvSpPr txBox="1"/>
          <p:nvPr>
            <p:ph idx="1" type="body"/>
          </p:nvPr>
        </p:nvSpPr>
        <p:spPr>
          <a:xfrm>
            <a:off x="268650" y="563850"/>
            <a:ext cx="8520600" cy="4503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sz="1600"/>
              <a:t>Sistemas Multietapa</a:t>
            </a:r>
            <a:endParaRPr sz="900">
              <a:solidFill>
                <a:schemeClr val="dk1"/>
              </a:solidFill>
            </a:endParaRPr>
          </a:p>
          <a:p>
            <a:pPr indent="-298450" lvl="0" marL="457200" rtl="0" algn="l">
              <a:lnSpc>
                <a:spcPct val="150000"/>
              </a:lnSpc>
              <a:spcBef>
                <a:spcPts val="1200"/>
              </a:spcBef>
              <a:spcAft>
                <a:spcPts val="0"/>
              </a:spcAft>
              <a:buClr>
                <a:schemeClr val="dk1"/>
              </a:buClr>
              <a:buSzPts val="1100"/>
              <a:buChar char="●"/>
            </a:pPr>
            <a:r>
              <a:rPr lang="es-419" sz="1100">
                <a:solidFill>
                  <a:schemeClr val="dk1"/>
                </a:solidFill>
              </a:rPr>
              <a:t>El cliente </a:t>
            </a:r>
            <a:r>
              <a:rPr b="1" lang="es-419" sz="1100">
                <a:solidFill>
                  <a:schemeClr val="dk1"/>
                </a:solidFill>
              </a:rPr>
              <a:t>pasa por varias etapas</a:t>
            </a:r>
            <a:r>
              <a:rPr lang="es-419" sz="1100">
                <a:solidFill>
                  <a:schemeClr val="dk1"/>
                </a:solidFill>
              </a:rPr>
              <a:t> secuenciales (varias colas y servidores).</a:t>
            </a:r>
            <a:endParaRPr sz="1100">
              <a:solidFill>
                <a:schemeClr val="dk1"/>
              </a:solidFill>
            </a:endParaRPr>
          </a:p>
          <a:p>
            <a:pPr indent="-298450" lvl="0" marL="457200" rtl="0" algn="l">
              <a:lnSpc>
                <a:spcPct val="150000"/>
              </a:lnSpc>
              <a:spcBef>
                <a:spcPts val="0"/>
              </a:spcBef>
              <a:spcAft>
                <a:spcPts val="0"/>
              </a:spcAft>
              <a:buClr>
                <a:schemeClr val="dk1"/>
              </a:buClr>
              <a:buSzPts val="1100"/>
              <a:buChar char="●"/>
            </a:pPr>
            <a:r>
              <a:rPr lang="es-419" sz="1100">
                <a:solidFill>
                  <a:schemeClr val="dk1"/>
                </a:solidFill>
              </a:rPr>
              <a:t>Puede haber </a:t>
            </a:r>
            <a:r>
              <a:rPr b="1" lang="es-419" sz="1100">
                <a:solidFill>
                  <a:schemeClr val="dk1"/>
                </a:solidFill>
              </a:rPr>
              <a:t>reciclado</a:t>
            </a:r>
            <a:r>
              <a:rPr lang="es-419" sz="1100">
                <a:solidFill>
                  <a:schemeClr val="dk1"/>
                </a:solidFill>
              </a:rPr>
              <a:t>: volver a una etapa anterior si hay errores.</a:t>
            </a:r>
            <a:br>
              <a:rPr lang="es-419" sz="1100">
                <a:solidFill>
                  <a:schemeClr val="dk1"/>
                </a:solidFill>
              </a:rPr>
            </a:br>
            <a:r>
              <a:rPr i="1" lang="es-419" sz="1100">
                <a:solidFill>
                  <a:schemeClr val="dk1"/>
                </a:solidFill>
              </a:rPr>
              <a:t>Ejemplo:</a:t>
            </a:r>
            <a:r>
              <a:rPr lang="es-419" sz="1100">
                <a:solidFill>
                  <a:schemeClr val="dk1"/>
                </a:solidFill>
              </a:rPr>
              <a:t> proceso judicial:</a:t>
            </a:r>
            <a:endParaRPr sz="1100">
              <a:solidFill>
                <a:schemeClr val="dk1"/>
              </a:solidFill>
            </a:endParaRPr>
          </a:p>
          <a:p>
            <a:pPr indent="-298450" lvl="1" marL="914400" rtl="0" algn="l">
              <a:lnSpc>
                <a:spcPct val="150000"/>
              </a:lnSpc>
              <a:spcBef>
                <a:spcPts val="0"/>
              </a:spcBef>
              <a:spcAft>
                <a:spcPts val="0"/>
              </a:spcAft>
              <a:buClr>
                <a:schemeClr val="dk1"/>
              </a:buClr>
              <a:buSzPts val="1100"/>
              <a:buAutoNum type="arabicPeriod"/>
            </a:pPr>
            <a:r>
              <a:rPr lang="es-419" sz="1100">
                <a:solidFill>
                  <a:schemeClr val="dk1"/>
                </a:solidFill>
              </a:rPr>
              <a:t>Presentación en mesa de entrada.</a:t>
            </a:r>
            <a:endParaRPr sz="1100">
              <a:solidFill>
                <a:schemeClr val="dk1"/>
              </a:solidFill>
            </a:endParaRPr>
          </a:p>
          <a:p>
            <a:pPr indent="-298450" lvl="1" marL="914400" rtl="0" algn="l">
              <a:lnSpc>
                <a:spcPct val="150000"/>
              </a:lnSpc>
              <a:spcBef>
                <a:spcPts val="0"/>
              </a:spcBef>
              <a:spcAft>
                <a:spcPts val="0"/>
              </a:spcAft>
              <a:buClr>
                <a:schemeClr val="dk1"/>
              </a:buClr>
              <a:buSzPts val="1100"/>
              <a:buAutoNum type="arabicPeriod"/>
            </a:pPr>
            <a:r>
              <a:rPr lang="es-419" sz="1100">
                <a:solidFill>
                  <a:schemeClr val="dk1"/>
                </a:solidFill>
              </a:rPr>
              <a:t>Análisis jurídico en despacho.</a:t>
            </a:r>
            <a:endParaRPr sz="1100">
              <a:solidFill>
                <a:schemeClr val="dk1"/>
              </a:solidFill>
            </a:endParaRPr>
          </a:p>
          <a:p>
            <a:pPr indent="-298450" lvl="1" marL="914400" rtl="0" algn="l">
              <a:lnSpc>
                <a:spcPct val="150000"/>
              </a:lnSpc>
              <a:spcBef>
                <a:spcPts val="0"/>
              </a:spcBef>
              <a:spcAft>
                <a:spcPts val="0"/>
              </a:spcAft>
              <a:buClr>
                <a:schemeClr val="dk1"/>
              </a:buClr>
              <a:buSzPts val="1100"/>
              <a:buAutoNum type="arabicPeriod"/>
            </a:pPr>
            <a:r>
              <a:rPr lang="es-419" sz="1100">
                <a:solidFill>
                  <a:schemeClr val="dk1"/>
                </a:solidFill>
              </a:rPr>
              <a:t>Revisión del secretario y decisión del juez.</a:t>
            </a:r>
            <a:endParaRPr/>
          </a:p>
        </p:txBody>
      </p:sp>
      <p:pic>
        <p:nvPicPr>
          <p:cNvPr id="113" name="Google Shape;113;p22"/>
          <p:cNvPicPr preferRelativeResize="0"/>
          <p:nvPr/>
        </p:nvPicPr>
        <p:blipFill>
          <a:blip r:embed="rId3">
            <a:alphaModFix/>
          </a:blip>
          <a:stretch>
            <a:fillRect/>
          </a:stretch>
        </p:blipFill>
        <p:spPr>
          <a:xfrm>
            <a:off x="1337888" y="2651550"/>
            <a:ext cx="6382126" cy="888764"/>
          </a:xfrm>
          <a:prstGeom prst="rect">
            <a:avLst/>
          </a:prstGeom>
          <a:noFill/>
          <a:ln>
            <a:noFill/>
          </a:ln>
        </p:spPr>
      </p:pic>
      <p:pic>
        <p:nvPicPr>
          <p:cNvPr id="114" name="Google Shape;114;p22"/>
          <p:cNvPicPr preferRelativeResize="0"/>
          <p:nvPr/>
        </p:nvPicPr>
        <p:blipFill>
          <a:blip r:embed="rId4">
            <a:alphaModFix/>
          </a:blip>
          <a:stretch>
            <a:fillRect/>
          </a:stretch>
        </p:blipFill>
        <p:spPr>
          <a:xfrm>
            <a:off x="1337888" y="3621450"/>
            <a:ext cx="6382124" cy="1354800"/>
          </a:xfrm>
          <a:prstGeom prst="rect">
            <a:avLst/>
          </a:prstGeom>
          <a:noFill/>
          <a:ln>
            <a:noFill/>
          </a:ln>
        </p:spPr>
      </p:pic>
      <p:sp>
        <p:nvSpPr>
          <p:cNvPr id="115" name="Google Shape;115;p22"/>
          <p:cNvSpPr txBox="1"/>
          <p:nvPr/>
        </p:nvSpPr>
        <p:spPr>
          <a:xfrm>
            <a:off x="443325" y="144200"/>
            <a:ext cx="5186700" cy="4197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1000"/>
              </a:spcAft>
              <a:buNone/>
            </a:pPr>
            <a:r>
              <a:rPr b="1" lang="es-419">
                <a:solidFill>
                  <a:schemeClr val="dk1"/>
                </a:solidFill>
              </a:rPr>
              <a:t>4) Número de etapas de servicio (Para Redes de Colas)’’:</a:t>
            </a:r>
            <a:endParaRPr sz="2100">
              <a:solidFill>
                <a:schemeClr val="dk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3"/>
          <p:cNvSpPr txBox="1"/>
          <p:nvPr>
            <p:ph idx="1" type="body"/>
          </p:nvPr>
        </p:nvSpPr>
        <p:spPr>
          <a:xfrm>
            <a:off x="311700" y="241025"/>
            <a:ext cx="8520600" cy="4727700"/>
          </a:xfrm>
          <a:prstGeom prst="rect">
            <a:avLst/>
          </a:prstGeom>
        </p:spPr>
        <p:txBody>
          <a:bodyPr anchorCtr="0" anchor="t" bIns="91425" lIns="91425" spcFirstLastPara="1" rIns="91425" wrap="square" tIns="91425">
            <a:normAutofit lnSpcReduction="10000"/>
          </a:bodyPr>
          <a:lstStyle/>
          <a:p>
            <a:pPr indent="0" lvl="0" marL="0" rtl="0" algn="just">
              <a:spcBef>
                <a:spcPts val="0"/>
              </a:spcBef>
              <a:spcAft>
                <a:spcPts val="0"/>
              </a:spcAft>
              <a:buNone/>
            </a:pPr>
            <a:r>
              <a:rPr b="1" lang="es-419" sz="1400">
                <a:solidFill>
                  <a:schemeClr val="dk1"/>
                </a:solidFill>
              </a:rPr>
              <a:t>5) </a:t>
            </a:r>
            <a:r>
              <a:rPr b="1" lang="es-419" sz="1400">
                <a:solidFill>
                  <a:schemeClr val="dk1"/>
                </a:solidFill>
              </a:rPr>
              <a:t>Disciplina de cola:</a:t>
            </a:r>
            <a:br>
              <a:rPr b="1" lang="es-419" sz="1100">
                <a:solidFill>
                  <a:schemeClr val="dk1"/>
                </a:solidFill>
              </a:rPr>
            </a:br>
            <a:r>
              <a:rPr lang="es-419" sz="1100">
                <a:solidFill>
                  <a:schemeClr val="dk1"/>
                </a:solidFill>
              </a:rPr>
              <a:t>Define el orden de atención. Puede ser:</a:t>
            </a:r>
            <a:endParaRPr sz="1100">
              <a:solidFill>
                <a:schemeClr val="dk1"/>
              </a:solidFill>
            </a:endParaRPr>
          </a:p>
          <a:p>
            <a:pPr indent="-298450" lvl="0" marL="457200" rtl="0" algn="just">
              <a:spcBef>
                <a:spcPts val="1000"/>
              </a:spcBef>
              <a:spcAft>
                <a:spcPts val="0"/>
              </a:spcAft>
              <a:buClr>
                <a:schemeClr val="dk1"/>
              </a:buClr>
              <a:buSzPts val="1100"/>
              <a:buChar char="-"/>
            </a:pPr>
            <a:r>
              <a:rPr lang="es-419" sz="1100">
                <a:solidFill>
                  <a:schemeClr val="dk1"/>
                </a:solidFill>
              </a:rPr>
              <a:t>FIFO (primero en llegar)</a:t>
            </a:r>
            <a:endParaRPr sz="1100">
              <a:solidFill>
                <a:schemeClr val="dk1"/>
              </a:solidFill>
            </a:endParaRPr>
          </a:p>
          <a:p>
            <a:pPr indent="-298450" lvl="0" marL="457200" rtl="0" algn="just">
              <a:spcBef>
                <a:spcPts val="0"/>
              </a:spcBef>
              <a:spcAft>
                <a:spcPts val="0"/>
              </a:spcAft>
              <a:buClr>
                <a:schemeClr val="dk1"/>
              </a:buClr>
              <a:buSzPts val="1100"/>
              <a:buChar char="-"/>
            </a:pPr>
            <a:r>
              <a:rPr lang="es-419" sz="1100">
                <a:solidFill>
                  <a:schemeClr val="dk1"/>
                </a:solidFill>
              </a:rPr>
              <a:t>LIFO (último en llegar) </a:t>
            </a:r>
            <a:endParaRPr sz="1100">
              <a:solidFill>
                <a:schemeClr val="dk1"/>
              </a:solidFill>
            </a:endParaRPr>
          </a:p>
          <a:p>
            <a:pPr indent="-298450" lvl="0" marL="457200" rtl="0" algn="just">
              <a:spcBef>
                <a:spcPts val="0"/>
              </a:spcBef>
              <a:spcAft>
                <a:spcPts val="0"/>
              </a:spcAft>
              <a:buClr>
                <a:schemeClr val="dk1"/>
              </a:buClr>
              <a:buSzPts val="1100"/>
              <a:buChar char="-"/>
            </a:pPr>
            <a:r>
              <a:rPr lang="es-419" sz="1100">
                <a:solidFill>
                  <a:schemeClr val="dk1"/>
                </a:solidFill>
              </a:rPr>
              <a:t>RRS (selección aleatoria de servicio)</a:t>
            </a:r>
            <a:endParaRPr sz="1100">
              <a:solidFill>
                <a:schemeClr val="dk1"/>
              </a:solidFill>
            </a:endParaRPr>
          </a:p>
          <a:p>
            <a:pPr indent="-298450" lvl="0" marL="457200" rtl="0" algn="just">
              <a:spcBef>
                <a:spcPts val="0"/>
              </a:spcBef>
              <a:spcAft>
                <a:spcPts val="0"/>
              </a:spcAft>
              <a:buClr>
                <a:schemeClr val="dk1"/>
              </a:buClr>
              <a:buSzPts val="1100"/>
              <a:buChar char="-"/>
            </a:pPr>
            <a:r>
              <a:rPr lang="es-419" sz="1100">
                <a:solidFill>
                  <a:schemeClr val="dk1"/>
                </a:solidFill>
              </a:rPr>
              <a:t>Por prioridad. (el cliente más importante puede interrumpir al que está siendo atendido)</a:t>
            </a:r>
            <a:endParaRPr sz="1100">
              <a:solidFill>
                <a:schemeClr val="dk1"/>
              </a:solidFill>
            </a:endParaRPr>
          </a:p>
          <a:p>
            <a:pPr indent="0" lvl="0" marL="0" rtl="0" algn="just">
              <a:spcBef>
                <a:spcPts val="1000"/>
              </a:spcBef>
              <a:spcAft>
                <a:spcPts val="0"/>
              </a:spcAft>
              <a:buNone/>
            </a:pPr>
            <a:r>
              <a:t/>
            </a:r>
            <a:endParaRPr sz="1100">
              <a:solidFill>
                <a:schemeClr val="dk1"/>
              </a:solidFill>
            </a:endParaRPr>
          </a:p>
          <a:p>
            <a:pPr indent="0" lvl="0" marL="0" rtl="0" algn="just">
              <a:spcBef>
                <a:spcPts val="1000"/>
              </a:spcBef>
              <a:spcAft>
                <a:spcPts val="0"/>
              </a:spcAft>
              <a:buNone/>
            </a:pPr>
            <a:r>
              <a:t/>
            </a:r>
            <a:endParaRPr sz="1100">
              <a:solidFill>
                <a:schemeClr val="dk1"/>
              </a:solidFill>
            </a:endParaRPr>
          </a:p>
          <a:p>
            <a:pPr indent="0" lvl="0" marL="0" rtl="0" algn="just">
              <a:spcBef>
                <a:spcPts val="1000"/>
              </a:spcBef>
              <a:spcAft>
                <a:spcPts val="0"/>
              </a:spcAft>
              <a:buNone/>
            </a:pPr>
            <a:r>
              <a:t/>
            </a:r>
            <a:endParaRPr sz="1100">
              <a:solidFill>
                <a:schemeClr val="dk1"/>
              </a:solidFill>
            </a:endParaRPr>
          </a:p>
          <a:p>
            <a:pPr indent="0" lvl="0" marL="0" rtl="0" algn="just">
              <a:spcBef>
                <a:spcPts val="1000"/>
              </a:spcBef>
              <a:spcAft>
                <a:spcPts val="0"/>
              </a:spcAft>
              <a:buNone/>
            </a:pPr>
            <a:r>
              <a:t/>
            </a:r>
            <a:endParaRPr sz="1100">
              <a:solidFill>
                <a:schemeClr val="dk1"/>
              </a:solidFill>
            </a:endParaRPr>
          </a:p>
          <a:p>
            <a:pPr indent="0" lvl="0" marL="0" rtl="0" algn="just">
              <a:spcBef>
                <a:spcPts val="1000"/>
              </a:spcBef>
              <a:spcAft>
                <a:spcPts val="0"/>
              </a:spcAft>
              <a:buNone/>
            </a:pPr>
            <a:br>
              <a:rPr lang="es-419" sz="1100">
                <a:solidFill>
                  <a:schemeClr val="dk1"/>
                </a:solidFill>
              </a:rPr>
            </a:br>
            <a:endParaRPr sz="1100">
              <a:solidFill>
                <a:schemeClr val="dk1"/>
              </a:solidFill>
            </a:endParaRPr>
          </a:p>
          <a:p>
            <a:pPr indent="0" lvl="0" marL="0" rtl="0" algn="just">
              <a:spcBef>
                <a:spcPts val="1000"/>
              </a:spcBef>
              <a:spcAft>
                <a:spcPts val="0"/>
              </a:spcAft>
              <a:buNone/>
            </a:pPr>
            <a:r>
              <a:rPr b="1" lang="es-419" sz="1400">
                <a:solidFill>
                  <a:schemeClr val="dk1"/>
                </a:solidFill>
              </a:rPr>
              <a:t>6) Capacidad del sistema:</a:t>
            </a:r>
            <a:br>
              <a:rPr b="1" lang="es-419" sz="1100">
                <a:solidFill>
                  <a:schemeClr val="dk1"/>
                </a:solidFill>
              </a:rPr>
            </a:br>
            <a:r>
              <a:rPr lang="es-419" sz="1100">
                <a:solidFill>
                  <a:schemeClr val="dk1"/>
                </a:solidFill>
              </a:rPr>
              <a:t>Es la cantidad máxima de clientes permitidos en la cola y servicio. Si es finita, los nuevos clientes pueden ser rechazados,</a:t>
            </a:r>
            <a:r>
              <a:rPr lang="es-419" sz="1100">
                <a:solidFill>
                  <a:srgbClr val="FF0000"/>
                </a:solidFill>
              </a:rPr>
              <a:t> </a:t>
            </a:r>
            <a:r>
              <a:rPr lang="es-419" sz="1100">
                <a:solidFill>
                  <a:srgbClr val="000000"/>
                </a:solidFill>
              </a:rPr>
              <a:t>lo que refleja </a:t>
            </a:r>
            <a:r>
              <a:rPr lang="es-419" sz="1100">
                <a:solidFill>
                  <a:srgbClr val="000000"/>
                </a:solidFill>
              </a:rPr>
              <a:t>limitaciones</a:t>
            </a:r>
            <a:r>
              <a:rPr lang="es-419" sz="1100">
                <a:solidFill>
                  <a:srgbClr val="000000"/>
                </a:solidFill>
              </a:rPr>
              <a:t> o </a:t>
            </a:r>
            <a:r>
              <a:rPr lang="es-419" sz="1100">
                <a:solidFill>
                  <a:srgbClr val="000000"/>
                </a:solidFill>
              </a:rPr>
              <a:t>impaciencia</a:t>
            </a:r>
            <a:r>
              <a:rPr lang="es-419" sz="1100">
                <a:solidFill>
                  <a:srgbClr val="000000"/>
                </a:solidFill>
              </a:rPr>
              <a:t>.</a:t>
            </a:r>
            <a:br>
              <a:rPr lang="es-419" sz="1100">
                <a:solidFill>
                  <a:schemeClr val="dk1"/>
                </a:solidFill>
              </a:rPr>
            </a:br>
            <a:endParaRPr sz="1100">
              <a:solidFill>
                <a:schemeClr val="dk1"/>
              </a:solidFill>
            </a:endParaRPr>
          </a:p>
          <a:p>
            <a:pPr indent="0" lvl="0" marL="0" rtl="0" algn="just">
              <a:spcBef>
                <a:spcPts val="1000"/>
              </a:spcBef>
              <a:spcAft>
                <a:spcPts val="1000"/>
              </a:spcAft>
              <a:buNone/>
            </a:pPr>
            <a:r>
              <a:rPr b="1" lang="es-419" sz="1400">
                <a:solidFill>
                  <a:schemeClr val="dk1"/>
                </a:solidFill>
              </a:rPr>
              <a:t>7) Población posible de clientes (opcional):</a:t>
            </a:r>
            <a:br>
              <a:rPr b="1" lang="es-419" sz="1100">
                <a:solidFill>
                  <a:schemeClr val="dk1"/>
                </a:solidFill>
              </a:rPr>
            </a:br>
            <a:r>
              <a:rPr lang="es-419" sz="1100">
                <a:solidFill>
                  <a:schemeClr val="dk1"/>
                </a:solidFill>
              </a:rPr>
              <a:t>Considera si hay una cantidad finita de clientes posibles, como en sistemas cerrados o limitados.</a:t>
            </a:r>
            <a:endParaRPr/>
          </a:p>
        </p:txBody>
      </p:sp>
      <p:pic>
        <p:nvPicPr>
          <p:cNvPr id="121" name="Google Shape;121;p23" title="470px-FIFO-LIFO.svg_.png"/>
          <p:cNvPicPr preferRelativeResize="0"/>
          <p:nvPr/>
        </p:nvPicPr>
        <p:blipFill rotWithShape="1">
          <a:blip r:embed="rId4">
            <a:alphaModFix/>
          </a:blip>
          <a:srcRect b="0" l="4425" r="0" t="2638"/>
          <a:stretch/>
        </p:blipFill>
        <p:spPr>
          <a:xfrm>
            <a:off x="1149775" y="1593750"/>
            <a:ext cx="1845925" cy="1516375"/>
          </a:xfrm>
          <a:prstGeom prst="rect">
            <a:avLst/>
          </a:prstGeom>
          <a:noFill/>
          <a:ln>
            <a:noFill/>
          </a:ln>
        </p:spPr>
      </p:pic>
      <p:pic>
        <p:nvPicPr>
          <p:cNvPr id="122" name="Google Shape;122;p23" title="images (3).png"/>
          <p:cNvPicPr preferRelativeResize="0"/>
          <p:nvPr/>
        </p:nvPicPr>
        <p:blipFill>
          <a:blip r:embed="rId5">
            <a:alphaModFix/>
          </a:blip>
          <a:stretch>
            <a:fillRect/>
          </a:stretch>
        </p:blipFill>
        <p:spPr>
          <a:xfrm>
            <a:off x="4059675" y="1747700"/>
            <a:ext cx="3467100" cy="13144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4"/>
          <p:cNvSpPr txBox="1"/>
          <p:nvPr>
            <p:ph idx="1" type="body"/>
          </p:nvPr>
        </p:nvSpPr>
        <p:spPr>
          <a:xfrm>
            <a:off x="311700" y="865325"/>
            <a:ext cx="8520600" cy="4207200"/>
          </a:xfrm>
          <a:prstGeom prst="rect">
            <a:avLst/>
          </a:prstGeom>
        </p:spPr>
        <p:txBody>
          <a:bodyPr anchorCtr="0" anchor="t" bIns="91425" lIns="91425" spcFirstLastPara="1" rIns="91425" wrap="square" tIns="91425">
            <a:normAutofit lnSpcReduction="10000"/>
          </a:bodyPr>
          <a:lstStyle/>
          <a:p>
            <a:pPr indent="0" lvl="0" marL="0" rtl="0" algn="just">
              <a:spcBef>
                <a:spcPts val="1200"/>
              </a:spcBef>
              <a:spcAft>
                <a:spcPts val="0"/>
              </a:spcAft>
              <a:buClr>
                <a:schemeClr val="dk1"/>
              </a:buClr>
              <a:buSzPts val="1100"/>
              <a:buFont typeface="Arial"/>
              <a:buNone/>
            </a:pPr>
            <a:r>
              <a:rPr lang="es-419" sz="1100">
                <a:solidFill>
                  <a:schemeClr val="dk1"/>
                </a:solidFill>
              </a:rPr>
              <a:t>Sirve para describir de forma estandarizada un sistema de colas.</a:t>
            </a:r>
            <a:br>
              <a:rPr lang="es-419" sz="1100">
                <a:solidFill>
                  <a:schemeClr val="dk1"/>
                </a:solidFill>
              </a:rPr>
            </a:br>
            <a:r>
              <a:rPr lang="es-419" sz="1100">
                <a:solidFill>
                  <a:schemeClr val="dk1"/>
                </a:solidFill>
              </a:rPr>
              <a:t> </a:t>
            </a:r>
            <a:endParaRPr b="1" sz="1100">
              <a:solidFill>
                <a:schemeClr val="dk1"/>
              </a:solidFill>
            </a:endParaRPr>
          </a:p>
          <a:p>
            <a:pPr indent="0" lvl="0" marL="0" rtl="0" algn="just">
              <a:spcBef>
                <a:spcPts val="1200"/>
              </a:spcBef>
              <a:spcAft>
                <a:spcPts val="0"/>
              </a:spcAft>
              <a:buClr>
                <a:schemeClr val="dk1"/>
              </a:buClr>
              <a:buSzPts val="1100"/>
              <a:buFont typeface="Arial"/>
              <a:buNone/>
            </a:pPr>
            <a:r>
              <a:t/>
            </a:r>
            <a:endParaRPr b="1" sz="1100">
              <a:solidFill>
                <a:schemeClr val="dk1"/>
              </a:solidFill>
            </a:endParaRPr>
          </a:p>
          <a:p>
            <a:pPr indent="0" lvl="0" marL="0" rtl="0" algn="just">
              <a:spcBef>
                <a:spcPts val="1200"/>
              </a:spcBef>
              <a:spcAft>
                <a:spcPts val="0"/>
              </a:spcAft>
              <a:buClr>
                <a:schemeClr val="dk1"/>
              </a:buClr>
              <a:buSzPts val="1100"/>
              <a:buFont typeface="Arial"/>
              <a:buNone/>
            </a:pPr>
            <a:r>
              <a:t/>
            </a:r>
            <a:endParaRPr b="1" sz="1100">
              <a:solidFill>
                <a:schemeClr val="dk1"/>
              </a:solidFill>
            </a:endParaRPr>
          </a:p>
          <a:p>
            <a:pPr indent="0" lvl="0" marL="0" rtl="0" algn="just">
              <a:spcBef>
                <a:spcPts val="1200"/>
              </a:spcBef>
              <a:spcAft>
                <a:spcPts val="0"/>
              </a:spcAft>
              <a:buClr>
                <a:schemeClr val="dk1"/>
              </a:buClr>
              <a:buSzPts val="1100"/>
              <a:buFont typeface="Arial"/>
              <a:buNone/>
            </a:pPr>
            <a:r>
              <a:t/>
            </a:r>
            <a:endParaRPr b="1" sz="1100">
              <a:solidFill>
                <a:schemeClr val="dk1"/>
              </a:solidFill>
            </a:endParaRPr>
          </a:p>
          <a:p>
            <a:pPr indent="0" lvl="0" marL="0" rtl="0" algn="just">
              <a:spcBef>
                <a:spcPts val="1200"/>
              </a:spcBef>
              <a:spcAft>
                <a:spcPts val="0"/>
              </a:spcAft>
              <a:buNone/>
            </a:pPr>
            <a:r>
              <a:rPr b="1" lang="es-419" sz="1100">
                <a:solidFill>
                  <a:schemeClr val="dk1"/>
                </a:solidFill>
              </a:rPr>
              <a:t>A</a:t>
            </a:r>
            <a:r>
              <a:rPr lang="es-419" sz="1100">
                <a:solidFill>
                  <a:schemeClr val="dk1"/>
                </a:solidFill>
              </a:rPr>
              <a:t> → 1)</a:t>
            </a:r>
            <a:r>
              <a:rPr lang="es-419" sz="1100">
                <a:solidFill>
                  <a:schemeClr val="dk1"/>
                </a:solidFill>
              </a:rPr>
              <a:t> Distribución de los tiempos de llegada (patrón de arribos)</a:t>
            </a:r>
            <a:endParaRPr sz="1100">
              <a:solidFill>
                <a:schemeClr val="dk1"/>
              </a:solidFill>
            </a:endParaRPr>
          </a:p>
          <a:p>
            <a:pPr indent="0" lvl="0" marL="0" rtl="0" algn="just">
              <a:spcBef>
                <a:spcPts val="0"/>
              </a:spcBef>
              <a:spcAft>
                <a:spcPts val="0"/>
              </a:spcAft>
              <a:buNone/>
            </a:pPr>
            <a:r>
              <a:rPr b="1" lang="es-419" sz="1100">
                <a:solidFill>
                  <a:schemeClr val="dk1"/>
                </a:solidFill>
              </a:rPr>
              <a:t>B</a:t>
            </a:r>
            <a:r>
              <a:rPr lang="es-419" sz="1100">
                <a:solidFill>
                  <a:schemeClr val="dk1"/>
                </a:solidFill>
              </a:rPr>
              <a:t> → 2) Distribución de los tiempos de servicio</a:t>
            </a:r>
            <a:endParaRPr sz="1100">
              <a:solidFill>
                <a:schemeClr val="dk1"/>
              </a:solidFill>
            </a:endParaRPr>
          </a:p>
          <a:p>
            <a:pPr indent="0" lvl="0" marL="0" rtl="0" algn="just">
              <a:spcBef>
                <a:spcPts val="0"/>
              </a:spcBef>
              <a:spcAft>
                <a:spcPts val="0"/>
              </a:spcAft>
              <a:buNone/>
            </a:pPr>
            <a:r>
              <a:rPr b="1" lang="es-419" sz="1100">
                <a:solidFill>
                  <a:schemeClr val="dk1"/>
                </a:solidFill>
              </a:rPr>
              <a:t>C</a:t>
            </a:r>
            <a:r>
              <a:rPr lang="es-419" sz="1100">
                <a:solidFill>
                  <a:schemeClr val="dk1"/>
                </a:solidFill>
              </a:rPr>
              <a:t> → 3) Número de servidores en paralelo</a:t>
            </a:r>
            <a:endParaRPr sz="1100">
              <a:solidFill>
                <a:schemeClr val="dk1"/>
              </a:solidFill>
            </a:endParaRPr>
          </a:p>
          <a:p>
            <a:pPr indent="0" lvl="0" marL="0" rtl="0" algn="just">
              <a:spcBef>
                <a:spcPts val="0"/>
              </a:spcBef>
              <a:spcAft>
                <a:spcPts val="0"/>
              </a:spcAft>
              <a:buNone/>
            </a:pPr>
            <a:r>
              <a:rPr b="1" lang="es-419" sz="1100">
                <a:solidFill>
                  <a:schemeClr val="dk1"/>
                </a:solidFill>
              </a:rPr>
              <a:t>d</a:t>
            </a:r>
            <a:r>
              <a:rPr lang="es-419" sz="1100">
                <a:solidFill>
                  <a:schemeClr val="dk1"/>
                </a:solidFill>
              </a:rPr>
              <a:t> → 5) </a:t>
            </a:r>
            <a:r>
              <a:rPr lang="es-419" sz="1100">
                <a:solidFill>
                  <a:schemeClr val="dk1"/>
                </a:solidFill>
              </a:rPr>
              <a:t>Disciplina de la cola</a:t>
            </a:r>
            <a:endParaRPr sz="1100">
              <a:solidFill>
                <a:schemeClr val="dk1"/>
              </a:solidFill>
            </a:endParaRPr>
          </a:p>
          <a:p>
            <a:pPr indent="0" lvl="0" marL="0" rtl="0" algn="just">
              <a:spcBef>
                <a:spcPts val="0"/>
              </a:spcBef>
              <a:spcAft>
                <a:spcPts val="0"/>
              </a:spcAft>
              <a:buNone/>
            </a:pPr>
            <a:r>
              <a:rPr b="1" lang="es-419" sz="1100">
                <a:solidFill>
                  <a:schemeClr val="dk1"/>
                </a:solidFill>
              </a:rPr>
              <a:t>e</a:t>
            </a:r>
            <a:r>
              <a:rPr lang="es-419" sz="1100">
                <a:solidFill>
                  <a:schemeClr val="dk1"/>
                </a:solidFill>
              </a:rPr>
              <a:t> → 6) </a:t>
            </a:r>
            <a:r>
              <a:rPr lang="es-419" sz="1100">
                <a:solidFill>
                  <a:schemeClr val="dk1"/>
                </a:solidFill>
              </a:rPr>
              <a:t>Capacidad del sistema</a:t>
            </a:r>
            <a:endParaRPr sz="1100">
              <a:solidFill>
                <a:schemeClr val="dk1"/>
              </a:solidFill>
            </a:endParaRPr>
          </a:p>
          <a:p>
            <a:pPr indent="0" lvl="0" marL="0" rtl="0" algn="just">
              <a:spcBef>
                <a:spcPts val="0"/>
              </a:spcBef>
              <a:spcAft>
                <a:spcPts val="0"/>
              </a:spcAft>
              <a:buNone/>
            </a:pPr>
            <a:r>
              <a:rPr b="1" lang="es-419" sz="1100">
                <a:solidFill>
                  <a:schemeClr val="dk1"/>
                </a:solidFill>
              </a:rPr>
              <a:t>f</a:t>
            </a:r>
            <a:r>
              <a:rPr lang="es-419" sz="1100">
                <a:solidFill>
                  <a:schemeClr val="dk1"/>
                </a:solidFill>
              </a:rPr>
              <a:t> →  7) </a:t>
            </a:r>
            <a:r>
              <a:rPr lang="es-419" sz="1100">
                <a:solidFill>
                  <a:schemeClr val="dk1"/>
                </a:solidFill>
              </a:rPr>
              <a:t>Tamaño de la población</a:t>
            </a:r>
            <a:br>
              <a:rPr lang="es-419" sz="1100">
                <a:solidFill>
                  <a:schemeClr val="dk1"/>
                </a:solidFill>
              </a:rPr>
            </a:br>
            <a:endParaRPr sz="1100">
              <a:solidFill>
                <a:schemeClr val="dk1"/>
              </a:solidFill>
            </a:endParaRPr>
          </a:p>
          <a:p>
            <a:pPr indent="-298450" lvl="0" marL="457200" rtl="0" algn="just">
              <a:spcBef>
                <a:spcPts val="0"/>
              </a:spcBef>
              <a:spcAft>
                <a:spcPts val="0"/>
              </a:spcAft>
              <a:buClr>
                <a:schemeClr val="dk1"/>
              </a:buClr>
              <a:buSzPts val="1100"/>
              <a:buChar char="-"/>
            </a:pPr>
            <a:r>
              <a:rPr lang="es-419" sz="1100">
                <a:solidFill>
                  <a:schemeClr val="dk1"/>
                </a:solidFill>
              </a:rPr>
              <a:t> La </a:t>
            </a:r>
            <a:r>
              <a:rPr b="1" lang="es-419" sz="1100">
                <a:solidFill>
                  <a:schemeClr val="dk1"/>
                </a:solidFill>
              </a:rPr>
              <a:t>notación de Kendall</a:t>
            </a:r>
            <a:r>
              <a:rPr lang="es-419" sz="1100">
                <a:solidFill>
                  <a:schemeClr val="dk1"/>
                </a:solidFill>
              </a:rPr>
              <a:t> no incluye el </a:t>
            </a:r>
            <a:r>
              <a:rPr b="1" lang="es-419" sz="1100">
                <a:solidFill>
                  <a:schemeClr val="dk1"/>
                </a:solidFill>
              </a:rPr>
              <a:t>número de etapas de servicio (4) </a:t>
            </a:r>
            <a:r>
              <a:rPr lang="es-419" sz="1100">
                <a:solidFill>
                  <a:schemeClr val="dk1"/>
                </a:solidFill>
              </a:rPr>
              <a:t>porque está pensada originalmente para representar </a:t>
            </a:r>
            <a:r>
              <a:rPr b="1" lang="es-419" sz="1100">
                <a:solidFill>
                  <a:schemeClr val="dk1"/>
                </a:solidFill>
              </a:rPr>
              <a:t>una sola estación de servicio</a:t>
            </a:r>
            <a:r>
              <a:rPr lang="es-419" sz="1100">
                <a:solidFill>
                  <a:schemeClr val="dk1"/>
                </a:solidFill>
              </a:rPr>
              <a:t> y no sistemas complejos con múltiples etapas (Redes de colas).</a:t>
            </a:r>
            <a:endParaRPr sz="1100">
              <a:solidFill>
                <a:schemeClr val="dk1"/>
              </a:solidFill>
            </a:endParaRPr>
          </a:p>
          <a:p>
            <a:pPr indent="0" lvl="0" marL="0" rtl="0" algn="just">
              <a:spcBef>
                <a:spcPts val="0"/>
              </a:spcBef>
              <a:spcAft>
                <a:spcPts val="0"/>
              </a:spcAft>
              <a:buNone/>
            </a:pPr>
            <a:r>
              <a:t/>
            </a:r>
            <a:endParaRPr sz="1100">
              <a:solidFill>
                <a:schemeClr val="dk1"/>
              </a:solidFill>
            </a:endParaRPr>
          </a:p>
          <a:p>
            <a:pPr indent="-298450" lvl="0" marL="457200" rtl="0" algn="just">
              <a:spcBef>
                <a:spcPts val="0"/>
              </a:spcBef>
              <a:spcAft>
                <a:spcPts val="0"/>
              </a:spcAft>
              <a:buClr>
                <a:schemeClr val="dk1"/>
              </a:buClr>
              <a:buSzPts val="1100"/>
              <a:buChar char="-"/>
            </a:pPr>
            <a:r>
              <a:rPr lang="es-419" sz="1100">
                <a:solidFill>
                  <a:schemeClr val="dk1"/>
                </a:solidFill>
              </a:rPr>
              <a:t>Si no existe restricción en la capacidad del sistema (e = </a:t>
            </a:r>
            <a:r>
              <a:rPr lang="es-419" sz="1300">
                <a:solidFill>
                  <a:schemeClr val="dk1"/>
                </a:solidFill>
              </a:rPr>
              <a:t>∞</a:t>
            </a:r>
            <a:r>
              <a:rPr lang="es-419" sz="1100">
                <a:solidFill>
                  <a:schemeClr val="dk1"/>
                </a:solidFill>
              </a:rPr>
              <a:t>) y la política de servicio es FIFO, no se suelen incorporar dichos símbolos en la notación, así, M/D/3 es equivalente a M/D/3/FIFO/</a:t>
            </a:r>
            <a:r>
              <a:rPr lang="es-419" sz="1300">
                <a:solidFill>
                  <a:schemeClr val="dk1"/>
                </a:solidFill>
              </a:rPr>
              <a:t>∞</a:t>
            </a:r>
            <a:r>
              <a:rPr lang="es-419" sz="1100">
                <a:solidFill>
                  <a:schemeClr val="dk1"/>
                </a:solidFill>
              </a:rPr>
              <a:t> y significa que los clientes entran según una distribución exponencial, se sirven de manera determinística con 3 servidores sin limitación de capacidad en el sistema y siguiendo una estrategia FIFO de servicio.</a:t>
            </a:r>
            <a:endParaRPr sz="1100">
              <a:solidFill>
                <a:schemeClr val="dk1"/>
              </a:solidFill>
            </a:endParaRPr>
          </a:p>
        </p:txBody>
      </p:sp>
      <p:sp>
        <p:nvSpPr>
          <p:cNvPr id="128" name="Google Shape;128;p24"/>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s-419"/>
              <a:t>Notación de Kendall</a:t>
            </a:r>
            <a:endParaRPr/>
          </a:p>
        </p:txBody>
      </p:sp>
      <p:pic>
        <p:nvPicPr>
          <p:cNvPr id="129" name="Google Shape;129;p24" title="medium.jpeg"/>
          <p:cNvPicPr preferRelativeResize="0"/>
          <p:nvPr/>
        </p:nvPicPr>
        <p:blipFill rotWithShape="1">
          <a:blip r:embed="rId3">
            <a:alphaModFix/>
          </a:blip>
          <a:srcRect b="16272" l="5831" r="12834" t="61881"/>
          <a:stretch/>
        </p:blipFill>
        <p:spPr>
          <a:xfrm>
            <a:off x="1785050" y="1240875"/>
            <a:ext cx="5351275" cy="10779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s-419"/>
              <a:t>Modelo M/M/1</a:t>
            </a:r>
            <a:endParaRPr/>
          </a:p>
          <a:p>
            <a:pPr indent="0" lvl="0" marL="0" rtl="0" algn="l">
              <a:spcBef>
                <a:spcPts val="0"/>
              </a:spcBef>
              <a:spcAft>
                <a:spcPts val="0"/>
              </a:spcAft>
              <a:buNone/>
            </a:pPr>
            <a:r>
              <a:t/>
            </a:r>
            <a:endParaRPr/>
          </a:p>
        </p:txBody>
      </p:sp>
      <p:sp>
        <p:nvSpPr>
          <p:cNvPr id="135" name="Google Shape;135;p25"/>
          <p:cNvSpPr txBox="1"/>
          <p:nvPr>
            <p:ph idx="1" type="body"/>
          </p:nvPr>
        </p:nvSpPr>
        <p:spPr>
          <a:xfrm>
            <a:off x="311700" y="1017725"/>
            <a:ext cx="8520600" cy="3416400"/>
          </a:xfrm>
          <a:prstGeom prst="rect">
            <a:avLst/>
          </a:prstGeom>
        </p:spPr>
        <p:txBody>
          <a:bodyPr anchorCtr="0" anchor="t" bIns="91425" lIns="91425" spcFirstLastPara="1" rIns="91425" wrap="square" tIns="91425">
            <a:normAutofit/>
          </a:bodyPr>
          <a:lstStyle/>
          <a:p>
            <a:pPr indent="-298450" lvl="0" marL="457200" rtl="0" algn="l">
              <a:lnSpc>
                <a:spcPct val="107916"/>
              </a:lnSpc>
              <a:spcBef>
                <a:spcPts val="0"/>
              </a:spcBef>
              <a:spcAft>
                <a:spcPts val="0"/>
              </a:spcAft>
              <a:buClr>
                <a:schemeClr val="dk1"/>
              </a:buClr>
              <a:buSzPts val="1100"/>
              <a:buFont typeface="Noto Sans Symbols"/>
              <a:buChar char="▪"/>
            </a:pPr>
            <a:r>
              <a:rPr lang="es-419" sz="1100">
                <a:solidFill>
                  <a:schemeClr val="dk1"/>
                </a:solidFill>
                <a:latin typeface="Calibri"/>
                <a:ea typeface="Calibri"/>
                <a:cs typeface="Calibri"/>
                <a:sym typeface="Calibri"/>
              </a:rPr>
              <a:t>La capacidad es limitada, es N. En el sistema nunca puede haber más de N clientes.</a:t>
            </a:r>
            <a:endParaRPr sz="1100">
              <a:solidFill>
                <a:schemeClr val="dk1"/>
              </a:solidFill>
              <a:latin typeface="Calibri"/>
              <a:ea typeface="Calibri"/>
              <a:cs typeface="Calibri"/>
              <a:sym typeface="Calibri"/>
            </a:endParaRPr>
          </a:p>
          <a:p>
            <a:pPr indent="-298450" lvl="0" marL="457200" rtl="0" algn="l">
              <a:lnSpc>
                <a:spcPct val="107916"/>
              </a:lnSpc>
              <a:spcBef>
                <a:spcPts val="0"/>
              </a:spcBef>
              <a:spcAft>
                <a:spcPts val="0"/>
              </a:spcAft>
              <a:buClr>
                <a:schemeClr val="dk1"/>
              </a:buClr>
              <a:buSzPts val="1100"/>
              <a:buFont typeface="Noto Sans Symbols"/>
              <a:buChar char="▪"/>
            </a:pPr>
            <a:r>
              <a:rPr lang="es-419" sz="1100">
                <a:solidFill>
                  <a:schemeClr val="dk1"/>
                </a:solidFill>
                <a:latin typeface="Calibri"/>
                <a:ea typeface="Calibri"/>
                <a:cs typeface="Calibri"/>
                <a:sym typeface="Calibri"/>
              </a:rPr>
              <a:t>La primera M indica que los arribos son markovianos, se distribuyen en poisson.</a:t>
            </a:r>
            <a:endParaRPr sz="1100">
              <a:solidFill>
                <a:schemeClr val="dk1"/>
              </a:solidFill>
              <a:latin typeface="Calibri"/>
              <a:ea typeface="Calibri"/>
              <a:cs typeface="Calibri"/>
              <a:sym typeface="Calibri"/>
            </a:endParaRPr>
          </a:p>
          <a:p>
            <a:pPr indent="-298450" lvl="0" marL="457200" rtl="0" algn="l">
              <a:lnSpc>
                <a:spcPct val="107916"/>
              </a:lnSpc>
              <a:spcBef>
                <a:spcPts val="0"/>
              </a:spcBef>
              <a:spcAft>
                <a:spcPts val="0"/>
              </a:spcAft>
              <a:buClr>
                <a:schemeClr val="dk1"/>
              </a:buClr>
              <a:buSzPts val="1100"/>
              <a:buFont typeface="Noto Sans Symbols"/>
              <a:buChar char="▪"/>
            </a:pPr>
            <a:r>
              <a:rPr lang="es-419" sz="1100">
                <a:solidFill>
                  <a:schemeClr val="dk1"/>
                </a:solidFill>
                <a:latin typeface="Calibri"/>
                <a:ea typeface="Calibri"/>
                <a:cs typeface="Calibri"/>
                <a:sym typeface="Calibri"/>
              </a:rPr>
              <a:t>La segunda M indica que los tiempos son markovianos, se distribuyen exponencialmente.</a:t>
            </a:r>
            <a:endParaRPr sz="1100">
              <a:solidFill>
                <a:schemeClr val="dk1"/>
              </a:solidFill>
              <a:latin typeface="Calibri"/>
              <a:ea typeface="Calibri"/>
              <a:cs typeface="Calibri"/>
              <a:sym typeface="Calibri"/>
            </a:endParaRPr>
          </a:p>
          <a:p>
            <a:pPr indent="-298450" lvl="0" marL="457200" rtl="0" algn="l">
              <a:lnSpc>
                <a:spcPct val="107916"/>
              </a:lnSpc>
              <a:spcBef>
                <a:spcPts val="0"/>
              </a:spcBef>
              <a:spcAft>
                <a:spcPts val="800"/>
              </a:spcAft>
              <a:buClr>
                <a:schemeClr val="dk1"/>
              </a:buClr>
              <a:buSzPts val="1100"/>
              <a:buFont typeface="Noto Sans Symbols"/>
              <a:buChar char="▪"/>
            </a:pPr>
            <a:r>
              <a:rPr lang="es-419" sz="1100">
                <a:solidFill>
                  <a:schemeClr val="dk1"/>
                </a:solidFill>
                <a:latin typeface="Calibri"/>
                <a:ea typeface="Calibri"/>
                <a:cs typeface="Calibri"/>
                <a:sym typeface="Calibri"/>
              </a:rPr>
              <a:t>El número 1 indica que hay solo un servidor</a:t>
            </a:r>
            <a:endParaRPr sz="1100">
              <a:solidFill>
                <a:schemeClr val="dk1"/>
              </a:solidFill>
              <a:latin typeface="Calibri"/>
              <a:ea typeface="Calibri"/>
              <a:cs typeface="Calibri"/>
              <a:sym typeface="Calibri"/>
            </a:endParaRPr>
          </a:p>
        </p:txBody>
      </p:sp>
      <p:pic>
        <p:nvPicPr>
          <p:cNvPr id="136" name="Google Shape;136;p25" title="notacion-de-kendall.gif"/>
          <p:cNvPicPr preferRelativeResize="0"/>
          <p:nvPr/>
        </p:nvPicPr>
        <p:blipFill>
          <a:blip r:embed="rId3">
            <a:alphaModFix/>
          </a:blip>
          <a:stretch>
            <a:fillRect/>
          </a:stretch>
        </p:blipFill>
        <p:spPr>
          <a:xfrm>
            <a:off x="2694300" y="1916525"/>
            <a:ext cx="3314700" cy="28956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Modelo M/M/1</a:t>
            </a:r>
            <a:endParaRPr/>
          </a:p>
        </p:txBody>
      </p:sp>
      <p:sp>
        <p:nvSpPr>
          <p:cNvPr id="142" name="Google Shape;142;p26"/>
          <p:cNvSpPr txBox="1"/>
          <p:nvPr>
            <p:ph idx="1" type="body"/>
          </p:nvPr>
        </p:nvSpPr>
        <p:spPr>
          <a:xfrm>
            <a:off x="311700" y="1017725"/>
            <a:ext cx="8520600" cy="3416400"/>
          </a:xfrm>
          <a:prstGeom prst="rect">
            <a:avLst/>
          </a:prstGeom>
        </p:spPr>
        <p:txBody>
          <a:bodyPr anchorCtr="0" anchor="t" bIns="91425" lIns="91425" spcFirstLastPara="1" rIns="91425" wrap="square" tIns="91425">
            <a:normAutofit/>
          </a:bodyPr>
          <a:lstStyle/>
          <a:p>
            <a:pPr indent="0" lvl="0" marL="0" rtl="0" algn="l">
              <a:lnSpc>
                <a:spcPct val="107916"/>
              </a:lnSpc>
              <a:spcBef>
                <a:spcPts val="0"/>
              </a:spcBef>
              <a:spcAft>
                <a:spcPts val="0"/>
              </a:spcAft>
              <a:buNone/>
            </a:pPr>
            <a:r>
              <a:rPr lang="es-419" sz="1300">
                <a:solidFill>
                  <a:schemeClr val="dk1"/>
                </a:solidFill>
                <a:latin typeface="Calibri"/>
                <a:ea typeface="Calibri"/>
                <a:cs typeface="Calibri"/>
                <a:sym typeface="Calibri"/>
              </a:rPr>
              <a:t>Es el modelo más sencillo, corresponde a un solo servidor y a una sola fila de clientes.</a:t>
            </a:r>
            <a:endParaRPr sz="1300">
              <a:solidFill>
                <a:schemeClr val="dk1"/>
              </a:solidFill>
              <a:latin typeface="Calibri"/>
              <a:ea typeface="Calibri"/>
              <a:cs typeface="Calibri"/>
              <a:sym typeface="Calibri"/>
            </a:endParaRPr>
          </a:p>
          <a:p>
            <a:pPr indent="0" lvl="0" marL="0" rtl="0" algn="l">
              <a:lnSpc>
                <a:spcPct val="107916"/>
              </a:lnSpc>
              <a:spcBef>
                <a:spcPts val="800"/>
              </a:spcBef>
              <a:spcAft>
                <a:spcPts val="0"/>
              </a:spcAft>
              <a:buNone/>
            </a:pPr>
            <a:r>
              <a:t/>
            </a:r>
            <a:endParaRPr sz="1300">
              <a:solidFill>
                <a:schemeClr val="dk1"/>
              </a:solidFill>
              <a:latin typeface="Calibri"/>
              <a:ea typeface="Calibri"/>
              <a:cs typeface="Calibri"/>
              <a:sym typeface="Calibri"/>
            </a:endParaRPr>
          </a:p>
          <a:p>
            <a:pPr indent="0" lvl="0" marL="0" rtl="0" algn="l">
              <a:lnSpc>
                <a:spcPct val="107916"/>
              </a:lnSpc>
              <a:spcBef>
                <a:spcPts val="800"/>
              </a:spcBef>
              <a:spcAft>
                <a:spcPts val="0"/>
              </a:spcAft>
              <a:buNone/>
            </a:pPr>
            <a:r>
              <a:rPr b="1" lang="es-419" sz="1300">
                <a:solidFill>
                  <a:schemeClr val="dk1"/>
                </a:solidFill>
                <a:latin typeface="Calibri"/>
                <a:ea typeface="Calibri"/>
                <a:cs typeface="Calibri"/>
                <a:sym typeface="Calibri"/>
              </a:rPr>
              <a:t>Características:</a:t>
            </a:r>
            <a:endParaRPr b="1" sz="1300">
              <a:solidFill>
                <a:schemeClr val="dk1"/>
              </a:solidFill>
              <a:latin typeface="Calibri"/>
              <a:ea typeface="Calibri"/>
              <a:cs typeface="Calibri"/>
              <a:sym typeface="Calibri"/>
            </a:endParaRPr>
          </a:p>
          <a:p>
            <a:pPr indent="-311150" lvl="0" marL="457200" rtl="0" algn="l">
              <a:lnSpc>
                <a:spcPct val="107916"/>
              </a:lnSpc>
              <a:spcBef>
                <a:spcPts val="800"/>
              </a:spcBef>
              <a:spcAft>
                <a:spcPts val="0"/>
              </a:spcAft>
              <a:buClr>
                <a:schemeClr val="dk1"/>
              </a:buClr>
              <a:buSzPts val="1300"/>
              <a:buFont typeface="Calibri"/>
              <a:buChar char="-"/>
            </a:pPr>
            <a:r>
              <a:rPr lang="es-419" sz="1300">
                <a:solidFill>
                  <a:schemeClr val="dk1"/>
                </a:solidFill>
                <a:latin typeface="Calibri"/>
                <a:ea typeface="Calibri"/>
                <a:cs typeface="Calibri"/>
                <a:sym typeface="Calibri"/>
              </a:rPr>
              <a:t>La población de clientes es infinita y todos los clientes son pacientes.</a:t>
            </a:r>
            <a:endParaRPr sz="1300">
              <a:solidFill>
                <a:schemeClr val="dk1"/>
              </a:solidFill>
              <a:latin typeface="Calibri"/>
              <a:ea typeface="Calibri"/>
              <a:cs typeface="Calibri"/>
              <a:sym typeface="Calibri"/>
            </a:endParaRPr>
          </a:p>
          <a:p>
            <a:pPr indent="-311150" lvl="0" marL="457200" rtl="0" algn="l">
              <a:lnSpc>
                <a:spcPct val="107916"/>
              </a:lnSpc>
              <a:spcBef>
                <a:spcPts val="0"/>
              </a:spcBef>
              <a:spcAft>
                <a:spcPts val="0"/>
              </a:spcAft>
              <a:buClr>
                <a:schemeClr val="dk1"/>
              </a:buClr>
              <a:buSzPts val="1300"/>
              <a:buFont typeface="Calibri"/>
              <a:buChar char="-"/>
            </a:pPr>
            <a:r>
              <a:rPr lang="es-419" sz="1300">
                <a:solidFill>
                  <a:schemeClr val="dk1"/>
                </a:solidFill>
                <a:latin typeface="Calibri"/>
                <a:ea typeface="Calibri"/>
                <a:cs typeface="Calibri"/>
                <a:sym typeface="Calibri"/>
              </a:rPr>
              <a:t>Los clientes llegan de acuerdo con una distribución de Poisson y con una tasa media de llegadas de λ.</a:t>
            </a:r>
            <a:endParaRPr sz="1300">
              <a:solidFill>
                <a:schemeClr val="dk1"/>
              </a:solidFill>
              <a:latin typeface="Calibri"/>
              <a:ea typeface="Calibri"/>
              <a:cs typeface="Calibri"/>
              <a:sym typeface="Calibri"/>
            </a:endParaRPr>
          </a:p>
          <a:p>
            <a:pPr indent="-311150" lvl="0" marL="457200" rtl="0" algn="l">
              <a:lnSpc>
                <a:spcPct val="107916"/>
              </a:lnSpc>
              <a:spcBef>
                <a:spcPts val="0"/>
              </a:spcBef>
              <a:spcAft>
                <a:spcPts val="0"/>
              </a:spcAft>
              <a:buClr>
                <a:schemeClr val="dk1"/>
              </a:buClr>
              <a:buSzPts val="1300"/>
              <a:buFont typeface="Calibri"/>
              <a:buChar char="-"/>
            </a:pPr>
            <a:r>
              <a:rPr lang="es-419" sz="1300">
                <a:solidFill>
                  <a:schemeClr val="dk1"/>
                </a:solidFill>
                <a:latin typeface="Calibri"/>
                <a:ea typeface="Calibri"/>
                <a:cs typeface="Calibri"/>
                <a:sym typeface="Calibri"/>
              </a:rPr>
              <a:t>La distribución del servicio es exponencial, con una tasa media de servicio de µ.</a:t>
            </a:r>
            <a:endParaRPr sz="1300">
              <a:solidFill>
                <a:schemeClr val="dk1"/>
              </a:solidFill>
              <a:latin typeface="Calibri"/>
              <a:ea typeface="Calibri"/>
              <a:cs typeface="Calibri"/>
              <a:sym typeface="Calibri"/>
            </a:endParaRPr>
          </a:p>
          <a:p>
            <a:pPr indent="-311150" lvl="0" marL="457200" rtl="0" algn="l">
              <a:lnSpc>
                <a:spcPct val="107916"/>
              </a:lnSpc>
              <a:spcBef>
                <a:spcPts val="0"/>
              </a:spcBef>
              <a:spcAft>
                <a:spcPts val="0"/>
              </a:spcAft>
              <a:buClr>
                <a:schemeClr val="dk1"/>
              </a:buClr>
              <a:buSzPts val="1300"/>
              <a:buFont typeface="Calibri"/>
              <a:buChar char="-"/>
            </a:pPr>
            <a:r>
              <a:rPr lang="es-419" sz="1300">
                <a:solidFill>
                  <a:schemeClr val="dk1"/>
                </a:solidFill>
                <a:latin typeface="Calibri"/>
                <a:ea typeface="Calibri"/>
                <a:cs typeface="Calibri"/>
                <a:sym typeface="Calibri"/>
              </a:rPr>
              <a:t>La tasa media del servicio es mayor que la tasa media de llegadas.</a:t>
            </a:r>
            <a:endParaRPr sz="1300">
              <a:solidFill>
                <a:schemeClr val="dk1"/>
              </a:solidFill>
              <a:latin typeface="Calibri"/>
              <a:ea typeface="Calibri"/>
              <a:cs typeface="Calibri"/>
              <a:sym typeface="Calibri"/>
            </a:endParaRPr>
          </a:p>
          <a:p>
            <a:pPr indent="-311150" lvl="0" marL="457200" rtl="0" algn="l">
              <a:lnSpc>
                <a:spcPct val="107916"/>
              </a:lnSpc>
              <a:spcBef>
                <a:spcPts val="0"/>
              </a:spcBef>
              <a:spcAft>
                <a:spcPts val="0"/>
              </a:spcAft>
              <a:buClr>
                <a:schemeClr val="dk1"/>
              </a:buClr>
              <a:buSzPts val="1300"/>
              <a:buFont typeface="Calibri"/>
              <a:buChar char="-"/>
            </a:pPr>
            <a:r>
              <a:rPr lang="es-419" sz="1300">
                <a:solidFill>
                  <a:schemeClr val="dk1"/>
                </a:solidFill>
                <a:latin typeface="Calibri"/>
                <a:ea typeface="Calibri"/>
                <a:cs typeface="Calibri"/>
                <a:sym typeface="Calibri"/>
              </a:rPr>
              <a:t>A los clientes que llegan primero se les atiende primero (FIFO).</a:t>
            </a:r>
            <a:endParaRPr sz="1300">
              <a:solidFill>
                <a:schemeClr val="dk1"/>
              </a:solidFill>
              <a:latin typeface="Calibri"/>
              <a:ea typeface="Calibri"/>
              <a:cs typeface="Calibri"/>
              <a:sym typeface="Calibri"/>
            </a:endParaRPr>
          </a:p>
          <a:p>
            <a:pPr indent="-311150" lvl="0" marL="457200" rtl="0" algn="l">
              <a:lnSpc>
                <a:spcPct val="107916"/>
              </a:lnSpc>
              <a:spcBef>
                <a:spcPts val="0"/>
              </a:spcBef>
              <a:spcAft>
                <a:spcPts val="0"/>
              </a:spcAft>
              <a:buClr>
                <a:schemeClr val="dk1"/>
              </a:buClr>
              <a:buSzPts val="1300"/>
              <a:buFont typeface="Calibri"/>
              <a:buChar char="-"/>
            </a:pPr>
            <a:r>
              <a:rPr lang="es-419" sz="1300">
                <a:solidFill>
                  <a:schemeClr val="dk1"/>
                </a:solidFill>
                <a:latin typeface="Calibri"/>
                <a:ea typeface="Calibri"/>
                <a:cs typeface="Calibri"/>
                <a:sym typeface="Calibri"/>
              </a:rPr>
              <a:t>La longitud de la fila de espera es limitada.</a:t>
            </a:r>
            <a:endParaRPr sz="1300">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Esquema</a:t>
            </a:r>
            <a:r>
              <a:rPr lang="es-419"/>
              <a:t> </a:t>
            </a:r>
            <a:r>
              <a:rPr lang="es-419"/>
              <a:t>básico</a:t>
            </a:r>
            <a:endParaRPr/>
          </a:p>
        </p:txBody>
      </p:sp>
      <p:sp>
        <p:nvSpPr>
          <p:cNvPr id="148" name="Google Shape;148;p27"/>
          <p:cNvSpPr txBox="1"/>
          <p:nvPr>
            <p:ph idx="1" type="body"/>
          </p:nvPr>
        </p:nvSpPr>
        <p:spPr>
          <a:xfrm>
            <a:off x="280900" y="1167875"/>
            <a:ext cx="8520600" cy="3416400"/>
          </a:xfrm>
          <a:prstGeom prst="rect">
            <a:avLst/>
          </a:prstGeom>
        </p:spPr>
        <p:txBody>
          <a:bodyPr anchorCtr="0" anchor="t" bIns="91425" lIns="91425" spcFirstLastPara="1" rIns="91425" wrap="square" tIns="91425">
            <a:normAutofit/>
          </a:bodyPr>
          <a:lstStyle/>
          <a:p>
            <a:pPr indent="-311150" lvl="0" marL="685800" rtl="0" algn="l">
              <a:lnSpc>
                <a:spcPct val="107916"/>
              </a:lnSpc>
              <a:spcBef>
                <a:spcPts val="0"/>
              </a:spcBef>
              <a:spcAft>
                <a:spcPts val="0"/>
              </a:spcAft>
              <a:buClr>
                <a:schemeClr val="dk1"/>
              </a:buClr>
              <a:buSzPts val="1300"/>
              <a:buFont typeface="Noto Sans Symbols"/>
              <a:buChar char="▪"/>
            </a:pPr>
            <a:r>
              <a:rPr lang="es-419" sz="1300">
                <a:solidFill>
                  <a:schemeClr val="dk1"/>
                </a:solidFill>
                <a:latin typeface="Calibri"/>
                <a:ea typeface="Calibri"/>
                <a:cs typeface="Calibri"/>
                <a:sym typeface="Calibri"/>
              </a:rPr>
              <a:t>Las entradas son independientes a las salidas.</a:t>
            </a:r>
            <a:endParaRPr sz="1300">
              <a:solidFill>
                <a:schemeClr val="dk1"/>
              </a:solidFill>
              <a:latin typeface="Calibri"/>
              <a:ea typeface="Calibri"/>
              <a:cs typeface="Calibri"/>
              <a:sym typeface="Calibri"/>
            </a:endParaRPr>
          </a:p>
          <a:p>
            <a:pPr indent="-311150" lvl="0" marL="685800" rtl="0" algn="l">
              <a:lnSpc>
                <a:spcPct val="107916"/>
              </a:lnSpc>
              <a:spcBef>
                <a:spcPts val="0"/>
              </a:spcBef>
              <a:spcAft>
                <a:spcPts val="0"/>
              </a:spcAft>
              <a:buClr>
                <a:schemeClr val="dk1"/>
              </a:buClr>
              <a:buSzPts val="1300"/>
              <a:buFont typeface="Noto Sans Symbols"/>
              <a:buChar char="▪"/>
            </a:pPr>
            <a:r>
              <a:rPr lang="es-419" sz="1300">
                <a:solidFill>
                  <a:schemeClr val="dk1"/>
                </a:solidFill>
                <a:latin typeface="Calibri"/>
                <a:ea typeface="Calibri"/>
                <a:cs typeface="Calibri"/>
                <a:sym typeface="Calibri"/>
              </a:rPr>
              <a:t>La disciplina de atención es FIFO.</a:t>
            </a:r>
            <a:endParaRPr sz="1300">
              <a:solidFill>
                <a:schemeClr val="dk1"/>
              </a:solidFill>
              <a:latin typeface="Calibri"/>
              <a:ea typeface="Calibri"/>
              <a:cs typeface="Calibri"/>
              <a:sym typeface="Calibri"/>
            </a:endParaRPr>
          </a:p>
          <a:p>
            <a:pPr indent="0" lvl="0" marL="0" rtl="0" algn="l">
              <a:lnSpc>
                <a:spcPct val="107916"/>
              </a:lnSpc>
              <a:spcBef>
                <a:spcPts val="0"/>
              </a:spcBef>
              <a:spcAft>
                <a:spcPts val="0"/>
              </a:spcAft>
              <a:buNone/>
            </a:pPr>
            <a:r>
              <a:t/>
            </a:r>
            <a:endParaRPr/>
          </a:p>
          <a:p>
            <a:pPr indent="0" lvl="0" marL="0" rtl="0" algn="l">
              <a:lnSpc>
                <a:spcPct val="107916"/>
              </a:lnSpc>
              <a:spcBef>
                <a:spcPts val="800"/>
              </a:spcBef>
              <a:spcAft>
                <a:spcPts val="0"/>
              </a:spcAft>
              <a:buNone/>
            </a:pPr>
            <a:r>
              <a:t/>
            </a:r>
            <a:endParaRPr/>
          </a:p>
          <a:p>
            <a:pPr indent="0" lvl="0" marL="0" rtl="0" algn="l">
              <a:lnSpc>
                <a:spcPct val="107916"/>
              </a:lnSpc>
              <a:spcBef>
                <a:spcPts val="800"/>
              </a:spcBef>
              <a:spcAft>
                <a:spcPts val="0"/>
              </a:spcAft>
              <a:buNone/>
            </a:pPr>
            <a:r>
              <a:t/>
            </a:r>
            <a:endParaRPr/>
          </a:p>
          <a:p>
            <a:pPr indent="0" lvl="0" marL="0" rtl="0" algn="l">
              <a:lnSpc>
                <a:spcPct val="107916"/>
              </a:lnSpc>
              <a:spcBef>
                <a:spcPts val="800"/>
              </a:spcBef>
              <a:spcAft>
                <a:spcPts val="0"/>
              </a:spcAft>
              <a:buNone/>
            </a:pPr>
            <a:r>
              <a:t/>
            </a:r>
            <a:endParaRPr/>
          </a:p>
          <a:p>
            <a:pPr indent="-311150" lvl="0" marL="685800" rtl="0" algn="l">
              <a:lnSpc>
                <a:spcPct val="100000"/>
              </a:lnSpc>
              <a:spcBef>
                <a:spcPts val="800"/>
              </a:spcBef>
              <a:spcAft>
                <a:spcPts val="0"/>
              </a:spcAft>
              <a:buClr>
                <a:schemeClr val="dk1"/>
              </a:buClr>
              <a:buSzPts val="1300"/>
              <a:buFont typeface="Noto Sans Symbols"/>
              <a:buChar char="▪"/>
            </a:pPr>
            <a:r>
              <a:rPr lang="es-419" sz="1300">
                <a:solidFill>
                  <a:schemeClr val="dk1"/>
                </a:solidFill>
                <a:latin typeface="Calibri"/>
                <a:ea typeface="Calibri"/>
                <a:cs typeface="Calibri"/>
                <a:sym typeface="Calibri"/>
              </a:rPr>
              <a:t>λ -&gt; Es el número promedio de clientes que llegan al sistema por unidad de tiempo.</a:t>
            </a:r>
            <a:endParaRPr sz="1200"/>
          </a:p>
          <a:p>
            <a:pPr indent="-311150" lvl="0" marL="685800" rtl="0" algn="l">
              <a:lnSpc>
                <a:spcPct val="100000"/>
              </a:lnSpc>
              <a:spcBef>
                <a:spcPts val="0"/>
              </a:spcBef>
              <a:spcAft>
                <a:spcPts val="0"/>
              </a:spcAft>
              <a:buClr>
                <a:schemeClr val="dk1"/>
              </a:buClr>
              <a:buSzPts val="1300"/>
              <a:buFont typeface="Calibri"/>
              <a:buChar char="▪"/>
            </a:pPr>
            <a:r>
              <a:rPr lang="es-419" sz="1300">
                <a:solidFill>
                  <a:schemeClr val="dk1"/>
                </a:solidFill>
                <a:latin typeface="Calibri"/>
                <a:ea typeface="Calibri"/>
                <a:cs typeface="Calibri"/>
                <a:sym typeface="Calibri"/>
              </a:rPr>
              <a:t>µ -&gt; Es el número promedio de clientes que el servidor puede atender por unidad de tiempo.</a:t>
            </a:r>
            <a:endParaRPr sz="1300">
              <a:solidFill>
                <a:schemeClr val="dk1"/>
              </a:solidFill>
              <a:latin typeface="Calibri"/>
              <a:ea typeface="Calibri"/>
              <a:cs typeface="Calibri"/>
              <a:sym typeface="Calibri"/>
            </a:endParaRPr>
          </a:p>
          <a:p>
            <a:pPr indent="0" lvl="0" marL="0" rtl="0" algn="l">
              <a:lnSpc>
                <a:spcPct val="100000"/>
              </a:lnSpc>
              <a:spcBef>
                <a:spcPts val="0"/>
              </a:spcBef>
              <a:spcAft>
                <a:spcPts val="0"/>
              </a:spcAft>
              <a:buNone/>
            </a:pPr>
            <a:r>
              <a:t/>
            </a:r>
            <a:endParaRPr sz="1300">
              <a:solidFill>
                <a:schemeClr val="dk1"/>
              </a:solidFill>
              <a:latin typeface="Calibri"/>
              <a:ea typeface="Calibri"/>
              <a:cs typeface="Calibri"/>
              <a:sym typeface="Calibri"/>
            </a:endParaRPr>
          </a:p>
          <a:p>
            <a:pPr indent="0" lvl="0" marL="0" rtl="0" algn="l">
              <a:lnSpc>
                <a:spcPct val="100000"/>
              </a:lnSpc>
              <a:spcBef>
                <a:spcPts val="0"/>
              </a:spcBef>
              <a:spcAft>
                <a:spcPts val="0"/>
              </a:spcAft>
              <a:buNone/>
            </a:pPr>
            <a:r>
              <a:rPr lang="es-419" sz="1300">
                <a:solidFill>
                  <a:schemeClr val="dk1"/>
                </a:solidFill>
                <a:latin typeface="Calibri"/>
                <a:ea typeface="Calibri"/>
                <a:cs typeface="Calibri"/>
                <a:sym typeface="Calibri"/>
              </a:rPr>
              <a:t>Ya que el sistema es M/M ambas tasas son exponenciales.</a:t>
            </a:r>
            <a:endParaRPr sz="1300">
              <a:solidFill>
                <a:schemeClr val="dk1"/>
              </a:solidFill>
              <a:latin typeface="Calibri"/>
              <a:ea typeface="Calibri"/>
              <a:cs typeface="Calibri"/>
              <a:sym typeface="Calibri"/>
            </a:endParaRPr>
          </a:p>
        </p:txBody>
      </p:sp>
      <p:grpSp>
        <p:nvGrpSpPr>
          <p:cNvPr id="149" name="Google Shape;149;p27"/>
          <p:cNvGrpSpPr/>
          <p:nvPr/>
        </p:nvGrpSpPr>
        <p:grpSpPr>
          <a:xfrm>
            <a:off x="639763" y="1971100"/>
            <a:ext cx="7864475" cy="1018450"/>
            <a:chOff x="608963" y="2656250"/>
            <a:chExt cx="7864475" cy="1018450"/>
          </a:xfrm>
        </p:grpSpPr>
        <p:grpSp>
          <p:nvGrpSpPr>
            <p:cNvPr id="150" name="Google Shape;150;p27"/>
            <p:cNvGrpSpPr/>
            <p:nvPr/>
          </p:nvGrpSpPr>
          <p:grpSpPr>
            <a:xfrm>
              <a:off x="608963" y="2656250"/>
              <a:ext cx="7864475" cy="1018450"/>
              <a:chOff x="1130550" y="3090575"/>
              <a:chExt cx="7864475" cy="1018450"/>
            </a:xfrm>
          </p:grpSpPr>
          <p:grpSp>
            <p:nvGrpSpPr>
              <p:cNvPr id="151" name="Google Shape;151;p27"/>
              <p:cNvGrpSpPr/>
              <p:nvPr/>
            </p:nvGrpSpPr>
            <p:grpSpPr>
              <a:xfrm>
                <a:off x="1130550" y="3536325"/>
                <a:ext cx="6150500" cy="572700"/>
                <a:chOff x="1251475" y="3774975"/>
                <a:chExt cx="6150500" cy="572700"/>
              </a:xfrm>
            </p:grpSpPr>
            <p:grpSp>
              <p:nvGrpSpPr>
                <p:cNvPr id="152" name="Google Shape;152;p27"/>
                <p:cNvGrpSpPr/>
                <p:nvPr/>
              </p:nvGrpSpPr>
              <p:grpSpPr>
                <a:xfrm>
                  <a:off x="1251475" y="3774975"/>
                  <a:ext cx="6150500" cy="572700"/>
                  <a:chOff x="1251475" y="3774975"/>
                  <a:chExt cx="6150500" cy="572700"/>
                </a:xfrm>
              </p:grpSpPr>
              <p:grpSp>
                <p:nvGrpSpPr>
                  <p:cNvPr id="153" name="Google Shape;153;p27"/>
                  <p:cNvGrpSpPr/>
                  <p:nvPr/>
                </p:nvGrpSpPr>
                <p:grpSpPr>
                  <a:xfrm>
                    <a:off x="1549650" y="3774975"/>
                    <a:ext cx="5443725" cy="572700"/>
                    <a:chOff x="1850000" y="3774975"/>
                    <a:chExt cx="5443725" cy="572700"/>
                  </a:xfrm>
                </p:grpSpPr>
                <p:sp>
                  <p:nvSpPr>
                    <p:cNvPr id="154" name="Google Shape;154;p27"/>
                    <p:cNvSpPr/>
                    <p:nvPr/>
                  </p:nvSpPr>
                  <p:spPr>
                    <a:xfrm>
                      <a:off x="3023225" y="3793875"/>
                      <a:ext cx="2750100" cy="534900"/>
                    </a:xfrm>
                    <a:prstGeom prst="rect">
                      <a:avLst/>
                    </a:prstGeom>
                    <a:solidFill>
                      <a:srgbClr val="A4C2F4"/>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highlight>
                          <a:srgbClr val="B6D7A8"/>
                        </a:highlight>
                      </a:endParaRPr>
                    </a:p>
                  </p:txBody>
                </p:sp>
                <p:sp>
                  <p:nvSpPr>
                    <p:cNvPr id="155" name="Google Shape;155;p27"/>
                    <p:cNvSpPr/>
                    <p:nvPr/>
                  </p:nvSpPr>
                  <p:spPr>
                    <a:xfrm>
                      <a:off x="1850000" y="4028475"/>
                      <a:ext cx="1173300" cy="103200"/>
                    </a:xfrm>
                    <a:prstGeom prst="rightArrow">
                      <a:avLst>
                        <a:gd fmla="val 50000" name="adj1"/>
                        <a:gd fmla="val 50000" name="adj2"/>
                      </a:avLst>
                    </a:prstGeom>
                    <a:solidFill>
                      <a:srgbClr val="A4C2F4"/>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6" name="Google Shape;156;p27"/>
                    <p:cNvSpPr/>
                    <p:nvPr/>
                  </p:nvSpPr>
                  <p:spPr>
                    <a:xfrm>
                      <a:off x="5773325" y="3774975"/>
                      <a:ext cx="628800" cy="572700"/>
                    </a:xfrm>
                    <a:prstGeom prst="ellipse">
                      <a:avLst/>
                    </a:prstGeom>
                    <a:solidFill>
                      <a:srgbClr val="A4C2F4"/>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7" name="Google Shape;157;p27"/>
                    <p:cNvSpPr/>
                    <p:nvPr/>
                  </p:nvSpPr>
                  <p:spPr>
                    <a:xfrm>
                      <a:off x="6402125" y="4028475"/>
                      <a:ext cx="891600" cy="103200"/>
                    </a:xfrm>
                    <a:prstGeom prst="rightArrow">
                      <a:avLst>
                        <a:gd fmla="val 50000" name="adj1"/>
                        <a:gd fmla="val 50000" name="adj2"/>
                      </a:avLst>
                    </a:prstGeom>
                    <a:solidFill>
                      <a:srgbClr val="A4C2F4"/>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158" name="Google Shape;158;p27"/>
                  <p:cNvSpPr txBox="1"/>
                  <p:nvPr/>
                </p:nvSpPr>
                <p:spPr>
                  <a:xfrm>
                    <a:off x="1251475" y="3880575"/>
                    <a:ext cx="354600" cy="361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s-419" sz="1200">
                        <a:solidFill>
                          <a:schemeClr val="dk2"/>
                        </a:solidFill>
                      </a:rPr>
                      <a:t>λ</a:t>
                    </a:r>
                    <a:endParaRPr sz="1200">
                      <a:solidFill>
                        <a:schemeClr val="dk2"/>
                      </a:solidFill>
                    </a:endParaRPr>
                  </a:p>
                </p:txBody>
              </p:sp>
              <p:sp>
                <p:nvSpPr>
                  <p:cNvPr id="159" name="Google Shape;159;p27"/>
                  <p:cNvSpPr txBox="1"/>
                  <p:nvPr/>
                </p:nvSpPr>
                <p:spPr>
                  <a:xfrm>
                    <a:off x="6993375" y="3880575"/>
                    <a:ext cx="408600" cy="361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s-419" sz="1200">
                        <a:solidFill>
                          <a:schemeClr val="dk2"/>
                        </a:solidFill>
                      </a:rPr>
                      <a:t>µ</a:t>
                    </a:r>
                    <a:endParaRPr sz="1200">
                      <a:solidFill>
                        <a:schemeClr val="dk2"/>
                      </a:solidFill>
                    </a:endParaRPr>
                  </a:p>
                </p:txBody>
              </p:sp>
            </p:grpSp>
            <p:sp>
              <p:nvSpPr>
                <p:cNvPr id="160" name="Google Shape;160;p27"/>
                <p:cNvSpPr txBox="1"/>
                <p:nvPr/>
              </p:nvSpPr>
              <p:spPr>
                <a:xfrm>
                  <a:off x="3483125" y="3899475"/>
                  <a:ext cx="1257600" cy="32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1200">
                      <a:solidFill>
                        <a:schemeClr val="dk2"/>
                      </a:solidFill>
                    </a:rPr>
                    <a:t>Aŕea de espera</a:t>
                  </a:r>
                  <a:endParaRPr sz="1200">
                    <a:solidFill>
                      <a:schemeClr val="dk2"/>
                    </a:solidFill>
                  </a:endParaRPr>
                </a:p>
              </p:txBody>
            </p:sp>
          </p:grpSp>
          <p:sp>
            <p:nvSpPr>
              <p:cNvPr id="161" name="Google Shape;161;p27"/>
              <p:cNvSpPr txBox="1"/>
              <p:nvPr/>
            </p:nvSpPr>
            <p:spPr>
              <a:xfrm>
                <a:off x="1421550" y="3090575"/>
                <a:ext cx="2080500" cy="36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1200">
                    <a:solidFill>
                      <a:schemeClr val="dk2"/>
                    </a:solidFill>
                  </a:rPr>
                  <a:t>Tasa media de llegadas.</a:t>
                </a:r>
                <a:endParaRPr sz="1200">
                  <a:solidFill>
                    <a:schemeClr val="dk2"/>
                  </a:solidFill>
                </a:endParaRPr>
              </a:p>
            </p:txBody>
          </p:sp>
          <p:sp>
            <p:nvSpPr>
              <p:cNvPr id="162" name="Google Shape;162;p27"/>
              <p:cNvSpPr txBox="1"/>
              <p:nvPr/>
            </p:nvSpPr>
            <p:spPr>
              <a:xfrm>
                <a:off x="6914525" y="3170925"/>
                <a:ext cx="2080500" cy="36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1200">
                    <a:solidFill>
                      <a:schemeClr val="dk2"/>
                    </a:solidFill>
                  </a:rPr>
                  <a:t>Tasa media de servicio.</a:t>
                </a:r>
                <a:endParaRPr sz="1200">
                  <a:solidFill>
                    <a:schemeClr val="dk2"/>
                  </a:solidFill>
                </a:endParaRPr>
              </a:p>
            </p:txBody>
          </p:sp>
        </p:grpSp>
        <p:cxnSp>
          <p:nvCxnSpPr>
            <p:cNvPr id="163" name="Google Shape;163;p27"/>
            <p:cNvCxnSpPr/>
            <p:nvPr/>
          </p:nvCxnSpPr>
          <p:spPr>
            <a:xfrm flipH="1">
              <a:off x="1002638" y="2967925"/>
              <a:ext cx="197100" cy="197100"/>
            </a:xfrm>
            <a:prstGeom prst="straightConnector1">
              <a:avLst/>
            </a:prstGeom>
            <a:noFill/>
            <a:ln cap="flat" cmpd="sng" w="9525">
              <a:solidFill>
                <a:schemeClr val="dk2"/>
              </a:solidFill>
              <a:prstDash val="solid"/>
              <a:round/>
              <a:headEnd len="med" w="med" type="none"/>
              <a:tailEnd len="med" w="med" type="triangle"/>
            </a:ln>
          </p:spPr>
        </p:cxnSp>
        <p:cxnSp>
          <p:nvCxnSpPr>
            <p:cNvPr id="164" name="Google Shape;164;p27"/>
            <p:cNvCxnSpPr/>
            <p:nvPr/>
          </p:nvCxnSpPr>
          <p:spPr>
            <a:xfrm flipH="1">
              <a:off x="6559063" y="3071175"/>
              <a:ext cx="225300" cy="178200"/>
            </a:xfrm>
            <a:prstGeom prst="straightConnector1">
              <a:avLst/>
            </a:prstGeom>
            <a:noFill/>
            <a:ln cap="flat" cmpd="sng" w="9525">
              <a:solidFill>
                <a:schemeClr val="dk2"/>
              </a:solidFill>
              <a:prstDash val="solid"/>
              <a:round/>
              <a:headEnd len="med" w="med" type="none"/>
              <a:tailEnd len="med" w="med" type="triangle"/>
            </a:ln>
          </p:spPr>
        </p:cxn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Congestionamiento y Equilibrio</a:t>
            </a:r>
            <a:endParaRPr/>
          </a:p>
        </p:txBody>
      </p:sp>
      <p:sp>
        <p:nvSpPr>
          <p:cNvPr id="170" name="Google Shape;170;p28"/>
          <p:cNvSpPr txBox="1"/>
          <p:nvPr>
            <p:ph idx="1" type="body"/>
          </p:nvPr>
        </p:nvSpPr>
        <p:spPr>
          <a:xfrm>
            <a:off x="280900" y="1167875"/>
            <a:ext cx="8608500" cy="3827400"/>
          </a:xfrm>
          <a:prstGeom prst="rect">
            <a:avLst/>
          </a:prstGeom>
        </p:spPr>
        <p:txBody>
          <a:bodyPr anchorCtr="0" anchor="t" bIns="91425" lIns="91425" spcFirstLastPara="1" rIns="91425" wrap="square" tIns="91425">
            <a:normAutofit lnSpcReduction="20000"/>
          </a:bodyPr>
          <a:lstStyle/>
          <a:p>
            <a:pPr indent="0" lvl="0" marL="0" marR="0" rtl="0" algn="l">
              <a:lnSpc>
                <a:spcPct val="107916"/>
              </a:lnSpc>
              <a:spcBef>
                <a:spcPts val="0"/>
              </a:spcBef>
              <a:spcAft>
                <a:spcPts val="0"/>
              </a:spcAft>
              <a:buNone/>
            </a:pPr>
            <a:r>
              <a:rPr lang="es-419" sz="1300">
                <a:solidFill>
                  <a:schemeClr val="dk1"/>
                </a:solidFill>
                <a:latin typeface="Calibri"/>
                <a:ea typeface="Calibri"/>
                <a:cs typeface="Calibri"/>
                <a:sym typeface="Calibri"/>
              </a:rPr>
              <a:t>El nivel de congestionamiento depende de </a:t>
            </a:r>
            <a:r>
              <a:rPr lang="es-419" sz="1300">
                <a:solidFill>
                  <a:schemeClr val="dk1"/>
                </a:solidFill>
                <a:latin typeface="Calibri"/>
                <a:ea typeface="Calibri"/>
                <a:cs typeface="Calibri"/>
                <a:sym typeface="Calibri"/>
              </a:rPr>
              <a:t>cuánto</a:t>
            </a:r>
            <a:r>
              <a:rPr lang="es-419" sz="1300">
                <a:solidFill>
                  <a:schemeClr val="dk1"/>
                </a:solidFill>
                <a:latin typeface="Calibri"/>
                <a:ea typeface="Calibri"/>
                <a:cs typeface="Calibri"/>
                <a:sym typeface="Calibri"/>
              </a:rPr>
              <a:t> tráfico entra al sistema en comparación con </a:t>
            </a:r>
            <a:r>
              <a:rPr lang="es-419" sz="1300">
                <a:solidFill>
                  <a:schemeClr val="dk1"/>
                </a:solidFill>
                <a:latin typeface="Calibri"/>
                <a:ea typeface="Calibri"/>
                <a:cs typeface="Calibri"/>
                <a:sym typeface="Calibri"/>
              </a:rPr>
              <a:t>cuánto</a:t>
            </a:r>
            <a:r>
              <a:rPr lang="es-419" sz="1300">
                <a:solidFill>
                  <a:schemeClr val="dk1"/>
                </a:solidFill>
                <a:latin typeface="Calibri"/>
                <a:ea typeface="Calibri"/>
                <a:cs typeface="Calibri"/>
                <a:sym typeface="Calibri"/>
              </a:rPr>
              <a:t> se puede procesar.</a:t>
            </a:r>
            <a:endParaRPr sz="1300">
              <a:solidFill>
                <a:schemeClr val="dk1"/>
              </a:solidFill>
              <a:latin typeface="Calibri"/>
              <a:ea typeface="Calibri"/>
              <a:cs typeface="Calibri"/>
              <a:sym typeface="Calibri"/>
            </a:endParaRPr>
          </a:p>
          <a:p>
            <a:pPr indent="0" lvl="0" marL="0" marR="0" rtl="0" algn="l">
              <a:lnSpc>
                <a:spcPct val="107916"/>
              </a:lnSpc>
              <a:spcBef>
                <a:spcPts val="800"/>
              </a:spcBef>
              <a:spcAft>
                <a:spcPts val="0"/>
              </a:spcAft>
              <a:buNone/>
            </a:pPr>
            <a:r>
              <a:t/>
            </a:r>
            <a:endParaRPr sz="1300">
              <a:solidFill>
                <a:schemeClr val="dk1"/>
              </a:solidFill>
              <a:latin typeface="Calibri"/>
              <a:ea typeface="Calibri"/>
              <a:cs typeface="Calibri"/>
              <a:sym typeface="Calibri"/>
            </a:endParaRPr>
          </a:p>
          <a:p>
            <a:pPr indent="0" lvl="0" marL="0" rtl="0" algn="ctr">
              <a:lnSpc>
                <a:spcPct val="107916"/>
              </a:lnSpc>
              <a:spcBef>
                <a:spcPts val="800"/>
              </a:spcBef>
              <a:spcAft>
                <a:spcPts val="0"/>
              </a:spcAft>
              <a:buNone/>
            </a:pPr>
            <a:r>
              <a:t/>
            </a:r>
            <a:endParaRPr sz="2000">
              <a:solidFill>
                <a:schemeClr val="dk1"/>
              </a:solidFill>
              <a:latin typeface="Calibri"/>
              <a:ea typeface="Calibri"/>
              <a:cs typeface="Calibri"/>
              <a:sym typeface="Calibri"/>
            </a:endParaRPr>
          </a:p>
          <a:p>
            <a:pPr indent="0" lvl="0" marL="0" rtl="0" algn="ctr">
              <a:lnSpc>
                <a:spcPct val="107916"/>
              </a:lnSpc>
              <a:spcBef>
                <a:spcPts val="800"/>
              </a:spcBef>
              <a:spcAft>
                <a:spcPts val="0"/>
              </a:spcAft>
              <a:buNone/>
            </a:pPr>
            <a:r>
              <a:rPr lang="es-419" sz="2000">
                <a:solidFill>
                  <a:schemeClr val="dk1"/>
                </a:solidFill>
                <a:latin typeface="Calibri"/>
                <a:ea typeface="Calibri"/>
                <a:cs typeface="Calibri"/>
                <a:sym typeface="Calibri"/>
              </a:rPr>
              <a:t>ρ = μ / λ​</a:t>
            </a:r>
            <a:endParaRPr sz="2000">
              <a:solidFill>
                <a:schemeClr val="dk1"/>
              </a:solidFill>
              <a:latin typeface="Calibri"/>
              <a:ea typeface="Calibri"/>
              <a:cs typeface="Calibri"/>
              <a:sym typeface="Calibri"/>
            </a:endParaRPr>
          </a:p>
          <a:p>
            <a:pPr indent="0" lvl="0" marL="0" rtl="0" algn="l">
              <a:lnSpc>
                <a:spcPct val="107916"/>
              </a:lnSpc>
              <a:spcBef>
                <a:spcPts val="800"/>
              </a:spcBef>
              <a:spcAft>
                <a:spcPts val="0"/>
              </a:spcAft>
              <a:buNone/>
            </a:pPr>
            <a:r>
              <a:t/>
            </a:r>
            <a:endParaRPr sz="2000">
              <a:solidFill>
                <a:schemeClr val="dk1"/>
              </a:solidFill>
              <a:latin typeface="Calibri"/>
              <a:ea typeface="Calibri"/>
              <a:cs typeface="Calibri"/>
              <a:sym typeface="Calibri"/>
            </a:endParaRPr>
          </a:p>
          <a:p>
            <a:pPr indent="0" lvl="0" marL="0" marR="0" rtl="0" algn="l">
              <a:lnSpc>
                <a:spcPct val="107916"/>
              </a:lnSpc>
              <a:spcBef>
                <a:spcPts val="800"/>
              </a:spcBef>
              <a:spcAft>
                <a:spcPts val="0"/>
              </a:spcAft>
              <a:buNone/>
            </a:pPr>
            <a:r>
              <a:rPr lang="es-419" sz="1400">
                <a:solidFill>
                  <a:schemeClr val="dk1"/>
                </a:solidFill>
                <a:latin typeface="Calibri"/>
                <a:ea typeface="Calibri"/>
                <a:cs typeface="Calibri"/>
                <a:sym typeface="Calibri"/>
              </a:rPr>
              <a:t>Se dice que el sistema se congestiona cuando la cola crece sin límites, es decir tiende a infinito. Esto ocurre cuando:</a:t>
            </a:r>
            <a:endParaRPr sz="1400">
              <a:solidFill>
                <a:schemeClr val="dk1"/>
              </a:solidFill>
              <a:latin typeface="Calibri"/>
              <a:ea typeface="Calibri"/>
              <a:cs typeface="Calibri"/>
              <a:sym typeface="Calibri"/>
            </a:endParaRPr>
          </a:p>
          <a:p>
            <a:pPr indent="0" lvl="0" marL="0" rtl="0" algn="ctr">
              <a:lnSpc>
                <a:spcPct val="107916"/>
              </a:lnSpc>
              <a:spcBef>
                <a:spcPts val="800"/>
              </a:spcBef>
              <a:spcAft>
                <a:spcPts val="0"/>
              </a:spcAft>
              <a:buNone/>
            </a:pPr>
            <a:r>
              <a:rPr lang="es-419" sz="2000">
                <a:solidFill>
                  <a:schemeClr val="dk1"/>
                </a:solidFill>
                <a:latin typeface="Calibri"/>
                <a:ea typeface="Calibri"/>
                <a:cs typeface="Calibri"/>
                <a:sym typeface="Calibri"/>
              </a:rPr>
              <a:t>ρ = (μ / λ)​ ≥ 1</a:t>
            </a:r>
            <a:endParaRPr sz="2000">
              <a:solidFill>
                <a:schemeClr val="dk1"/>
              </a:solidFill>
              <a:latin typeface="Calibri"/>
              <a:ea typeface="Calibri"/>
              <a:cs typeface="Calibri"/>
              <a:sym typeface="Calibri"/>
            </a:endParaRPr>
          </a:p>
          <a:p>
            <a:pPr indent="0" lvl="0" marL="0" rtl="0" algn="l">
              <a:lnSpc>
                <a:spcPct val="107916"/>
              </a:lnSpc>
              <a:spcBef>
                <a:spcPts val="800"/>
              </a:spcBef>
              <a:spcAft>
                <a:spcPts val="0"/>
              </a:spcAft>
              <a:buNone/>
            </a:pPr>
            <a:r>
              <a:rPr lang="es-419" sz="1300">
                <a:solidFill>
                  <a:schemeClr val="dk1"/>
                </a:solidFill>
                <a:latin typeface="Calibri"/>
                <a:ea typeface="Calibri"/>
                <a:cs typeface="Calibri"/>
                <a:sym typeface="Calibri"/>
              </a:rPr>
              <a:t>Por lo tanto:</a:t>
            </a:r>
            <a:endParaRPr sz="1300">
              <a:solidFill>
                <a:schemeClr val="dk1"/>
              </a:solidFill>
              <a:latin typeface="Calibri"/>
              <a:ea typeface="Calibri"/>
              <a:cs typeface="Calibri"/>
              <a:sym typeface="Calibri"/>
            </a:endParaRPr>
          </a:p>
          <a:p>
            <a:pPr indent="-311150" lvl="0" marL="457200" marR="0" rtl="0" algn="l">
              <a:lnSpc>
                <a:spcPct val="107916"/>
              </a:lnSpc>
              <a:spcBef>
                <a:spcPts val="800"/>
              </a:spcBef>
              <a:spcAft>
                <a:spcPts val="0"/>
              </a:spcAft>
              <a:buClr>
                <a:schemeClr val="dk1"/>
              </a:buClr>
              <a:buSzPts val="1300"/>
              <a:buFont typeface="Calibri"/>
              <a:buChar char="-"/>
            </a:pPr>
            <a:r>
              <a:rPr lang="es-419" sz="1300">
                <a:solidFill>
                  <a:schemeClr val="dk1"/>
                </a:solidFill>
                <a:latin typeface="Calibri"/>
                <a:ea typeface="Calibri"/>
                <a:cs typeface="Calibri"/>
                <a:sym typeface="Calibri"/>
              </a:rPr>
              <a:t>Si λ  &lt; μ el sistema </a:t>
            </a:r>
            <a:r>
              <a:rPr b="1" lang="es-419" sz="1300">
                <a:solidFill>
                  <a:schemeClr val="dk1"/>
                </a:solidFill>
                <a:latin typeface="Calibri"/>
                <a:ea typeface="Calibri"/>
                <a:cs typeface="Calibri"/>
                <a:sym typeface="Calibri"/>
              </a:rPr>
              <a:t>no se congestiona.</a:t>
            </a:r>
            <a:endParaRPr sz="1300">
              <a:solidFill>
                <a:schemeClr val="dk1"/>
              </a:solidFill>
              <a:latin typeface="Calibri"/>
              <a:ea typeface="Calibri"/>
              <a:cs typeface="Calibri"/>
              <a:sym typeface="Calibri"/>
            </a:endParaRPr>
          </a:p>
          <a:p>
            <a:pPr indent="-311150" lvl="0" marL="457200" marR="0" rtl="0" algn="l">
              <a:lnSpc>
                <a:spcPct val="107916"/>
              </a:lnSpc>
              <a:spcBef>
                <a:spcPts val="0"/>
              </a:spcBef>
              <a:spcAft>
                <a:spcPts val="0"/>
              </a:spcAft>
              <a:buClr>
                <a:schemeClr val="dk1"/>
              </a:buClr>
              <a:buSzPts val="1300"/>
              <a:buFont typeface="Calibri"/>
              <a:buChar char="-"/>
            </a:pPr>
            <a:r>
              <a:rPr lang="es-419" sz="1300">
                <a:solidFill>
                  <a:schemeClr val="dk1"/>
                </a:solidFill>
                <a:latin typeface="Calibri"/>
                <a:ea typeface="Calibri"/>
                <a:cs typeface="Calibri"/>
                <a:sym typeface="Calibri"/>
              </a:rPr>
              <a:t>Si λ ≥</a:t>
            </a:r>
            <a:r>
              <a:rPr lang="es-419" sz="2000">
                <a:solidFill>
                  <a:schemeClr val="dk1"/>
                </a:solidFill>
                <a:latin typeface="Calibri"/>
                <a:ea typeface="Calibri"/>
                <a:cs typeface="Calibri"/>
                <a:sym typeface="Calibri"/>
              </a:rPr>
              <a:t> </a:t>
            </a:r>
            <a:r>
              <a:rPr lang="es-419" sz="1300">
                <a:solidFill>
                  <a:schemeClr val="dk1"/>
                </a:solidFill>
                <a:latin typeface="Calibri"/>
                <a:ea typeface="Calibri"/>
                <a:cs typeface="Calibri"/>
                <a:sym typeface="Calibri"/>
              </a:rPr>
              <a:t>μ el sistema </a:t>
            </a:r>
            <a:r>
              <a:rPr b="1" lang="es-419" sz="1300">
                <a:solidFill>
                  <a:schemeClr val="dk1"/>
                </a:solidFill>
                <a:latin typeface="Calibri"/>
                <a:ea typeface="Calibri"/>
                <a:cs typeface="Calibri"/>
                <a:sym typeface="Calibri"/>
              </a:rPr>
              <a:t>sí se congestiona, </a:t>
            </a:r>
            <a:r>
              <a:rPr lang="es-419" sz="1300">
                <a:solidFill>
                  <a:schemeClr val="dk1"/>
                </a:solidFill>
                <a:latin typeface="Calibri"/>
                <a:ea typeface="Calibri"/>
                <a:cs typeface="Calibri"/>
                <a:sym typeface="Calibri"/>
              </a:rPr>
              <a:t>porque llegan más clientes de los que pueden ser atendidos y la cola comienza a crecer indefinidamente</a:t>
            </a:r>
            <a:endParaRPr sz="1300">
              <a:solidFill>
                <a:schemeClr val="dk1"/>
              </a:solidFill>
              <a:latin typeface="Calibri"/>
              <a:ea typeface="Calibri"/>
              <a:cs typeface="Calibri"/>
              <a:sym typeface="Calibri"/>
            </a:endParaRPr>
          </a:p>
          <a:p>
            <a:pPr indent="0" lvl="0" marL="0" rtl="0" algn="ctr">
              <a:lnSpc>
                <a:spcPct val="107916"/>
              </a:lnSpc>
              <a:spcBef>
                <a:spcPts val="800"/>
              </a:spcBef>
              <a:spcAft>
                <a:spcPts val="800"/>
              </a:spcAft>
              <a:buClr>
                <a:schemeClr val="dk1"/>
              </a:buClr>
              <a:buSzPts val="1100"/>
              <a:buFont typeface="Arial"/>
              <a:buNone/>
            </a:pPr>
            <a:r>
              <a:t/>
            </a:r>
            <a:endParaRPr sz="2000">
              <a:solidFill>
                <a:schemeClr val="dk1"/>
              </a:solidFill>
              <a:latin typeface="Calibri"/>
              <a:ea typeface="Calibri"/>
              <a:cs typeface="Calibri"/>
              <a:sym typeface="Calibri"/>
            </a:endParaRPr>
          </a:p>
        </p:txBody>
      </p:sp>
      <p:cxnSp>
        <p:nvCxnSpPr>
          <p:cNvPr id="171" name="Google Shape;171;p28"/>
          <p:cNvCxnSpPr/>
          <p:nvPr/>
        </p:nvCxnSpPr>
        <p:spPr>
          <a:xfrm flipH="1" rot="10800000">
            <a:off x="4299725" y="2029225"/>
            <a:ext cx="319200" cy="140700"/>
          </a:xfrm>
          <a:prstGeom prst="straightConnector1">
            <a:avLst/>
          </a:prstGeom>
          <a:noFill/>
          <a:ln cap="flat" cmpd="sng" w="9525">
            <a:solidFill>
              <a:schemeClr val="dk2"/>
            </a:solidFill>
            <a:prstDash val="solid"/>
            <a:round/>
            <a:headEnd len="med" w="med" type="none"/>
            <a:tailEnd len="med" w="med" type="triangle"/>
          </a:ln>
        </p:spPr>
      </p:cxnSp>
      <p:sp>
        <p:nvSpPr>
          <p:cNvPr id="172" name="Google Shape;172;p28"/>
          <p:cNvSpPr txBox="1"/>
          <p:nvPr/>
        </p:nvSpPr>
        <p:spPr>
          <a:xfrm>
            <a:off x="4665850" y="1634850"/>
            <a:ext cx="2609400" cy="45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1100">
                <a:solidFill>
                  <a:schemeClr val="dk1"/>
                </a:solidFill>
              </a:rPr>
              <a:t>Utilización del sistema (porcentaje del tiempo</a:t>
            </a:r>
            <a:r>
              <a:rPr lang="es-419" sz="1100">
                <a:solidFill>
                  <a:schemeClr val="dk1"/>
                </a:solidFill>
              </a:rPr>
              <a:t> que</a:t>
            </a:r>
            <a:r>
              <a:rPr lang="es-419" sz="1100">
                <a:solidFill>
                  <a:schemeClr val="dk1"/>
                </a:solidFill>
              </a:rPr>
              <a:t> el servidor </a:t>
            </a:r>
            <a:r>
              <a:rPr lang="es-419" sz="1100">
                <a:solidFill>
                  <a:schemeClr val="dk1"/>
                </a:solidFill>
              </a:rPr>
              <a:t>está</a:t>
            </a:r>
            <a:r>
              <a:rPr lang="es-419" sz="1100">
                <a:solidFill>
                  <a:schemeClr val="dk1"/>
                </a:solidFill>
              </a:rPr>
              <a:t> ocupado).</a:t>
            </a:r>
            <a:endParaRPr sz="1100">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Ejemplo p</a:t>
            </a:r>
            <a:r>
              <a:rPr lang="es-419"/>
              <a:t>ŕactico</a:t>
            </a:r>
            <a:endParaRPr/>
          </a:p>
        </p:txBody>
      </p:sp>
      <p:sp>
        <p:nvSpPr>
          <p:cNvPr id="178" name="Google Shape;178;p29"/>
          <p:cNvSpPr txBox="1"/>
          <p:nvPr>
            <p:ph idx="1" type="body"/>
          </p:nvPr>
        </p:nvSpPr>
        <p:spPr>
          <a:xfrm>
            <a:off x="311700" y="1017725"/>
            <a:ext cx="8520600" cy="3416400"/>
          </a:xfrm>
          <a:prstGeom prst="rect">
            <a:avLst/>
          </a:prstGeom>
        </p:spPr>
        <p:txBody>
          <a:bodyPr anchorCtr="0" anchor="t" bIns="91425" lIns="91425" spcFirstLastPara="1" rIns="91425" wrap="square" tIns="91425">
            <a:normAutofit/>
          </a:bodyPr>
          <a:lstStyle/>
          <a:p>
            <a:pPr indent="0" lvl="0" marL="0" rtl="0" algn="l">
              <a:lnSpc>
                <a:spcPct val="107916"/>
              </a:lnSpc>
              <a:spcBef>
                <a:spcPts val="0"/>
              </a:spcBef>
              <a:spcAft>
                <a:spcPts val="0"/>
              </a:spcAft>
              <a:buNone/>
            </a:pPr>
            <a:r>
              <a:rPr lang="es-419" sz="1300">
                <a:solidFill>
                  <a:schemeClr val="dk1"/>
                </a:solidFill>
                <a:latin typeface="Calibri"/>
                <a:ea typeface="Calibri"/>
                <a:cs typeface="Calibri"/>
                <a:sym typeface="Calibri"/>
              </a:rPr>
              <a:t>La gerente de una droguería está interesada en brindar un buen servicio a personas mayores que compren en su establecimiento. Actualmente, la droguería tiene una caja registradora reservada para los clientes de la tercera edad. Estas personas llegan a la caja a un ritmo promedio de 30 clientes por hora, de acuerdo con una distribución de Poisson, y son atendidos a una tasa promedio de 35 clientes por hora, con tiempos de servicio exponenciales.</a:t>
            </a:r>
            <a:endParaRPr sz="1300">
              <a:solidFill>
                <a:schemeClr val="dk1"/>
              </a:solidFill>
              <a:latin typeface="Calibri"/>
              <a:ea typeface="Calibri"/>
              <a:cs typeface="Calibri"/>
              <a:sym typeface="Calibri"/>
            </a:endParaRPr>
          </a:p>
          <a:p>
            <a:pPr indent="0" lvl="0" marL="0" rtl="0" algn="l">
              <a:lnSpc>
                <a:spcPct val="107916"/>
              </a:lnSpc>
              <a:spcBef>
                <a:spcPts val="800"/>
              </a:spcBef>
              <a:spcAft>
                <a:spcPts val="0"/>
              </a:spcAft>
              <a:buNone/>
            </a:pPr>
            <a:r>
              <a:t/>
            </a:r>
            <a:endParaRPr sz="1300">
              <a:solidFill>
                <a:schemeClr val="dk1"/>
              </a:solidFill>
              <a:latin typeface="Calibri"/>
              <a:ea typeface="Calibri"/>
              <a:cs typeface="Calibri"/>
              <a:sym typeface="Calibri"/>
            </a:endParaRPr>
          </a:p>
          <a:p>
            <a:pPr indent="0" lvl="0" marL="0" rtl="0" algn="l">
              <a:lnSpc>
                <a:spcPct val="107916"/>
              </a:lnSpc>
              <a:spcBef>
                <a:spcPts val="800"/>
              </a:spcBef>
              <a:spcAft>
                <a:spcPts val="0"/>
              </a:spcAft>
              <a:buNone/>
            </a:pPr>
            <a:r>
              <a:rPr lang="es-419" sz="1300">
                <a:solidFill>
                  <a:schemeClr val="dk1"/>
                </a:solidFill>
                <a:latin typeface="Calibri"/>
                <a:ea typeface="Calibri"/>
                <a:cs typeface="Calibri"/>
                <a:sym typeface="Calibri"/>
              </a:rPr>
              <a:t>Tasa de llegadas (λ) -&gt; 30 clientes por hora.</a:t>
            </a:r>
            <a:endParaRPr sz="1300">
              <a:solidFill>
                <a:schemeClr val="dk1"/>
              </a:solidFill>
              <a:latin typeface="Calibri"/>
              <a:ea typeface="Calibri"/>
              <a:cs typeface="Calibri"/>
              <a:sym typeface="Calibri"/>
            </a:endParaRPr>
          </a:p>
          <a:p>
            <a:pPr indent="0" lvl="0" marL="0" rtl="0" algn="l">
              <a:lnSpc>
                <a:spcPct val="107916"/>
              </a:lnSpc>
              <a:spcBef>
                <a:spcPts val="800"/>
              </a:spcBef>
              <a:spcAft>
                <a:spcPts val="0"/>
              </a:spcAft>
              <a:buNone/>
            </a:pPr>
            <a:r>
              <a:rPr lang="es-419" sz="1300">
                <a:solidFill>
                  <a:schemeClr val="dk1"/>
                </a:solidFill>
                <a:latin typeface="Calibri"/>
                <a:ea typeface="Calibri"/>
                <a:cs typeface="Calibri"/>
                <a:sym typeface="Calibri"/>
              </a:rPr>
              <a:t>Tasa de servicio (μ) -&gt; 35 clientes por hora.</a:t>
            </a:r>
            <a:endParaRPr sz="1300">
              <a:solidFill>
                <a:schemeClr val="dk1"/>
              </a:solidFill>
              <a:latin typeface="Calibri"/>
              <a:ea typeface="Calibri"/>
              <a:cs typeface="Calibri"/>
              <a:sym typeface="Calibri"/>
            </a:endParaRPr>
          </a:p>
          <a:p>
            <a:pPr indent="-311150" lvl="0" marL="457200" rtl="0" algn="l">
              <a:lnSpc>
                <a:spcPct val="107916"/>
              </a:lnSpc>
              <a:spcBef>
                <a:spcPts val="800"/>
              </a:spcBef>
              <a:spcAft>
                <a:spcPts val="0"/>
              </a:spcAft>
              <a:buClr>
                <a:schemeClr val="dk1"/>
              </a:buClr>
              <a:buSzPts val="1300"/>
              <a:buFont typeface="Calibri"/>
              <a:buAutoNum type="alphaLcParenR"/>
            </a:pPr>
            <a:r>
              <a:rPr lang="es-419" sz="1300">
                <a:solidFill>
                  <a:schemeClr val="dk1"/>
                </a:solidFill>
                <a:latin typeface="Calibri"/>
                <a:ea typeface="Calibri"/>
                <a:cs typeface="Calibri"/>
                <a:sym typeface="Calibri"/>
              </a:rPr>
              <a:t>Calcular la probabilidad que haya cero clientes en el sistema:</a:t>
            </a:r>
            <a:endParaRPr sz="1300">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M/M/1/N</a:t>
            </a:r>
            <a:endParaRPr/>
          </a:p>
        </p:txBody>
      </p:sp>
      <p:sp>
        <p:nvSpPr>
          <p:cNvPr id="184" name="Google Shape;184;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298450" lvl="0" marL="457200" rtl="0" algn="l">
              <a:lnSpc>
                <a:spcPct val="107916"/>
              </a:lnSpc>
              <a:spcBef>
                <a:spcPts val="0"/>
              </a:spcBef>
              <a:spcAft>
                <a:spcPts val="800"/>
              </a:spcAft>
              <a:buClr>
                <a:schemeClr val="dk1"/>
              </a:buClr>
              <a:buSzPts val="1100"/>
              <a:buFont typeface="Noto Sans Symbols"/>
              <a:buChar char="▪"/>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Caracteristicas y Esquma basico</a:t>
            </a:r>
            <a:endParaRPr/>
          </a:p>
        </p:txBody>
      </p:sp>
      <p:sp>
        <p:nvSpPr>
          <p:cNvPr id="190" name="Google Shape;190;p31"/>
          <p:cNvSpPr txBox="1"/>
          <p:nvPr>
            <p:ph idx="1" type="body"/>
          </p:nvPr>
        </p:nvSpPr>
        <p:spPr>
          <a:xfrm>
            <a:off x="365600" y="1190975"/>
            <a:ext cx="8520600" cy="3416400"/>
          </a:xfrm>
          <a:prstGeom prst="rect">
            <a:avLst/>
          </a:prstGeom>
        </p:spPr>
        <p:txBody>
          <a:bodyPr anchorCtr="0" anchor="t" bIns="91425" lIns="91425" spcFirstLastPara="1" rIns="91425" wrap="square" tIns="91425">
            <a:normAutofit/>
          </a:bodyPr>
          <a:lstStyle/>
          <a:p>
            <a:pPr indent="-298450" lvl="0" marL="678180" rtl="0" algn="l">
              <a:lnSpc>
                <a:spcPct val="107916"/>
              </a:lnSpc>
              <a:spcBef>
                <a:spcPts val="0"/>
              </a:spcBef>
              <a:spcAft>
                <a:spcPts val="0"/>
              </a:spcAft>
              <a:buClr>
                <a:schemeClr val="dk1"/>
              </a:buClr>
              <a:buSzPts val="1100"/>
              <a:buFont typeface="Noto Sans Symbols"/>
              <a:buChar char="▪"/>
            </a:pPr>
            <a:r>
              <a:rPr lang="es-419" sz="1100">
                <a:solidFill>
                  <a:schemeClr val="dk1"/>
                </a:solidFill>
                <a:latin typeface="Calibri"/>
                <a:ea typeface="Calibri"/>
                <a:cs typeface="Calibri"/>
                <a:sym typeface="Calibri"/>
              </a:rPr>
              <a:t>Las salidas son independientes de las entradas.</a:t>
            </a:r>
            <a:endParaRPr sz="1100">
              <a:solidFill>
                <a:schemeClr val="dk1"/>
              </a:solidFill>
              <a:latin typeface="Calibri"/>
              <a:ea typeface="Calibri"/>
              <a:cs typeface="Calibri"/>
              <a:sym typeface="Calibri"/>
            </a:endParaRPr>
          </a:p>
          <a:p>
            <a:pPr indent="-298450" lvl="0" marL="678180" rtl="0" algn="l">
              <a:lnSpc>
                <a:spcPct val="107916"/>
              </a:lnSpc>
              <a:spcBef>
                <a:spcPts val="0"/>
              </a:spcBef>
              <a:spcAft>
                <a:spcPts val="0"/>
              </a:spcAft>
              <a:buClr>
                <a:schemeClr val="dk1"/>
              </a:buClr>
              <a:buSzPts val="1100"/>
              <a:buFont typeface="Noto Sans Symbols"/>
              <a:buChar char="▪"/>
            </a:pPr>
            <a:r>
              <a:rPr lang="es-419" sz="1100">
                <a:solidFill>
                  <a:schemeClr val="dk1"/>
                </a:solidFill>
                <a:latin typeface="Calibri"/>
                <a:ea typeface="Calibri"/>
                <a:cs typeface="Calibri"/>
                <a:sym typeface="Calibri"/>
              </a:rPr>
              <a:t>La disciplina de atención es FIFO.</a:t>
            </a:r>
            <a:endParaRPr sz="1100">
              <a:solidFill>
                <a:schemeClr val="dk1"/>
              </a:solidFill>
              <a:latin typeface="Calibri"/>
              <a:ea typeface="Calibri"/>
              <a:cs typeface="Calibri"/>
              <a:sym typeface="Calibri"/>
            </a:endParaRPr>
          </a:p>
          <a:p>
            <a:pPr indent="0" lvl="0" marL="0" rtl="0" algn="l">
              <a:lnSpc>
                <a:spcPct val="107916"/>
              </a:lnSpc>
              <a:spcBef>
                <a:spcPts val="800"/>
              </a:spcBef>
              <a:spcAft>
                <a:spcPts val="0"/>
              </a:spcAft>
              <a:buNone/>
            </a:pPr>
            <a:r>
              <a:t/>
            </a:r>
            <a:endParaRPr sz="1100">
              <a:solidFill>
                <a:schemeClr val="dk1"/>
              </a:solidFill>
              <a:latin typeface="Calibri"/>
              <a:ea typeface="Calibri"/>
              <a:cs typeface="Calibri"/>
              <a:sym typeface="Calibri"/>
            </a:endParaRPr>
          </a:p>
          <a:p>
            <a:pPr indent="0" lvl="0" marL="0" rtl="0" algn="l">
              <a:lnSpc>
                <a:spcPct val="107916"/>
              </a:lnSpc>
              <a:spcBef>
                <a:spcPts val="800"/>
              </a:spcBef>
              <a:spcAft>
                <a:spcPts val="800"/>
              </a:spcAft>
              <a:buNone/>
            </a:pPr>
            <a:r>
              <a:t/>
            </a:r>
            <a:endParaRPr sz="1100">
              <a:solidFill>
                <a:schemeClr val="dk1"/>
              </a:solidFill>
              <a:latin typeface="Calibri"/>
              <a:ea typeface="Calibri"/>
              <a:cs typeface="Calibri"/>
              <a:sym typeface="Calibri"/>
            </a:endParaRPr>
          </a:p>
        </p:txBody>
      </p:sp>
      <p:pic>
        <p:nvPicPr>
          <p:cNvPr descr="Imagen que contiene Forma&#10;&#10;Descripción generada automáticamente" id="191" name="Google Shape;191;p31"/>
          <p:cNvPicPr preferRelativeResize="0"/>
          <p:nvPr/>
        </p:nvPicPr>
        <p:blipFill>
          <a:blip r:embed="rId3">
            <a:alphaModFix/>
          </a:blip>
          <a:stretch>
            <a:fillRect/>
          </a:stretch>
        </p:blipFill>
        <p:spPr>
          <a:xfrm>
            <a:off x="1122575" y="2423850"/>
            <a:ext cx="1952625" cy="7905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257875" y="1867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&lt;</a:t>
            </a:r>
            <a:r>
              <a:rPr lang="es-419"/>
              <a:t>Cómo</a:t>
            </a:r>
            <a:r>
              <a:rPr lang="es-419"/>
              <a:t> separamos los temas&gt;</a:t>
            </a:r>
            <a:endParaRPr/>
          </a:p>
        </p:txBody>
      </p:sp>
      <p:sp>
        <p:nvSpPr>
          <p:cNvPr id="61" name="Google Shape;61;p14"/>
          <p:cNvSpPr txBox="1"/>
          <p:nvPr/>
        </p:nvSpPr>
        <p:spPr>
          <a:xfrm>
            <a:off x="382825" y="639175"/>
            <a:ext cx="8270700" cy="41859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Clr>
                <a:schemeClr val="dk2"/>
              </a:buClr>
              <a:buSzPts val="1800"/>
              <a:buChar char="-"/>
            </a:pPr>
            <a:r>
              <a:rPr lang="es-419" sz="1800">
                <a:solidFill>
                  <a:schemeClr val="dk2"/>
                </a:solidFill>
                <a:highlight>
                  <a:schemeClr val="accent4"/>
                </a:highlight>
              </a:rPr>
              <a:t>Que es una cola. (1 PERSONA)</a:t>
            </a:r>
            <a:endParaRPr sz="1800">
              <a:solidFill>
                <a:schemeClr val="dk2"/>
              </a:solidFill>
              <a:highlight>
                <a:schemeClr val="accent4"/>
              </a:highlight>
            </a:endParaRPr>
          </a:p>
          <a:p>
            <a:pPr indent="-304800" lvl="0" marL="457200" rtl="0" algn="l">
              <a:lnSpc>
                <a:spcPct val="115000"/>
              </a:lnSpc>
              <a:spcBef>
                <a:spcPts val="0"/>
              </a:spcBef>
              <a:spcAft>
                <a:spcPts val="0"/>
              </a:spcAft>
              <a:buClr>
                <a:schemeClr val="dk2"/>
              </a:buClr>
              <a:buSzPts val="1200"/>
              <a:buChar char="-"/>
            </a:pPr>
            <a:r>
              <a:rPr lang="es-419" sz="1200">
                <a:solidFill>
                  <a:schemeClr val="dk2"/>
                </a:solidFill>
                <a:highlight>
                  <a:schemeClr val="accent4"/>
                </a:highlight>
              </a:rPr>
              <a:t>Diferencia con redes de colas.</a:t>
            </a:r>
            <a:endParaRPr sz="1200">
              <a:solidFill>
                <a:schemeClr val="dk2"/>
              </a:solidFill>
              <a:highlight>
                <a:schemeClr val="accent4"/>
              </a:highlight>
            </a:endParaRPr>
          </a:p>
          <a:p>
            <a:pPr indent="-304800" lvl="0" marL="457200" rtl="0" algn="l">
              <a:lnSpc>
                <a:spcPct val="115000"/>
              </a:lnSpc>
              <a:spcBef>
                <a:spcPts val="0"/>
              </a:spcBef>
              <a:spcAft>
                <a:spcPts val="0"/>
              </a:spcAft>
              <a:buClr>
                <a:schemeClr val="dk2"/>
              </a:buClr>
              <a:buSzPts val="1200"/>
              <a:buChar char="-"/>
            </a:pPr>
            <a:r>
              <a:rPr lang="es-419" sz="1200">
                <a:solidFill>
                  <a:schemeClr val="dk2"/>
                </a:solidFill>
                <a:highlight>
                  <a:schemeClr val="accent4"/>
                </a:highlight>
              </a:rPr>
              <a:t>Componentes básicos de un sistema de colas</a:t>
            </a:r>
            <a:endParaRPr sz="1200">
              <a:solidFill>
                <a:schemeClr val="dk2"/>
              </a:solidFill>
              <a:highlight>
                <a:schemeClr val="accent4"/>
              </a:highlight>
            </a:endParaRPr>
          </a:p>
          <a:p>
            <a:pPr indent="-304800" lvl="0" marL="457200" rtl="0" algn="l">
              <a:lnSpc>
                <a:spcPct val="115000"/>
              </a:lnSpc>
              <a:spcBef>
                <a:spcPts val="0"/>
              </a:spcBef>
              <a:spcAft>
                <a:spcPts val="0"/>
              </a:spcAft>
              <a:buClr>
                <a:schemeClr val="dk2"/>
              </a:buClr>
              <a:buSzPts val="1200"/>
              <a:buChar char="-"/>
            </a:pPr>
            <a:r>
              <a:rPr lang="es-419" sz="1200">
                <a:solidFill>
                  <a:schemeClr val="dk2"/>
                </a:solidFill>
                <a:highlight>
                  <a:schemeClr val="accent4"/>
                </a:highlight>
              </a:rPr>
              <a:t>Kendall</a:t>
            </a:r>
            <a:endParaRPr sz="1200">
              <a:solidFill>
                <a:schemeClr val="dk2"/>
              </a:solidFill>
              <a:highlight>
                <a:schemeClr val="accent4"/>
              </a:highlight>
            </a:endParaRPr>
          </a:p>
          <a:p>
            <a:pPr indent="-304800" lvl="0" marL="457200" rtl="0" algn="l">
              <a:lnSpc>
                <a:spcPct val="115000"/>
              </a:lnSpc>
              <a:spcBef>
                <a:spcPts val="0"/>
              </a:spcBef>
              <a:spcAft>
                <a:spcPts val="0"/>
              </a:spcAft>
              <a:buClr>
                <a:schemeClr val="dk2"/>
              </a:buClr>
              <a:buSzPts val="1200"/>
              <a:buChar char="-"/>
            </a:pPr>
            <a:r>
              <a:rPr lang="es-419" sz="1200">
                <a:solidFill>
                  <a:schemeClr val="dk2"/>
                </a:solidFill>
                <a:highlight>
                  <a:srgbClr val="00FFFF"/>
                </a:highlight>
              </a:rPr>
              <a:t>Modelo M/M/1 (2 PERSONAS)</a:t>
            </a:r>
            <a:endParaRPr sz="1200">
              <a:solidFill>
                <a:schemeClr val="dk2"/>
              </a:solidFill>
              <a:highlight>
                <a:srgbClr val="00FFFF"/>
              </a:highlight>
            </a:endParaRPr>
          </a:p>
          <a:p>
            <a:pPr indent="-304800" lvl="1" marL="914400" rtl="0" algn="l">
              <a:lnSpc>
                <a:spcPct val="115000"/>
              </a:lnSpc>
              <a:spcBef>
                <a:spcPts val="0"/>
              </a:spcBef>
              <a:spcAft>
                <a:spcPts val="0"/>
              </a:spcAft>
              <a:buClr>
                <a:schemeClr val="dk2"/>
              </a:buClr>
              <a:buSzPts val="1200"/>
              <a:buChar char="-"/>
            </a:pPr>
            <a:r>
              <a:rPr lang="es-419" sz="1200">
                <a:solidFill>
                  <a:schemeClr val="dk2"/>
                </a:solidFill>
                <a:highlight>
                  <a:srgbClr val="00FFFF"/>
                </a:highlight>
              </a:rPr>
              <a:t>Teoria (Relacionar con Kendall)</a:t>
            </a:r>
            <a:endParaRPr sz="1200">
              <a:solidFill>
                <a:schemeClr val="dk2"/>
              </a:solidFill>
              <a:highlight>
                <a:srgbClr val="00FFFF"/>
              </a:highlight>
            </a:endParaRPr>
          </a:p>
          <a:p>
            <a:pPr indent="-304800" lvl="1" marL="914400" rtl="0" algn="l">
              <a:lnSpc>
                <a:spcPct val="107916"/>
              </a:lnSpc>
              <a:spcBef>
                <a:spcPts val="0"/>
              </a:spcBef>
              <a:spcAft>
                <a:spcPts val="0"/>
              </a:spcAft>
              <a:buClr>
                <a:schemeClr val="dk2"/>
              </a:buClr>
              <a:buSzPts val="1200"/>
              <a:buChar char="-"/>
            </a:pPr>
            <a:r>
              <a:rPr lang="es-419" sz="1200" u="sng">
                <a:solidFill>
                  <a:schemeClr val="dk1"/>
                </a:solidFill>
                <a:highlight>
                  <a:srgbClr val="00FFFF"/>
                </a:highlight>
                <a:latin typeface="Calibri"/>
                <a:ea typeface="Calibri"/>
                <a:cs typeface="Calibri"/>
                <a:sym typeface="Calibri"/>
              </a:rPr>
              <a:t>Esquema básico </a:t>
            </a:r>
            <a:endParaRPr sz="1200" u="sng">
              <a:solidFill>
                <a:schemeClr val="dk1"/>
              </a:solidFill>
              <a:highlight>
                <a:srgbClr val="00FFFF"/>
              </a:highlight>
              <a:latin typeface="Calibri"/>
              <a:ea typeface="Calibri"/>
              <a:cs typeface="Calibri"/>
              <a:sym typeface="Calibri"/>
            </a:endParaRPr>
          </a:p>
          <a:p>
            <a:pPr indent="-304800" lvl="1" marL="914400" rtl="0" algn="l">
              <a:lnSpc>
                <a:spcPct val="107916"/>
              </a:lnSpc>
              <a:spcBef>
                <a:spcPts val="800"/>
              </a:spcBef>
              <a:spcAft>
                <a:spcPts val="0"/>
              </a:spcAft>
              <a:buClr>
                <a:schemeClr val="dk1"/>
              </a:buClr>
              <a:buSzPts val="1200"/>
              <a:buFont typeface="Calibri"/>
              <a:buChar char="-"/>
            </a:pPr>
            <a:r>
              <a:rPr i="1" lang="es-419" sz="1200" u="sng">
                <a:solidFill>
                  <a:schemeClr val="dk1"/>
                </a:solidFill>
                <a:highlight>
                  <a:srgbClr val="00FFFF"/>
                </a:highlight>
                <a:latin typeface="Calibri"/>
                <a:ea typeface="Calibri"/>
                <a:cs typeface="Calibri"/>
                <a:sym typeface="Calibri"/>
              </a:rPr>
              <a:t>Congestionamiento</a:t>
            </a:r>
            <a:endParaRPr i="1" sz="1200" u="sng">
              <a:solidFill>
                <a:schemeClr val="dk1"/>
              </a:solidFill>
              <a:highlight>
                <a:srgbClr val="00FFFF"/>
              </a:highlight>
              <a:latin typeface="Calibri"/>
              <a:ea typeface="Calibri"/>
              <a:cs typeface="Calibri"/>
              <a:sym typeface="Calibri"/>
            </a:endParaRPr>
          </a:p>
          <a:p>
            <a:pPr indent="-304800" lvl="1" marL="914400" rtl="0" algn="l">
              <a:lnSpc>
                <a:spcPct val="107916"/>
              </a:lnSpc>
              <a:spcBef>
                <a:spcPts val="800"/>
              </a:spcBef>
              <a:spcAft>
                <a:spcPts val="0"/>
              </a:spcAft>
              <a:buClr>
                <a:schemeClr val="dk1"/>
              </a:buClr>
              <a:buSzPts val="1200"/>
              <a:buFont typeface="Calibri"/>
              <a:buChar char="-"/>
            </a:pPr>
            <a:r>
              <a:rPr i="1" lang="es-419" sz="1200" u="sng">
                <a:solidFill>
                  <a:schemeClr val="dk1"/>
                </a:solidFill>
                <a:highlight>
                  <a:srgbClr val="00FFFF"/>
                </a:highlight>
                <a:latin typeface="Calibri"/>
                <a:ea typeface="Calibri"/>
                <a:cs typeface="Calibri"/>
                <a:sym typeface="Calibri"/>
              </a:rPr>
              <a:t>Equilibrio</a:t>
            </a:r>
            <a:endParaRPr i="1" sz="1200" u="sng">
              <a:solidFill>
                <a:schemeClr val="dk1"/>
              </a:solidFill>
              <a:highlight>
                <a:srgbClr val="00FFFF"/>
              </a:highlight>
              <a:latin typeface="Calibri"/>
              <a:ea typeface="Calibri"/>
              <a:cs typeface="Calibri"/>
              <a:sym typeface="Calibri"/>
            </a:endParaRPr>
          </a:p>
          <a:p>
            <a:pPr indent="-304800" lvl="0" marL="457200" rtl="0" algn="l">
              <a:lnSpc>
                <a:spcPct val="115000"/>
              </a:lnSpc>
              <a:spcBef>
                <a:spcPts val="800"/>
              </a:spcBef>
              <a:spcAft>
                <a:spcPts val="0"/>
              </a:spcAft>
              <a:buClr>
                <a:schemeClr val="dk2"/>
              </a:buClr>
              <a:buSzPts val="1200"/>
              <a:buChar char="-"/>
            </a:pPr>
            <a:r>
              <a:rPr lang="es-419" sz="1200">
                <a:solidFill>
                  <a:schemeClr val="dk2"/>
                </a:solidFill>
                <a:highlight>
                  <a:srgbClr val="00FF00"/>
                </a:highlight>
              </a:rPr>
              <a:t>Modelo M/M/1/N (2 PERSONAS)</a:t>
            </a:r>
            <a:endParaRPr sz="1200">
              <a:solidFill>
                <a:schemeClr val="dk2"/>
              </a:solidFill>
              <a:highlight>
                <a:srgbClr val="00FF00"/>
              </a:highlight>
            </a:endParaRPr>
          </a:p>
          <a:p>
            <a:pPr indent="-304800" lvl="1" marL="914400" rtl="0" algn="l">
              <a:lnSpc>
                <a:spcPct val="115000"/>
              </a:lnSpc>
              <a:spcBef>
                <a:spcPts val="0"/>
              </a:spcBef>
              <a:spcAft>
                <a:spcPts val="0"/>
              </a:spcAft>
              <a:buClr>
                <a:schemeClr val="dk2"/>
              </a:buClr>
              <a:buSzPts val="1200"/>
              <a:buChar char="-"/>
            </a:pPr>
            <a:r>
              <a:rPr lang="es-419" sz="1200">
                <a:solidFill>
                  <a:schemeClr val="dk2"/>
                </a:solidFill>
                <a:highlight>
                  <a:srgbClr val="00FF00"/>
                </a:highlight>
              </a:rPr>
              <a:t>Teoria (Relacionar con Kendall)</a:t>
            </a:r>
            <a:endParaRPr sz="1200">
              <a:solidFill>
                <a:schemeClr val="dk2"/>
              </a:solidFill>
              <a:highlight>
                <a:srgbClr val="00FF00"/>
              </a:highlight>
            </a:endParaRPr>
          </a:p>
          <a:p>
            <a:pPr indent="-304800" lvl="1" marL="914400" rtl="0" algn="l">
              <a:lnSpc>
                <a:spcPct val="107916"/>
              </a:lnSpc>
              <a:spcBef>
                <a:spcPts val="0"/>
              </a:spcBef>
              <a:spcAft>
                <a:spcPts val="0"/>
              </a:spcAft>
              <a:buClr>
                <a:schemeClr val="dk2"/>
              </a:buClr>
              <a:buSzPts val="1200"/>
              <a:buChar char="-"/>
            </a:pPr>
            <a:r>
              <a:rPr lang="es-419" sz="1200" u="sng">
                <a:solidFill>
                  <a:schemeClr val="dk1"/>
                </a:solidFill>
                <a:highlight>
                  <a:srgbClr val="00FF00"/>
                </a:highlight>
                <a:latin typeface="Calibri"/>
                <a:ea typeface="Calibri"/>
                <a:cs typeface="Calibri"/>
                <a:sym typeface="Calibri"/>
              </a:rPr>
              <a:t>Esquema básico</a:t>
            </a:r>
            <a:endParaRPr sz="1200" u="sng">
              <a:solidFill>
                <a:schemeClr val="dk1"/>
              </a:solidFill>
              <a:highlight>
                <a:srgbClr val="00FF00"/>
              </a:highlight>
              <a:latin typeface="Calibri"/>
              <a:ea typeface="Calibri"/>
              <a:cs typeface="Calibri"/>
              <a:sym typeface="Calibri"/>
            </a:endParaRPr>
          </a:p>
          <a:p>
            <a:pPr indent="-304800" lvl="1" marL="914400" rtl="0" algn="l">
              <a:lnSpc>
                <a:spcPct val="107916"/>
              </a:lnSpc>
              <a:spcBef>
                <a:spcPts val="800"/>
              </a:spcBef>
              <a:spcAft>
                <a:spcPts val="0"/>
              </a:spcAft>
              <a:buClr>
                <a:schemeClr val="dk1"/>
              </a:buClr>
              <a:buSzPts val="1200"/>
              <a:buFont typeface="Calibri"/>
              <a:buChar char="-"/>
            </a:pPr>
            <a:r>
              <a:rPr i="1" lang="es-419" sz="1200" u="sng">
                <a:solidFill>
                  <a:schemeClr val="dk1"/>
                </a:solidFill>
                <a:highlight>
                  <a:srgbClr val="00FF00"/>
                </a:highlight>
                <a:latin typeface="Calibri"/>
                <a:ea typeface="Calibri"/>
                <a:cs typeface="Calibri"/>
                <a:sym typeface="Calibri"/>
              </a:rPr>
              <a:t>Rendimiento</a:t>
            </a:r>
            <a:endParaRPr i="1" sz="1200" u="sng">
              <a:solidFill>
                <a:schemeClr val="dk1"/>
              </a:solidFill>
              <a:highlight>
                <a:srgbClr val="00FF00"/>
              </a:highlight>
              <a:latin typeface="Calibri"/>
              <a:ea typeface="Calibri"/>
              <a:cs typeface="Calibri"/>
              <a:sym typeface="Calibri"/>
            </a:endParaRPr>
          </a:p>
          <a:p>
            <a:pPr indent="-304800" lvl="2" marL="1371600" rtl="0" algn="l">
              <a:lnSpc>
                <a:spcPct val="107916"/>
              </a:lnSpc>
              <a:spcBef>
                <a:spcPts val="800"/>
              </a:spcBef>
              <a:spcAft>
                <a:spcPts val="0"/>
              </a:spcAft>
              <a:buClr>
                <a:schemeClr val="dk1"/>
              </a:buClr>
              <a:buSzPts val="1200"/>
              <a:buFont typeface="Calibri"/>
              <a:buChar char="-"/>
            </a:pPr>
            <a:r>
              <a:rPr i="1" lang="es-419" sz="1200">
                <a:solidFill>
                  <a:schemeClr val="dk1"/>
                </a:solidFill>
                <a:highlight>
                  <a:srgbClr val="00FF00"/>
                </a:highlight>
                <a:latin typeface="Calibri"/>
                <a:ea typeface="Calibri"/>
                <a:cs typeface="Calibri"/>
                <a:sym typeface="Calibri"/>
              </a:rPr>
              <a:t>Rendimiento a la entrada</a:t>
            </a:r>
            <a:r>
              <a:rPr lang="es-419" sz="1200">
                <a:solidFill>
                  <a:schemeClr val="dk1"/>
                </a:solidFill>
                <a:highlight>
                  <a:srgbClr val="00FF00"/>
                </a:highlight>
                <a:latin typeface="Calibri"/>
                <a:ea typeface="Calibri"/>
                <a:cs typeface="Calibri"/>
                <a:sym typeface="Calibri"/>
              </a:rPr>
              <a:t>.</a:t>
            </a:r>
            <a:endParaRPr sz="1200">
              <a:solidFill>
                <a:schemeClr val="dk1"/>
              </a:solidFill>
              <a:highlight>
                <a:srgbClr val="00FF00"/>
              </a:highlight>
              <a:latin typeface="Calibri"/>
              <a:ea typeface="Calibri"/>
              <a:cs typeface="Calibri"/>
              <a:sym typeface="Calibri"/>
            </a:endParaRPr>
          </a:p>
          <a:p>
            <a:pPr indent="-304800" lvl="2" marL="1371600" rtl="0" algn="l">
              <a:lnSpc>
                <a:spcPct val="107916"/>
              </a:lnSpc>
              <a:spcBef>
                <a:spcPts val="0"/>
              </a:spcBef>
              <a:spcAft>
                <a:spcPts val="0"/>
              </a:spcAft>
              <a:buClr>
                <a:schemeClr val="dk1"/>
              </a:buClr>
              <a:buSzPts val="1200"/>
              <a:buFont typeface="Calibri"/>
              <a:buChar char="-"/>
            </a:pPr>
            <a:r>
              <a:rPr i="1" lang="es-419" sz="1200">
                <a:solidFill>
                  <a:schemeClr val="dk1"/>
                </a:solidFill>
                <a:highlight>
                  <a:srgbClr val="00FF00"/>
                </a:highlight>
                <a:latin typeface="Calibri"/>
                <a:ea typeface="Calibri"/>
                <a:cs typeface="Calibri"/>
                <a:sym typeface="Calibri"/>
              </a:rPr>
              <a:t>Rendimiento a la salida</a:t>
            </a:r>
            <a:endParaRPr i="1" sz="1200">
              <a:solidFill>
                <a:schemeClr val="dk1"/>
              </a:solidFill>
              <a:highlight>
                <a:srgbClr val="00FF00"/>
              </a:highlight>
              <a:latin typeface="Calibri"/>
              <a:ea typeface="Calibri"/>
              <a:cs typeface="Calibri"/>
              <a:sym typeface="Calibri"/>
            </a:endParaRPr>
          </a:p>
          <a:p>
            <a:pPr indent="-304800" lvl="2" marL="1371600" rtl="0" algn="l">
              <a:lnSpc>
                <a:spcPct val="107916"/>
              </a:lnSpc>
              <a:spcBef>
                <a:spcPts val="800"/>
              </a:spcBef>
              <a:spcAft>
                <a:spcPts val="800"/>
              </a:spcAft>
              <a:buClr>
                <a:schemeClr val="dk1"/>
              </a:buClr>
              <a:buSzPts val="1200"/>
              <a:buFont typeface="Calibri"/>
              <a:buChar char="-"/>
            </a:pPr>
            <a:r>
              <a:rPr i="1" lang="es-419" sz="1200">
                <a:solidFill>
                  <a:schemeClr val="dk1"/>
                </a:solidFill>
                <a:highlight>
                  <a:srgbClr val="00FF00"/>
                </a:highlight>
                <a:latin typeface="Calibri"/>
                <a:ea typeface="Calibri"/>
                <a:cs typeface="Calibri"/>
                <a:sym typeface="Calibri"/>
              </a:rPr>
              <a:t>¿Por qué son iguales?</a:t>
            </a:r>
            <a:endParaRPr sz="1800">
              <a:solidFill>
                <a:schemeClr val="dk2"/>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Rendimiento</a:t>
            </a:r>
            <a:endParaRPr/>
          </a:p>
        </p:txBody>
      </p:sp>
      <p:sp>
        <p:nvSpPr>
          <p:cNvPr id="197" name="Google Shape;197;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7916"/>
              </a:lnSpc>
              <a:spcBef>
                <a:spcPts val="0"/>
              </a:spcBef>
              <a:spcAft>
                <a:spcPts val="0"/>
              </a:spcAft>
              <a:buClr>
                <a:schemeClr val="dk1"/>
              </a:buClr>
              <a:buSzPts val="1100"/>
              <a:buFont typeface="Arial"/>
              <a:buNone/>
            </a:pPr>
            <a:r>
              <a:rPr i="1" lang="es-419" sz="1100" u="sng">
                <a:solidFill>
                  <a:schemeClr val="dk1"/>
                </a:solidFill>
                <a:latin typeface="Calibri"/>
                <a:ea typeface="Calibri"/>
                <a:cs typeface="Calibri"/>
                <a:sym typeface="Calibri"/>
              </a:rPr>
              <a:t>Rendimiento</a:t>
            </a:r>
            <a:endParaRPr i="1" sz="1100" u="sng">
              <a:solidFill>
                <a:schemeClr val="dk1"/>
              </a:solidFill>
              <a:latin typeface="Calibri"/>
              <a:ea typeface="Calibri"/>
              <a:cs typeface="Calibri"/>
              <a:sym typeface="Calibri"/>
            </a:endParaRPr>
          </a:p>
          <a:p>
            <a:pPr indent="0" lvl="0" marL="0" rtl="0" algn="l">
              <a:lnSpc>
                <a:spcPct val="107916"/>
              </a:lnSpc>
              <a:spcBef>
                <a:spcPts val="800"/>
              </a:spcBef>
              <a:spcAft>
                <a:spcPts val="0"/>
              </a:spcAft>
              <a:buClr>
                <a:schemeClr val="dk1"/>
              </a:buClr>
              <a:buSzPts val="1100"/>
              <a:buFont typeface="Arial"/>
              <a:buNone/>
            </a:pPr>
            <a:r>
              <a:rPr lang="es-419" sz="1100">
                <a:solidFill>
                  <a:schemeClr val="dk1"/>
                </a:solidFill>
                <a:latin typeface="Calibri"/>
                <a:ea typeface="Calibri"/>
                <a:cs typeface="Calibri"/>
                <a:sym typeface="Calibri"/>
              </a:rPr>
              <a:t>Es el verdadero aprovechamiento del sistema. Puede medirse a la entrada o a la salida.</a:t>
            </a:r>
            <a:endParaRPr sz="1100">
              <a:solidFill>
                <a:schemeClr val="dk1"/>
              </a:solidFill>
              <a:latin typeface="Calibri"/>
              <a:ea typeface="Calibri"/>
              <a:cs typeface="Calibri"/>
              <a:sym typeface="Calibri"/>
            </a:endParaRPr>
          </a:p>
          <a:p>
            <a:pPr indent="-298450" lvl="0" marL="457200" rtl="0" algn="l">
              <a:lnSpc>
                <a:spcPct val="107916"/>
              </a:lnSpc>
              <a:spcBef>
                <a:spcPts val="800"/>
              </a:spcBef>
              <a:spcAft>
                <a:spcPts val="0"/>
              </a:spcAft>
              <a:buClr>
                <a:schemeClr val="dk1"/>
              </a:buClr>
              <a:buSzPts val="1100"/>
              <a:buFont typeface="Noto Sans Symbols"/>
              <a:buChar char="▪"/>
            </a:pPr>
            <a:r>
              <a:rPr i="1" lang="es-419" sz="1100">
                <a:solidFill>
                  <a:schemeClr val="dk1"/>
                </a:solidFill>
                <a:latin typeface="Calibri"/>
                <a:ea typeface="Calibri"/>
                <a:cs typeface="Calibri"/>
                <a:sym typeface="Calibri"/>
              </a:rPr>
              <a:t>Rendimiento a la entrada</a:t>
            </a:r>
            <a:r>
              <a:rPr lang="es-419" sz="1100">
                <a:solidFill>
                  <a:schemeClr val="dk1"/>
                </a:solidFill>
                <a:latin typeface="Calibri"/>
                <a:ea typeface="Calibri"/>
                <a:cs typeface="Calibri"/>
                <a:sym typeface="Calibri"/>
              </a:rPr>
              <a:t>. Es la parte de la tasa de entrada que corresponde a los que realmente logran ingresar al sistema, es decir, una vez que se le resta a la tasa de arribos la parte correspondiente a los clientes que son rechazados.</a:t>
            </a:r>
            <a:endParaRPr sz="1100">
              <a:solidFill>
                <a:schemeClr val="dk1"/>
              </a:solidFill>
              <a:latin typeface="Calibri"/>
              <a:ea typeface="Calibri"/>
              <a:cs typeface="Calibri"/>
              <a:sym typeface="Calibri"/>
            </a:endParaRPr>
          </a:p>
          <a:p>
            <a:pPr indent="-298450" lvl="0" marL="457200" rtl="0" algn="l">
              <a:lnSpc>
                <a:spcPct val="107916"/>
              </a:lnSpc>
              <a:spcBef>
                <a:spcPts val="0"/>
              </a:spcBef>
              <a:spcAft>
                <a:spcPts val="0"/>
              </a:spcAft>
              <a:buClr>
                <a:schemeClr val="dk1"/>
              </a:buClr>
              <a:buSzPts val="1100"/>
              <a:buFont typeface="Noto Sans Symbols"/>
              <a:buChar char="▪"/>
            </a:pPr>
            <a:r>
              <a:rPr i="1" lang="es-419" sz="1100">
                <a:solidFill>
                  <a:schemeClr val="dk1"/>
                </a:solidFill>
                <a:latin typeface="Calibri"/>
                <a:ea typeface="Calibri"/>
                <a:cs typeface="Calibri"/>
                <a:sym typeface="Calibri"/>
              </a:rPr>
              <a:t>Rendimiento a la salida</a:t>
            </a:r>
            <a:r>
              <a:rPr lang="es-419" sz="1100">
                <a:solidFill>
                  <a:schemeClr val="dk1"/>
                </a:solidFill>
                <a:latin typeface="Calibri"/>
                <a:ea typeface="Calibri"/>
                <a:cs typeface="Calibri"/>
                <a:sym typeface="Calibri"/>
              </a:rPr>
              <a:t>. Es la verdadera tasa de salida del sistema. Es la parte de la tasa de servicio que queda al quitarle lo que corresponde a los tiempos ociosos del servidor.</a:t>
            </a:r>
            <a:endParaRPr sz="1100">
              <a:solidFill>
                <a:schemeClr val="dk1"/>
              </a:solidFill>
              <a:latin typeface="Calibri"/>
              <a:ea typeface="Calibri"/>
              <a:cs typeface="Calibri"/>
              <a:sym typeface="Calibri"/>
            </a:endParaRPr>
          </a:p>
          <a:p>
            <a:pPr indent="0" lvl="0" marL="0" rtl="0" algn="l">
              <a:lnSpc>
                <a:spcPct val="107916"/>
              </a:lnSpc>
              <a:spcBef>
                <a:spcPts val="800"/>
              </a:spcBef>
              <a:spcAft>
                <a:spcPts val="0"/>
              </a:spcAft>
              <a:buClr>
                <a:schemeClr val="dk1"/>
              </a:buClr>
              <a:buSzPts val="1100"/>
              <a:buFont typeface="Arial"/>
              <a:buNone/>
            </a:pPr>
            <a:r>
              <a:rPr i="1" lang="es-419" sz="1100">
                <a:solidFill>
                  <a:schemeClr val="dk1"/>
                </a:solidFill>
                <a:latin typeface="Calibri"/>
                <a:ea typeface="Calibri"/>
                <a:cs typeface="Calibri"/>
                <a:sym typeface="Calibri"/>
              </a:rPr>
              <a:t>¿Por qué son iguales?</a:t>
            </a:r>
            <a:endParaRPr i="1" sz="1100">
              <a:solidFill>
                <a:schemeClr val="dk1"/>
              </a:solidFill>
              <a:latin typeface="Calibri"/>
              <a:ea typeface="Calibri"/>
              <a:cs typeface="Calibri"/>
              <a:sym typeface="Calibri"/>
            </a:endParaRPr>
          </a:p>
          <a:p>
            <a:pPr indent="0" lvl="0" marL="0" rtl="0" algn="l">
              <a:lnSpc>
                <a:spcPct val="107916"/>
              </a:lnSpc>
              <a:spcBef>
                <a:spcPts val="800"/>
              </a:spcBef>
              <a:spcAft>
                <a:spcPts val="0"/>
              </a:spcAft>
              <a:buClr>
                <a:schemeClr val="dk1"/>
              </a:buClr>
              <a:buSzPts val="1100"/>
              <a:buFont typeface="Arial"/>
              <a:buNone/>
            </a:pPr>
            <a:r>
              <a:rPr lang="es-419" sz="1100">
                <a:solidFill>
                  <a:schemeClr val="dk1"/>
                </a:solidFill>
                <a:latin typeface="Calibri"/>
                <a:ea typeface="Calibri"/>
                <a:cs typeface="Calibri"/>
                <a:sym typeface="Calibri"/>
              </a:rPr>
              <a:t>Porque el rendimiento es uno solo. Independientemente de la metodología utilizada o el lugar donde se realice el cálculo, el rendimiento tiene que dar lo mismo. Todos los clientes que ingresan dentro del tiempo de funcionamiento del sistema deben ser atendidos dentro de ese tiempo.</a:t>
            </a:r>
            <a:endParaRPr sz="1100">
              <a:solidFill>
                <a:schemeClr val="dk1"/>
              </a:solidFill>
              <a:latin typeface="Calibri"/>
              <a:ea typeface="Calibri"/>
              <a:cs typeface="Calibri"/>
              <a:sym typeface="Calibri"/>
            </a:endParaRPr>
          </a:p>
          <a:p>
            <a:pPr indent="0" lvl="0" marL="0" rtl="0" algn="l">
              <a:spcBef>
                <a:spcPts val="8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s-419"/>
              <a:t>Introducción</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lnSpc>
                <a:spcPct val="150000"/>
              </a:lnSpc>
              <a:spcBef>
                <a:spcPts val="0"/>
              </a:spcBef>
              <a:spcAft>
                <a:spcPts val="0"/>
              </a:spcAft>
              <a:buClr>
                <a:schemeClr val="dk1"/>
              </a:buClr>
              <a:buSzPts val="1100"/>
              <a:buFont typeface="Arial"/>
              <a:buNone/>
            </a:pPr>
            <a:r>
              <a:rPr b="1" lang="es-419" sz="1100">
                <a:solidFill>
                  <a:schemeClr val="dk1"/>
                </a:solidFill>
              </a:rPr>
              <a:t>¿Qué es la teoría de colas?</a:t>
            </a:r>
            <a:endParaRPr b="1" sz="1100">
              <a:solidFill>
                <a:schemeClr val="dk1"/>
              </a:solidFill>
            </a:endParaRPr>
          </a:p>
          <a:p>
            <a:pPr indent="-298450" lvl="0" marL="457200" rtl="0" algn="just">
              <a:lnSpc>
                <a:spcPct val="150000"/>
              </a:lnSpc>
              <a:spcBef>
                <a:spcPts val="0"/>
              </a:spcBef>
              <a:spcAft>
                <a:spcPts val="0"/>
              </a:spcAft>
              <a:buClr>
                <a:schemeClr val="dk1"/>
              </a:buClr>
              <a:buSzPts val="1100"/>
              <a:buChar char="❖"/>
            </a:pPr>
            <a:r>
              <a:rPr lang="es-419" sz="1100">
                <a:solidFill>
                  <a:schemeClr val="dk1"/>
                </a:solidFill>
              </a:rPr>
              <a:t>Ejemplos </a:t>
            </a:r>
            <a:r>
              <a:rPr b="1" lang="es-419" sz="1100">
                <a:solidFill>
                  <a:schemeClr val="dk1"/>
                </a:solidFill>
              </a:rPr>
              <a:t>reales</a:t>
            </a:r>
            <a:r>
              <a:rPr lang="es-419" sz="1100">
                <a:solidFill>
                  <a:schemeClr val="dk1"/>
                </a:solidFill>
              </a:rPr>
              <a:t>: Física: Bancos, Hospitales, Supermercados, Peajes, Industrias o líneas de producción, etc.</a:t>
            </a:r>
            <a:endParaRPr sz="1100">
              <a:solidFill>
                <a:schemeClr val="dk1"/>
              </a:solidFill>
            </a:endParaRPr>
          </a:p>
          <a:p>
            <a:pPr indent="-298450" lvl="0" marL="457200" rtl="0" algn="just">
              <a:lnSpc>
                <a:spcPct val="150000"/>
              </a:lnSpc>
              <a:spcBef>
                <a:spcPts val="0"/>
              </a:spcBef>
              <a:spcAft>
                <a:spcPts val="0"/>
              </a:spcAft>
              <a:buClr>
                <a:schemeClr val="dk1"/>
              </a:buClr>
              <a:buSzPts val="1100"/>
              <a:buChar char="❖"/>
            </a:pPr>
            <a:r>
              <a:rPr lang="es-419" sz="1100">
                <a:solidFill>
                  <a:schemeClr val="dk1"/>
                </a:solidFill>
              </a:rPr>
              <a:t>Ejemplos en el contexto de la </a:t>
            </a:r>
            <a:r>
              <a:rPr b="1" lang="es-419" sz="1100">
                <a:solidFill>
                  <a:schemeClr val="dk1"/>
                </a:solidFill>
              </a:rPr>
              <a:t>informática</a:t>
            </a:r>
            <a:r>
              <a:rPr lang="es-419" sz="1100">
                <a:solidFill>
                  <a:schemeClr val="dk1"/>
                </a:solidFill>
              </a:rPr>
              <a:t>: Procesamiento por CPU, Routers y switches de red, Colas de impresión, etc</a:t>
            </a:r>
            <a:endParaRPr sz="1100">
              <a:solidFill>
                <a:schemeClr val="dk1"/>
              </a:solidFill>
            </a:endParaRPr>
          </a:p>
          <a:p>
            <a:pPr indent="-298450" lvl="0" marL="457200" rtl="0" algn="just">
              <a:lnSpc>
                <a:spcPct val="150000"/>
              </a:lnSpc>
              <a:spcBef>
                <a:spcPts val="0"/>
              </a:spcBef>
              <a:spcAft>
                <a:spcPts val="0"/>
              </a:spcAft>
              <a:buClr>
                <a:schemeClr val="dk1"/>
              </a:buClr>
              <a:buSzPts val="1100"/>
              <a:buChar char="❖"/>
            </a:pPr>
            <a:r>
              <a:rPr lang="es-419" sz="1100">
                <a:solidFill>
                  <a:schemeClr val="dk1"/>
                </a:solidFill>
              </a:rPr>
              <a:t>La </a:t>
            </a:r>
            <a:r>
              <a:rPr i="1" lang="es-419" sz="1100">
                <a:solidFill>
                  <a:schemeClr val="dk1"/>
                </a:solidFill>
              </a:rPr>
              <a:t>teoría de colas</a:t>
            </a:r>
            <a:r>
              <a:rPr lang="es-419" sz="1100">
                <a:solidFill>
                  <a:schemeClr val="dk1"/>
                </a:solidFill>
              </a:rPr>
              <a:t> es una rama de la matemática aplicada que estudia el comportamiento de las </a:t>
            </a:r>
            <a:r>
              <a:rPr b="1" lang="es-419" sz="1100">
                <a:solidFill>
                  <a:schemeClr val="dk1"/>
                </a:solidFill>
              </a:rPr>
              <a:t>líneas de espera</a:t>
            </a:r>
            <a:r>
              <a:rPr lang="es-419" sz="1100">
                <a:solidFill>
                  <a:schemeClr val="dk1"/>
                </a:solidFill>
              </a:rPr>
              <a:t>.</a:t>
            </a:r>
            <a:br>
              <a:rPr lang="es-419" sz="1100">
                <a:solidFill>
                  <a:schemeClr val="dk1"/>
                </a:solidFill>
              </a:rPr>
            </a:br>
            <a:r>
              <a:rPr lang="es-419" sz="1100">
                <a:solidFill>
                  <a:schemeClr val="dk1"/>
                </a:solidFill>
              </a:rPr>
              <a:t> Se utiliza para analizar sistemas donde hay </a:t>
            </a:r>
            <a:r>
              <a:rPr b="1" lang="es-419" sz="1100">
                <a:solidFill>
                  <a:schemeClr val="dk1"/>
                </a:solidFill>
              </a:rPr>
              <a:t>demanda de un servicio</a:t>
            </a:r>
            <a:r>
              <a:rPr lang="es-419" sz="1100">
                <a:solidFill>
                  <a:schemeClr val="dk1"/>
                </a:solidFill>
              </a:rPr>
              <a:t> y este debe ser atendido por uno o más </a:t>
            </a:r>
            <a:r>
              <a:rPr b="1" lang="es-419" sz="1100">
                <a:solidFill>
                  <a:schemeClr val="dk1"/>
                </a:solidFill>
              </a:rPr>
              <a:t>servidores</a:t>
            </a:r>
            <a:r>
              <a:rPr lang="es-419" sz="1100">
                <a:solidFill>
                  <a:schemeClr val="dk1"/>
                </a:solidFill>
              </a:rPr>
              <a:t>.</a:t>
            </a:r>
            <a:endParaRPr sz="1100">
              <a:solidFill>
                <a:schemeClr val="dk1"/>
              </a:solidFill>
            </a:endParaRPr>
          </a:p>
          <a:p>
            <a:pPr indent="-298450" lvl="0" marL="457200" rtl="0" algn="just">
              <a:lnSpc>
                <a:spcPct val="150000"/>
              </a:lnSpc>
              <a:spcBef>
                <a:spcPts val="0"/>
              </a:spcBef>
              <a:spcAft>
                <a:spcPts val="0"/>
              </a:spcAft>
              <a:buClr>
                <a:schemeClr val="dk1"/>
              </a:buClr>
              <a:buSzPts val="1100"/>
              <a:buChar char="❖"/>
            </a:pPr>
            <a:r>
              <a:rPr lang="es-419" sz="1100">
                <a:solidFill>
                  <a:schemeClr val="dk1"/>
                </a:solidFill>
              </a:rPr>
              <a:t>Cuando el servicio no puede ser satisfecho de forma inmediata, los clientes deben esperar, formando así una </a:t>
            </a:r>
            <a:r>
              <a:rPr b="1" lang="es-419" sz="1100">
                <a:solidFill>
                  <a:schemeClr val="dk1"/>
                </a:solidFill>
              </a:rPr>
              <a:t>cola</a:t>
            </a:r>
            <a:r>
              <a:rPr lang="es-419" sz="1100">
                <a:solidFill>
                  <a:schemeClr val="dk1"/>
                </a:solidFill>
              </a:rPr>
              <a:t>.</a:t>
            </a:r>
            <a:br>
              <a:rPr b="1" lang="es-419" sz="1100">
                <a:solidFill>
                  <a:schemeClr val="dk1"/>
                </a:solidFill>
              </a:rPr>
            </a:br>
            <a:r>
              <a:rPr b="1" lang="es-419" sz="1100">
                <a:solidFill>
                  <a:schemeClr val="dk1"/>
                </a:solidFill>
              </a:rPr>
              <a:t> </a:t>
            </a:r>
            <a:r>
              <a:rPr lang="es-419" sz="1100">
                <a:solidFill>
                  <a:schemeClr val="dk1"/>
                </a:solidFill>
              </a:rPr>
              <a:t>Permite e</a:t>
            </a:r>
            <a:r>
              <a:rPr lang="es-419" sz="1100">
                <a:solidFill>
                  <a:schemeClr val="dk1"/>
                </a:solidFill>
              </a:rPr>
              <a:t>valuar el rendimiento del sistema: tiempos de espera, uso del servidor, longitud promedio de la cola, etc.</a:t>
            </a:r>
            <a:endParaRPr sz="1100">
              <a:solidFill>
                <a:schemeClr val="dk1"/>
              </a:solidFill>
            </a:endParaRPr>
          </a:p>
          <a:p>
            <a:pPr indent="-298450" lvl="0" marL="457200" rtl="0" algn="just">
              <a:lnSpc>
                <a:spcPct val="150000"/>
              </a:lnSpc>
              <a:spcBef>
                <a:spcPts val="0"/>
              </a:spcBef>
              <a:spcAft>
                <a:spcPts val="0"/>
              </a:spcAft>
              <a:buClr>
                <a:schemeClr val="dk1"/>
              </a:buClr>
              <a:buSzPts val="1100"/>
              <a:buChar char="❖"/>
            </a:pPr>
            <a:r>
              <a:rPr lang="es-419" sz="1100">
                <a:solidFill>
                  <a:schemeClr val="dk1"/>
                </a:solidFill>
              </a:rPr>
              <a:t>Componentes: </a:t>
            </a:r>
            <a:r>
              <a:rPr b="1" lang="es-419" sz="1100">
                <a:solidFill>
                  <a:schemeClr val="dk1"/>
                </a:solidFill>
              </a:rPr>
              <a:t>Cliente</a:t>
            </a:r>
            <a:r>
              <a:rPr lang="es-419" sz="1100">
                <a:solidFill>
                  <a:schemeClr val="dk1"/>
                </a:solidFill>
              </a:rPr>
              <a:t> que llegan a un lugar demandando un servicio al </a:t>
            </a:r>
            <a:r>
              <a:rPr b="1" lang="es-419" sz="1100">
                <a:solidFill>
                  <a:schemeClr val="dk1"/>
                </a:solidFill>
              </a:rPr>
              <a:t>Servidor</a:t>
            </a:r>
            <a:r>
              <a:rPr lang="es-419" sz="1100">
                <a:solidFill>
                  <a:schemeClr val="dk1"/>
                </a:solidFill>
              </a:rPr>
              <a:t>, que posee una cierta capacidad de atención</a:t>
            </a:r>
            <a:endParaRPr sz="1100">
              <a:solidFill>
                <a:schemeClr val="dk1"/>
              </a:solidFill>
            </a:endParaRPr>
          </a:p>
          <a:p>
            <a:pPr indent="0" lvl="0" marL="0" rtl="0" algn="l">
              <a:lnSpc>
                <a:spcPct val="150000"/>
              </a:lnSpc>
              <a:spcBef>
                <a:spcPts val="0"/>
              </a:spcBef>
              <a:spcAft>
                <a:spcPts val="0"/>
              </a:spcAft>
              <a:buClr>
                <a:schemeClr val="dk1"/>
              </a:buClr>
              <a:buSzPts val="1100"/>
              <a:buFont typeface="Arial"/>
              <a:buNone/>
            </a:pPr>
            <a:r>
              <a:t/>
            </a:r>
            <a:endParaRPr sz="1100">
              <a:solidFill>
                <a:schemeClr val="dk1"/>
              </a:solidFill>
            </a:endParaRPr>
          </a:p>
          <a:p>
            <a:pPr indent="0" lvl="0" marL="0" rtl="0" algn="l">
              <a:lnSpc>
                <a:spcPct val="150000"/>
              </a:lnSpc>
              <a:spcBef>
                <a:spcPts val="0"/>
              </a:spcBef>
              <a:spcAft>
                <a:spcPts val="0"/>
              </a:spcAft>
              <a:buClr>
                <a:schemeClr val="dk1"/>
              </a:buClr>
              <a:buSzPts val="1100"/>
              <a:buFont typeface="Arial"/>
              <a:buNone/>
            </a:pPr>
            <a:r>
              <a:rPr b="1" lang="es-419" sz="1100">
                <a:solidFill>
                  <a:schemeClr val="dk1"/>
                </a:solidFill>
              </a:rPr>
              <a:t>Objetivo principal</a:t>
            </a:r>
            <a:r>
              <a:rPr b="1" lang="es-419" sz="1100">
                <a:solidFill>
                  <a:schemeClr val="dk1"/>
                </a:solidFill>
              </a:rPr>
              <a:t>:</a:t>
            </a:r>
            <a:endParaRPr b="1" sz="1100">
              <a:solidFill>
                <a:schemeClr val="dk1"/>
              </a:solidFill>
            </a:endParaRPr>
          </a:p>
          <a:p>
            <a:pPr indent="-298450" lvl="0" marL="457200" rtl="0" algn="l">
              <a:lnSpc>
                <a:spcPct val="150000"/>
              </a:lnSpc>
              <a:spcBef>
                <a:spcPts val="0"/>
              </a:spcBef>
              <a:spcAft>
                <a:spcPts val="0"/>
              </a:spcAft>
              <a:buClr>
                <a:schemeClr val="dk1"/>
              </a:buClr>
              <a:buSzPts val="1100"/>
              <a:buChar char="❖"/>
            </a:pPr>
            <a:r>
              <a:rPr lang="es-419" sz="1100">
                <a:solidFill>
                  <a:schemeClr val="dk1"/>
                </a:solidFill>
              </a:rPr>
              <a:t>Minimizar el tiempo que los clientes pasan en el sistema → Se beneficia al que recibe el servicio</a:t>
            </a:r>
            <a:endParaRPr sz="1100">
              <a:solidFill>
                <a:schemeClr val="dk1"/>
              </a:solidFill>
            </a:endParaRPr>
          </a:p>
          <a:p>
            <a:pPr indent="-298450" lvl="0" marL="457200" rtl="0" algn="l">
              <a:lnSpc>
                <a:spcPct val="150000"/>
              </a:lnSpc>
              <a:spcBef>
                <a:spcPts val="0"/>
              </a:spcBef>
              <a:spcAft>
                <a:spcPts val="0"/>
              </a:spcAft>
              <a:buClr>
                <a:schemeClr val="dk1"/>
              </a:buClr>
              <a:buSzPts val="1100"/>
              <a:buChar char="❖"/>
            </a:pPr>
            <a:r>
              <a:rPr lang="es-419" sz="1100">
                <a:solidFill>
                  <a:schemeClr val="dk1"/>
                </a:solidFill>
              </a:rPr>
              <a:t>Minimizar los costos totales por aquellos que solicitan el servicio y de quienes lo prestan → Se beneficia el que presta el servicio</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idx="1" type="body"/>
          </p:nvPr>
        </p:nvSpPr>
        <p:spPr>
          <a:xfrm>
            <a:off x="311700" y="781000"/>
            <a:ext cx="8520600" cy="4287300"/>
          </a:xfrm>
          <a:prstGeom prst="rect">
            <a:avLst/>
          </a:prstGeom>
        </p:spPr>
        <p:txBody>
          <a:bodyPr anchorCtr="0" anchor="t" bIns="91425" lIns="91425" spcFirstLastPara="1" rIns="91425" wrap="square" tIns="91425">
            <a:normAutofit/>
          </a:bodyPr>
          <a:lstStyle/>
          <a:p>
            <a:pPr indent="0" lvl="0" marL="0" rtl="0" algn="just">
              <a:spcBef>
                <a:spcPts val="1200"/>
              </a:spcBef>
              <a:spcAft>
                <a:spcPts val="0"/>
              </a:spcAft>
              <a:buClr>
                <a:schemeClr val="dk1"/>
              </a:buClr>
              <a:buSzPts val="1100"/>
              <a:buFont typeface="Arial"/>
              <a:buNone/>
            </a:pPr>
            <a:r>
              <a:rPr lang="es-419" sz="1100">
                <a:solidFill>
                  <a:schemeClr val="dk1"/>
                </a:solidFill>
              </a:rPr>
              <a:t>🔹 Un </a:t>
            </a:r>
            <a:r>
              <a:rPr b="1" lang="es-419" sz="1100">
                <a:solidFill>
                  <a:schemeClr val="dk1"/>
                </a:solidFill>
              </a:rPr>
              <a:t>sistema de colas</a:t>
            </a:r>
            <a:r>
              <a:rPr lang="es-419" sz="1100">
                <a:solidFill>
                  <a:schemeClr val="dk1"/>
                </a:solidFill>
              </a:rPr>
              <a:t> es un sistema </a:t>
            </a:r>
            <a:r>
              <a:rPr i="1" lang="es-419" sz="1100">
                <a:solidFill>
                  <a:schemeClr val="dk1"/>
                </a:solidFill>
              </a:rPr>
              <a:t>aislado</a:t>
            </a:r>
            <a:r>
              <a:rPr lang="es-419" sz="1100">
                <a:solidFill>
                  <a:schemeClr val="dk1"/>
                </a:solidFill>
              </a:rPr>
              <a:t>: un solo punto donde los clientes llegan, esperan y son atendidos. Se clasifican en Monocanal y Multicanal.</a:t>
            </a:r>
            <a:endParaRPr sz="1100">
              <a:solidFill>
                <a:schemeClr val="dk1"/>
              </a:solidFill>
            </a:endParaRPr>
          </a:p>
          <a:p>
            <a:pPr indent="0" lvl="0" marL="0" rtl="0" algn="just">
              <a:spcBef>
                <a:spcPts val="1200"/>
              </a:spcBef>
              <a:spcAft>
                <a:spcPts val="0"/>
              </a:spcAft>
              <a:buClr>
                <a:schemeClr val="dk1"/>
              </a:buClr>
              <a:buSzPts val="1100"/>
              <a:buFont typeface="Arial"/>
              <a:buNone/>
            </a:pPr>
            <a:r>
              <a:rPr lang="es-419" sz="1100">
                <a:solidFill>
                  <a:schemeClr val="dk1"/>
                </a:solidFill>
              </a:rPr>
              <a:t>🔹 Una </a:t>
            </a:r>
            <a:r>
              <a:rPr b="1" lang="es-419" sz="1100">
                <a:solidFill>
                  <a:schemeClr val="dk1"/>
                </a:solidFill>
              </a:rPr>
              <a:t>red de colas</a:t>
            </a:r>
            <a:r>
              <a:rPr lang="es-419" sz="1100">
                <a:solidFill>
                  <a:schemeClr val="dk1"/>
                </a:solidFill>
              </a:rPr>
              <a:t> es una interconexión de varios sistemas de colas: los clientes pueden pasar de una cola a otra.</a:t>
            </a:r>
            <a:br>
              <a:rPr lang="es-419" sz="1100">
                <a:solidFill>
                  <a:schemeClr val="dk1"/>
                </a:solidFill>
              </a:rPr>
            </a:br>
            <a:r>
              <a:rPr lang="es-419" sz="1100">
                <a:solidFill>
                  <a:schemeClr val="dk1"/>
                </a:solidFill>
              </a:rPr>
              <a:t> Es más complejo y modela situaciones como hospitales (donde un paciente puede ir de admisión a rayos, laboratorio, etc.).</a:t>
            </a:r>
            <a:endParaRPr sz="1100">
              <a:solidFill>
                <a:schemeClr val="dk1"/>
              </a:solidFill>
            </a:endParaRPr>
          </a:p>
          <a:p>
            <a:pPr indent="-298450" lvl="0" marL="457200" rtl="0" algn="just">
              <a:spcBef>
                <a:spcPts val="1200"/>
              </a:spcBef>
              <a:spcAft>
                <a:spcPts val="0"/>
              </a:spcAft>
              <a:buClr>
                <a:schemeClr val="dk1"/>
              </a:buClr>
              <a:buSzPts val="1100"/>
              <a:buChar char="●"/>
            </a:pPr>
            <a:r>
              <a:rPr b="1" lang="es-419" sz="1100">
                <a:solidFill>
                  <a:schemeClr val="dk1"/>
                </a:solidFill>
              </a:rPr>
              <a:t>Cola simple</a:t>
            </a:r>
            <a:r>
              <a:rPr lang="es-419" sz="1100">
                <a:solidFill>
                  <a:schemeClr val="dk1"/>
                </a:solidFill>
              </a:rPr>
              <a:t>: fila para pagar en la caja.</a:t>
            </a:r>
            <a:br>
              <a:rPr lang="es-419" sz="1100">
                <a:solidFill>
                  <a:schemeClr val="dk1"/>
                </a:solidFill>
              </a:rPr>
            </a:br>
            <a:br>
              <a:rPr lang="es-419" sz="1100">
                <a:solidFill>
                  <a:schemeClr val="dk1"/>
                </a:solidFill>
              </a:rPr>
            </a:br>
            <a:endParaRPr sz="1100">
              <a:solidFill>
                <a:schemeClr val="dk1"/>
              </a:solidFill>
            </a:endParaRPr>
          </a:p>
          <a:p>
            <a:pPr indent="0" lvl="0" marL="5943600" rtl="0" algn="just">
              <a:spcBef>
                <a:spcPts val="1200"/>
              </a:spcBef>
              <a:spcAft>
                <a:spcPts val="0"/>
              </a:spcAft>
              <a:buNone/>
            </a:pPr>
            <a:r>
              <a:rPr i="1" lang="es-419" sz="1200"/>
              <a:t>→ Uni-etapa</a:t>
            </a:r>
            <a:br>
              <a:rPr lang="es-419" sz="1200"/>
            </a:br>
            <a:endParaRPr sz="1200"/>
          </a:p>
          <a:p>
            <a:pPr indent="-298450" lvl="0" marL="457200" rtl="0" algn="just">
              <a:spcBef>
                <a:spcPts val="1200"/>
              </a:spcBef>
              <a:spcAft>
                <a:spcPts val="0"/>
              </a:spcAft>
              <a:buClr>
                <a:schemeClr val="dk1"/>
              </a:buClr>
              <a:buSzPts val="1100"/>
              <a:buChar char="●"/>
            </a:pPr>
            <a:r>
              <a:rPr b="1" lang="es-419" sz="1100">
                <a:solidFill>
                  <a:schemeClr val="dk1"/>
                </a:solidFill>
              </a:rPr>
              <a:t>Red de colas</a:t>
            </a:r>
            <a:r>
              <a:rPr lang="es-419" sz="1100">
                <a:solidFill>
                  <a:schemeClr val="dk1"/>
                </a:solidFill>
              </a:rPr>
              <a:t>: procesos en una fábrica donde un producto pasa por varias máquinas, cada una con su propia cola.</a:t>
            </a:r>
            <a:endParaRPr sz="1100">
              <a:solidFill>
                <a:schemeClr val="dk1"/>
              </a:solidFill>
            </a:endParaRPr>
          </a:p>
          <a:p>
            <a:pPr indent="0" lvl="0" marL="0" rtl="0" algn="just">
              <a:spcBef>
                <a:spcPts val="1200"/>
              </a:spcBef>
              <a:spcAft>
                <a:spcPts val="0"/>
              </a:spcAft>
              <a:buNone/>
            </a:pPr>
            <a:r>
              <a:t/>
            </a:r>
            <a:endParaRPr/>
          </a:p>
          <a:p>
            <a:pPr indent="0" lvl="0" marL="0" rtl="0" algn="just">
              <a:spcBef>
                <a:spcPts val="1200"/>
              </a:spcBef>
              <a:spcAft>
                <a:spcPts val="1200"/>
              </a:spcAft>
              <a:buNone/>
            </a:pPr>
            <a:r>
              <a:rPr lang="es-419"/>
              <a:t>															</a:t>
            </a:r>
            <a:r>
              <a:rPr lang="es-419"/>
              <a:t>    </a:t>
            </a:r>
            <a:r>
              <a:rPr i="1" lang="es-419" sz="1200"/>
              <a:t>→ </a:t>
            </a:r>
            <a:r>
              <a:rPr i="1" lang="es-419" sz="1200"/>
              <a:t>Multi-etapa</a:t>
            </a:r>
            <a:endParaRPr i="1" sz="1200"/>
          </a:p>
        </p:txBody>
      </p:sp>
      <p:sp>
        <p:nvSpPr>
          <p:cNvPr id="73" name="Google Shape;73;p16"/>
          <p:cNvSpPr txBox="1"/>
          <p:nvPr>
            <p:ph type="title"/>
          </p:nvPr>
        </p:nvSpPr>
        <p:spPr>
          <a:xfrm>
            <a:off x="311700" y="2083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s-419"/>
              <a:t>Diferencia con Redes de Colas</a:t>
            </a:r>
            <a:endParaRPr/>
          </a:p>
        </p:txBody>
      </p:sp>
      <p:pic>
        <p:nvPicPr>
          <p:cNvPr id="74" name="Google Shape;74;p16" title="images (2).png"/>
          <p:cNvPicPr preferRelativeResize="0"/>
          <p:nvPr/>
        </p:nvPicPr>
        <p:blipFill rotWithShape="1">
          <a:blip r:embed="rId3">
            <a:alphaModFix/>
          </a:blip>
          <a:srcRect b="0" l="0" r="0" t="8892"/>
          <a:stretch/>
        </p:blipFill>
        <p:spPr>
          <a:xfrm>
            <a:off x="868400" y="3494075"/>
            <a:ext cx="3041725" cy="1485767"/>
          </a:xfrm>
          <a:prstGeom prst="rect">
            <a:avLst/>
          </a:prstGeom>
          <a:noFill/>
          <a:ln>
            <a:noFill/>
          </a:ln>
        </p:spPr>
      </p:pic>
      <p:pic>
        <p:nvPicPr>
          <p:cNvPr id="75" name="Google Shape;75;p16" title="images.jpeg"/>
          <p:cNvPicPr preferRelativeResize="0"/>
          <p:nvPr/>
        </p:nvPicPr>
        <p:blipFill>
          <a:blip r:embed="rId4">
            <a:alphaModFix/>
          </a:blip>
          <a:stretch>
            <a:fillRect/>
          </a:stretch>
        </p:blipFill>
        <p:spPr>
          <a:xfrm>
            <a:off x="3996225" y="3494075"/>
            <a:ext cx="3476914" cy="1485775"/>
          </a:xfrm>
          <a:prstGeom prst="rect">
            <a:avLst/>
          </a:prstGeom>
          <a:noFill/>
          <a:ln>
            <a:noFill/>
          </a:ln>
        </p:spPr>
      </p:pic>
      <p:pic>
        <p:nvPicPr>
          <p:cNvPr id="76" name="Google Shape;76;p16" title="cPP1yLQ.jpg"/>
          <p:cNvPicPr preferRelativeResize="0"/>
          <p:nvPr/>
        </p:nvPicPr>
        <p:blipFill rotWithShape="1">
          <a:blip r:embed="rId5">
            <a:alphaModFix/>
          </a:blip>
          <a:srcRect b="0" l="0" r="0" t="12134"/>
          <a:stretch/>
        </p:blipFill>
        <p:spPr>
          <a:xfrm>
            <a:off x="2978875" y="2132000"/>
            <a:ext cx="3113701" cy="10565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s-419"/>
              <a:t>Características básicas de los sistemas de colas</a:t>
            </a:r>
            <a:endParaRPr/>
          </a:p>
        </p:txBody>
      </p:sp>
      <p:sp>
        <p:nvSpPr>
          <p:cNvPr id="82" name="Google Shape;82;p17"/>
          <p:cNvSpPr txBox="1"/>
          <p:nvPr>
            <p:ph idx="1" type="body"/>
          </p:nvPr>
        </p:nvSpPr>
        <p:spPr>
          <a:xfrm>
            <a:off x="311700" y="556875"/>
            <a:ext cx="8520600" cy="4398300"/>
          </a:xfrm>
          <a:prstGeom prst="rect">
            <a:avLst/>
          </a:prstGeom>
        </p:spPr>
        <p:txBody>
          <a:bodyPr anchorCtr="0" anchor="t" bIns="91425" lIns="91425" spcFirstLastPara="1" rIns="91425" wrap="square" tIns="91425">
            <a:normAutofit/>
          </a:bodyPr>
          <a:lstStyle/>
          <a:p>
            <a:pPr indent="0" lvl="0" marL="0" rtl="0" algn="just">
              <a:lnSpc>
                <a:spcPct val="115000"/>
              </a:lnSpc>
              <a:spcBef>
                <a:spcPts val="0"/>
              </a:spcBef>
              <a:spcAft>
                <a:spcPts val="0"/>
              </a:spcAft>
              <a:buNone/>
            </a:pPr>
            <a:r>
              <a:rPr b="1" lang="es-419" sz="1400">
                <a:solidFill>
                  <a:schemeClr val="dk1"/>
                </a:solidFill>
              </a:rPr>
              <a:t>1) Régimen de llegada de los clientes:</a:t>
            </a:r>
            <a:endParaRPr b="1" sz="1400">
              <a:solidFill>
                <a:schemeClr val="dk1"/>
              </a:solidFill>
            </a:endParaRPr>
          </a:p>
          <a:p>
            <a:pPr indent="0" lvl="0" marL="0" rtl="0" algn="just">
              <a:lnSpc>
                <a:spcPct val="150000"/>
              </a:lnSpc>
              <a:spcBef>
                <a:spcPts val="1000"/>
              </a:spcBef>
              <a:spcAft>
                <a:spcPts val="0"/>
              </a:spcAft>
              <a:buNone/>
            </a:pPr>
            <a:r>
              <a:rPr lang="es-419" sz="1150">
                <a:solidFill>
                  <a:schemeClr val="dk1"/>
                </a:solidFill>
              </a:rPr>
              <a:t>Describe cómo </a:t>
            </a:r>
            <a:r>
              <a:rPr b="1" lang="es-419" sz="1150">
                <a:solidFill>
                  <a:schemeClr val="dk1"/>
                </a:solidFill>
              </a:rPr>
              <a:t>ingresan los clientes al sistema</a:t>
            </a:r>
            <a:r>
              <a:rPr lang="es-419" sz="1150">
                <a:solidFill>
                  <a:schemeClr val="dk1"/>
                </a:solidFill>
              </a:rPr>
              <a:t>. </a:t>
            </a:r>
            <a:endParaRPr sz="1150">
              <a:solidFill>
                <a:schemeClr val="dk1"/>
              </a:solidFill>
            </a:endParaRPr>
          </a:p>
          <a:p>
            <a:pPr indent="-301625" lvl="0" marL="457200" rtl="0" algn="just">
              <a:lnSpc>
                <a:spcPct val="150000"/>
              </a:lnSpc>
              <a:spcBef>
                <a:spcPts val="0"/>
              </a:spcBef>
              <a:spcAft>
                <a:spcPts val="0"/>
              </a:spcAft>
              <a:buClr>
                <a:schemeClr val="dk1"/>
              </a:buClr>
              <a:buSzPts val="1150"/>
              <a:buChar char="●"/>
            </a:pPr>
            <a:r>
              <a:rPr lang="es-419" sz="1150">
                <a:solidFill>
                  <a:schemeClr val="dk1"/>
                </a:solidFill>
              </a:rPr>
              <a:t>Puede clasificarse según estas características:</a:t>
            </a:r>
            <a:endParaRPr sz="1150">
              <a:solidFill>
                <a:schemeClr val="dk1"/>
              </a:solidFill>
            </a:endParaRPr>
          </a:p>
          <a:p>
            <a:pPr indent="-301625" lvl="1" marL="914400" rtl="0" algn="just">
              <a:lnSpc>
                <a:spcPct val="150000"/>
              </a:lnSpc>
              <a:spcBef>
                <a:spcPts val="0"/>
              </a:spcBef>
              <a:spcAft>
                <a:spcPts val="0"/>
              </a:spcAft>
              <a:buClr>
                <a:schemeClr val="dk1"/>
              </a:buClr>
              <a:buSzPts val="1150"/>
              <a:buChar char="○"/>
            </a:pPr>
            <a:r>
              <a:rPr b="1" lang="es-419" sz="1150">
                <a:solidFill>
                  <a:schemeClr val="dk1"/>
                </a:solidFill>
              </a:rPr>
              <a:t>Estocástico (aleatorio): </a:t>
            </a:r>
            <a:r>
              <a:rPr lang="es-419" sz="1150">
                <a:solidFill>
                  <a:schemeClr val="dk1"/>
                </a:solidFill>
              </a:rPr>
              <a:t>Los tiempos entre llegadas </a:t>
            </a:r>
            <a:r>
              <a:rPr b="1" lang="es-419" sz="1150">
                <a:solidFill>
                  <a:schemeClr val="dk1"/>
                </a:solidFill>
              </a:rPr>
              <a:t>no son predecibles con exactitud</a:t>
            </a:r>
            <a:r>
              <a:rPr lang="es-419" sz="1150">
                <a:solidFill>
                  <a:schemeClr val="dk1"/>
                </a:solidFill>
              </a:rPr>
              <a:t>. Se modelan con </a:t>
            </a:r>
            <a:r>
              <a:rPr b="1" lang="es-419" sz="1150">
                <a:solidFill>
                  <a:schemeClr val="dk1"/>
                </a:solidFill>
              </a:rPr>
              <a:t>variables aleatorias</a:t>
            </a:r>
            <a:r>
              <a:rPr lang="es-419" sz="1150">
                <a:solidFill>
                  <a:schemeClr val="dk1"/>
                </a:solidFill>
              </a:rPr>
              <a:t> que siguen una </a:t>
            </a:r>
            <a:r>
              <a:rPr b="1" lang="es-419" sz="1150">
                <a:solidFill>
                  <a:schemeClr val="dk1"/>
                </a:solidFill>
              </a:rPr>
              <a:t>distribución de probabilidad</a:t>
            </a:r>
            <a:r>
              <a:rPr lang="es-419" sz="1150">
                <a:solidFill>
                  <a:schemeClr val="dk1"/>
                </a:solidFill>
              </a:rPr>
              <a:t>. La </a:t>
            </a:r>
            <a:r>
              <a:rPr lang="es-419" sz="1150">
                <a:solidFill>
                  <a:schemeClr val="dk1"/>
                </a:solidFill>
              </a:rPr>
              <a:t>distribución más común para este tipo </a:t>
            </a:r>
            <a:r>
              <a:rPr lang="es-419" sz="1150">
                <a:solidFill>
                  <a:schemeClr val="dk1"/>
                </a:solidFill>
              </a:rPr>
              <a:t>es</a:t>
            </a:r>
            <a:r>
              <a:rPr b="1" lang="es-419" sz="1150">
                <a:solidFill>
                  <a:schemeClr val="dk1"/>
                </a:solidFill>
              </a:rPr>
              <a:t> M (</a:t>
            </a:r>
            <a:r>
              <a:rPr b="1" lang="es-419" sz="1150">
                <a:solidFill>
                  <a:schemeClr val="dk1"/>
                </a:solidFill>
              </a:rPr>
              <a:t>Exponencial</a:t>
            </a:r>
            <a:r>
              <a:rPr b="1" lang="es-419" sz="1150">
                <a:solidFill>
                  <a:schemeClr val="dk1"/>
                </a:solidFill>
              </a:rPr>
              <a:t> o </a:t>
            </a:r>
            <a:r>
              <a:rPr b="1" lang="es-419" sz="1150">
                <a:solidFill>
                  <a:schemeClr val="dk1"/>
                </a:solidFill>
              </a:rPr>
              <a:t>Poisson</a:t>
            </a:r>
            <a:r>
              <a:rPr b="1" lang="es-419" sz="1150">
                <a:solidFill>
                  <a:schemeClr val="dk1"/>
                </a:solidFill>
              </a:rPr>
              <a:t>) </a:t>
            </a:r>
            <a:r>
              <a:rPr lang="es-419" sz="1150">
                <a:solidFill>
                  <a:schemeClr val="dk1"/>
                </a:solidFill>
              </a:rPr>
              <a:t>con llegadas totalmente al azar, sin memoria (</a:t>
            </a:r>
            <a:r>
              <a:rPr b="1" lang="es-419" sz="1150">
                <a:solidFill>
                  <a:schemeClr val="dk1"/>
                </a:solidFill>
              </a:rPr>
              <a:t>markoviana</a:t>
            </a:r>
            <a:r>
              <a:rPr b="1" lang="es-419" sz="1150">
                <a:solidFill>
                  <a:schemeClr val="dk1"/>
                </a:solidFill>
              </a:rPr>
              <a:t>)</a:t>
            </a:r>
            <a:r>
              <a:rPr lang="es-419" sz="1150">
                <a:solidFill>
                  <a:schemeClr val="dk1"/>
                </a:solidFill>
              </a:rPr>
              <a:t>.</a:t>
            </a:r>
            <a:endParaRPr sz="1150">
              <a:solidFill>
                <a:schemeClr val="dk1"/>
              </a:solidFill>
            </a:endParaRPr>
          </a:p>
          <a:p>
            <a:pPr indent="-301625" lvl="1" marL="914400" rtl="0" algn="just">
              <a:lnSpc>
                <a:spcPct val="150000"/>
              </a:lnSpc>
              <a:spcBef>
                <a:spcPts val="0"/>
              </a:spcBef>
              <a:spcAft>
                <a:spcPts val="0"/>
              </a:spcAft>
              <a:buClr>
                <a:schemeClr val="dk1"/>
              </a:buClr>
              <a:buSzPts val="1150"/>
              <a:buChar char="○"/>
            </a:pPr>
            <a:r>
              <a:rPr b="1" lang="es-419" sz="1150">
                <a:solidFill>
                  <a:schemeClr val="dk1"/>
                </a:solidFill>
              </a:rPr>
              <a:t>Programado (determinista): </a:t>
            </a:r>
            <a:r>
              <a:rPr lang="es-419" sz="1150">
                <a:solidFill>
                  <a:schemeClr val="dk1"/>
                </a:solidFill>
              </a:rPr>
              <a:t>Las llegadas se producen </a:t>
            </a:r>
            <a:r>
              <a:rPr b="1" lang="es-419" sz="1150">
                <a:solidFill>
                  <a:schemeClr val="dk1"/>
                </a:solidFill>
              </a:rPr>
              <a:t>a intervalos fijos y conocidos</a:t>
            </a:r>
            <a:r>
              <a:rPr lang="es-419" sz="1150">
                <a:solidFill>
                  <a:schemeClr val="dk1"/>
                </a:solidFill>
              </a:rPr>
              <a:t>, como turnos cada 15 minutos. Se representa con la distribución </a:t>
            </a:r>
            <a:r>
              <a:rPr b="1" lang="es-419" sz="1150">
                <a:solidFill>
                  <a:schemeClr val="dk1"/>
                </a:solidFill>
              </a:rPr>
              <a:t>D (Determinista)</a:t>
            </a:r>
            <a:r>
              <a:rPr lang="es-419" sz="1150">
                <a:solidFill>
                  <a:schemeClr val="dk1"/>
                </a:solidFill>
              </a:rPr>
              <a:t>.</a:t>
            </a:r>
            <a:endParaRPr sz="1150">
              <a:solidFill>
                <a:schemeClr val="dk1"/>
              </a:solidFill>
            </a:endParaRPr>
          </a:p>
          <a:p>
            <a:pPr indent="-301625" lvl="1" marL="914400" rtl="0" algn="just">
              <a:lnSpc>
                <a:spcPct val="150000"/>
              </a:lnSpc>
              <a:spcBef>
                <a:spcPts val="0"/>
              </a:spcBef>
              <a:spcAft>
                <a:spcPts val="0"/>
              </a:spcAft>
              <a:buClr>
                <a:schemeClr val="dk1"/>
              </a:buClr>
              <a:buSzPts val="1150"/>
              <a:buChar char="○"/>
            </a:pPr>
            <a:r>
              <a:rPr b="1" lang="es-419" sz="1150">
                <a:solidFill>
                  <a:schemeClr val="dk1"/>
                </a:solidFill>
              </a:rPr>
              <a:t>General (G): </a:t>
            </a:r>
            <a:r>
              <a:rPr lang="es-419" sz="1150">
                <a:solidFill>
                  <a:schemeClr val="dk1"/>
                </a:solidFill>
              </a:rPr>
              <a:t>No se asume ninguna forma específica. Se usa cuando no se conoce la distribución exacta o es muy variable.</a:t>
            </a:r>
            <a:endParaRPr sz="1150">
              <a:solidFill>
                <a:schemeClr val="dk1"/>
              </a:solidFill>
            </a:endParaRPr>
          </a:p>
          <a:p>
            <a:pPr indent="-301625" lvl="0" marL="457200" rtl="0" algn="l">
              <a:lnSpc>
                <a:spcPct val="150000"/>
              </a:lnSpc>
              <a:spcBef>
                <a:spcPts val="0"/>
              </a:spcBef>
              <a:spcAft>
                <a:spcPts val="0"/>
              </a:spcAft>
              <a:buClr>
                <a:schemeClr val="dk1"/>
              </a:buClr>
              <a:buSzPts val="1150"/>
              <a:buChar char="●"/>
            </a:pPr>
            <a:r>
              <a:rPr lang="es-419" sz="1150">
                <a:solidFill>
                  <a:schemeClr val="dk1"/>
                </a:solidFill>
              </a:rPr>
              <a:t> Consideraciones adicionales:</a:t>
            </a:r>
            <a:endParaRPr sz="1150">
              <a:solidFill>
                <a:schemeClr val="dk1"/>
              </a:solidFill>
            </a:endParaRPr>
          </a:p>
          <a:p>
            <a:pPr indent="-301625" lvl="1" marL="914400" rtl="0" algn="l">
              <a:lnSpc>
                <a:spcPct val="150000"/>
              </a:lnSpc>
              <a:spcBef>
                <a:spcPts val="0"/>
              </a:spcBef>
              <a:spcAft>
                <a:spcPts val="0"/>
              </a:spcAft>
              <a:buClr>
                <a:schemeClr val="dk1"/>
              </a:buClr>
              <a:buSzPts val="1150"/>
              <a:buChar char="○"/>
            </a:pPr>
            <a:r>
              <a:rPr b="1" lang="es-419" sz="1150">
                <a:solidFill>
                  <a:schemeClr val="dk1"/>
                </a:solidFill>
              </a:rPr>
              <a:t>Impaciencia:</a:t>
            </a:r>
            <a:r>
              <a:rPr lang="es-419" sz="1150">
                <a:solidFill>
                  <a:schemeClr val="dk1"/>
                </a:solidFill>
              </a:rPr>
              <a:t> algunos clientes se van si la cola es muy larga o si esperan demasiado tiempo.</a:t>
            </a:r>
            <a:endParaRPr sz="1150">
              <a:solidFill>
                <a:schemeClr val="dk1"/>
              </a:solidFill>
            </a:endParaRPr>
          </a:p>
          <a:p>
            <a:pPr indent="-301625" lvl="1" marL="914400" rtl="0" algn="l">
              <a:lnSpc>
                <a:spcPct val="150000"/>
              </a:lnSpc>
              <a:spcBef>
                <a:spcPts val="0"/>
              </a:spcBef>
              <a:spcAft>
                <a:spcPts val="0"/>
              </a:spcAft>
              <a:buClr>
                <a:schemeClr val="dk1"/>
              </a:buClr>
              <a:buSzPts val="1150"/>
              <a:buChar char="○"/>
            </a:pPr>
            <a:r>
              <a:rPr b="1" lang="es-419" sz="1150">
                <a:solidFill>
                  <a:schemeClr val="dk1"/>
                </a:solidFill>
              </a:rPr>
              <a:t>Variabilidad en el tiempo:</a:t>
            </a:r>
            <a:endParaRPr b="1" sz="1150">
              <a:solidFill>
                <a:schemeClr val="dk1"/>
              </a:solidFill>
            </a:endParaRPr>
          </a:p>
          <a:p>
            <a:pPr indent="-301625" lvl="2" marL="1371600" rtl="0" algn="l">
              <a:lnSpc>
                <a:spcPct val="150000"/>
              </a:lnSpc>
              <a:spcBef>
                <a:spcPts val="0"/>
              </a:spcBef>
              <a:spcAft>
                <a:spcPts val="0"/>
              </a:spcAft>
              <a:buClr>
                <a:schemeClr val="dk1"/>
              </a:buClr>
              <a:buSzPts val="1150"/>
              <a:buChar char="■"/>
            </a:pPr>
            <a:r>
              <a:rPr lang="es-419" sz="1150">
                <a:solidFill>
                  <a:schemeClr val="dk1"/>
                </a:solidFill>
              </a:rPr>
              <a:t>Si la tasa de llegada </a:t>
            </a:r>
            <a:r>
              <a:rPr b="1" lang="es-419" sz="1150">
                <a:solidFill>
                  <a:schemeClr val="dk1"/>
                </a:solidFill>
              </a:rPr>
              <a:t>no cambia</a:t>
            </a:r>
            <a:r>
              <a:rPr lang="es-419" sz="1150">
                <a:solidFill>
                  <a:schemeClr val="dk1"/>
                </a:solidFill>
              </a:rPr>
              <a:t>, el sistema es </a:t>
            </a:r>
            <a:r>
              <a:rPr b="1" lang="es-419" sz="1150">
                <a:solidFill>
                  <a:schemeClr val="dk1"/>
                </a:solidFill>
              </a:rPr>
              <a:t>estacionario</a:t>
            </a:r>
            <a:r>
              <a:rPr lang="es-419" sz="1150">
                <a:solidFill>
                  <a:schemeClr val="dk1"/>
                </a:solidFill>
              </a:rPr>
              <a:t>.</a:t>
            </a:r>
            <a:endParaRPr sz="1150">
              <a:solidFill>
                <a:schemeClr val="dk1"/>
              </a:solidFill>
            </a:endParaRPr>
          </a:p>
          <a:p>
            <a:pPr indent="-311150" lvl="2" marL="1371600" rtl="0" algn="l">
              <a:lnSpc>
                <a:spcPct val="150000"/>
              </a:lnSpc>
              <a:spcBef>
                <a:spcPts val="0"/>
              </a:spcBef>
              <a:spcAft>
                <a:spcPts val="0"/>
              </a:spcAft>
              <a:buClr>
                <a:schemeClr val="dk1"/>
              </a:buClr>
              <a:buSzPts val="1300"/>
              <a:buChar char="■"/>
            </a:pPr>
            <a:r>
              <a:rPr lang="es-419" sz="1150">
                <a:solidFill>
                  <a:schemeClr val="dk1"/>
                </a:solidFill>
              </a:rPr>
              <a:t>Si </a:t>
            </a:r>
            <a:r>
              <a:rPr b="1" lang="es-419" sz="1150">
                <a:solidFill>
                  <a:schemeClr val="dk1"/>
                </a:solidFill>
              </a:rPr>
              <a:t>cambia según la hora o condiciones</a:t>
            </a:r>
            <a:r>
              <a:rPr lang="es-419" sz="1150">
                <a:solidFill>
                  <a:schemeClr val="dk1"/>
                </a:solidFill>
              </a:rPr>
              <a:t>, es </a:t>
            </a:r>
            <a:r>
              <a:rPr b="1" lang="es-419" sz="1150">
                <a:solidFill>
                  <a:schemeClr val="dk1"/>
                </a:solidFill>
              </a:rPr>
              <a:t>no estacionario</a:t>
            </a:r>
            <a:r>
              <a:rPr lang="es-419" sz="1150">
                <a:solidFill>
                  <a:schemeClr val="dk1"/>
                </a:solidFill>
              </a:rPr>
              <a:t>.</a:t>
            </a:r>
            <a:endParaRPr sz="11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idx="1" type="body"/>
          </p:nvPr>
        </p:nvSpPr>
        <p:spPr>
          <a:xfrm>
            <a:off x="311700" y="277500"/>
            <a:ext cx="8520600" cy="47775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Clr>
                <a:schemeClr val="dk1"/>
              </a:buClr>
              <a:buSzPts val="1100"/>
              <a:buFont typeface="Arial"/>
              <a:buNone/>
            </a:pPr>
            <a:r>
              <a:rPr b="1" lang="es-419" sz="1400">
                <a:solidFill>
                  <a:schemeClr val="dk1"/>
                </a:solidFill>
              </a:rPr>
              <a:t>2) Régimen de servicio de los servidores:</a:t>
            </a:r>
            <a:endParaRPr b="1" sz="1100">
              <a:solidFill>
                <a:schemeClr val="dk1"/>
              </a:solidFill>
            </a:endParaRPr>
          </a:p>
          <a:p>
            <a:pPr indent="0" lvl="0" marL="0" rtl="0" algn="just">
              <a:lnSpc>
                <a:spcPct val="150000"/>
              </a:lnSpc>
              <a:spcBef>
                <a:spcPts val="1000"/>
              </a:spcBef>
              <a:spcAft>
                <a:spcPts val="0"/>
              </a:spcAft>
              <a:buClr>
                <a:schemeClr val="dk1"/>
              </a:buClr>
              <a:buSzPts val="1100"/>
              <a:buFont typeface="Arial"/>
              <a:buNone/>
            </a:pPr>
            <a:r>
              <a:rPr lang="es-419" sz="1150">
                <a:solidFill>
                  <a:schemeClr val="dk1"/>
                </a:solidFill>
              </a:rPr>
              <a:t>Describe </a:t>
            </a:r>
            <a:r>
              <a:rPr b="1" lang="es-419" sz="1150">
                <a:solidFill>
                  <a:schemeClr val="dk1"/>
                </a:solidFill>
              </a:rPr>
              <a:t>cómo se atiende a los clientes una vez que ingresan al sistema</a:t>
            </a:r>
            <a:r>
              <a:rPr lang="es-419" sz="1150">
                <a:solidFill>
                  <a:schemeClr val="dk1"/>
                </a:solidFill>
              </a:rPr>
              <a:t>.</a:t>
            </a:r>
            <a:endParaRPr sz="1150">
              <a:solidFill>
                <a:schemeClr val="dk1"/>
              </a:solidFill>
            </a:endParaRPr>
          </a:p>
          <a:p>
            <a:pPr indent="-301625" lvl="0" marL="457200" rtl="0" algn="l">
              <a:lnSpc>
                <a:spcPct val="150000"/>
              </a:lnSpc>
              <a:spcBef>
                <a:spcPts val="0"/>
              </a:spcBef>
              <a:spcAft>
                <a:spcPts val="0"/>
              </a:spcAft>
              <a:buClr>
                <a:schemeClr val="dk1"/>
              </a:buClr>
              <a:buSzPts val="1150"/>
              <a:buChar char="●"/>
            </a:pPr>
            <a:r>
              <a:rPr b="1" lang="es-419" sz="1150">
                <a:solidFill>
                  <a:schemeClr val="dk1"/>
                </a:solidFill>
              </a:rPr>
              <a:t>Duración del servicio:</a:t>
            </a:r>
            <a:endParaRPr sz="1150">
              <a:solidFill>
                <a:schemeClr val="dk1"/>
              </a:solidFill>
            </a:endParaRPr>
          </a:p>
          <a:p>
            <a:pPr indent="-301625" lvl="1" marL="914400" rtl="0" algn="l">
              <a:lnSpc>
                <a:spcPct val="150000"/>
              </a:lnSpc>
              <a:spcBef>
                <a:spcPts val="0"/>
              </a:spcBef>
              <a:spcAft>
                <a:spcPts val="0"/>
              </a:spcAft>
              <a:buClr>
                <a:schemeClr val="dk1"/>
              </a:buClr>
              <a:buSzPts val="1150"/>
              <a:buChar char="○"/>
            </a:pPr>
            <a:r>
              <a:rPr b="1" lang="es-419" sz="1150">
                <a:solidFill>
                  <a:schemeClr val="dk1"/>
                </a:solidFill>
              </a:rPr>
              <a:t>Constante (determinista):</a:t>
            </a:r>
            <a:r>
              <a:rPr lang="es-419" sz="1150">
                <a:solidFill>
                  <a:schemeClr val="dk1"/>
                </a:solidFill>
              </a:rPr>
              <a:t> todos los clientes son atendidos en el mismo tiempo.</a:t>
            </a:r>
            <a:br>
              <a:rPr lang="es-419" sz="1150">
                <a:solidFill>
                  <a:schemeClr val="dk1"/>
                </a:solidFill>
              </a:rPr>
            </a:br>
            <a:r>
              <a:rPr lang="es-419" sz="1150">
                <a:solidFill>
                  <a:schemeClr val="dk1"/>
                </a:solidFill>
              </a:rPr>
              <a:t> Ej: todos tardan exactamente 5 minutos.</a:t>
            </a:r>
            <a:endParaRPr sz="1150">
              <a:solidFill>
                <a:schemeClr val="dk1"/>
              </a:solidFill>
            </a:endParaRPr>
          </a:p>
          <a:p>
            <a:pPr indent="-301625" lvl="1" marL="914400" rtl="0" algn="l">
              <a:lnSpc>
                <a:spcPct val="150000"/>
              </a:lnSpc>
              <a:spcBef>
                <a:spcPts val="0"/>
              </a:spcBef>
              <a:spcAft>
                <a:spcPts val="0"/>
              </a:spcAft>
              <a:buClr>
                <a:schemeClr val="dk1"/>
              </a:buClr>
              <a:buSzPts val="1150"/>
              <a:buChar char="○"/>
            </a:pPr>
            <a:r>
              <a:rPr b="1" lang="es-419" sz="1150">
                <a:solidFill>
                  <a:schemeClr val="dk1"/>
                </a:solidFill>
              </a:rPr>
              <a:t>Variable (aleatorio):</a:t>
            </a:r>
            <a:r>
              <a:rPr lang="es-419" sz="1150">
                <a:solidFill>
                  <a:schemeClr val="dk1"/>
                </a:solidFill>
              </a:rPr>
              <a:t> cada cliente puede tardar más o menos.</a:t>
            </a:r>
            <a:br>
              <a:rPr lang="es-419" sz="1150">
                <a:solidFill>
                  <a:schemeClr val="dk1"/>
                </a:solidFill>
              </a:rPr>
            </a:br>
            <a:r>
              <a:rPr lang="es-419" sz="1150">
                <a:solidFill>
                  <a:schemeClr val="dk1"/>
                </a:solidFill>
              </a:rPr>
              <a:t> Ej: uno tarda 3 minutos, otro 6, otro 2…</a:t>
            </a:r>
            <a:endParaRPr sz="1150">
              <a:solidFill>
                <a:schemeClr val="dk1"/>
              </a:solidFill>
            </a:endParaRPr>
          </a:p>
          <a:p>
            <a:pPr indent="-301625" lvl="1" marL="914400" rtl="0" algn="l">
              <a:lnSpc>
                <a:spcPct val="150000"/>
              </a:lnSpc>
              <a:spcBef>
                <a:spcPts val="0"/>
              </a:spcBef>
              <a:spcAft>
                <a:spcPts val="0"/>
              </a:spcAft>
              <a:buClr>
                <a:schemeClr val="dk1"/>
              </a:buClr>
              <a:buSzPts val="1150"/>
              <a:buChar char="○"/>
            </a:pPr>
            <a:r>
              <a:rPr lang="es-419" sz="1100">
                <a:solidFill>
                  <a:schemeClr val="dk1"/>
                </a:solidFill>
              </a:rPr>
              <a:t>Debido a esta variación, el régimen de servicio también se modela con una </a:t>
            </a:r>
            <a:r>
              <a:rPr b="1" lang="es-419" sz="1100">
                <a:solidFill>
                  <a:schemeClr val="dk1"/>
                </a:solidFill>
              </a:rPr>
              <a:t>distribución de probabilidad</a:t>
            </a:r>
            <a:r>
              <a:rPr lang="es-419" sz="1100">
                <a:solidFill>
                  <a:schemeClr val="dk1"/>
                </a:solidFill>
              </a:rPr>
              <a:t>, como:</a:t>
            </a:r>
            <a:endParaRPr sz="1100">
              <a:solidFill>
                <a:schemeClr val="dk1"/>
              </a:solidFill>
            </a:endParaRPr>
          </a:p>
          <a:p>
            <a:pPr indent="-301625" lvl="2" marL="1371600" rtl="0" algn="l">
              <a:lnSpc>
                <a:spcPct val="150000"/>
              </a:lnSpc>
              <a:spcBef>
                <a:spcPts val="0"/>
              </a:spcBef>
              <a:spcAft>
                <a:spcPts val="0"/>
              </a:spcAft>
              <a:buClr>
                <a:schemeClr val="dk1"/>
              </a:buClr>
              <a:buSzPts val="1150"/>
              <a:buAutoNum type="romanLcPeriod"/>
            </a:pPr>
            <a:r>
              <a:rPr b="1" lang="es-419" sz="1100">
                <a:solidFill>
                  <a:schemeClr val="dk1"/>
                </a:solidFill>
              </a:rPr>
              <a:t>M</a:t>
            </a:r>
            <a:r>
              <a:rPr lang="es-419" sz="1100">
                <a:solidFill>
                  <a:schemeClr val="dk1"/>
                </a:solidFill>
              </a:rPr>
              <a:t> (Exponencial): tiempo aleatorio, sin memoria (</a:t>
            </a:r>
            <a:r>
              <a:rPr i="1" lang="es-419" sz="1100">
                <a:solidFill>
                  <a:schemeClr val="dk1"/>
                </a:solidFill>
              </a:rPr>
              <a:t>markoviano</a:t>
            </a:r>
            <a:r>
              <a:rPr lang="es-419" sz="1100">
                <a:solidFill>
                  <a:schemeClr val="dk1"/>
                </a:solidFill>
              </a:rPr>
              <a:t>).</a:t>
            </a:r>
            <a:endParaRPr sz="1100">
              <a:solidFill>
                <a:schemeClr val="dk1"/>
              </a:solidFill>
            </a:endParaRPr>
          </a:p>
          <a:p>
            <a:pPr indent="-301625" lvl="2" marL="1371600" rtl="0" algn="l">
              <a:lnSpc>
                <a:spcPct val="150000"/>
              </a:lnSpc>
              <a:spcBef>
                <a:spcPts val="0"/>
              </a:spcBef>
              <a:spcAft>
                <a:spcPts val="0"/>
              </a:spcAft>
              <a:buClr>
                <a:schemeClr val="dk1"/>
              </a:buClr>
              <a:buSzPts val="1150"/>
              <a:buAutoNum type="romanLcPeriod"/>
            </a:pPr>
            <a:r>
              <a:rPr b="1" lang="es-419" sz="1100">
                <a:solidFill>
                  <a:schemeClr val="dk1"/>
                </a:solidFill>
              </a:rPr>
              <a:t>D</a:t>
            </a:r>
            <a:r>
              <a:rPr lang="es-419" sz="1100">
                <a:solidFill>
                  <a:schemeClr val="dk1"/>
                </a:solidFill>
              </a:rPr>
              <a:t> (Determinista): tiempo fijo.</a:t>
            </a:r>
            <a:endParaRPr sz="1100">
              <a:solidFill>
                <a:schemeClr val="dk1"/>
              </a:solidFill>
            </a:endParaRPr>
          </a:p>
          <a:p>
            <a:pPr indent="-301625" lvl="2" marL="1371600" rtl="0" algn="l">
              <a:lnSpc>
                <a:spcPct val="150000"/>
              </a:lnSpc>
              <a:spcBef>
                <a:spcPts val="0"/>
              </a:spcBef>
              <a:spcAft>
                <a:spcPts val="0"/>
              </a:spcAft>
              <a:buClr>
                <a:schemeClr val="dk1"/>
              </a:buClr>
              <a:buSzPts val="1150"/>
              <a:buAutoNum type="romanLcPeriod"/>
            </a:pPr>
            <a:r>
              <a:rPr b="1" lang="es-419" sz="1100">
                <a:solidFill>
                  <a:schemeClr val="dk1"/>
                </a:solidFill>
              </a:rPr>
              <a:t>G</a:t>
            </a:r>
            <a:r>
              <a:rPr lang="es-419" sz="1100">
                <a:solidFill>
                  <a:schemeClr val="dk1"/>
                </a:solidFill>
              </a:rPr>
              <a:t> (General): patrón irregular o desconocido.</a:t>
            </a:r>
            <a:endParaRPr sz="1150">
              <a:solidFill>
                <a:schemeClr val="dk1"/>
              </a:solidFill>
            </a:endParaRPr>
          </a:p>
          <a:p>
            <a:pPr indent="-298450" lvl="0" marL="457200" rtl="0" algn="just">
              <a:lnSpc>
                <a:spcPct val="150000"/>
              </a:lnSpc>
              <a:spcBef>
                <a:spcPts val="0"/>
              </a:spcBef>
              <a:spcAft>
                <a:spcPts val="0"/>
              </a:spcAft>
              <a:buClr>
                <a:schemeClr val="dk1"/>
              </a:buClr>
              <a:buSzPts val="1100"/>
              <a:buChar char="●"/>
            </a:pPr>
            <a:r>
              <a:rPr b="1" lang="es-419" sz="1100">
                <a:solidFill>
                  <a:schemeClr val="dk1"/>
                </a:solidFill>
              </a:rPr>
              <a:t>Forma de atención:</a:t>
            </a:r>
            <a:endParaRPr b="1" sz="1100">
              <a:solidFill>
                <a:schemeClr val="dk1"/>
              </a:solidFill>
            </a:endParaRPr>
          </a:p>
          <a:p>
            <a:pPr indent="-298450" lvl="1" marL="914400" rtl="0" algn="just">
              <a:lnSpc>
                <a:spcPct val="150000"/>
              </a:lnSpc>
              <a:spcBef>
                <a:spcPts val="0"/>
              </a:spcBef>
              <a:spcAft>
                <a:spcPts val="0"/>
              </a:spcAft>
              <a:buClr>
                <a:schemeClr val="dk1"/>
              </a:buClr>
              <a:buSzPts val="1100"/>
              <a:buChar char="○"/>
            </a:pPr>
            <a:r>
              <a:rPr b="1" lang="es-419" sz="1100">
                <a:solidFill>
                  <a:schemeClr val="dk1"/>
                </a:solidFill>
              </a:rPr>
              <a:t>Individual:</a:t>
            </a:r>
            <a:r>
              <a:rPr lang="es-419" sz="1100">
                <a:solidFill>
                  <a:schemeClr val="dk1"/>
                </a:solidFill>
              </a:rPr>
              <a:t> se atiende a un cliente por vez.</a:t>
            </a:r>
            <a:endParaRPr sz="1100">
              <a:solidFill>
                <a:schemeClr val="dk1"/>
              </a:solidFill>
            </a:endParaRPr>
          </a:p>
          <a:p>
            <a:pPr indent="0" lvl="0" marL="1371600" rtl="0" algn="just">
              <a:lnSpc>
                <a:spcPct val="150000"/>
              </a:lnSpc>
              <a:spcBef>
                <a:spcPts val="0"/>
              </a:spcBef>
              <a:spcAft>
                <a:spcPts val="0"/>
              </a:spcAft>
              <a:buNone/>
            </a:pPr>
            <a:r>
              <a:rPr i="1" lang="es-419" sz="1100">
                <a:solidFill>
                  <a:schemeClr val="dk1"/>
                </a:solidFill>
              </a:rPr>
              <a:t>Ejemplo: Un peluquero cortando el pelo a un cliente a la vez.</a:t>
            </a:r>
            <a:endParaRPr i="1" sz="1100">
              <a:solidFill>
                <a:schemeClr val="dk1"/>
              </a:solidFill>
            </a:endParaRPr>
          </a:p>
          <a:p>
            <a:pPr indent="-298450" lvl="1" marL="914400" rtl="0" algn="just">
              <a:lnSpc>
                <a:spcPct val="150000"/>
              </a:lnSpc>
              <a:spcBef>
                <a:spcPts val="0"/>
              </a:spcBef>
              <a:spcAft>
                <a:spcPts val="0"/>
              </a:spcAft>
              <a:buClr>
                <a:schemeClr val="dk1"/>
              </a:buClr>
              <a:buSzPts val="1100"/>
              <a:buChar char="○"/>
            </a:pPr>
            <a:r>
              <a:rPr b="1" lang="es-419" sz="1100">
                <a:solidFill>
                  <a:schemeClr val="dk1"/>
                </a:solidFill>
              </a:rPr>
              <a:t>En lotes:</a:t>
            </a:r>
            <a:r>
              <a:rPr lang="es-419" sz="1100">
                <a:solidFill>
                  <a:schemeClr val="dk1"/>
                </a:solidFill>
              </a:rPr>
              <a:t> se atienden varios clientes juntos (por ejemplo, carga de datos por grupos).</a:t>
            </a:r>
            <a:endParaRPr sz="1100">
              <a:solidFill>
                <a:schemeClr val="dk1"/>
              </a:solidFill>
            </a:endParaRPr>
          </a:p>
          <a:p>
            <a:pPr indent="0" lvl="0" marL="1371600" rtl="0" algn="just">
              <a:lnSpc>
                <a:spcPct val="150000"/>
              </a:lnSpc>
              <a:spcBef>
                <a:spcPts val="0"/>
              </a:spcBef>
              <a:spcAft>
                <a:spcPts val="0"/>
              </a:spcAft>
              <a:buNone/>
            </a:pPr>
            <a:r>
              <a:rPr i="1" lang="es-419" sz="1100">
                <a:solidFill>
                  <a:schemeClr val="dk1"/>
                </a:solidFill>
              </a:rPr>
              <a:t>Ejemplo: Un ascensor carga un grupo de pasajeros.</a:t>
            </a:r>
            <a:endParaRPr i="1" sz="11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idx="1" type="body"/>
          </p:nvPr>
        </p:nvSpPr>
        <p:spPr>
          <a:xfrm>
            <a:off x="311700" y="284075"/>
            <a:ext cx="8520600" cy="46380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b="1" lang="es-419" sz="1400">
                <a:solidFill>
                  <a:schemeClr val="dk1"/>
                </a:solidFill>
              </a:rPr>
              <a:t>3) Número de canales de servicio’:</a:t>
            </a:r>
            <a:endParaRPr b="1" sz="1400">
              <a:solidFill>
                <a:schemeClr val="dk1"/>
              </a:solidFill>
            </a:endParaRPr>
          </a:p>
          <a:p>
            <a:pPr indent="0" lvl="0" marL="0" rtl="0" algn="l">
              <a:spcBef>
                <a:spcPts val="1000"/>
              </a:spcBef>
              <a:spcAft>
                <a:spcPts val="0"/>
              </a:spcAft>
              <a:buNone/>
            </a:pPr>
            <a:r>
              <a:rPr lang="es-419" sz="1600"/>
              <a:t>Sistemas Monocanal</a:t>
            </a:r>
            <a:endParaRPr b="1" sz="900">
              <a:solidFill>
                <a:schemeClr val="dk1"/>
              </a:solidFill>
            </a:endParaRPr>
          </a:p>
          <a:p>
            <a:pPr indent="-298450" lvl="0" marL="457200" rtl="0" algn="l">
              <a:spcBef>
                <a:spcPts val="1200"/>
              </a:spcBef>
              <a:spcAft>
                <a:spcPts val="0"/>
              </a:spcAft>
              <a:buClr>
                <a:schemeClr val="dk1"/>
              </a:buClr>
              <a:buSzPts val="1100"/>
              <a:buChar char="●"/>
            </a:pPr>
            <a:r>
              <a:rPr lang="es-419" sz="1100">
                <a:solidFill>
                  <a:schemeClr val="dk1"/>
                </a:solidFill>
              </a:rPr>
              <a:t>Hay </a:t>
            </a:r>
            <a:r>
              <a:rPr b="1" lang="es-419" sz="1100">
                <a:solidFill>
                  <a:schemeClr val="dk1"/>
                </a:solidFill>
              </a:rPr>
              <a:t>un solo servidor</a:t>
            </a:r>
            <a:r>
              <a:rPr lang="es-419" sz="1100">
                <a:solidFill>
                  <a:schemeClr val="dk1"/>
                </a:solidFill>
              </a:rPr>
              <a:t> en el sistema.</a:t>
            </a:r>
            <a:br>
              <a:rPr lang="es-419" sz="1100">
                <a:solidFill>
                  <a:schemeClr val="dk1"/>
                </a:solidFill>
              </a:rPr>
            </a:br>
            <a:endParaRPr sz="1100">
              <a:solidFill>
                <a:schemeClr val="dk1"/>
              </a:solidFill>
            </a:endParaRPr>
          </a:p>
          <a:p>
            <a:pPr indent="-298450" lvl="0" marL="457200" rtl="0" algn="l">
              <a:spcBef>
                <a:spcPts val="0"/>
              </a:spcBef>
              <a:spcAft>
                <a:spcPts val="0"/>
              </a:spcAft>
              <a:buClr>
                <a:schemeClr val="dk1"/>
              </a:buClr>
              <a:buSzPts val="1100"/>
              <a:buChar char="●"/>
            </a:pPr>
            <a:r>
              <a:rPr lang="es-419" sz="1100">
                <a:solidFill>
                  <a:schemeClr val="dk1"/>
                </a:solidFill>
              </a:rPr>
              <a:t>Los clientes hacen una cola única y son atendidos uno por uno.</a:t>
            </a:r>
            <a:br>
              <a:rPr lang="es-419" sz="1100">
                <a:solidFill>
                  <a:schemeClr val="dk1"/>
                </a:solidFill>
              </a:rPr>
            </a:br>
            <a:endParaRPr sz="1100">
              <a:solidFill>
                <a:schemeClr val="dk1"/>
              </a:solidFill>
            </a:endParaRPr>
          </a:p>
          <a:p>
            <a:pPr indent="-298450" lvl="0" marL="457200" rtl="0" algn="l">
              <a:spcBef>
                <a:spcPts val="0"/>
              </a:spcBef>
              <a:spcAft>
                <a:spcPts val="0"/>
              </a:spcAft>
              <a:buClr>
                <a:schemeClr val="dk1"/>
              </a:buClr>
              <a:buSzPts val="1100"/>
              <a:buChar char="●"/>
            </a:pPr>
            <a:r>
              <a:rPr lang="es-419" sz="1100">
                <a:solidFill>
                  <a:schemeClr val="dk1"/>
                </a:solidFill>
              </a:rPr>
              <a:t>Simbología: por ejemplo, M/M/1 (1 canal).</a:t>
            </a:r>
            <a:br>
              <a:rPr lang="es-419" sz="1100">
                <a:solidFill>
                  <a:schemeClr val="dk1"/>
                </a:solidFill>
              </a:rPr>
            </a:br>
            <a:br>
              <a:rPr lang="es-419" sz="1100">
                <a:solidFill>
                  <a:schemeClr val="dk1"/>
                </a:solidFill>
              </a:rPr>
            </a:br>
            <a:r>
              <a:rPr i="1" lang="es-419" sz="1100">
                <a:solidFill>
                  <a:schemeClr val="dk1"/>
                </a:solidFill>
              </a:rPr>
              <a:t>Ejemplo:</a:t>
            </a:r>
            <a:r>
              <a:rPr lang="es-419" sz="1100">
                <a:solidFill>
                  <a:schemeClr val="dk1"/>
                </a:solidFill>
              </a:rPr>
              <a:t> una ventanilla de atención al cliente con un solo empleado.</a:t>
            </a:r>
            <a:endParaRPr sz="1100">
              <a:solidFill>
                <a:schemeClr val="dk1"/>
              </a:solidFill>
            </a:endParaRPr>
          </a:p>
          <a:p>
            <a:pPr indent="0" lvl="0" marL="0" rtl="0" algn="l">
              <a:spcBef>
                <a:spcPts val="1200"/>
              </a:spcBef>
              <a:spcAft>
                <a:spcPts val="1200"/>
              </a:spcAft>
              <a:buNone/>
            </a:pPr>
            <a:r>
              <a:t/>
            </a:r>
            <a:endParaRPr sz="1100">
              <a:solidFill>
                <a:schemeClr val="dk1"/>
              </a:solidFill>
            </a:endParaRPr>
          </a:p>
        </p:txBody>
      </p:sp>
      <p:pic>
        <p:nvPicPr>
          <p:cNvPr id="93" name="Google Shape;93;p19"/>
          <p:cNvPicPr preferRelativeResize="0"/>
          <p:nvPr/>
        </p:nvPicPr>
        <p:blipFill>
          <a:blip r:embed="rId3">
            <a:alphaModFix/>
          </a:blip>
          <a:stretch>
            <a:fillRect/>
          </a:stretch>
        </p:blipFill>
        <p:spPr>
          <a:xfrm>
            <a:off x="1166800" y="3017900"/>
            <a:ext cx="6810375" cy="12382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idx="1" type="body"/>
          </p:nvPr>
        </p:nvSpPr>
        <p:spPr>
          <a:xfrm>
            <a:off x="311700" y="219525"/>
            <a:ext cx="8520600" cy="47988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Clr>
                <a:schemeClr val="dk1"/>
              </a:buClr>
              <a:buSzPts val="1100"/>
              <a:buFont typeface="Arial"/>
              <a:buNone/>
            </a:pPr>
            <a:r>
              <a:rPr b="1" lang="es-419" sz="1400">
                <a:solidFill>
                  <a:schemeClr val="dk1"/>
                </a:solidFill>
              </a:rPr>
              <a:t>3) Número de canales de servicio’’:</a:t>
            </a:r>
            <a:endParaRPr sz="2100"/>
          </a:p>
          <a:p>
            <a:pPr indent="0" lvl="0" marL="0" rtl="0" algn="l">
              <a:spcBef>
                <a:spcPts val="1000"/>
              </a:spcBef>
              <a:spcAft>
                <a:spcPts val="0"/>
              </a:spcAft>
              <a:buNone/>
            </a:pPr>
            <a:r>
              <a:rPr lang="es-419" sz="1600"/>
              <a:t>Sistemas Multicanal</a:t>
            </a:r>
            <a:endParaRPr sz="900">
              <a:solidFill>
                <a:schemeClr val="dk1"/>
              </a:solidFill>
            </a:endParaRPr>
          </a:p>
          <a:p>
            <a:pPr indent="-298450" lvl="0" marL="457200" rtl="0" algn="l">
              <a:lnSpc>
                <a:spcPct val="150000"/>
              </a:lnSpc>
              <a:spcBef>
                <a:spcPts val="1200"/>
              </a:spcBef>
              <a:spcAft>
                <a:spcPts val="0"/>
              </a:spcAft>
              <a:buClr>
                <a:schemeClr val="dk1"/>
              </a:buClr>
              <a:buSzPts val="1100"/>
              <a:buChar char="●"/>
            </a:pPr>
            <a:r>
              <a:rPr lang="es-419" sz="1100">
                <a:solidFill>
                  <a:schemeClr val="dk1"/>
                </a:solidFill>
              </a:rPr>
              <a:t>Hay </a:t>
            </a:r>
            <a:r>
              <a:rPr b="1" lang="es-419" sz="1100">
                <a:solidFill>
                  <a:schemeClr val="dk1"/>
                </a:solidFill>
              </a:rPr>
              <a:t>varios servidores en paralelo</a:t>
            </a:r>
            <a:r>
              <a:rPr lang="es-419" sz="1100">
                <a:solidFill>
                  <a:schemeClr val="dk1"/>
                </a:solidFill>
              </a:rPr>
              <a:t>.</a:t>
            </a:r>
            <a:endParaRPr sz="1100">
              <a:solidFill>
                <a:schemeClr val="dk1"/>
              </a:solidFill>
            </a:endParaRPr>
          </a:p>
          <a:p>
            <a:pPr indent="-298450" lvl="0" marL="457200" rtl="0" algn="l">
              <a:lnSpc>
                <a:spcPct val="150000"/>
              </a:lnSpc>
              <a:spcBef>
                <a:spcPts val="0"/>
              </a:spcBef>
              <a:spcAft>
                <a:spcPts val="0"/>
              </a:spcAft>
              <a:buClr>
                <a:schemeClr val="dk1"/>
              </a:buClr>
              <a:buSzPts val="1100"/>
              <a:buChar char="●"/>
            </a:pPr>
            <a:r>
              <a:rPr lang="es-419" sz="1100">
                <a:solidFill>
                  <a:schemeClr val="dk1"/>
                </a:solidFill>
              </a:rPr>
              <a:t>Puede haber:</a:t>
            </a:r>
            <a:endParaRPr sz="1100">
              <a:solidFill>
                <a:schemeClr val="dk1"/>
              </a:solidFill>
            </a:endParaRPr>
          </a:p>
          <a:p>
            <a:pPr indent="-298450" lvl="1" marL="914400" rtl="0" algn="l">
              <a:lnSpc>
                <a:spcPct val="150000"/>
              </a:lnSpc>
              <a:spcBef>
                <a:spcPts val="0"/>
              </a:spcBef>
              <a:spcAft>
                <a:spcPts val="0"/>
              </a:spcAft>
              <a:buClr>
                <a:schemeClr val="dk1"/>
              </a:buClr>
              <a:buSzPts val="1100"/>
              <a:buChar char="○"/>
            </a:pPr>
            <a:r>
              <a:rPr lang="es-419" sz="1100">
                <a:solidFill>
                  <a:schemeClr val="dk1"/>
                </a:solidFill>
              </a:rPr>
              <a:t>Una </a:t>
            </a:r>
            <a:r>
              <a:rPr b="1" lang="es-419" sz="1100">
                <a:solidFill>
                  <a:schemeClr val="dk1"/>
                </a:solidFill>
              </a:rPr>
              <a:t>cola única común</a:t>
            </a:r>
            <a:r>
              <a:rPr lang="es-419" sz="1100">
                <a:solidFill>
                  <a:schemeClr val="dk1"/>
                </a:solidFill>
              </a:rPr>
              <a:t> que alimenta a varios servidores, o</a:t>
            </a:r>
            <a:endParaRPr sz="1100">
              <a:solidFill>
                <a:schemeClr val="dk1"/>
              </a:solidFill>
            </a:endParaRPr>
          </a:p>
          <a:p>
            <a:pPr indent="-298450" lvl="1" marL="914400" rtl="0" algn="l">
              <a:lnSpc>
                <a:spcPct val="150000"/>
              </a:lnSpc>
              <a:spcBef>
                <a:spcPts val="0"/>
              </a:spcBef>
              <a:spcAft>
                <a:spcPts val="0"/>
              </a:spcAft>
              <a:buClr>
                <a:schemeClr val="dk1"/>
              </a:buClr>
              <a:buSzPts val="1100"/>
              <a:buChar char="○"/>
            </a:pPr>
            <a:r>
              <a:rPr lang="es-419" sz="1100">
                <a:solidFill>
                  <a:schemeClr val="dk1"/>
                </a:solidFill>
              </a:rPr>
              <a:t>Una </a:t>
            </a:r>
            <a:r>
              <a:rPr b="1" lang="es-419" sz="1100">
                <a:solidFill>
                  <a:schemeClr val="dk1"/>
                </a:solidFill>
              </a:rPr>
              <a:t>cola para cada servidor</a:t>
            </a:r>
            <a:r>
              <a:rPr lang="es-419" sz="1100">
                <a:solidFill>
                  <a:schemeClr val="dk1"/>
                </a:solidFill>
              </a:rPr>
              <a:t>.</a:t>
            </a:r>
            <a:endParaRPr sz="1100">
              <a:solidFill>
                <a:schemeClr val="dk1"/>
              </a:solidFill>
            </a:endParaRPr>
          </a:p>
          <a:p>
            <a:pPr indent="-298450" lvl="0" marL="457200" rtl="0" algn="l">
              <a:lnSpc>
                <a:spcPct val="150000"/>
              </a:lnSpc>
              <a:spcBef>
                <a:spcPts val="0"/>
              </a:spcBef>
              <a:spcAft>
                <a:spcPts val="0"/>
              </a:spcAft>
              <a:buClr>
                <a:schemeClr val="dk1"/>
              </a:buClr>
              <a:buSzPts val="1100"/>
              <a:buChar char="●"/>
            </a:pPr>
            <a:r>
              <a:rPr lang="es-419" sz="1100">
                <a:solidFill>
                  <a:schemeClr val="dk1"/>
                </a:solidFill>
              </a:rPr>
              <a:t>Simbología: por ejemplo, M/M/c (c canales).</a:t>
            </a:r>
            <a:br>
              <a:rPr lang="es-419" sz="1100">
                <a:solidFill>
                  <a:schemeClr val="dk1"/>
                </a:solidFill>
              </a:rPr>
            </a:br>
            <a:r>
              <a:rPr i="1" lang="es-419" sz="1100">
                <a:solidFill>
                  <a:schemeClr val="dk1"/>
                </a:solidFill>
              </a:rPr>
              <a:t>Ejemplo:</a:t>
            </a:r>
            <a:r>
              <a:rPr lang="es-419" sz="1100">
                <a:solidFill>
                  <a:schemeClr val="dk1"/>
                </a:solidFill>
              </a:rPr>
              <a:t> tres cajas en un supermercado donde los clientes se reparten.</a:t>
            </a:r>
            <a:endParaRPr/>
          </a:p>
        </p:txBody>
      </p:sp>
      <p:pic>
        <p:nvPicPr>
          <p:cNvPr id="99" name="Google Shape;99;p20"/>
          <p:cNvPicPr preferRelativeResize="0"/>
          <p:nvPr/>
        </p:nvPicPr>
        <p:blipFill>
          <a:blip r:embed="rId3">
            <a:alphaModFix/>
          </a:blip>
          <a:stretch>
            <a:fillRect/>
          </a:stretch>
        </p:blipFill>
        <p:spPr>
          <a:xfrm>
            <a:off x="2600837" y="2688750"/>
            <a:ext cx="3942326" cy="23295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1"/>
          <p:cNvSpPr txBox="1"/>
          <p:nvPr>
            <p:ph idx="1" type="body"/>
          </p:nvPr>
        </p:nvSpPr>
        <p:spPr>
          <a:xfrm>
            <a:off x="311700" y="585375"/>
            <a:ext cx="8520600" cy="430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sz="1600"/>
              <a:t>Sistemas Unietapa</a:t>
            </a:r>
            <a:endParaRPr sz="900">
              <a:solidFill>
                <a:schemeClr val="dk1"/>
              </a:solidFill>
            </a:endParaRPr>
          </a:p>
          <a:p>
            <a:pPr indent="-298450" lvl="0" marL="457200" rtl="0" algn="l">
              <a:lnSpc>
                <a:spcPct val="150000"/>
              </a:lnSpc>
              <a:spcBef>
                <a:spcPts val="1200"/>
              </a:spcBef>
              <a:spcAft>
                <a:spcPts val="0"/>
              </a:spcAft>
              <a:buClr>
                <a:schemeClr val="dk1"/>
              </a:buClr>
              <a:buSzPts val="1100"/>
              <a:buChar char="●"/>
            </a:pPr>
            <a:r>
              <a:rPr lang="es-419" sz="1100">
                <a:solidFill>
                  <a:schemeClr val="dk1"/>
                </a:solidFill>
              </a:rPr>
              <a:t>El cliente pasa </a:t>
            </a:r>
            <a:r>
              <a:rPr b="1" lang="es-419" sz="1100">
                <a:solidFill>
                  <a:schemeClr val="dk1"/>
                </a:solidFill>
              </a:rPr>
              <a:t>una sola vez</a:t>
            </a:r>
            <a:r>
              <a:rPr lang="es-419" sz="1100">
                <a:solidFill>
                  <a:schemeClr val="dk1"/>
                </a:solidFill>
              </a:rPr>
              <a:t> por una cola y un servidor.</a:t>
            </a:r>
            <a:endParaRPr sz="1100">
              <a:solidFill>
                <a:schemeClr val="dk1"/>
              </a:solidFill>
            </a:endParaRPr>
          </a:p>
          <a:p>
            <a:pPr indent="-298450" lvl="0" marL="457200" rtl="0" algn="l">
              <a:lnSpc>
                <a:spcPct val="150000"/>
              </a:lnSpc>
              <a:spcBef>
                <a:spcPts val="0"/>
              </a:spcBef>
              <a:spcAft>
                <a:spcPts val="0"/>
              </a:spcAft>
              <a:buClr>
                <a:schemeClr val="dk1"/>
              </a:buClr>
              <a:buSzPts val="1100"/>
              <a:buChar char="●"/>
            </a:pPr>
            <a:r>
              <a:rPr lang="es-419" sz="1100">
                <a:solidFill>
                  <a:schemeClr val="dk1"/>
                </a:solidFill>
              </a:rPr>
              <a:t>Una vez atendido, </a:t>
            </a:r>
            <a:r>
              <a:rPr b="1" lang="es-419" sz="1100">
                <a:solidFill>
                  <a:schemeClr val="dk1"/>
                </a:solidFill>
              </a:rPr>
              <a:t>sale del sistema</a:t>
            </a:r>
            <a:r>
              <a:rPr lang="es-419" sz="1100">
                <a:solidFill>
                  <a:schemeClr val="dk1"/>
                </a:solidFill>
              </a:rPr>
              <a:t>.</a:t>
            </a:r>
            <a:br>
              <a:rPr lang="es-419" sz="1100">
                <a:solidFill>
                  <a:schemeClr val="dk1"/>
                </a:solidFill>
              </a:rPr>
            </a:br>
            <a:r>
              <a:rPr i="1" lang="es-419" sz="1100">
                <a:solidFill>
                  <a:schemeClr val="dk1"/>
                </a:solidFill>
              </a:rPr>
              <a:t>Ejemplo:</a:t>
            </a:r>
            <a:r>
              <a:rPr lang="es-419" sz="1100">
                <a:solidFill>
                  <a:schemeClr val="dk1"/>
                </a:solidFill>
              </a:rPr>
              <a:t> retirar una encomienda: hacés la cola, te atienden, te vas.</a:t>
            </a:r>
            <a:endParaRPr sz="1100">
              <a:solidFill>
                <a:schemeClr val="dk1"/>
              </a:solidFill>
            </a:endParaRPr>
          </a:p>
        </p:txBody>
      </p:sp>
      <p:pic>
        <p:nvPicPr>
          <p:cNvPr id="105" name="Google Shape;105;p21"/>
          <p:cNvPicPr preferRelativeResize="0"/>
          <p:nvPr/>
        </p:nvPicPr>
        <p:blipFill>
          <a:blip r:embed="rId3">
            <a:alphaModFix/>
          </a:blip>
          <a:stretch>
            <a:fillRect/>
          </a:stretch>
        </p:blipFill>
        <p:spPr>
          <a:xfrm>
            <a:off x="1332600" y="2038350"/>
            <a:ext cx="6478800" cy="924300"/>
          </a:xfrm>
          <a:prstGeom prst="rect">
            <a:avLst/>
          </a:prstGeom>
          <a:noFill/>
          <a:ln>
            <a:noFill/>
          </a:ln>
        </p:spPr>
      </p:pic>
      <p:pic>
        <p:nvPicPr>
          <p:cNvPr id="106" name="Google Shape;106;p21"/>
          <p:cNvPicPr preferRelativeResize="0"/>
          <p:nvPr/>
        </p:nvPicPr>
        <p:blipFill>
          <a:blip r:embed="rId4">
            <a:alphaModFix/>
          </a:blip>
          <a:stretch>
            <a:fillRect/>
          </a:stretch>
        </p:blipFill>
        <p:spPr>
          <a:xfrm>
            <a:off x="1332600" y="3155674"/>
            <a:ext cx="6478799" cy="1633235"/>
          </a:xfrm>
          <a:prstGeom prst="rect">
            <a:avLst/>
          </a:prstGeom>
          <a:noFill/>
          <a:ln>
            <a:noFill/>
          </a:ln>
        </p:spPr>
      </p:pic>
      <p:sp>
        <p:nvSpPr>
          <p:cNvPr id="107" name="Google Shape;107;p21"/>
          <p:cNvSpPr txBox="1"/>
          <p:nvPr/>
        </p:nvSpPr>
        <p:spPr>
          <a:xfrm>
            <a:off x="443325" y="144200"/>
            <a:ext cx="5735400" cy="3696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1000"/>
              </a:spcAft>
              <a:buNone/>
            </a:pPr>
            <a:r>
              <a:rPr b="1" lang="es-419">
                <a:solidFill>
                  <a:schemeClr val="dk1"/>
                </a:solidFill>
              </a:rPr>
              <a:t>4) </a:t>
            </a:r>
            <a:r>
              <a:rPr b="1" lang="es-419">
                <a:solidFill>
                  <a:schemeClr val="dk1"/>
                </a:solidFill>
              </a:rPr>
              <a:t>Número de etapas de servicio (Para Redes de Colas)’:</a:t>
            </a:r>
            <a:endParaRPr sz="2100">
              <a:solidFill>
                <a:schemeClr val="dk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