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ás Alejandro Di Domenico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D2EF72-D0DC-4BC2-B553-689291868105}">
  <a:tblStyle styleId="{86D2EF72-D0DC-4BC2-B553-6892918681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3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4f8fa13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4f8fa13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6fd95b78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6fd95b78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6fd95b78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6fd95b78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4d1ef04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4d1ef04f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6fd95b78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6fd95b78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6fd95b782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6fd95b782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4d1ef04f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4d1ef04f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9a256de3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9a256de3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9a256de3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9a256de3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9a256de3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9a256de3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6fd95b78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6fd95b78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9a256de3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9a256de3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6fd95b782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6fd95b782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993a6fc0e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993a6fc0e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993a6fc0e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993a6fc0e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9a1b2c5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9a1b2c5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9a3b05e9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9a3b05e99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9a1b2c5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9a1b2c5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9a3b05e9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9a3b05e9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9a3b05e99_3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9a3b05e99_3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9a3b05e99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9a3b05e99_3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6fd95b78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6fd95b78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993a6fc0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993a6fc0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993a6fc0e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993a6fc0e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993a6fc0e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993a6fc0e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4f8fa13d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4f8fa13d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4f8fa13d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4f8fa13d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70157d63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70157d63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70157d63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70157d63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70157d63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70157d63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70157d63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70157d63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303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Tema 2</a:t>
            </a:r>
            <a:br>
              <a:rPr lang="es-419">
                <a:solidFill>
                  <a:srgbClr val="FFFFFF"/>
                </a:solidFill>
              </a:rPr>
            </a:br>
            <a:r>
              <a:rPr lang="es-419" b="1">
                <a:solidFill>
                  <a:srgbClr val="FFFFFF"/>
                </a:solidFill>
              </a:rPr>
              <a:t>Teoría De Colas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1944"/>
              <a:buNone/>
            </a:pPr>
            <a:br>
              <a:rPr lang="es-419" sz="1800"/>
            </a:br>
            <a:r>
              <a:rPr lang="es-419" sz="1800">
                <a:solidFill>
                  <a:schemeClr val="lt1"/>
                </a:solidFill>
              </a:rPr>
              <a:t>Profesora:</a:t>
            </a:r>
            <a:endParaRPr sz="1800">
              <a:solidFill>
                <a:schemeClr val="lt1"/>
              </a:solidFill>
            </a:endParaRPr>
          </a:p>
          <a:p>
            <a:pPr marL="457200" lvl="0" indent="-30416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Gabriela Figallo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Alumnos:</a:t>
            </a:r>
            <a:endParaRPr sz="1800">
              <a:solidFill>
                <a:schemeClr val="lt1"/>
              </a:solidFill>
            </a:endParaRPr>
          </a:p>
          <a:p>
            <a:pPr marL="457200" lvl="0" indent="-30416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Albónico Agustín</a:t>
            </a:r>
            <a:endParaRPr sz="1400">
              <a:solidFill>
                <a:schemeClr val="lt1"/>
              </a:solidFill>
            </a:endParaRPr>
          </a:p>
          <a:p>
            <a:pPr marL="457200" lvl="0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Bustos, Pedro</a:t>
            </a:r>
            <a:endParaRPr sz="1400">
              <a:solidFill>
                <a:schemeClr val="lt1"/>
              </a:solidFill>
            </a:endParaRPr>
          </a:p>
          <a:p>
            <a:pPr marL="457200" lvl="0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Colarte, Federico</a:t>
            </a:r>
            <a:endParaRPr sz="1400">
              <a:solidFill>
                <a:schemeClr val="lt1"/>
              </a:solidFill>
            </a:endParaRPr>
          </a:p>
          <a:p>
            <a:pPr marL="457200" lvl="0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Di Domenico, Nicolás</a:t>
            </a:r>
            <a:endParaRPr sz="1400">
              <a:solidFill>
                <a:schemeClr val="lt1"/>
              </a:solidFill>
            </a:endParaRPr>
          </a:p>
          <a:p>
            <a:pPr marL="457200" lvl="0" indent="-3041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Pignatelli, Franco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241025"/>
            <a:ext cx="8520600" cy="47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dirty="0">
                <a:solidFill>
                  <a:schemeClr val="dk1"/>
                </a:solidFill>
              </a:rPr>
              <a:t>5) Disciplina de cola: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1100" b="1" dirty="0">
                <a:solidFill>
                  <a:schemeClr val="dk1"/>
                </a:solidFill>
              </a:rPr>
            </a:br>
            <a:r>
              <a:rPr lang="es-419" sz="1100" dirty="0">
                <a:solidFill>
                  <a:schemeClr val="dk1"/>
                </a:solidFill>
              </a:rPr>
              <a:t>Define el orden de atención. Puede ser: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 dirty="0">
                <a:solidFill>
                  <a:schemeClr val="dk1"/>
                </a:solidFill>
              </a:rPr>
              <a:t>FIFO: primero en llegar, primero en salir.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 dirty="0">
                <a:solidFill>
                  <a:schemeClr val="dk1"/>
                </a:solidFill>
              </a:rPr>
              <a:t>LIFO: último en llegar, primero en salir.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 dirty="0">
                <a:solidFill>
                  <a:schemeClr val="dk1"/>
                </a:solidFill>
              </a:rPr>
              <a:t>RSS: selección aleatoria de servicio.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 dirty="0">
                <a:solidFill>
                  <a:schemeClr val="dk1"/>
                </a:solidFill>
              </a:rPr>
              <a:t>Por prioridad: El cliente más importante puede interrumpir al que está siendo atendido.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s-419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400" b="1" dirty="0">
                <a:solidFill>
                  <a:schemeClr val="dk1"/>
                </a:solidFill>
              </a:rPr>
              <a:t>6) Capacidad del sistema: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br>
              <a:rPr lang="es-419" sz="1100" b="1" dirty="0">
                <a:solidFill>
                  <a:schemeClr val="dk1"/>
                </a:solidFill>
              </a:rPr>
            </a:br>
            <a:r>
              <a:rPr lang="es-419" sz="1100" dirty="0">
                <a:solidFill>
                  <a:schemeClr val="dk1"/>
                </a:solidFill>
              </a:rPr>
              <a:t>Es la cantidad máxima de clientes permitidos en la cola y servicio. Si es finita, los nuevos clientes pueden ser rechazados,</a:t>
            </a:r>
            <a:r>
              <a:rPr lang="es-419" sz="1100" dirty="0">
                <a:solidFill>
                  <a:srgbClr val="FF0000"/>
                </a:solidFill>
              </a:rPr>
              <a:t> </a:t>
            </a:r>
            <a:r>
              <a:rPr lang="es-419" sz="1100" dirty="0">
                <a:solidFill>
                  <a:srgbClr val="000000"/>
                </a:solidFill>
              </a:rPr>
              <a:t>lo que refleja limitaciones o impaciencia.</a:t>
            </a:r>
            <a:br>
              <a:rPr lang="es-419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1400" b="1" dirty="0">
                <a:solidFill>
                  <a:schemeClr val="dk1"/>
                </a:solidFill>
              </a:rPr>
              <a:t>7) Población posible de clientes (opcional):</a:t>
            </a:r>
          </a:p>
          <a:p>
            <a:pPr marL="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419" sz="1100" dirty="0">
                <a:solidFill>
                  <a:schemeClr val="dk1"/>
                </a:solidFill>
              </a:rPr>
              <a:t>Considera si hay una cantidad finita de clientes posibles, como en sistemas cerrados o limitados.</a:t>
            </a:r>
            <a:endParaRPr dirty="0"/>
          </a:p>
        </p:txBody>
      </p:sp>
      <p:pic>
        <p:nvPicPr>
          <p:cNvPr id="116" name="Google Shape;116;p22" title="470px-FIFO-LIFO.svg_.png"/>
          <p:cNvPicPr preferRelativeResize="0"/>
          <p:nvPr/>
        </p:nvPicPr>
        <p:blipFill rotWithShape="1">
          <a:blip r:embed="rId3">
            <a:alphaModFix/>
          </a:blip>
          <a:srcRect l="4425" t="2638"/>
          <a:stretch/>
        </p:blipFill>
        <p:spPr>
          <a:xfrm>
            <a:off x="1149775" y="1593750"/>
            <a:ext cx="1845925" cy="15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 title="images 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675" y="1747700"/>
            <a:ext cx="34671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8520600" cy="4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 dirty="0">
                <a:solidFill>
                  <a:schemeClr val="dk1"/>
                </a:solidFill>
              </a:rPr>
              <a:t>Sirve para describir de forma estandarizada un sistema de colas.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-419" sz="1100" dirty="0">
                <a:solidFill>
                  <a:schemeClr val="dk1"/>
                </a:solidFill>
              </a:rPr>
            </a:br>
            <a:r>
              <a:rPr lang="es-419" sz="1100" dirty="0">
                <a:solidFill>
                  <a:schemeClr val="dk1"/>
                </a:solidFill>
              </a:rPr>
              <a:t> 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 b="1" dirty="0">
                <a:solidFill>
                  <a:schemeClr val="dk1"/>
                </a:solidFill>
              </a:rPr>
              <a:t>A</a:t>
            </a:r>
            <a:r>
              <a:rPr lang="es-419" sz="1100" dirty="0">
                <a:solidFill>
                  <a:schemeClr val="dk1"/>
                </a:solidFill>
              </a:rPr>
              <a:t> → 1) Distribución de los tiempos de llegada (patrón de arribos)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 dirty="0">
                <a:solidFill>
                  <a:schemeClr val="dk1"/>
                </a:solidFill>
              </a:rPr>
              <a:t>B</a:t>
            </a:r>
            <a:r>
              <a:rPr lang="es-419" sz="1100" dirty="0">
                <a:solidFill>
                  <a:schemeClr val="dk1"/>
                </a:solidFill>
              </a:rPr>
              <a:t> → 2) Distribución de los tiempos de servicio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 dirty="0">
                <a:solidFill>
                  <a:schemeClr val="dk1"/>
                </a:solidFill>
              </a:rPr>
              <a:t>C</a:t>
            </a:r>
            <a:r>
              <a:rPr lang="es-419" sz="1100" dirty="0">
                <a:solidFill>
                  <a:schemeClr val="dk1"/>
                </a:solidFill>
              </a:rPr>
              <a:t> → 3) Número de servidores en paralelo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 dirty="0">
                <a:solidFill>
                  <a:schemeClr val="dk1"/>
                </a:solidFill>
              </a:rPr>
              <a:t>d</a:t>
            </a:r>
            <a:r>
              <a:rPr lang="es-419" sz="1100" dirty="0">
                <a:solidFill>
                  <a:schemeClr val="dk1"/>
                </a:solidFill>
              </a:rPr>
              <a:t> → 5) Disciplina de la cola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 dirty="0">
                <a:solidFill>
                  <a:schemeClr val="dk1"/>
                </a:solidFill>
              </a:rPr>
              <a:t>e</a:t>
            </a:r>
            <a:r>
              <a:rPr lang="es-419" sz="1100" dirty="0">
                <a:solidFill>
                  <a:schemeClr val="dk1"/>
                </a:solidFill>
              </a:rPr>
              <a:t> → 6) Capacidad del sistema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b="1" dirty="0">
                <a:solidFill>
                  <a:schemeClr val="dk1"/>
                </a:solidFill>
              </a:rPr>
              <a:t>f</a:t>
            </a:r>
            <a:r>
              <a:rPr lang="es-419" sz="1100" dirty="0">
                <a:solidFill>
                  <a:schemeClr val="dk1"/>
                </a:solidFill>
              </a:rPr>
              <a:t> →  7) Tamaño de la población.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1100" dirty="0">
                <a:solidFill>
                  <a:schemeClr val="dk1"/>
                </a:solidFill>
              </a:rPr>
            </a:br>
            <a:r>
              <a:rPr lang="es-419" sz="1100" dirty="0">
                <a:solidFill>
                  <a:schemeClr val="dk1"/>
                </a:solidFill>
              </a:rPr>
              <a:t>La </a:t>
            </a:r>
            <a:r>
              <a:rPr lang="es-419" sz="1100" b="1" dirty="0">
                <a:solidFill>
                  <a:schemeClr val="dk1"/>
                </a:solidFill>
              </a:rPr>
              <a:t>notación de Kendall</a:t>
            </a:r>
            <a:r>
              <a:rPr lang="es-419" sz="1100" dirty="0">
                <a:solidFill>
                  <a:schemeClr val="dk1"/>
                </a:solidFill>
              </a:rPr>
              <a:t> no incluye el </a:t>
            </a:r>
            <a:r>
              <a:rPr lang="es-419" sz="1100" b="1" dirty="0">
                <a:solidFill>
                  <a:schemeClr val="dk1"/>
                </a:solidFill>
              </a:rPr>
              <a:t>número de etapas de servicio (4) </a:t>
            </a:r>
            <a:r>
              <a:rPr lang="es-419" sz="1100" dirty="0">
                <a:solidFill>
                  <a:schemeClr val="dk1"/>
                </a:solidFill>
              </a:rPr>
              <a:t>porque está pensada originalmente para representar </a:t>
            </a:r>
            <a:r>
              <a:rPr lang="es-419" sz="1100" b="1" dirty="0">
                <a:solidFill>
                  <a:schemeClr val="dk1"/>
                </a:solidFill>
              </a:rPr>
              <a:t>una sola estación de servicio</a:t>
            </a:r>
            <a:r>
              <a:rPr lang="es-419" sz="1100" dirty="0">
                <a:solidFill>
                  <a:schemeClr val="dk1"/>
                </a:solidFill>
              </a:rPr>
              <a:t> y no sistemas complejos con múltiples etapas (Redes de colas).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 dirty="0">
                <a:solidFill>
                  <a:schemeClr val="dk1"/>
                </a:solidFill>
              </a:rPr>
              <a:t>Si no existe restricción en la capacidad del sistema (e = </a:t>
            </a:r>
            <a:r>
              <a:rPr lang="es-419" sz="1300" dirty="0">
                <a:solidFill>
                  <a:schemeClr val="dk1"/>
                </a:solidFill>
              </a:rPr>
              <a:t>∞</a:t>
            </a:r>
            <a:r>
              <a:rPr lang="es-419" sz="1100" dirty="0">
                <a:solidFill>
                  <a:schemeClr val="dk1"/>
                </a:solidFill>
              </a:rPr>
              <a:t>) y la política de servicio es FIFO, no se suelen incorporar dichos símbolos en la notación, así, M/D/3 es equivalente a M/D/3/FIFO/</a:t>
            </a:r>
            <a:r>
              <a:rPr lang="es-419" sz="1300" dirty="0">
                <a:solidFill>
                  <a:schemeClr val="dk1"/>
                </a:solidFill>
              </a:rPr>
              <a:t>∞/?</a:t>
            </a:r>
            <a:r>
              <a:rPr lang="es-419" sz="1100" dirty="0">
                <a:solidFill>
                  <a:schemeClr val="dk1"/>
                </a:solidFill>
              </a:rPr>
              <a:t> y significa que los clientes entran según una distribución exponencial, se sirven de manera determinística con 3 servidores sin limitación de capacidad en el sistema y siguiendo una estrategia FIFO de servicio. Además al ser la población opcional, si no se coloca asumimos que es desconocida.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Notación de Kendall</a:t>
            </a:r>
            <a:endParaRPr/>
          </a:p>
        </p:txBody>
      </p:sp>
      <p:pic>
        <p:nvPicPr>
          <p:cNvPr id="124" name="Google Shape;124;p23" title="medium.jpeg"/>
          <p:cNvPicPr preferRelativeResize="0"/>
          <p:nvPr/>
        </p:nvPicPr>
        <p:blipFill rotWithShape="1">
          <a:blip r:embed="rId3">
            <a:alphaModFix/>
          </a:blip>
          <a:srcRect l="5831" t="61881" r="12834" b="16272"/>
          <a:stretch/>
        </p:blipFill>
        <p:spPr>
          <a:xfrm>
            <a:off x="1785050" y="1414057"/>
            <a:ext cx="5351275" cy="10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Modelo M/M/1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170875" y="1069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primera M indica que los arribos son markovianos, se distribuyen en poisson.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segunda M indica que los tiempos son markovianos, se distribuyen exponencialmente.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número 1 indica que hay solo un servidor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475" y="1858900"/>
            <a:ext cx="3455051" cy="30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M/M/1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el modelo más sencillo, corresponde a un solo servidor y a una sola fila de clientes.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población de clientes es infinita y todos los clientes son pacientes.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llegan de acuerdo con una distribución de Poisson y con una tasa media de llegadas de λ.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distribución del servicio es exponencial, con una tasa media de servicio de µ.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tasa media del servicio es mayor que la tasa media de llegadas.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los clientes que llegan primero se les atiende primero (FIFO).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longitud de la fila de espera es limitada.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básico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280900" y="1167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8580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entradas son independientes a las salidas.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disciplina de atención es FIFO.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685800" lvl="0" indent="-3111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 -&gt; Es el número promedio de clientes que llegan al sistema por unidad de tiempo.</a:t>
            </a:r>
            <a:endParaRPr sz="1200"/>
          </a:p>
          <a:p>
            <a:pPr marL="6858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µ -&gt; Es el número promedio de clientes que el servidor puede atender por unidad de tiempo.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 que el sistema es M/M ambas tasas son exponenciales.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26"/>
          <p:cNvGrpSpPr/>
          <p:nvPr/>
        </p:nvGrpSpPr>
        <p:grpSpPr>
          <a:xfrm>
            <a:off x="639763" y="1971100"/>
            <a:ext cx="7864475" cy="1018450"/>
            <a:chOff x="608963" y="2656250"/>
            <a:chExt cx="7864475" cy="1018450"/>
          </a:xfrm>
        </p:grpSpPr>
        <p:grpSp>
          <p:nvGrpSpPr>
            <p:cNvPr id="145" name="Google Shape;145;p26"/>
            <p:cNvGrpSpPr/>
            <p:nvPr/>
          </p:nvGrpSpPr>
          <p:grpSpPr>
            <a:xfrm>
              <a:off x="608963" y="2656250"/>
              <a:ext cx="7864475" cy="1018450"/>
              <a:chOff x="1130550" y="3090575"/>
              <a:chExt cx="7864475" cy="1018450"/>
            </a:xfrm>
          </p:grpSpPr>
          <p:grpSp>
            <p:nvGrpSpPr>
              <p:cNvPr id="146" name="Google Shape;146;p26"/>
              <p:cNvGrpSpPr/>
              <p:nvPr/>
            </p:nvGrpSpPr>
            <p:grpSpPr>
              <a:xfrm>
                <a:off x="1130550" y="3536325"/>
                <a:ext cx="6150500" cy="572700"/>
                <a:chOff x="1251475" y="3774975"/>
                <a:chExt cx="6150500" cy="572700"/>
              </a:xfrm>
            </p:grpSpPr>
            <p:grpSp>
              <p:nvGrpSpPr>
                <p:cNvPr id="147" name="Google Shape;147;p26"/>
                <p:cNvGrpSpPr/>
                <p:nvPr/>
              </p:nvGrpSpPr>
              <p:grpSpPr>
                <a:xfrm>
                  <a:off x="1251475" y="3774975"/>
                  <a:ext cx="6150500" cy="572700"/>
                  <a:chOff x="1251475" y="3774975"/>
                  <a:chExt cx="6150500" cy="572700"/>
                </a:xfrm>
              </p:grpSpPr>
              <p:grpSp>
                <p:nvGrpSpPr>
                  <p:cNvPr id="148" name="Google Shape;148;p26"/>
                  <p:cNvGrpSpPr/>
                  <p:nvPr/>
                </p:nvGrpSpPr>
                <p:grpSpPr>
                  <a:xfrm>
                    <a:off x="1549650" y="3774975"/>
                    <a:ext cx="5443725" cy="572700"/>
                    <a:chOff x="1850000" y="3774975"/>
                    <a:chExt cx="5443725" cy="572700"/>
                  </a:xfrm>
                </p:grpSpPr>
                <p:sp>
                  <p:nvSpPr>
                    <p:cNvPr id="149" name="Google Shape;149;p26"/>
                    <p:cNvSpPr/>
                    <p:nvPr/>
                  </p:nvSpPr>
                  <p:spPr>
                    <a:xfrm>
                      <a:off x="3023225" y="3793875"/>
                      <a:ext cx="2750100" cy="5349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rgbClr val="B6D7A8"/>
                        </a:highlight>
                      </a:endParaRPr>
                    </a:p>
                  </p:txBody>
                </p:sp>
                <p:sp>
                  <p:nvSpPr>
                    <p:cNvPr id="150" name="Google Shape;150;p26"/>
                    <p:cNvSpPr/>
                    <p:nvPr/>
                  </p:nvSpPr>
                  <p:spPr>
                    <a:xfrm>
                      <a:off x="1850000" y="4028475"/>
                      <a:ext cx="1173300" cy="103200"/>
                    </a:xfrm>
                    <a:prstGeom prst="rightArrow">
                      <a:avLst>
                        <a:gd name="adj1" fmla="val 50000"/>
                        <a:gd name="adj2" fmla="val 50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" name="Google Shape;151;p26"/>
                    <p:cNvSpPr/>
                    <p:nvPr/>
                  </p:nvSpPr>
                  <p:spPr>
                    <a:xfrm>
                      <a:off x="5773325" y="3774975"/>
                      <a:ext cx="628800" cy="572700"/>
                    </a:xfrm>
                    <a:prstGeom prst="ellipse">
                      <a:avLst/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" name="Google Shape;152;p26"/>
                    <p:cNvSpPr/>
                    <p:nvPr/>
                  </p:nvSpPr>
                  <p:spPr>
                    <a:xfrm>
                      <a:off x="6402125" y="4028475"/>
                      <a:ext cx="891600" cy="103200"/>
                    </a:xfrm>
                    <a:prstGeom prst="rightArrow">
                      <a:avLst>
                        <a:gd name="adj1" fmla="val 50000"/>
                        <a:gd name="adj2" fmla="val 50000"/>
                      </a:avLst>
                    </a:prstGeom>
                    <a:solidFill>
                      <a:srgbClr val="A4C2F4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3" name="Google Shape;153;p26"/>
                  <p:cNvSpPr txBox="1"/>
                  <p:nvPr/>
                </p:nvSpPr>
                <p:spPr>
                  <a:xfrm>
                    <a:off x="1251475" y="3880575"/>
                    <a:ext cx="354600" cy="361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419" sz="1200">
                        <a:solidFill>
                          <a:schemeClr val="dk2"/>
                        </a:solidFill>
                      </a:rPr>
                      <a:t>λ</a:t>
                    </a:r>
                    <a:endParaRPr sz="1200">
                      <a:solidFill>
                        <a:schemeClr val="dk2"/>
                      </a:solidFill>
                    </a:endParaRPr>
                  </a:p>
                </p:txBody>
              </p:sp>
              <p:sp>
                <p:nvSpPr>
                  <p:cNvPr id="154" name="Google Shape;154;p26"/>
                  <p:cNvSpPr txBox="1"/>
                  <p:nvPr/>
                </p:nvSpPr>
                <p:spPr>
                  <a:xfrm>
                    <a:off x="6993375" y="3880575"/>
                    <a:ext cx="408600" cy="361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419" sz="1200">
                        <a:solidFill>
                          <a:schemeClr val="dk2"/>
                        </a:solidFill>
                      </a:rPr>
                      <a:t>µ</a:t>
                    </a:r>
                    <a:endParaRPr sz="1200">
                      <a:solidFill>
                        <a:schemeClr val="dk2"/>
                      </a:solidFill>
                    </a:endParaRPr>
                  </a:p>
                </p:txBody>
              </p:sp>
            </p:grpSp>
            <p:sp>
              <p:nvSpPr>
                <p:cNvPr id="155" name="Google Shape;155;p26"/>
                <p:cNvSpPr txBox="1"/>
                <p:nvPr/>
              </p:nvSpPr>
              <p:spPr>
                <a:xfrm>
                  <a:off x="3483125" y="3899475"/>
                  <a:ext cx="1257600" cy="32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419" sz="1200">
                      <a:solidFill>
                        <a:schemeClr val="dk2"/>
                      </a:solidFill>
                    </a:rPr>
                    <a:t>Aŕea de espera</a:t>
                  </a:r>
                  <a:endParaRPr sz="120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156" name="Google Shape;156;p26"/>
              <p:cNvSpPr txBox="1"/>
              <p:nvPr/>
            </p:nvSpPr>
            <p:spPr>
              <a:xfrm>
                <a:off x="1421550" y="3090575"/>
                <a:ext cx="2080500" cy="36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200">
                    <a:solidFill>
                      <a:schemeClr val="dk2"/>
                    </a:solidFill>
                  </a:rPr>
                  <a:t>Tasa media de llegadas.</a:t>
                </a:r>
                <a:endParaRPr sz="1200">
                  <a:solidFill>
                    <a:schemeClr val="dk2"/>
                  </a:solidFill>
                </a:endParaRPr>
              </a:p>
            </p:txBody>
          </p:sp>
          <p:sp>
            <p:nvSpPr>
              <p:cNvPr id="157" name="Google Shape;157;p26"/>
              <p:cNvSpPr txBox="1"/>
              <p:nvPr/>
            </p:nvSpPr>
            <p:spPr>
              <a:xfrm>
                <a:off x="6914525" y="3170925"/>
                <a:ext cx="2080500" cy="36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200">
                    <a:solidFill>
                      <a:schemeClr val="dk2"/>
                    </a:solidFill>
                  </a:rPr>
                  <a:t>Tasa media de servicio.</a:t>
                </a:r>
                <a:endParaRPr sz="1200">
                  <a:solidFill>
                    <a:schemeClr val="dk2"/>
                  </a:solidFill>
                </a:endParaRPr>
              </a:p>
            </p:txBody>
          </p:sp>
        </p:grpSp>
        <p:cxnSp>
          <p:nvCxnSpPr>
            <p:cNvPr id="158" name="Google Shape;158;p26"/>
            <p:cNvCxnSpPr/>
            <p:nvPr/>
          </p:nvCxnSpPr>
          <p:spPr>
            <a:xfrm flipH="1">
              <a:off x="1002638" y="2967925"/>
              <a:ext cx="197100" cy="1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59;p26"/>
            <p:cNvCxnSpPr/>
            <p:nvPr/>
          </p:nvCxnSpPr>
          <p:spPr>
            <a:xfrm flipH="1">
              <a:off x="6559063" y="3071175"/>
              <a:ext cx="225300" cy="17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Congestionamiento y Equilibrio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280900" y="1167875"/>
            <a:ext cx="8608500" cy="3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marR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nivel de congestionamiento depende de cuánto tráfico entra al sistema en comparación con cuánto se puede procesar.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 = λ​ / μ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dice que el sistema se congestiona cuando la cola crece sin límites, es decir tiende a infinito. Esto ocurre cuando: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 = (μ / λ)​ ≥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lo tanto: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λ  &lt; μ el sistema </a:t>
            </a: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congestiona.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λ ≥</a:t>
            </a: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 el sistema </a:t>
            </a: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 se congestiona, 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porque llegan más clientes de los que pueden ser atendidos y la cola comienza a crecer indefinidamente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7"/>
          <p:cNvCxnSpPr/>
          <p:nvPr/>
        </p:nvCxnSpPr>
        <p:spPr>
          <a:xfrm rot="10800000" flipH="1">
            <a:off x="4299725" y="2029225"/>
            <a:ext cx="319200" cy="1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7"/>
          <p:cNvSpPr txBox="1"/>
          <p:nvPr/>
        </p:nvSpPr>
        <p:spPr>
          <a:xfrm>
            <a:off x="4665850" y="1634850"/>
            <a:ext cx="26094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Utilización del sistema (porcentaje del tiempo que el servidor está ocupado).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pŕactico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gerente de una droguería está interesada en brindar un buen servicio a personas mayores que compren en su establecimiento. Actualmente, la droguería tiene una caja registradora reservada para los clientes de la tercera edad. Estas personas llegan a la caja a un ritmo promedio de 30 clientes por hora, de acuerdo con una distribución de Poisson, y son atendidos a una tasa promedio de 35 clientes por hora, con tiempos de servicio exponenciales.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Tasa de llegadas (λ) -&gt; 30 clientes por hora.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Tasa de servicio (μ) -&gt; 35 clientes por hora.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Fórmulas: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0" y="1496072"/>
            <a:ext cx="1893175" cy="6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00" y="2618750"/>
            <a:ext cx="1058875" cy="7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342500" y="1112375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Probabilidad de que “n” clientes estén en el sistema: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11700" y="2243800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 b="1">
                <a:solidFill>
                  <a:schemeClr val="dk1"/>
                </a:solidFill>
              </a:rPr>
              <a:t>Utilización promedio del sistema: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280900" y="3486400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 b="1">
                <a:solidFill>
                  <a:schemeClr val="dk1"/>
                </a:solidFill>
              </a:rPr>
              <a:t>Número promedio de clientes en el sistema: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500" y="3937900"/>
            <a:ext cx="1446050" cy="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4618200" y="1112375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 promedio de clientes formados en la fila: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8300" y="1496072"/>
            <a:ext cx="1490075" cy="8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4618200" y="2389738"/>
            <a:ext cx="40209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promedio que los clientes pasan en el sistema: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8300" y="2831975"/>
            <a:ext cx="1702042" cy="8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4677500" y="3738950"/>
            <a:ext cx="40209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promedio que los clientes pasan en la cola: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8300" y="4145475"/>
            <a:ext cx="138657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Calcular la probabilidad que haya cero clientes en el sistema: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Determinar la utilización promedio del empleado de la caja registradora.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6073"/>
            <a:ext cx="6852876" cy="11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01850"/>
            <a:ext cx="5274781" cy="1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Determine el número promedio de clientes en el sistema.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Determinar el número promedio de clientes formados en la fila.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700075"/>
            <a:ext cx="4301516" cy="11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3748250"/>
            <a:ext cx="5416549" cy="1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39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712050"/>
            <a:ext cx="8520600" cy="4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 b="1">
                <a:solidFill>
                  <a:schemeClr val="dk1"/>
                </a:solidFill>
              </a:rPr>
              <a:t>¿Qué es la teoría de colas?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La </a:t>
            </a:r>
            <a:r>
              <a:rPr lang="es-419" sz="1100" i="1">
                <a:solidFill>
                  <a:schemeClr val="dk1"/>
                </a:solidFill>
              </a:rPr>
              <a:t>teoría de colas</a:t>
            </a:r>
            <a:r>
              <a:rPr lang="es-419" sz="1100">
                <a:solidFill>
                  <a:schemeClr val="dk1"/>
                </a:solidFill>
              </a:rPr>
              <a:t> es una rama de la matemática aplicada que estudia el comportamiento de las </a:t>
            </a:r>
            <a:r>
              <a:rPr lang="es-419" sz="1100" b="1">
                <a:solidFill>
                  <a:schemeClr val="dk1"/>
                </a:solidFill>
              </a:rPr>
              <a:t>líneas de espera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Se utiliza para analizar sistemas donde un </a:t>
            </a:r>
            <a:r>
              <a:rPr lang="es-419" sz="1100" b="1">
                <a:solidFill>
                  <a:schemeClr val="dk1"/>
                </a:solidFill>
              </a:rPr>
              <a:t>cliente</a:t>
            </a:r>
            <a:r>
              <a:rPr lang="es-419" sz="1100">
                <a:solidFill>
                  <a:schemeClr val="dk1"/>
                </a:solidFill>
              </a:rPr>
              <a:t> demanda un servicio y este debe ser atendido por uno o más </a:t>
            </a:r>
            <a:r>
              <a:rPr lang="es-419" sz="1100" b="1">
                <a:solidFill>
                  <a:schemeClr val="dk1"/>
                </a:solidFill>
              </a:rPr>
              <a:t>servidores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Cuando el servicio no puede ser satisfecho de forma inmediata, los clientes deben esperar, formando así una </a:t>
            </a:r>
            <a:r>
              <a:rPr lang="es-419" sz="1100" b="1">
                <a:solidFill>
                  <a:schemeClr val="dk1"/>
                </a:solidFill>
              </a:rPr>
              <a:t>cola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Ejemplos </a:t>
            </a:r>
            <a:r>
              <a:rPr lang="es-419" sz="1100" b="1">
                <a:solidFill>
                  <a:schemeClr val="dk1"/>
                </a:solidFill>
              </a:rPr>
              <a:t>reales</a:t>
            </a:r>
            <a:r>
              <a:rPr lang="es-419" sz="1100">
                <a:solidFill>
                  <a:schemeClr val="dk1"/>
                </a:solidFill>
              </a:rPr>
              <a:t>: Física: Bancos, Hospitales, Supermercados, Peajes, Industrias o líneas de producción, etc.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Ejemplos en el contexto de la </a:t>
            </a:r>
            <a:r>
              <a:rPr lang="es-419" sz="1100" b="1">
                <a:solidFill>
                  <a:schemeClr val="dk1"/>
                </a:solidFill>
              </a:rPr>
              <a:t>informática</a:t>
            </a:r>
            <a:r>
              <a:rPr lang="es-419" sz="1100">
                <a:solidFill>
                  <a:schemeClr val="dk1"/>
                </a:solidFill>
              </a:rPr>
              <a:t>: Procesamiento por CPU, Routers y switches de red, Colas de impresión, etc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Se elige el mejor modelo asociado a una problemática, haciendo un análisis de las variables claves del sistema y su dinámica.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 b="1">
                <a:solidFill>
                  <a:schemeClr val="dk1"/>
                </a:solidFill>
              </a:rPr>
              <a:t>Objetivo principal: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Minimizar el tiempo que los clientes pasan en el sistema → Se beneficia al que recibe el servicio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Minimizar los costos de quienes prestan el servico → Se beneficia el Servidor</a:t>
            </a:r>
            <a:endParaRPr/>
          </a:p>
        </p:txBody>
      </p:sp>
      <p:pic>
        <p:nvPicPr>
          <p:cNvPr id="62" name="Google Shape;62;p14" title="256138426_4619702438151034_4610822296632475128_n.png"/>
          <p:cNvPicPr preferRelativeResize="0"/>
          <p:nvPr/>
        </p:nvPicPr>
        <p:blipFill rotWithShape="1">
          <a:blip r:embed="rId3">
            <a:alphaModFix/>
          </a:blip>
          <a:srcRect t="19002"/>
          <a:stretch/>
        </p:blipFill>
        <p:spPr>
          <a:xfrm>
            <a:off x="2697963" y="2468100"/>
            <a:ext cx="3801225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e) Determine el tiempo promedio que los clientes pasan en el sistema.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f) Tiempo promedio de espera en la cola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3750"/>
            <a:ext cx="8620554" cy="11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75" y="3483325"/>
            <a:ext cx="8547625" cy="1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311700" y="437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M/M/1/N</a:t>
            </a:r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311700" y="10103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primera M indica que los tiempos de llegada son markovianos, se distribuyen en poisson.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segunda M indica que los tiempos de servicio son markovianos, se distribuyen exponencialmente.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número 1 indica que hay solo un servidor.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 implica que la capacidad es limitada. En el sistema nunca puede haber más de N clientes.</a:t>
            </a:r>
            <a:endParaRPr sz="1300"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850" y="2062475"/>
            <a:ext cx="4716299" cy="283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Básico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8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88" y="1017728"/>
            <a:ext cx="6936428" cy="26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13975" y="3864900"/>
            <a:ext cx="9144000" cy="8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 b="1">
                <a:solidFill>
                  <a:schemeClr val="dk1"/>
                </a:solidFill>
              </a:rPr>
              <a:t>λ → </a:t>
            </a:r>
            <a:r>
              <a:rPr lang="es-419" sz="1300">
                <a:solidFill>
                  <a:schemeClr val="dk1"/>
                </a:solidFill>
              </a:rPr>
              <a:t>Representa el promedio de clientes que ingresan al sistema por unidad de tiempo.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 b="1">
                <a:solidFill>
                  <a:schemeClr val="dk1"/>
                </a:solidFill>
              </a:rPr>
              <a:t>ζ → </a:t>
            </a:r>
            <a:r>
              <a:rPr lang="es-419" sz="1300">
                <a:solidFill>
                  <a:schemeClr val="dk1"/>
                </a:solidFill>
              </a:rPr>
              <a:t>Representa la proporción de clientes que ingresan al sistema y son rechazados porque se alcanzó el límite N.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 b="1">
                <a:solidFill>
                  <a:schemeClr val="dk1"/>
                </a:solidFill>
              </a:rPr>
              <a:t>μ → </a:t>
            </a:r>
            <a:r>
              <a:rPr lang="es-419" sz="1300">
                <a:solidFill>
                  <a:schemeClr val="dk1"/>
                </a:solidFill>
              </a:rPr>
              <a:t>Representa el promedio de clientes atendidos por el servidor por unidad de tiempo.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3643500" y="1900625"/>
            <a:ext cx="150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Área de espera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M/M/1/N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 b="1">
                <a:solidFill>
                  <a:schemeClr val="dk1"/>
                </a:solidFill>
              </a:rPr>
              <a:t>Características: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La población de clientes es </a:t>
            </a:r>
            <a:r>
              <a:rPr lang="es-419" sz="1300" b="1">
                <a:solidFill>
                  <a:schemeClr val="dk1"/>
                </a:solidFill>
              </a:rPr>
              <a:t>finita</a:t>
            </a:r>
            <a:r>
              <a:rPr lang="es-419" sz="1300">
                <a:solidFill>
                  <a:schemeClr val="dk1"/>
                </a:solidFill>
              </a:rPr>
              <a:t>: el sistema solo puede albergar hasta </a:t>
            </a:r>
            <a:r>
              <a:rPr lang="es-419" sz="1300" b="1">
                <a:solidFill>
                  <a:schemeClr val="dk1"/>
                </a:solidFill>
              </a:rPr>
              <a:t>N clientes</a:t>
            </a:r>
            <a:r>
              <a:rPr lang="es-419" sz="1300">
                <a:solidFill>
                  <a:schemeClr val="dk1"/>
                </a:solidFill>
              </a:rPr>
              <a:t> a la vez.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Los clientes llegan de forma exponencial según una distribución de Poisson, con una tasa media de llegadas </a:t>
            </a:r>
            <a:r>
              <a:rPr lang="es-419" sz="1300" b="1">
                <a:solidFill>
                  <a:schemeClr val="dk1"/>
                </a:solidFill>
              </a:rPr>
              <a:t>λ</a:t>
            </a:r>
            <a:r>
              <a:rPr lang="es-419" sz="1300">
                <a:solidFill>
                  <a:schemeClr val="dk1"/>
                </a:solidFill>
              </a:rPr>
              <a:t>.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La distribución del servicio es exponencial, con una tasa media de servicio </a:t>
            </a:r>
            <a:r>
              <a:rPr lang="es-419" sz="1300" b="1">
                <a:solidFill>
                  <a:schemeClr val="dk1"/>
                </a:solidFill>
              </a:rPr>
              <a:t>μ</a:t>
            </a:r>
            <a:r>
              <a:rPr lang="es-419" sz="1300">
                <a:solidFill>
                  <a:schemeClr val="dk1"/>
                </a:solidFill>
              </a:rPr>
              <a:t>.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Si el sistema ya tiene </a:t>
            </a:r>
            <a:r>
              <a:rPr lang="es-419" sz="1300" b="1">
                <a:solidFill>
                  <a:schemeClr val="dk1"/>
                </a:solidFill>
              </a:rPr>
              <a:t>N clientes</a:t>
            </a:r>
            <a:r>
              <a:rPr lang="es-419" sz="1300">
                <a:solidFill>
                  <a:schemeClr val="dk1"/>
                </a:solidFill>
              </a:rPr>
              <a:t>, </a:t>
            </a:r>
            <a:r>
              <a:rPr lang="es-419" sz="1300" b="1">
                <a:solidFill>
                  <a:schemeClr val="dk1"/>
                </a:solidFill>
              </a:rPr>
              <a:t>las nuevas llegadas son bloqueadas o rechazadas</a:t>
            </a:r>
            <a:r>
              <a:rPr lang="es-419" sz="1300">
                <a:solidFill>
                  <a:schemeClr val="dk1"/>
                </a:solidFill>
              </a:rPr>
              <a:t>.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A los clientes que logran ingresar se les atiende por orden de llegada (</a:t>
            </a:r>
            <a:r>
              <a:rPr lang="es-419" sz="1300" b="1">
                <a:solidFill>
                  <a:schemeClr val="dk1"/>
                </a:solidFill>
              </a:rPr>
              <a:t>FIFO</a:t>
            </a:r>
            <a:r>
              <a:rPr lang="es-419" sz="1300">
                <a:solidFill>
                  <a:schemeClr val="dk1"/>
                </a:solidFill>
              </a:rPr>
              <a:t>).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Es útil en sistemas donde hay una </a:t>
            </a:r>
            <a:r>
              <a:rPr lang="es-419" sz="1300" b="1">
                <a:solidFill>
                  <a:schemeClr val="dk1"/>
                </a:solidFill>
              </a:rPr>
              <a:t>capacidad física o lógica limitada</a:t>
            </a:r>
            <a:r>
              <a:rPr lang="es-419" sz="1300">
                <a:solidFill>
                  <a:schemeClr val="dk1"/>
                </a:solidFill>
              </a:rPr>
              <a:t>, como en redes, centros de atención o estaciones de trabajo.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36"/>
          <p:cNvGraphicFramePr/>
          <p:nvPr/>
        </p:nvGraphicFramePr>
        <p:xfrm>
          <a:off x="33338" y="178238"/>
          <a:ext cx="9077325" cy="4796233"/>
        </p:xfrm>
        <a:graphic>
          <a:graphicData uri="http://schemas.openxmlformats.org/drawingml/2006/table">
            <a:tbl>
              <a:tblPr>
                <a:noFill/>
                <a:tableStyleId>{86D2EF72-D0DC-4BC2-B553-689291868105}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M/M/1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M/M/1/N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b="1"/>
                        <a:t>Capacidad del sistema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Ilimitada: no hay restricción en la cantidad de clientes en espera.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Limitada: el sistema admite un máximo de </a:t>
                      </a:r>
                      <a:r>
                        <a:rPr lang="es-419" sz="1200" b="1"/>
                        <a:t>N</a:t>
                      </a:r>
                      <a:r>
                        <a:rPr lang="es-419" sz="1200"/>
                        <a:t> clientes (en cola + en servicio).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b="1"/>
                        <a:t>Tasa de llegada (λ)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Constante y siempre se acepta cada cliente que llega.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Constante teóricamente, pero </a:t>
                      </a:r>
                      <a:r>
                        <a:rPr lang="es-419" sz="1200" b="1"/>
                        <a:t>no se aceptan más clientes</a:t>
                      </a:r>
                      <a:r>
                        <a:rPr lang="es-419" sz="1200"/>
                        <a:t> si el sistema está lleno.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b="1"/>
                        <a:t>Tasa de servicio (μ)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Constante. Se mantiene mientras haya clientes en el sistema.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Es constante, siempre que haya al menos un cliente.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b="1"/>
                        <a:t>Rendimiento del sistema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Máximo rendimiento teórico posible, ya que no hay pérdidas.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El rendimiento es menor, ya que puede haber pérdida de clientes al estar lleno el sistema.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b="1"/>
                        <a:t>Congestión del sistema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Puede aumentar sin límite si λ ≥ μ, generando largas colas.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La congestión se </a:t>
                      </a:r>
                      <a:r>
                        <a:rPr lang="es-419" sz="1200" b="1"/>
                        <a:t>limita artificialmente</a:t>
                      </a:r>
                      <a:r>
                        <a:rPr lang="es-419" sz="1200"/>
                        <a:t> al máximo de N clientes, pero eso puede provocar </a:t>
                      </a:r>
                      <a:r>
                        <a:rPr lang="es-419" sz="1200" b="1"/>
                        <a:t>rechazo</a:t>
                      </a:r>
                      <a:r>
                        <a:rPr lang="es-419" sz="1200"/>
                        <a:t> de nuevos clientes.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b="1"/>
                        <a:t>Equilibrio (estabilidad del sistema)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Se alcanza si λ &lt; μ, ya que el sistema tiene la capacidad de vaciarse.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También requiere que λ &lt; μ para alcanzar equilibrio, pero hay una mayor </a:t>
                      </a:r>
                      <a:r>
                        <a:rPr lang="es-419" sz="1200" b="1"/>
                        <a:t>sensibilidad a la saturación</a:t>
                      </a:r>
                      <a:r>
                        <a:rPr lang="es-419" sz="1200"/>
                        <a:t> debido al límite N.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 b="1"/>
                        <a:t>Aplicación típica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Sistemas donde se pueden tener muchas personas en espera sin afectar el servicio (por ejemplo, atención virtual, chats, etc.).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Sistemas con </a:t>
                      </a:r>
                      <a:r>
                        <a:rPr lang="es-419" sz="1200" b="1"/>
                        <a:t>capacidad física o lógica limitada</a:t>
                      </a:r>
                      <a:r>
                        <a:rPr lang="es-419" sz="1200"/>
                        <a:t> o donde no se puede permitir acumulación de clientes (ej. salas de espera, buffers limitados).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Fórmulas: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00" y="1491887"/>
            <a:ext cx="1058875" cy="7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/>
        </p:nvSpPr>
        <p:spPr>
          <a:xfrm>
            <a:off x="280900" y="2390950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Probabilidad de que “n” clientes estén en el sistema: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357900" y="1116938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 b="1">
                <a:solidFill>
                  <a:schemeClr val="dk1"/>
                </a:solidFill>
              </a:rPr>
              <a:t>Utilización promedio del sistema: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280900" y="3494850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 b="1">
                <a:solidFill>
                  <a:schemeClr val="dk1"/>
                </a:solidFill>
              </a:rPr>
              <a:t>Número promedio de clientes en el sistema: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4623275" y="97875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 promedio de clientes formados en la fila: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4623275" y="2371675"/>
            <a:ext cx="40209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promedio que los clientes están en el sistema: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4744175" y="3810213"/>
            <a:ext cx="40209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promedio que los clientes pasan en la cola: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2723375"/>
            <a:ext cx="1702050" cy="65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525" y="3986925"/>
            <a:ext cx="3433500" cy="9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3375" y="481575"/>
            <a:ext cx="2705683" cy="7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3371" y="2810596"/>
            <a:ext cx="1222450" cy="8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4175" y="4233587"/>
            <a:ext cx="1256071" cy="7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4623275" y="1278275"/>
            <a:ext cx="40209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Tasa efectiva de llegadas (rendimiento a la entrada)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3371" y="1686475"/>
            <a:ext cx="2097044" cy="66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práctico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La gerente de una droguería ha decidido </a:t>
            </a:r>
            <a:r>
              <a:rPr lang="es-419" sz="1100" b="1">
                <a:solidFill>
                  <a:schemeClr val="dk1"/>
                </a:solidFill>
              </a:rPr>
              <a:t>limitar el número máximo de personas mayores que pueden esperar en la fila</a:t>
            </a:r>
            <a:r>
              <a:rPr lang="es-419" sz="1100">
                <a:solidFill>
                  <a:schemeClr val="dk1"/>
                </a:solidFill>
              </a:rPr>
              <a:t> para garantizar una buena experiencia. Para ello, solo se permitirá un máximo de </a:t>
            </a:r>
            <a:r>
              <a:rPr lang="es-419" sz="1100" b="1">
                <a:solidFill>
                  <a:schemeClr val="dk1"/>
                </a:solidFill>
              </a:rPr>
              <a:t>5 personas</a:t>
            </a:r>
            <a:r>
              <a:rPr lang="es-419" sz="1100">
                <a:solidFill>
                  <a:schemeClr val="dk1"/>
                </a:solidFill>
              </a:rPr>
              <a:t> en el sistema (contando tanto al que está siendo atendido como a los que esperan). Si llega un cliente y el sistema está lleno (5 personas), este </a:t>
            </a:r>
            <a:r>
              <a:rPr lang="es-419" sz="1100" b="1">
                <a:solidFill>
                  <a:schemeClr val="dk1"/>
                </a:solidFill>
              </a:rPr>
              <a:t>no podrá ingresar y será rechazado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Los datos son: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>
                <a:solidFill>
                  <a:schemeClr val="dk1"/>
                </a:solidFill>
              </a:rPr>
              <a:t>Tasa de llegada</a:t>
            </a:r>
            <a:r>
              <a:rPr lang="es-419" sz="1100">
                <a:solidFill>
                  <a:schemeClr val="dk1"/>
                </a:solidFill>
              </a:rPr>
              <a:t>: λ = 30 clientes por hora.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>
                <a:solidFill>
                  <a:schemeClr val="dk1"/>
                </a:solidFill>
              </a:rPr>
              <a:t>Tasa de servicio</a:t>
            </a:r>
            <a:r>
              <a:rPr lang="es-419" sz="1100">
                <a:solidFill>
                  <a:schemeClr val="dk1"/>
                </a:solidFill>
              </a:rPr>
              <a:t>: μ = 35 clientes por hora.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>
                <a:solidFill>
                  <a:schemeClr val="dk1"/>
                </a:solidFill>
              </a:rPr>
              <a:t>Capacidad máxima del sistema</a:t>
            </a:r>
            <a:r>
              <a:rPr lang="es-419" sz="1100">
                <a:solidFill>
                  <a:schemeClr val="dk1"/>
                </a:solidFill>
              </a:rPr>
              <a:t>: N = 5.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>
            <a:spLocks noGrp="1"/>
          </p:cNvSpPr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272" name="Google Shape;272;p3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Determine la probabilidad de que el sistema esté vacío (P(0)):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Determine la probabilidad de rechazo: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4300"/>
            <a:ext cx="460823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68275"/>
            <a:ext cx="192263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502425"/>
            <a:ext cx="7375950" cy="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281" name="Google Shape;281;p4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Determine la tasa efectiva de llegadas: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Determine el número promedio de clientes en el sistema.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75" y="1498663"/>
            <a:ext cx="7175975" cy="3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75" y="2571750"/>
            <a:ext cx="5230325" cy="5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75" y="3337625"/>
            <a:ext cx="7426275" cy="4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>
            <a:spLocks noGrp="1"/>
          </p:cNvSpPr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290" name="Google Shape;290;p4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e) Determine el tiempo promedio en el sistema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25" y="1590550"/>
            <a:ext cx="5234775" cy="5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781000"/>
            <a:ext cx="8520600" cy="4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 dirty="0">
                <a:solidFill>
                  <a:schemeClr val="dk1"/>
                </a:solidFill>
              </a:rPr>
              <a:t>🔹 Un </a:t>
            </a:r>
            <a:r>
              <a:rPr lang="es-419" sz="1100" b="1" dirty="0">
                <a:solidFill>
                  <a:schemeClr val="dk1"/>
                </a:solidFill>
              </a:rPr>
              <a:t>sistema de colas</a:t>
            </a:r>
            <a:r>
              <a:rPr lang="es-419" sz="1100" dirty="0">
                <a:solidFill>
                  <a:schemeClr val="dk1"/>
                </a:solidFill>
              </a:rPr>
              <a:t> es un sistema </a:t>
            </a:r>
            <a:r>
              <a:rPr lang="es-419" sz="1100" i="1" dirty="0">
                <a:solidFill>
                  <a:schemeClr val="dk1"/>
                </a:solidFill>
              </a:rPr>
              <a:t>aislado</a:t>
            </a:r>
            <a:r>
              <a:rPr lang="es-419" sz="1100" dirty="0">
                <a:solidFill>
                  <a:schemeClr val="dk1"/>
                </a:solidFill>
              </a:rPr>
              <a:t>: un solo punto donde los clientes llegan, esperan y son atendidos. Se clasifican en </a:t>
            </a:r>
            <a:r>
              <a:rPr lang="es-419" sz="1100" dirty="0" err="1">
                <a:solidFill>
                  <a:schemeClr val="dk1"/>
                </a:solidFill>
              </a:rPr>
              <a:t>Monocanal</a:t>
            </a:r>
            <a:r>
              <a:rPr lang="es-419" sz="1100" dirty="0">
                <a:solidFill>
                  <a:schemeClr val="dk1"/>
                </a:solidFill>
              </a:rPr>
              <a:t> y Multicanal.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 dirty="0">
                <a:solidFill>
                  <a:schemeClr val="dk1"/>
                </a:solidFill>
              </a:rPr>
              <a:t>🔹 Una </a:t>
            </a:r>
            <a:r>
              <a:rPr lang="es-419" sz="1100" b="1" dirty="0">
                <a:solidFill>
                  <a:schemeClr val="dk1"/>
                </a:solidFill>
              </a:rPr>
              <a:t>red de colas</a:t>
            </a:r>
            <a:r>
              <a:rPr lang="es-419" sz="1100" dirty="0">
                <a:solidFill>
                  <a:schemeClr val="dk1"/>
                </a:solidFill>
              </a:rPr>
              <a:t> es una interconexión de varios sistemas de colas: los clientes pueden pasar de una cola a otra.</a:t>
            </a:r>
            <a:br>
              <a:rPr lang="es-419" sz="1100" dirty="0">
                <a:solidFill>
                  <a:schemeClr val="dk1"/>
                </a:solidFill>
              </a:rPr>
            </a:br>
            <a:r>
              <a:rPr lang="es-419" sz="1100" dirty="0">
                <a:solidFill>
                  <a:schemeClr val="dk1"/>
                </a:solidFill>
              </a:rPr>
              <a:t> Es más complejo y modela situaciones como hospitales (donde un paciente puede ir de admisión a rayos, laboratorio, etc.).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 dirty="0">
                <a:solidFill>
                  <a:schemeClr val="dk1"/>
                </a:solidFill>
              </a:rPr>
              <a:t>Cola simple</a:t>
            </a:r>
            <a:r>
              <a:rPr lang="es-419" sz="1100" dirty="0">
                <a:solidFill>
                  <a:schemeClr val="dk1"/>
                </a:solidFill>
              </a:rPr>
              <a:t>: fila para pagar en la caja.</a:t>
            </a: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br>
              <a:rPr lang="es-419" sz="1100" dirty="0">
                <a:solidFill>
                  <a:schemeClr val="dk1"/>
                </a:solidFill>
              </a:rPr>
            </a:br>
            <a:br>
              <a:rPr lang="es-419" sz="1100" dirty="0">
                <a:solidFill>
                  <a:schemeClr val="dk1"/>
                </a:solidFill>
              </a:rPr>
            </a:br>
            <a:r>
              <a:rPr lang="es-419" sz="1100" dirty="0">
                <a:solidFill>
                  <a:schemeClr val="dk1"/>
                </a:solidFill>
              </a:rPr>
              <a:t>				</a:t>
            </a:r>
            <a:r>
              <a:rPr lang="es-419" sz="1200" i="1" dirty="0"/>
              <a:t>→</a:t>
            </a:r>
            <a:r>
              <a:rPr lang="es-419" sz="1200" i="1" dirty="0" err="1"/>
              <a:t>Uni-etapa</a:t>
            </a:r>
            <a:br>
              <a:rPr lang="es-419" sz="1200" dirty="0"/>
            </a:br>
            <a:endParaRPr sz="1200" dirty="0"/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 dirty="0">
                <a:solidFill>
                  <a:schemeClr val="dk1"/>
                </a:solidFill>
              </a:rPr>
              <a:t>Red de colas</a:t>
            </a:r>
            <a:r>
              <a:rPr lang="es-419" sz="1100" dirty="0">
                <a:solidFill>
                  <a:schemeClr val="dk1"/>
                </a:solidFill>
              </a:rPr>
              <a:t>: procesos en una fábrica donde un producto pasa por varias máquinas, cada una con su propia cola.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dirty="0"/>
              <a:t>									|||||||||||||						           </a:t>
            </a:r>
            <a:r>
              <a:rPr lang="es-419" sz="1200" i="1" dirty="0"/>
              <a:t>→ </a:t>
            </a:r>
            <a:r>
              <a:rPr lang="es-419" sz="1200" i="1" dirty="0" err="1"/>
              <a:t>Multi-etapa</a:t>
            </a:r>
            <a:endParaRPr sz="1200" i="1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08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Diferencia con Redes de Colas</a:t>
            </a:r>
            <a:endParaRPr/>
          </a:p>
        </p:txBody>
      </p:sp>
      <p:pic>
        <p:nvPicPr>
          <p:cNvPr id="69" name="Google Shape;69;p15" title="images (2).png"/>
          <p:cNvPicPr preferRelativeResize="0"/>
          <p:nvPr/>
        </p:nvPicPr>
        <p:blipFill rotWithShape="1">
          <a:blip r:embed="rId3">
            <a:alphaModFix/>
          </a:blip>
          <a:srcRect t="8892"/>
          <a:stretch/>
        </p:blipFill>
        <p:spPr>
          <a:xfrm>
            <a:off x="868400" y="3494075"/>
            <a:ext cx="3041725" cy="148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images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225" y="3494075"/>
            <a:ext cx="3476914" cy="1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cPP1yLQ.jpg"/>
          <p:cNvPicPr preferRelativeResize="0"/>
          <p:nvPr/>
        </p:nvPicPr>
        <p:blipFill rotWithShape="1">
          <a:blip r:embed="rId5">
            <a:alphaModFix/>
          </a:blip>
          <a:srcRect t="12134"/>
          <a:stretch/>
        </p:blipFill>
        <p:spPr>
          <a:xfrm>
            <a:off x="2765767" y="2257842"/>
            <a:ext cx="2949233" cy="9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Modelo M/M/c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987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modelo de múltiples servidores(c), llegadas de clientes y tasa de servicios exponenciales.</a:t>
            </a:r>
            <a:endParaRPr sz="18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987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para representar sistemas donde hay </a:t>
            </a:r>
            <a:r>
              <a:rPr lang="es-419" sz="1854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 de un canal de atención en paralelo</a:t>
            </a: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(por ejemplo, líneas de atención telefónica, etc.).</a:t>
            </a:r>
            <a:endParaRPr sz="18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987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cliente que llega puede ser atendido por </a:t>
            </a:r>
            <a:r>
              <a:rPr lang="es-419" sz="1854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cualquiera de los servidores libres</a:t>
            </a: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03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Notación</a:t>
            </a:r>
            <a:r>
              <a:rPr lang="es-419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34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modelo usa notación de Kendall:</a:t>
            </a:r>
            <a:endParaRPr sz="18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419" sz="1864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(Markoviana): tiempo entre llegadas es exponencial (proceso de Poisson).</a:t>
            </a:r>
            <a:endParaRPr sz="18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419" sz="1864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tiempo de servicio también es exponencial.</a:t>
            </a:r>
            <a:endParaRPr sz="18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419" sz="1864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número de servidores (es el dato clave que diferencia al M/M/1).</a:t>
            </a:r>
            <a:br>
              <a:rPr lang="es-419" sz="1864">
                <a:solidFill>
                  <a:schemeClr val="dk1"/>
                </a:solidFill>
              </a:rPr>
            </a:br>
            <a:endParaRPr sz="1864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body" idx="1"/>
          </p:nvPr>
        </p:nvSpPr>
        <p:spPr>
          <a:xfrm>
            <a:off x="311700" y="393225"/>
            <a:ext cx="8520600" cy="4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Parámetros: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tasa de llegada (clientes por unidad de tiempo).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tasa de servicio por servidor (clientes atendidos por unidad de tiempo, por cada servidor).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número de servidores.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utilización del sistema = λ / (c × μ)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Condición de estabilidad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que se de la estabilidad del sistema se tiene que cumplir que: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ρ=(λ/(c x μ)) &lt;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ρ ≥ 1, el sistema </a:t>
            </a:r>
            <a:r>
              <a:rPr lang="es-419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colapsa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(las colas crecen indefinidamente).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body" idx="1"/>
          </p:nvPr>
        </p:nvSpPr>
        <p:spPr>
          <a:xfrm>
            <a:off x="311700" y="393225"/>
            <a:ext cx="8520600" cy="4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práctico: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calidad de piezas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piezas llegan al área de control con una tasa de </a:t>
            </a:r>
            <a:r>
              <a:rPr lang="es-419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 = 60 piezas por hora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técnico revisa </a:t>
            </a:r>
            <a:r>
              <a:rPr lang="es-419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 = 15 piezas por hora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</a:t>
            </a:r>
            <a:r>
              <a:rPr lang="es-419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5 técnicos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trabajan en paralelo.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¿El sistema es estable?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 = 60/(5 x 15) ​= 60/75 = 0.8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está </a:t>
            </a:r>
            <a:r>
              <a:rPr lang="es-419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80% ocupado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 decir, en promedio hay técnicos disponibles un 20% del tiempo.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aumenta la cantidad de piezas por hora cada técnico deberá revisar más piezas por hora o aumentar el número de técnicos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3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Características de los sistemas de colas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556875"/>
            <a:ext cx="8520600" cy="43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>
                <a:solidFill>
                  <a:schemeClr val="dk1"/>
                </a:solidFill>
              </a:rPr>
              <a:t>1) Régimen de llegada de los clientes: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150">
                <a:solidFill>
                  <a:schemeClr val="dk1"/>
                </a:solidFill>
              </a:rPr>
              <a:t>Describe cómo </a:t>
            </a:r>
            <a:r>
              <a:rPr lang="es-419" sz="1150" b="1">
                <a:solidFill>
                  <a:schemeClr val="dk1"/>
                </a:solidFill>
              </a:rPr>
              <a:t>ingresan los clientes al sistema</a:t>
            </a:r>
            <a:r>
              <a:rPr lang="es-419" sz="1150">
                <a:solidFill>
                  <a:schemeClr val="dk1"/>
                </a:solidFill>
              </a:rPr>
              <a:t>. </a:t>
            </a:r>
            <a:endParaRPr sz="1150">
              <a:solidFill>
                <a:schemeClr val="dk1"/>
              </a:solidFill>
            </a:endParaRPr>
          </a:p>
          <a:p>
            <a:pPr marL="457200" lvl="0" indent="-301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-419" sz="1150">
                <a:solidFill>
                  <a:schemeClr val="dk1"/>
                </a:solidFill>
              </a:rPr>
              <a:t>Puede clasificarse según estas características:</a:t>
            </a:r>
            <a:endParaRPr sz="1150">
              <a:solidFill>
                <a:schemeClr val="dk1"/>
              </a:solidFill>
            </a:endParaRPr>
          </a:p>
          <a:p>
            <a:pPr marL="914400" lvl="1" indent="-301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s-419" sz="1150" b="1">
                <a:solidFill>
                  <a:schemeClr val="dk1"/>
                </a:solidFill>
              </a:rPr>
              <a:t>Estocástico (aleatorio): </a:t>
            </a:r>
            <a:r>
              <a:rPr lang="es-419" sz="1150">
                <a:solidFill>
                  <a:schemeClr val="dk1"/>
                </a:solidFill>
              </a:rPr>
              <a:t>Los tiempos entre llegadas </a:t>
            </a:r>
            <a:r>
              <a:rPr lang="es-419" sz="1150" b="1">
                <a:solidFill>
                  <a:schemeClr val="dk1"/>
                </a:solidFill>
              </a:rPr>
              <a:t>no son predecibles con exactitud</a:t>
            </a:r>
            <a:r>
              <a:rPr lang="es-419" sz="1150">
                <a:solidFill>
                  <a:schemeClr val="dk1"/>
                </a:solidFill>
              </a:rPr>
              <a:t>. Se modelan con </a:t>
            </a:r>
            <a:r>
              <a:rPr lang="es-419" sz="1150" b="1">
                <a:solidFill>
                  <a:schemeClr val="dk1"/>
                </a:solidFill>
              </a:rPr>
              <a:t>variables aleatorias</a:t>
            </a:r>
            <a:r>
              <a:rPr lang="es-419" sz="1150">
                <a:solidFill>
                  <a:schemeClr val="dk1"/>
                </a:solidFill>
              </a:rPr>
              <a:t> que siguen una </a:t>
            </a:r>
            <a:r>
              <a:rPr lang="es-419" sz="1150" b="1">
                <a:solidFill>
                  <a:schemeClr val="dk1"/>
                </a:solidFill>
              </a:rPr>
              <a:t>distribución de probabilidad</a:t>
            </a:r>
            <a:r>
              <a:rPr lang="es-419" sz="1150">
                <a:solidFill>
                  <a:schemeClr val="dk1"/>
                </a:solidFill>
              </a:rPr>
              <a:t>. La distribución más común para este tipo es</a:t>
            </a:r>
            <a:r>
              <a:rPr lang="es-419" sz="1150" b="1">
                <a:solidFill>
                  <a:schemeClr val="dk1"/>
                </a:solidFill>
              </a:rPr>
              <a:t> M (Exponencial o Poisson) </a:t>
            </a:r>
            <a:r>
              <a:rPr lang="es-419" sz="1150">
                <a:solidFill>
                  <a:schemeClr val="dk1"/>
                </a:solidFill>
              </a:rPr>
              <a:t>con llegadas totalmente al azar, sin memoria (</a:t>
            </a:r>
            <a:r>
              <a:rPr lang="es-419" sz="1150" b="1">
                <a:solidFill>
                  <a:schemeClr val="dk1"/>
                </a:solidFill>
              </a:rPr>
              <a:t>markoviana)</a:t>
            </a:r>
            <a:r>
              <a:rPr lang="es-419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  <a:p>
            <a:pPr marL="914400" lvl="1" indent="-301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s-419" sz="1150" b="1">
                <a:solidFill>
                  <a:schemeClr val="dk1"/>
                </a:solidFill>
              </a:rPr>
              <a:t>Programado (determinista): </a:t>
            </a:r>
            <a:r>
              <a:rPr lang="es-419" sz="1150">
                <a:solidFill>
                  <a:schemeClr val="dk1"/>
                </a:solidFill>
              </a:rPr>
              <a:t>Las llegadas se producen </a:t>
            </a:r>
            <a:r>
              <a:rPr lang="es-419" sz="1150" b="1">
                <a:solidFill>
                  <a:schemeClr val="dk1"/>
                </a:solidFill>
              </a:rPr>
              <a:t>a intervalos fijos y conocidos</a:t>
            </a:r>
            <a:r>
              <a:rPr lang="es-419" sz="1150">
                <a:solidFill>
                  <a:schemeClr val="dk1"/>
                </a:solidFill>
              </a:rPr>
              <a:t>, como turnos cada 15 minutos. Se representa con la distribución </a:t>
            </a:r>
            <a:r>
              <a:rPr lang="es-419" sz="1150" b="1">
                <a:solidFill>
                  <a:schemeClr val="dk1"/>
                </a:solidFill>
              </a:rPr>
              <a:t>D (Determinista)</a:t>
            </a:r>
            <a:r>
              <a:rPr lang="es-419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  <a:p>
            <a:pPr marL="914400" lvl="1" indent="-30162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s-419" sz="1150" b="1">
                <a:solidFill>
                  <a:schemeClr val="dk1"/>
                </a:solidFill>
              </a:rPr>
              <a:t>General (G): </a:t>
            </a:r>
            <a:r>
              <a:rPr lang="es-419" sz="1150">
                <a:solidFill>
                  <a:schemeClr val="dk1"/>
                </a:solidFill>
              </a:rPr>
              <a:t>No se asume ninguna forma específica. Se usa cuando no se conoce la distribución exacta o es muy variable.</a:t>
            </a:r>
            <a:endParaRPr sz="1150">
              <a:solidFill>
                <a:schemeClr val="dk1"/>
              </a:solidFill>
            </a:endParaRPr>
          </a:p>
          <a:p>
            <a:pPr marL="457200" lvl="0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-419" sz="1150">
                <a:solidFill>
                  <a:schemeClr val="dk1"/>
                </a:solidFill>
              </a:rPr>
              <a:t> Consideraciones adicionales:</a:t>
            </a:r>
            <a:endParaRPr sz="1150">
              <a:solidFill>
                <a:schemeClr val="dk1"/>
              </a:solidFill>
            </a:endParaRPr>
          </a:p>
          <a:p>
            <a:pPr marL="914400" lvl="1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s-419" sz="1150" b="1">
                <a:solidFill>
                  <a:schemeClr val="dk1"/>
                </a:solidFill>
              </a:rPr>
              <a:t>Impaciencia:</a:t>
            </a:r>
            <a:r>
              <a:rPr lang="es-419" sz="1150">
                <a:solidFill>
                  <a:schemeClr val="dk1"/>
                </a:solidFill>
              </a:rPr>
              <a:t> algunos clientes se van si la cola es muy larga o si esperan demasiado tiempo.</a:t>
            </a:r>
            <a:endParaRPr sz="1150">
              <a:solidFill>
                <a:schemeClr val="dk1"/>
              </a:solidFill>
            </a:endParaRPr>
          </a:p>
          <a:p>
            <a:pPr marL="914400" lvl="1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s-419" sz="1150" b="1">
                <a:solidFill>
                  <a:schemeClr val="dk1"/>
                </a:solidFill>
              </a:rPr>
              <a:t>Variabilidad en el tiempo:</a:t>
            </a:r>
            <a:endParaRPr sz="1150" b="1">
              <a:solidFill>
                <a:schemeClr val="dk1"/>
              </a:solidFill>
            </a:endParaRPr>
          </a:p>
          <a:p>
            <a:pPr marL="1371600" lvl="2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■"/>
            </a:pPr>
            <a:r>
              <a:rPr lang="es-419" sz="1150">
                <a:solidFill>
                  <a:schemeClr val="dk1"/>
                </a:solidFill>
              </a:rPr>
              <a:t>Si la tasa de llegada </a:t>
            </a:r>
            <a:r>
              <a:rPr lang="es-419" sz="1150" b="1">
                <a:solidFill>
                  <a:schemeClr val="dk1"/>
                </a:solidFill>
              </a:rPr>
              <a:t>no cambia</a:t>
            </a:r>
            <a:r>
              <a:rPr lang="es-419" sz="1150">
                <a:solidFill>
                  <a:schemeClr val="dk1"/>
                </a:solidFill>
              </a:rPr>
              <a:t>, el sistema es </a:t>
            </a:r>
            <a:r>
              <a:rPr lang="es-419" sz="1150" b="1">
                <a:solidFill>
                  <a:schemeClr val="dk1"/>
                </a:solidFill>
              </a:rPr>
              <a:t>estacionario</a:t>
            </a:r>
            <a:r>
              <a:rPr lang="es-419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s-419" sz="1150">
                <a:solidFill>
                  <a:schemeClr val="dk1"/>
                </a:solidFill>
              </a:rPr>
              <a:t>Si </a:t>
            </a:r>
            <a:r>
              <a:rPr lang="es-419" sz="1150" b="1">
                <a:solidFill>
                  <a:schemeClr val="dk1"/>
                </a:solidFill>
              </a:rPr>
              <a:t>cambia según la hora o condiciones</a:t>
            </a:r>
            <a:r>
              <a:rPr lang="es-419" sz="1150">
                <a:solidFill>
                  <a:schemeClr val="dk1"/>
                </a:solidFill>
              </a:rPr>
              <a:t>, es </a:t>
            </a:r>
            <a:r>
              <a:rPr lang="es-419" sz="1150" b="1">
                <a:solidFill>
                  <a:schemeClr val="dk1"/>
                </a:solidFill>
              </a:rPr>
              <a:t>no estacionario</a:t>
            </a:r>
            <a:r>
              <a:rPr lang="es-419" sz="115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277500"/>
            <a:ext cx="8520600" cy="47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b="1">
                <a:solidFill>
                  <a:schemeClr val="dk1"/>
                </a:solidFill>
              </a:rPr>
              <a:t>2) Régimen de servicio de los servidores: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chemeClr val="dk1"/>
                </a:solidFill>
              </a:rPr>
              <a:t>Describe </a:t>
            </a:r>
            <a:r>
              <a:rPr lang="es-419" sz="1150" b="1">
                <a:solidFill>
                  <a:schemeClr val="dk1"/>
                </a:solidFill>
              </a:rPr>
              <a:t>cómo se atiende a los clientes una vez que ingresan al sistema</a:t>
            </a:r>
            <a:r>
              <a:rPr lang="es-419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  <a:p>
            <a:pPr marL="457200" lvl="0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-419" sz="1150" b="1">
                <a:solidFill>
                  <a:schemeClr val="dk1"/>
                </a:solidFill>
              </a:rPr>
              <a:t>Duración del servicio:</a:t>
            </a:r>
            <a:endParaRPr sz="1150">
              <a:solidFill>
                <a:schemeClr val="dk1"/>
              </a:solidFill>
            </a:endParaRPr>
          </a:p>
          <a:p>
            <a:pPr marL="914400" lvl="1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s-419" sz="1150" b="1">
                <a:solidFill>
                  <a:schemeClr val="dk1"/>
                </a:solidFill>
              </a:rPr>
              <a:t>Constante (determinista):</a:t>
            </a:r>
            <a:r>
              <a:rPr lang="es-419" sz="1150">
                <a:solidFill>
                  <a:schemeClr val="dk1"/>
                </a:solidFill>
              </a:rPr>
              <a:t> todos los clientes son atendidos en el mismo tiempo.</a:t>
            </a:r>
            <a:br>
              <a:rPr lang="es-419" sz="1150">
                <a:solidFill>
                  <a:schemeClr val="dk1"/>
                </a:solidFill>
              </a:rPr>
            </a:br>
            <a:r>
              <a:rPr lang="es-419" sz="1150">
                <a:solidFill>
                  <a:schemeClr val="dk1"/>
                </a:solidFill>
              </a:rPr>
              <a:t> Ej: todos tardan exactamente 5 minutos.</a:t>
            </a:r>
            <a:endParaRPr sz="1150">
              <a:solidFill>
                <a:schemeClr val="dk1"/>
              </a:solidFill>
            </a:endParaRPr>
          </a:p>
          <a:p>
            <a:pPr marL="914400" lvl="1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s-419" sz="1150" b="1">
                <a:solidFill>
                  <a:schemeClr val="dk1"/>
                </a:solidFill>
              </a:rPr>
              <a:t>Variable (aleatorio):</a:t>
            </a:r>
            <a:r>
              <a:rPr lang="es-419" sz="1150">
                <a:solidFill>
                  <a:schemeClr val="dk1"/>
                </a:solidFill>
              </a:rPr>
              <a:t> cada cliente puede tardar más o menos.</a:t>
            </a:r>
            <a:br>
              <a:rPr lang="es-419" sz="1150">
                <a:solidFill>
                  <a:schemeClr val="dk1"/>
                </a:solidFill>
              </a:rPr>
            </a:br>
            <a:r>
              <a:rPr lang="es-419" sz="1150">
                <a:solidFill>
                  <a:schemeClr val="dk1"/>
                </a:solidFill>
              </a:rPr>
              <a:t> Ej: uno tarda 3 minutos, otro 6, otro 2…</a:t>
            </a:r>
            <a:endParaRPr sz="1150">
              <a:solidFill>
                <a:schemeClr val="dk1"/>
              </a:solidFill>
            </a:endParaRPr>
          </a:p>
          <a:p>
            <a:pPr marL="914400" lvl="1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s-419" sz="1100">
                <a:solidFill>
                  <a:schemeClr val="dk1"/>
                </a:solidFill>
              </a:rPr>
              <a:t>Debido a esta variación, el régimen de servicio también se modela con una </a:t>
            </a:r>
            <a:r>
              <a:rPr lang="es-419" sz="1100" b="1">
                <a:solidFill>
                  <a:schemeClr val="dk1"/>
                </a:solidFill>
              </a:rPr>
              <a:t>distribución de probabilidad</a:t>
            </a:r>
            <a:r>
              <a:rPr lang="es-419" sz="1100">
                <a:solidFill>
                  <a:schemeClr val="dk1"/>
                </a:solidFill>
              </a:rPr>
              <a:t>, como:</a:t>
            </a:r>
            <a:endParaRPr sz="1100">
              <a:solidFill>
                <a:schemeClr val="dk1"/>
              </a:solidFill>
            </a:endParaRPr>
          </a:p>
          <a:p>
            <a:pPr marL="1371600" lvl="2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romanLcPeriod"/>
            </a:pPr>
            <a:r>
              <a:rPr lang="es-419" sz="1100" b="1">
                <a:solidFill>
                  <a:schemeClr val="dk1"/>
                </a:solidFill>
              </a:rPr>
              <a:t>D</a:t>
            </a:r>
            <a:r>
              <a:rPr lang="es-419" sz="1100">
                <a:solidFill>
                  <a:schemeClr val="dk1"/>
                </a:solidFill>
              </a:rPr>
              <a:t> (Determinista): tiempo fijo.</a:t>
            </a:r>
            <a:endParaRPr sz="1100">
              <a:solidFill>
                <a:schemeClr val="dk1"/>
              </a:solidFill>
            </a:endParaRPr>
          </a:p>
          <a:p>
            <a:pPr marL="1371600" lvl="2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romanLcPeriod"/>
            </a:pPr>
            <a:r>
              <a:rPr lang="es-419" sz="1100" b="1">
                <a:solidFill>
                  <a:schemeClr val="dk1"/>
                </a:solidFill>
              </a:rPr>
              <a:t>M</a:t>
            </a:r>
            <a:r>
              <a:rPr lang="es-419" sz="1100">
                <a:solidFill>
                  <a:schemeClr val="dk1"/>
                </a:solidFill>
              </a:rPr>
              <a:t> (Exponencial): tiempo aleatorio, sin memoria (</a:t>
            </a:r>
            <a:r>
              <a:rPr lang="es-419" sz="1100" i="1">
                <a:solidFill>
                  <a:schemeClr val="dk1"/>
                </a:solidFill>
              </a:rPr>
              <a:t>markoviano</a:t>
            </a:r>
            <a:r>
              <a:rPr lang="es-419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marL="1371600" lvl="2" indent="-3016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romanLcPeriod"/>
            </a:pPr>
            <a:r>
              <a:rPr lang="es-419" sz="1100" b="1">
                <a:solidFill>
                  <a:schemeClr val="dk1"/>
                </a:solidFill>
              </a:rPr>
              <a:t>G</a:t>
            </a:r>
            <a:r>
              <a:rPr lang="es-419" sz="1100">
                <a:solidFill>
                  <a:schemeClr val="dk1"/>
                </a:solidFill>
              </a:rPr>
              <a:t> (General): patrón irregular o desconocido.</a:t>
            </a:r>
            <a:endParaRPr sz="115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 b="1">
                <a:solidFill>
                  <a:schemeClr val="dk1"/>
                </a:solidFill>
              </a:rPr>
              <a:t>Forma de atención:</a:t>
            </a:r>
            <a:endParaRPr sz="1100" b="1">
              <a:solidFill>
                <a:schemeClr val="dk1"/>
              </a:solidFill>
            </a:endParaRPr>
          </a:p>
          <a:p>
            <a:pPr marL="914400" lvl="1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419" sz="1100" b="1">
                <a:solidFill>
                  <a:schemeClr val="dk1"/>
                </a:solidFill>
              </a:rPr>
              <a:t>Individual:</a:t>
            </a:r>
            <a:r>
              <a:rPr lang="es-419" sz="1100">
                <a:solidFill>
                  <a:schemeClr val="dk1"/>
                </a:solidFill>
              </a:rPr>
              <a:t> se atiende a un cliente por vez.</a:t>
            </a:r>
            <a:endParaRPr sz="1100">
              <a:solidFill>
                <a:schemeClr val="dk1"/>
              </a:solidFill>
            </a:endParaRPr>
          </a:p>
          <a:p>
            <a:pPr marL="1371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i="1">
                <a:solidFill>
                  <a:schemeClr val="dk1"/>
                </a:solidFill>
              </a:rPr>
              <a:t>Ejemplo: Un peluquero cortando el pelo a un cliente a la vez.</a:t>
            </a:r>
            <a:endParaRPr sz="1100" i="1">
              <a:solidFill>
                <a:schemeClr val="dk1"/>
              </a:solidFill>
            </a:endParaRPr>
          </a:p>
          <a:p>
            <a:pPr marL="914400" lvl="1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419" sz="1100" b="1">
                <a:solidFill>
                  <a:schemeClr val="dk1"/>
                </a:solidFill>
              </a:rPr>
              <a:t>En lotes:</a:t>
            </a:r>
            <a:r>
              <a:rPr lang="es-419" sz="1100">
                <a:solidFill>
                  <a:schemeClr val="dk1"/>
                </a:solidFill>
              </a:rPr>
              <a:t> se atienden varios clientes juntos (por ejemplo, carga de datos por grupos).</a:t>
            </a:r>
            <a:endParaRPr sz="1100">
              <a:solidFill>
                <a:schemeClr val="dk1"/>
              </a:solidFill>
            </a:endParaRPr>
          </a:p>
          <a:p>
            <a:pPr marL="1371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i="1">
                <a:solidFill>
                  <a:schemeClr val="dk1"/>
                </a:solidFill>
              </a:rPr>
              <a:t>Ejemplo: Un ascensor carga un grupo de pasajeros.</a:t>
            </a:r>
            <a:endParaRPr sz="1100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284075"/>
            <a:ext cx="8520600" cy="46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>
                <a:solidFill>
                  <a:schemeClr val="dk1"/>
                </a:solidFill>
              </a:rPr>
              <a:t>3) Número de canales de servicio’: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600"/>
              <a:t>Sistemas Monocanal</a:t>
            </a:r>
            <a:endParaRPr sz="9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Hay </a:t>
            </a:r>
            <a:r>
              <a:rPr lang="es-419" sz="1100" b="1">
                <a:solidFill>
                  <a:schemeClr val="dk1"/>
                </a:solidFill>
              </a:rPr>
              <a:t>un solo servidor</a:t>
            </a:r>
            <a:r>
              <a:rPr lang="es-419" sz="1100">
                <a:solidFill>
                  <a:schemeClr val="dk1"/>
                </a:solidFill>
              </a:rPr>
              <a:t> en el sistema.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Los clientes hacen una cola única y son atendidos uno por uno.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Simbología: por ejemplo, M/M/1 (1 canal).</a:t>
            </a:r>
            <a:br>
              <a:rPr lang="es-419" sz="1100">
                <a:solidFill>
                  <a:schemeClr val="dk1"/>
                </a:solidFill>
              </a:rPr>
            </a:br>
            <a:br>
              <a:rPr lang="es-419" sz="1100">
                <a:solidFill>
                  <a:schemeClr val="dk1"/>
                </a:solidFill>
              </a:rPr>
            </a:br>
            <a:r>
              <a:rPr lang="es-419" sz="1100" i="1">
                <a:solidFill>
                  <a:schemeClr val="dk1"/>
                </a:solidFill>
              </a:rPr>
              <a:t>Ejemplo:</a:t>
            </a:r>
            <a:r>
              <a:rPr lang="es-419" sz="1100">
                <a:solidFill>
                  <a:schemeClr val="dk1"/>
                </a:solidFill>
              </a:rPr>
              <a:t> Una ventanilla de atención en un banco con un solo empleado.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3017900"/>
            <a:ext cx="68103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219525"/>
            <a:ext cx="8520600" cy="47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b="1">
                <a:solidFill>
                  <a:schemeClr val="dk1"/>
                </a:solidFill>
              </a:rPr>
              <a:t>3) Número de canales de servicio’’:</a:t>
            </a:r>
            <a:endParaRPr sz="2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600"/>
              <a:t>Sistemas Multicanal</a:t>
            </a:r>
            <a:endParaRPr sz="9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Hay </a:t>
            </a:r>
            <a:r>
              <a:rPr lang="es-419" sz="1100" b="1">
                <a:solidFill>
                  <a:schemeClr val="dk1"/>
                </a:solidFill>
              </a:rPr>
              <a:t>varios servidores en paralelo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Puede haber: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419" sz="1100">
                <a:solidFill>
                  <a:schemeClr val="dk1"/>
                </a:solidFill>
              </a:rPr>
              <a:t>Una </a:t>
            </a:r>
            <a:r>
              <a:rPr lang="es-419" sz="1100" b="1">
                <a:solidFill>
                  <a:schemeClr val="dk1"/>
                </a:solidFill>
              </a:rPr>
              <a:t>cola única común</a:t>
            </a:r>
            <a:r>
              <a:rPr lang="es-419" sz="1100">
                <a:solidFill>
                  <a:schemeClr val="dk1"/>
                </a:solidFill>
              </a:rPr>
              <a:t> que alimenta a varios servidores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419" sz="1100">
                <a:solidFill>
                  <a:schemeClr val="dk1"/>
                </a:solidFill>
              </a:rPr>
              <a:t>Una </a:t>
            </a:r>
            <a:r>
              <a:rPr lang="es-419" sz="1100" b="1">
                <a:solidFill>
                  <a:schemeClr val="dk1"/>
                </a:solidFill>
              </a:rPr>
              <a:t>cola para cada servidor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Simbología: por ejemplo, M/M/c (c canales).</a:t>
            </a:r>
            <a:br>
              <a:rPr lang="es-419" sz="1100">
                <a:solidFill>
                  <a:schemeClr val="dk1"/>
                </a:solidFill>
              </a:rPr>
            </a:br>
            <a:r>
              <a:rPr lang="es-419" sz="1100" i="1">
                <a:solidFill>
                  <a:schemeClr val="dk1"/>
                </a:solidFill>
              </a:rPr>
              <a:t>Ejemplo:</a:t>
            </a:r>
            <a:r>
              <a:rPr lang="es-419" sz="1100">
                <a:solidFill>
                  <a:schemeClr val="dk1"/>
                </a:solidFill>
              </a:rPr>
              <a:t> Un aeropuerto con múltiples mostradores de check-in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837" y="2688750"/>
            <a:ext cx="3942326" cy="2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661575"/>
            <a:ext cx="8520600" cy="4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Sistemas Unietapa</a:t>
            </a:r>
            <a:endParaRPr sz="9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El cliente pasa </a:t>
            </a:r>
            <a:r>
              <a:rPr lang="es-419" sz="1100" b="1">
                <a:solidFill>
                  <a:schemeClr val="dk1"/>
                </a:solidFill>
              </a:rPr>
              <a:t>una sola vez</a:t>
            </a:r>
            <a:r>
              <a:rPr lang="es-419" sz="1100">
                <a:solidFill>
                  <a:schemeClr val="dk1"/>
                </a:solidFill>
              </a:rPr>
              <a:t> por una cola y un servidor.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Una vez atendido, </a:t>
            </a:r>
            <a:r>
              <a:rPr lang="es-419" sz="1100" b="1">
                <a:solidFill>
                  <a:schemeClr val="dk1"/>
                </a:solidFill>
              </a:rPr>
              <a:t>sale del sistema</a:t>
            </a:r>
            <a:r>
              <a:rPr lang="es-419" sz="1100">
                <a:solidFill>
                  <a:schemeClr val="dk1"/>
                </a:solidFill>
              </a:rPr>
              <a:t>.</a:t>
            </a:r>
            <a:br>
              <a:rPr lang="es-419" sz="1100">
                <a:solidFill>
                  <a:schemeClr val="dk1"/>
                </a:solidFill>
              </a:rPr>
            </a:br>
            <a:r>
              <a:rPr lang="es-419" sz="1100" i="1">
                <a:solidFill>
                  <a:schemeClr val="dk1"/>
                </a:solidFill>
              </a:rPr>
              <a:t>Ejemplo:</a:t>
            </a:r>
            <a:r>
              <a:rPr lang="es-419" sz="1100">
                <a:solidFill>
                  <a:schemeClr val="dk1"/>
                </a:solidFill>
              </a:rPr>
              <a:t> retirar una encomienda: hacés la cola, te atienden, te vas.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00" y="2038350"/>
            <a:ext cx="6478800" cy="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600" y="3155674"/>
            <a:ext cx="6478799" cy="1633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443325" y="144200"/>
            <a:ext cx="57354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419" b="1">
                <a:solidFill>
                  <a:schemeClr val="dk1"/>
                </a:solidFill>
              </a:rPr>
              <a:t>4) Número de etapas de servicio’: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268650" y="563850"/>
            <a:ext cx="8520600" cy="4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Sistemas Multietapa</a:t>
            </a:r>
            <a:endParaRPr sz="9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El cliente </a:t>
            </a:r>
            <a:r>
              <a:rPr lang="es-419" sz="1100" b="1">
                <a:solidFill>
                  <a:schemeClr val="dk1"/>
                </a:solidFill>
              </a:rPr>
              <a:t>pasa por varias etapas</a:t>
            </a:r>
            <a:r>
              <a:rPr lang="es-419" sz="1100">
                <a:solidFill>
                  <a:schemeClr val="dk1"/>
                </a:solidFill>
              </a:rPr>
              <a:t> secuenciales (varias colas y servidores).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Puede haber </a:t>
            </a:r>
            <a:r>
              <a:rPr lang="es-419" sz="1100" b="1">
                <a:solidFill>
                  <a:schemeClr val="dk1"/>
                </a:solidFill>
              </a:rPr>
              <a:t>reciclado</a:t>
            </a:r>
            <a:r>
              <a:rPr lang="es-419" sz="1100">
                <a:solidFill>
                  <a:schemeClr val="dk1"/>
                </a:solidFill>
              </a:rPr>
              <a:t>: volver a una etapa anterior si hay errores.</a:t>
            </a:r>
            <a:br>
              <a:rPr lang="es-419" sz="1100">
                <a:solidFill>
                  <a:schemeClr val="dk1"/>
                </a:solidFill>
              </a:rPr>
            </a:br>
            <a:r>
              <a:rPr lang="es-419" sz="1100" i="1">
                <a:solidFill>
                  <a:schemeClr val="dk1"/>
                </a:solidFill>
              </a:rPr>
              <a:t>Ejemplo:</a:t>
            </a:r>
            <a:r>
              <a:rPr lang="es-419" sz="1100">
                <a:solidFill>
                  <a:schemeClr val="dk1"/>
                </a:solidFill>
              </a:rPr>
              <a:t> </a:t>
            </a:r>
            <a:r>
              <a:rPr lang="es-419" sz="1100" b="1">
                <a:solidFill>
                  <a:schemeClr val="dk1"/>
                </a:solidFill>
              </a:rPr>
              <a:t>Línea de producción industrial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 sz="1100">
                <a:solidFill>
                  <a:schemeClr val="dk1"/>
                </a:solidFill>
              </a:rPr>
              <a:t>Corte de materiales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 sz="1100">
                <a:solidFill>
                  <a:schemeClr val="dk1"/>
                </a:solidFill>
              </a:rPr>
              <a:t>Ensamblaje de piezas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 sz="1100">
                <a:solidFill>
                  <a:schemeClr val="dk1"/>
                </a:solidFill>
              </a:rPr>
              <a:t>Inspección de calidad final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88" y="2651550"/>
            <a:ext cx="6382126" cy="88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888" y="3621450"/>
            <a:ext cx="6382124" cy="13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43325" y="144200"/>
            <a:ext cx="51867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-419" b="1">
                <a:solidFill>
                  <a:schemeClr val="dk1"/>
                </a:solidFill>
              </a:rPr>
              <a:t>4) Número de etapas de servicio (Para Redes de Colas)’’: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2981</Words>
  <Application>Microsoft Office PowerPoint</Application>
  <PresentationFormat>Presentación en pantalla (16:9)</PresentationFormat>
  <Paragraphs>297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Noto Sans Symbols</vt:lpstr>
      <vt:lpstr>Simple Light</vt:lpstr>
      <vt:lpstr>Tema 2 Teoría De Colas</vt:lpstr>
      <vt:lpstr>Introducción</vt:lpstr>
      <vt:lpstr>Diferencia con Redes de Colas</vt:lpstr>
      <vt:lpstr>Características de los sistemas de colas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Notación de Kendall</vt:lpstr>
      <vt:lpstr>Modelo M/M/1 </vt:lpstr>
      <vt:lpstr>Modelo M/M/1</vt:lpstr>
      <vt:lpstr>Esquema básico</vt:lpstr>
      <vt:lpstr>Congestionamiento y Equilibrio</vt:lpstr>
      <vt:lpstr>Ejemplo pŕactico</vt:lpstr>
      <vt:lpstr>Fórmulas:</vt:lpstr>
      <vt:lpstr>Aplicado al caso práctico.</vt:lpstr>
      <vt:lpstr>Aplicado al caso práctico.</vt:lpstr>
      <vt:lpstr>Aplicado al caso práctico.</vt:lpstr>
      <vt:lpstr>Modelo M/M/1/N</vt:lpstr>
      <vt:lpstr>Esquema Básico</vt:lpstr>
      <vt:lpstr>Modelo M/M/1/N </vt:lpstr>
      <vt:lpstr>Presentación de PowerPoint</vt:lpstr>
      <vt:lpstr>Fórmulas:</vt:lpstr>
      <vt:lpstr>Ejemplo práctico</vt:lpstr>
      <vt:lpstr>Aplicado al caso práctico.</vt:lpstr>
      <vt:lpstr>Aplicado al caso práctico.</vt:lpstr>
      <vt:lpstr>Aplicado al caso práctico.</vt:lpstr>
      <vt:lpstr>Modelo M/M/c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Nicolas Di Domenico</cp:lastModifiedBy>
  <cp:revision>2</cp:revision>
  <dcterms:modified xsi:type="dcterms:W3CDTF">2025-05-12T17:19:59Z</dcterms:modified>
</cp:coreProperties>
</file>