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Nicolás Alejandro Di Domenic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6-22T21:52:06.594">
    <p:pos x="196" y="280"/>
    <p:text>De acá para adelante le toca a Agustin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a3b05e99_3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9a3b05e99_3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fa2be7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fa2be7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fa2be7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fa2be7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2708214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2708214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27082149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27082149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0fa2be7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0fa2be7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0fb4dd2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0fb4dd2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fa2be72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0fa2be72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l="100%" t="100%"/>
          </a:path>
          <a:tileRect b="-100%" r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30300"/>
            <a:ext cx="8520600" cy="246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FFFFFF"/>
                </a:solidFill>
              </a:rPr>
              <a:t>Grupo 10</a:t>
            </a:r>
            <a:br>
              <a:rPr lang="es-419">
                <a:solidFill>
                  <a:srgbClr val="FFFFFF"/>
                </a:solidFill>
              </a:rPr>
            </a:br>
            <a:r>
              <a:rPr b="1" lang="es-419" sz="6000">
                <a:solidFill>
                  <a:srgbClr val="FFFFFF"/>
                </a:solidFill>
              </a:rPr>
              <a:t>Segmentación</a:t>
            </a:r>
            <a:endParaRPr b="1" sz="6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FFFFFF"/>
                </a:solidFill>
              </a:rPr>
              <a:t>Fundamentos del Marketing - Kotler - PP. 164 a 174</a:t>
            </a:r>
            <a:endParaRPr b="1"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06550"/>
            <a:ext cx="8520600" cy="17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9259"/>
              <a:buNone/>
            </a:pPr>
            <a:r>
              <a:rPr lang="es-419" sz="1350">
                <a:solidFill>
                  <a:schemeClr val="lt1"/>
                </a:solidFill>
              </a:rPr>
              <a:t>Profesores:</a:t>
            </a:r>
            <a:endParaRPr sz="1350">
              <a:solidFill>
                <a:schemeClr val="lt1"/>
              </a:solidFill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F8F8F8"/>
              </a:buClr>
              <a:buSzPct val="100000"/>
              <a:buChar char="-"/>
            </a:pPr>
            <a:r>
              <a:rPr lang="es-419" sz="1350">
                <a:solidFill>
                  <a:srgbClr val="F8F8F8"/>
                </a:solidFill>
              </a:rPr>
              <a:t>Silvia Victoria Poncio</a:t>
            </a:r>
            <a:endParaRPr sz="1350">
              <a:solidFill>
                <a:srgbClr val="F8F8F8"/>
              </a:solidFill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F8F8"/>
              </a:buClr>
              <a:buSzPct val="100000"/>
              <a:buChar char="-"/>
            </a:pPr>
            <a:r>
              <a:rPr lang="es-419" sz="1350">
                <a:solidFill>
                  <a:srgbClr val="F8F8F8"/>
                </a:solidFill>
              </a:rPr>
              <a:t>Walter Javier Alfonso</a:t>
            </a:r>
            <a:endParaRPr sz="1350">
              <a:solidFill>
                <a:srgbClr val="F8F8F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50">
                <a:solidFill>
                  <a:schemeClr val="lt1"/>
                </a:solidFill>
              </a:rPr>
              <a:t>Alumnos</a:t>
            </a:r>
            <a:r>
              <a:rPr lang="es-419" sz="1350">
                <a:solidFill>
                  <a:schemeClr val="lt1"/>
                </a:solidFill>
              </a:rPr>
              <a:t>:</a:t>
            </a:r>
            <a:endParaRPr sz="1350">
              <a:solidFill>
                <a:schemeClr val="lt1"/>
              </a:solidFill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350">
                <a:solidFill>
                  <a:schemeClr val="lt1"/>
                </a:solidFill>
              </a:rPr>
              <a:t>Albónico, Agustín</a:t>
            </a:r>
            <a:endParaRPr sz="1350">
              <a:solidFill>
                <a:schemeClr val="lt1"/>
              </a:solidFill>
            </a:endParaRPr>
          </a:p>
          <a:p>
            <a:pPr indent="-3078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-"/>
            </a:pPr>
            <a:r>
              <a:rPr lang="es-419" sz="1350">
                <a:solidFill>
                  <a:schemeClr val="lt1"/>
                </a:solidFill>
              </a:rPr>
              <a:t>Di Domenico, Nicolás</a:t>
            </a:r>
            <a:endParaRPr sz="13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25" y="220625"/>
            <a:ext cx="7380300" cy="1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000"/>
              <a:t>¿Qué es la segmentación de mercado?</a:t>
            </a:r>
            <a:endParaRPr b="1" sz="2000"/>
          </a:p>
          <a:p>
            <a:pPr indent="-304800" lvl="0" marL="457200" marR="3810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s-419" sz="1200">
                <a:latin typeface="Calibri"/>
                <a:ea typeface="Calibri"/>
                <a:cs typeface="Calibri"/>
                <a:sym typeface="Calibri"/>
              </a:rPr>
              <a:t>La segmentación consiste en dividir un mercado amplio en grupos más pequeños y homogéneos que comparten necesidades o comportamientos similares. </a:t>
            </a:r>
            <a:endParaRPr b="1" sz="23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74225"/>
            <a:ext cx="85206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-419" sz="2000">
                <a:solidFill>
                  <a:schemeClr val="dk1"/>
                </a:solidFill>
              </a:rPr>
              <a:t>¿Cuando Segmentamos?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4" title="segmentac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1317" y="266450"/>
            <a:ext cx="1491750" cy="101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Hago esto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6388" y="1849200"/>
            <a:ext cx="5151226" cy="3149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/>
              <a:t>Pasos de una estrategia orientada al cliente</a:t>
            </a:r>
            <a:endParaRPr sz="240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381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Toda estrategia de marketing al cliente parte de cuatro pasos clave: </a:t>
            </a:r>
            <a:r>
              <a:rPr lang="es-419" sz="1100">
                <a:solidFill>
                  <a:schemeClr val="dk1"/>
                </a:solidFill>
              </a:rPr>
              <a:t>segmentación</a:t>
            </a:r>
            <a:r>
              <a:rPr lang="es-419" sz="1100">
                <a:solidFill>
                  <a:schemeClr val="dk1"/>
                </a:solidFill>
              </a:rPr>
              <a:t>, selección del mercado meta, diferenciación y posicionamiento.</a:t>
            </a:r>
            <a:br>
              <a:rPr lang="es-419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419" sz="1100">
                <a:solidFill>
                  <a:schemeClr val="dk1"/>
                </a:solidFill>
              </a:rPr>
              <a:t>Primero se segmenta, luego se elige a qué segmento entrar. Después, se crea una propuesta de valor diferenciada y, por último, se comunica para que el cliente vea claro qué nos hace únicos.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25" y="2484675"/>
            <a:ext cx="8449550" cy="22470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420"/>
              <a:t>Tipos de Segmentación de Consumo</a:t>
            </a:r>
            <a:endParaRPr b="1" sz="24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01050"/>
            <a:ext cx="47532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89999" marR="159378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Segmentación Geográfica</a:t>
            </a:r>
            <a:endParaRPr b="1" sz="1100">
              <a:solidFill>
                <a:schemeClr val="dk1"/>
              </a:solidFill>
            </a:endParaRPr>
          </a:p>
          <a:p>
            <a:pPr indent="0" lvl="0" marL="89999" marR="159378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Geográficamente se divide el mercado por regiones o ciudades. Decathlon adapta sus tiendas para ofrecer productos específicos según el clima o terreno, como equipos de esquí en regiones montañosas o ropa ligera en zonas cálidas.</a:t>
            </a:r>
            <a:endParaRPr sz="1100">
              <a:solidFill>
                <a:schemeClr val="dk1"/>
              </a:solidFill>
            </a:endParaRPr>
          </a:p>
          <a:p>
            <a:pPr indent="0" lvl="0" marL="89999" marR="159378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Segmentación Demográfica:</a:t>
            </a:r>
            <a:endParaRPr sz="1100">
              <a:solidFill>
                <a:schemeClr val="dk1"/>
              </a:solidFill>
            </a:endParaRPr>
          </a:p>
          <a:p>
            <a:pPr indent="0" lvl="0" marL="89999" marR="159378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Demográficamente se considera edad, género, ingresos, etc. Por ejemplo, Disney se enfoca en familias jóvenes y niños.</a:t>
            </a:r>
            <a:endParaRPr sz="1100">
              <a:solidFill>
                <a:schemeClr val="dk1"/>
              </a:solidFill>
            </a:endParaRPr>
          </a:p>
          <a:p>
            <a:pPr indent="0" lvl="0" marL="89999" marR="159378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-419" sz="1100">
                <a:solidFill>
                  <a:schemeClr val="dk1"/>
                </a:solidFill>
              </a:rPr>
              <a:t>Segmentación Psicográfica</a:t>
            </a:r>
            <a:endParaRPr b="1" sz="1100">
              <a:solidFill>
                <a:schemeClr val="dk1"/>
              </a:solidFill>
            </a:endParaRPr>
          </a:p>
          <a:p>
            <a:pPr indent="0" lvl="0" marL="89999" marR="159378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La psicográfica se basa en el estilo de vida, valores, intereses personalidad, etc. Por ejemplo, North Face apunta a los aventureros.</a:t>
            </a:r>
            <a:endParaRPr sz="1100">
              <a:solidFill>
                <a:schemeClr val="dk1"/>
              </a:solidFill>
            </a:endParaRPr>
          </a:p>
          <a:p>
            <a:pPr indent="0" lvl="0" marL="89999" marR="159378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1"/>
                </a:solidFill>
              </a:rPr>
              <a:t>Segmentación Conductual</a:t>
            </a:r>
            <a:endParaRPr b="1" sz="1100">
              <a:solidFill>
                <a:schemeClr val="dk1"/>
              </a:solidFill>
            </a:endParaRPr>
          </a:p>
          <a:p>
            <a:pPr indent="0" lvl="0" marL="89999" marR="159378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1"/>
                </a:solidFill>
              </a:rPr>
              <a:t>La conductual se enfoca en cómo se comporta el consumidor. Pueden ser los hábitos de compra, los beneficios buscados, si es un usuario frecuente o leal. </a:t>
            </a:r>
            <a:r>
              <a:rPr b="1" lang="es-419" sz="1100">
                <a:solidFill>
                  <a:schemeClr val="dk1"/>
                </a:solidFill>
              </a:rPr>
              <a:t>Coca-Cola</a:t>
            </a:r>
            <a:r>
              <a:rPr lang="es-419" sz="1100">
                <a:solidFill>
                  <a:schemeClr val="dk1"/>
                </a:solidFill>
              </a:rPr>
              <a:t> segmenta a sus consumidores en quienes buscan bebidas sin azúcar, quienes compran por impulso y quienes son leales a la marca, adaptando productos y campañas para cada grupo.</a:t>
            </a:r>
            <a:endParaRPr/>
          </a:p>
        </p:txBody>
      </p:sp>
      <p:pic>
        <p:nvPicPr>
          <p:cNvPr id="77" name="Google Shape;77;p16" title="Imagen15.png"/>
          <p:cNvPicPr preferRelativeResize="0"/>
          <p:nvPr/>
        </p:nvPicPr>
        <p:blipFill rotWithShape="1">
          <a:blip r:embed="rId3">
            <a:alphaModFix/>
          </a:blip>
          <a:srcRect b="0" l="0" r="0" t="7132"/>
          <a:stretch/>
        </p:blipFill>
        <p:spPr>
          <a:xfrm>
            <a:off x="5064900" y="1542800"/>
            <a:ext cx="3945800" cy="30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49400"/>
            <a:ext cx="8520600" cy="50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>
                <a:solidFill>
                  <a:schemeClr val="dk1"/>
                </a:solidFill>
              </a:rPr>
              <a:t>Segmentación de Mercados Internacionales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Las empresas agrupan países por similitudes en necesidades y comportamientos de compra: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Geográfica:</a:t>
            </a:r>
            <a:r>
              <a:rPr lang="es-419" sz="1100">
                <a:solidFill>
                  <a:schemeClr val="dk1"/>
                </a:solidFill>
              </a:rPr>
              <a:t> Agrupa países por regiones que ocupan. Ejemplo: Agrupar países de Europa Occidental, Latinoamérica, </a:t>
            </a:r>
            <a:r>
              <a:rPr lang="es-419" sz="1100">
                <a:solidFill>
                  <a:schemeClr val="dk1"/>
                </a:solidFill>
              </a:rPr>
              <a:t>península</a:t>
            </a:r>
            <a:r>
              <a:rPr lang="es-419" sz="1100">
                <a:solidFill>
                  <a:schemeClr val="dk1"/>
                </a:solidFill>
              </a:rPr>
              <a:t> </a:t>
            </a:r>
            <a:r>
              <a:rPr lang="es-419" sz="1100">
                <a:solidFill>
                  <a:schemeClr val="dk1"/>
                </a:solidFill>
              </a:rPr>
              <a:t>ibérica</a:t>
            </a:r>
            <a:r>
              <a:rPr lang="es-419" sz="1100">
                <a:solidFill>
                  <a:schemeClr val="dk1"/>
                </a:solidFill>
              </a:rPr>
              <a:t>, etc.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Económica:</a:t>
            </a:r>
            <a:r>
              <a:rPr lang="es-419" sz="1100">
                <a:solidFill>
                  <a:schemeClr val="dk1"/>
                </a:solidFill>
              </a:rPr>
              <a:t> Se elige a aquellos </a:t>
            </a:r>
            <a:r>
              <a:rPr lang="es-419" sz="1100">
                <a:solidFill>
                  <a:schemeClr val="dk1"/>
                </a:solidFill>
              </a:rPr>
              <a:t>países</a:t>
            </a:r>
            <a:r>
              <a:rPr lang="es-419" sz="1100">
                <a:solidFill>
                  <a:schemeClr val="dk1"/>
                </a:solidFill>
              </a:rPr>
              <a:t> dependiendo sus niveles de ingresos o desarrollo económico. </a:t>
            </a:r>
            <a:r>
              <a:rPr lang="es-419" sz="1100">
                <a:solidFill>
                  <a:schemeClr val="dk1"/>
                </a:solidFill>
              </a:rPr>
              <a:t>Ejemplo: países que integran el G7 que poseen economías desarrolladas con alto poder adquisitivo (Alemania, Canadá, Estados Unidos, Francia, Italia, Japón, Reino Unido), o países con economías emergentes como los que pertenecen al BRICS.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Político y Legal:</a:t>
            </a:r>
            <a:r>
              <a:rPr lang="es-419" sz="1100">
                <a:solidFill>
                  <a:schemeClr val="dk1"/>
                </a:solidFill>
              </a:rPr>
              <a:t> Tipo y estabilidad de gobierno, receptividad a empresa</a:t>
            </a:r>
            <a:r>
              <a:rPr lang="es-419" sz="1100">
                <a:solidFill>
                  <a:schemeClr val="dk1"/>
                </a:solidFill>
              </a:rPr>
              <a:t>s extranjeras, regulaciones monetarias, burocracia. No es lo mismo el contexto político de Arabia Saudita que el de Brasil o China</a:t>
            </a:r>
            <a:r>
              <a:rPr lang="es-419" sz="1100">
                <a:solidFill>
                  <a:schemeClr val="dk1"/>
                </a:solidFill>
              </a:rPr>
              <a:t> por ejemplo.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Cultural:</a:t>
            </a:r>
            <a:r>
              <a:rPr lang="es-419" sz="1100">
                <a:solidFill>
                  <a:schemeClr val="dk1"/>
                </a:solidFill>
              </a:rPr>
              <a:t> Idiomas, religiones, valores, actitudes, costumbres y patrones de conducta compartidos. Ejemplo: Mercados con predominio de un mismo idioma (ej., países hispanohablantes de América Latina) o  culturas con fuertes tradiciones religiosas (ej., países de mayoría musulmana).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83" name="Google Shape;83;p17" title="210921_Cómo-hacer-una-segmentación-de-mercados-internacionales-en-un-marketpl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1850" y="3520675"/>
            <a:ext cx="2760300" cy="1549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/>
              <a:t>Segmentación Intermercado (o de Mercado Cruzado)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971200"/>
            <a:ext cx="8520600" cy="3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100">
                <a:solidFill>
                  <a:schemeClr val="dk1"/>
                </a:solidFill>
              </a:rPr>
              <a:t>Define segmentos de consumidores con necesidades y comportamientos de compra similares, </a:t>
            </a:r>
            <a:r>
              <a:rPr b="1" lang="es-419" sz="1100">
                <a:solidFill>
                  <a:schemeClr val="dk1"/>
                </a:solidFill>
              </a:rPr>
              <a:t>independientemente de su país de origen</a:t>
            </a:r>
            <a:r>
              <a:rPr lang="es-419" sz="1100">
                <a:solidFill>
                  <a:schemeClr val="dk1"/>
                </a:solidFill>
              </a:rPr>
              <a:t>, gracias a las nuevas tecnologías de comunicación.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Ejemplos: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Lexus se enfoca en la "élite global" acaudalada.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H&amp;M se dirige a compradores conscientes de la moda pero austeros en 35 países.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419" sz="1100">
                <a:solidFill>
                  <a:schemeClr val="dk1"/>
                </a:solidFill>
              </a:rPr>
              <a:t>Coca-Cola crea programas globales para adolescentes (ej., campaña Coca-Cola Music).</a:t>
            </a:r>
            <a:endParaRPr/>
          </a:p>
        </p:txBody>
      </p:sp>
      <p:pic>
        <p:nvPicPr>
          <p:cNvPr id="90" name="Google Shape;90;p18" title="segmentacion-de-mercado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2437" y="2828150"/>
            <a:ext cx="3879125" cy="2167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/>
              <a:t>Segmentación con Múltiples Variables</a:t>
            </a:r>
            <a:endParaRPr sz="240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488800" cy="37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La combinación de variables geográficas, demográficas, psicográficas y conductuales permite identificar segmentos de población con gran precisión.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Herramientas como PRIZM de Nielsen agrupan a los hogares en segmentos según su estilo de vida y características sociodemográficas.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419" sz="1300">
                <a:solidFill>
                  <a:schemeClr val="dk1"/>
                </a:solidFill>
              </a:rPr>
              <a:t>Herramientas como PRIZM de Nielsen agrupan a los hogares en segmentos según su estilo de vida y características sociodemográficas.</a:t>
            </a:r>
            <a:endParaRPr sz="1300"/>
          </a:p>
        </p:txBody>
      </p:sp>
      <p:pic>
        <p:nvPicPr>
          <p:cNvPr id="97" name="Google Shape;97;p19" title="90213-36d20f33-260a-4f37-b451-bbebb59a299c.png"/>
          <p:cNvPicPr preferRelativeResize="0"/>
          <p:nvPr/>
        </p:nvPicPr>
        <p:blipFill rotWithShape="1">
          <a:blip r:embed="rId3">
            <a:alphaModFix/>
          </a:blip>
          <a:srcRect b="19507" l="0" r="0" t="21965"/>
          <a:stretch/>
        </p:blipFill>
        <p:spPr>
          <a:xfrm>
            <a:off x="1036675" y="3326775"/>
            <a:ext cx="1612600" cy="9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 title="clarita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100" y="2664125"/>
            <a:ext cx="5195875" cy="2269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b="1" lang="es-419" sz="2400">
                <a:solidFill>
                  <a:srgbClr val="000000"/>
                </a:solidFill>
              </a:rPr>
              <a:t>Segmentación de Mercados Empresariales</a:t>
            </a:r>
            <a:endParaRPr b="1" sz="2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017725"/>
            <a:ext cx="5212500" cy="39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Geográfica:</a:t>
            </a:r>
            <a:r>
              <a:rPr lang="es-419" sz="1100">
                <a:solidFill>
                  <a:schemeClr val="dk1"/>
                </a:solidFill>
              </a:rPr>
              <a:t> Regiones o ciudades (ej: maquinaria agrícola adaptada al clima).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Demográfica:</a:t>
            </a:r>
            <a:r>
              <a:rPr lang="es-419" sz="1100">
                <a:solidFill>
                  <a:schemeClr val="dk1"/>
                </a:solidFill>
              </a:rPr>
              <a:t> Industria y tamaño de la empresa (ej: software para PyMEs tecnológicas).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Beneficios Buscados:</a:t>
            </a:r>
            <a:r>
              <a:rPr lang="es-419" sz="1100">
                <a:solidFill>
                  <a:schemeClr val="dk1"/>
                </a:solidFill>
              </a:rPr>
              <a:t> Ventajas específicas que busca el cliente (ej: logística que prioriza rapidez o costo).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Estatus del Usuario:</a:t>
            </a:r>
            <a:r>
              <a:rPr lang="es-419" sz="1100">
                <a:solidFill>
                  <a:schemeClr val="dk1"/>
                </a:solidFill>
              </a:rPr>
              <a:t> Relación del cliente con el producto (potencial, primerizo, regular, ex-usuario).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Tasa de Utilización:</a:t>
            </a:r>
            <a:r>
              <a:rPr lang="es-419" sz="1100">
                <a:solidFill>
                  <a:schemeClr val="dk1"/>
                </a:solidFill>
              </a:rPr>
              <a:t> Frecuencia o volumen de uso/compra.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Estatus de Lealtad:</a:t>
            </a:r>
            <a:r>
              <a:rPr lang="es-419" sz="1100">
                <a:solidFill>
                  <a:schemeClr val="dk1"/>
                </a:solidFill>
              </a:rPr>
              <a:t> Nivel de lealtad a la marca/proveedor.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Características Operacionales:</a:t>
            </a:r>
            <a:r>
              <a:rPr lang="es-419" sz="1100">
                <a:solidFill>
                  <a:schemeClr val="dk1"/>
                </a:solidFill>
              </a:rPr>
              <a:t> Aspectos técnicos y operativos del cliente (tecnología, capacidad, sistemas).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Enfoques de Adquisiciones:</a:t>
            </a:r>
            <a:r>
              <a:rPr lang="es-419" sz="1100">
                <a:solidFill>
                  <a:schemeClr val="dk1"/>
                </a:solidFill>
              </a:rPr>
              <a:t> Proceso de compra del cliente (relaciones con proveedores, políticas, criterios).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Factores Situacionales:</a:t>
            </a:r>
            <a:r>
              <a:rPr lang="es-419" sz="1100">
                <a:solidFill>
                  <a:schemeClr val="dk1"/>
                </a:solidFill>
              </a:rPr>
              <a:t> Situación específica de la compra (urgencia, aplicación, tamaño del pedido).</a:t>
            </a:r>
            <a:endParaRPr sz="11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s-419" sz="1100">
                <a:solidFill>
                  <a:schemeClr val="dk1"/>
                </a:solidFill>
              </a:rPr>
              <a:t>Por Características Personales del Cliente:</a:t>
            </a:r>
            <a:r>
              <a:rPr lang="es-419" sz="1100">
                <a:solidFill>
                  <a:schemeClr val="dk1"/>
                </a:solidFill>
              </a:rPr>
              <a:t> Características de los tomadores de decisiones.</a:t>
            </a:r>
            <a:endParaRPr/>
          </a:p>
        </p:txBody>
      </p:sp>
      <p:pic>
        <p:nvPicPr>
          <p:cNvPr id="105" name="Google Shape;105;p20" title="b2b-iac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900" y="1766475"/>
            <a:ext cx="3326950" cy="244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/>
              <a:t>Requisitos para una Segmentación Eficaz</a:t>
            </a:r>
            <a:endParaRPr sz="240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68200"/>
            <a:ext cx="8520600" cy="3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400">
                <a:solidFill>
                  <a:schemeClr val="dk1"/>
                </a:solidFill>
              </a:rPr>
              <a:t>Para que una segmentación sea útil debe cumplir con cinco criterios: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</a:rPr>
              <a:t>M</a:t>
            </a:r>
            <a:r>
              <a:rPr b="1" i="1" lang="es-419" sz="1400">
                <a:solidFill>
                  <a:schemeClr val="dk1"/>
                </a:solidFill>
              </a:rPr>
              <a:t>edible</a:t>
            </a:r>
            <a:r>
              <a:rPr lang="es-419" sz="1400">
                <a:solidFill>
                  <a:schemeClr val="dk1"/>
                </a:solidFill>
              </a:rPr>
              <a:t>: Se puede cuantificar su tamaño y poder adquisitivo.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</a:rPr>
              <a:t>A</a:t>
            </a:r>
            <a:r>
              <a:rPr b="1" i="1" lang="es-419" sz="1400">
                <a:solidFill>
                  <a:schemeClr val="dk1"/>
                </a:solidFill>
              </a:rPr>
              <a:t>ccesible</a:t>
            </a:r>
            <a:r>
              <a:rPr lang="es-419" sz="1400">
                <a:solidFill>
                  <a:schemeClr val="dk1"/>
                </a:solidFill>
              </a:rPr>
              <a:t>: Se puede alcanzar de forma efectiva con campañas.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</a:rPr>
              <a:t>S</a:t>
            </a:r>
            <a:r>
              <a:rPr b="1" i="1" lang="es-419" sz="1400">
                <a:solidFill>
                  <a:schemeClr val="dk1"/>
                </a:solidFill>
              </a:rPr>
              <a:t>ustancial</a:t>
            </a:r>
            <a:r>
              <a:rPr lang="es-419" sz="1400">
                <a:solidFill>
                  <a:schemeClr val="dk1"/>
                </a:solidFill>
              </a:rPr>
              <a:t>: Es lo suficientemente grande o rentable.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</a:rPr>
              <a:t>D</a:t>
            </a:r>
            <a:r>
              <a:rPr b="1" i="1" lang="es-419" sz="1400">
                <a:solidFill>
                  <a:schemeClr val="dk1"/>
                </a:solidFill>
              </a:rPr>
              <a:t>iferenciable</a:t>
            </a:r>
            <a:r>
              <a:rPr lang="es-419" sz="1400">
                <a:solidFill>
                  <a:schemeClr val="dk1"/>
                </a:solidFill>
              </a:rPr>
              <a:t>: Responde de forma distinta a las acciones de marketing.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419" sz="1400">
                <a:solidFill>
                  <a:schemeClr val="dk1"/>
                </a:solidFill>
              </a:rPr>
              <a:t>A</a:t>
            </a:r>
            <a:r>
              <a:rPr b="1" i="1" lang="es-419" sz="1400">
                <a:solidFill>
                  <a:schemeClr val="dk1"/>
                </a:solidFill>
              </a:rPr>
              <a:t>barcable</a:t>
            </a:r>
            <a:r>
              <a:rPr lang="es-419" sz="1400">
                <a:solidFill>
                  <a:schemeClr val="dk1"/>
                </a:solidFill>
              </a:rPr>
              <a:t>: Puede ser atendido por los recursos de la empresa.</a:t>
            </a:r>
            <a:endParaRPr/>
          </a:p>
        </p:txBody>
      </p:sp>
      <p:pic>
        <p:nvPicPr>
          <p:cNvPr id="112" name="Google Shape;112;p21" title="16 jun 2025, 22_32_11.png"/>
          <p:cNvPicPr preferRelativeResize="0"/>
          <p:nvPr/>
        </p:nvPicPr>
        <p:blipFill rotWithShape="1">
          <a:blip r:embed="rId3">
            <a:alphaModFix/>
          </a:blip>
          <a:srcRect b="31709" l="0" r="0" t="27936"/>
          <a:stretch/>
        </p:blipFill>
        <p:spPr>
          <a:xfrm>
            <a:off x="2798525" y="1588675"/>
            <a:ext cx="3546949" cy="14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