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0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EE496-D56A-4AD7-9319-550649BDC24E}" type="datetimeFigureOut">
              <a:rPr lang="es-AR" smtClean="0"/>
              <a:t>18/10/2024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D5B6C-1105-4930-975E-F3C7682CF0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556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D5B6C-1105-4930-975E-F3C7682CF0FA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4778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D5B6C-1105-4930-975E-F3C7682CF0FA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849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EDB7A-9CDA-31A4-B490-86DD0B91C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482197-2BA1-A029-0D5B-C964D55E7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D430D3-A40D-CFDE-0BEB-FD52C392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155A-3B84-4E13-BD9D-F62D7BE242FB}" type="datetimeFigureOut">
              <a:rPr lang="es-AR" smtClean="0"/>
              <a:t>18/10/2024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7064A9-3B47-A939-6B44-E69B78DA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B220F7-F26B-504C-FECF-DAD5EB3F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B73B-132F-4C70-A63B-7D255440A8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948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3CDCE-FBB0-8CB4-5467-7CCF287A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57EBC8-6FC2-500A-4DBC-7C283EC07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2493D-A675-5B76-B181-67831A58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155A-3B84-4E13-BD9D-F62D7BE242FB}" type="datetimeFigureOut">
              <a:rPr lang="es-AR" smtClean="0"/>
              <a:t>18/10/2024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07D45-E5E5-EEC5-513A-D313FC80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393BE9-E8AA-932B-8623-73E0DBD0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B73B-132F-4C70-A63B-7D255440A8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545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C65B12-26C8-DF8C-EF8C-D4ADE5667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08C19A-4846-F941-50A0-9C3E7A8F8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A58DD3-DC42-DA0E-7C48-F7739FD7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155A-3B84-4E13-BD9D-F62D7BE242FB}" type="datetimeFigureOut">
              <a:rPr lang="es-AR" smtClean="0"/>
              <a:t>18/10/2024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E5F387-DB7A-CA0D-7044-29FE9C6C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7D7311-FEA3-AE80-7917-7A040777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B73B-132F-4C70-A63B-7D255440A8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452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CA328-438E-1FE6-0FE2-0557EC04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3BEF1-F42F-2A48-5ED3-86CAA6BD4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417F8B-290D-FD0B-556D-A10B2149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155A-3B84-4E13-BD9D-F62D7BE242FB}" type="datetimeFigureOut">
              <a:rPr lang="es-AR" smtClean="0"/>
              <a:t>18/10/2024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0F546D-BB67-C851-BEB8-7204CCD3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C7D723-61E1-3D3E-61DC-FB3BB719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B73B-132F-4C70-A63B-7D255440A8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07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BFBDF-7DF4-1605-07BA-B829BEC0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CDF714-095B-CFA9-F2F5-8B3C00A40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954D11-1D0C-EB2C-0785-03D94FF8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155A-3B84-4E13-BD9D-F62D7BE242FB}" type="datetimeFigureOut">
              <a:rPr lang="es-AR" smtClean="0"/>
              <a:t>18/10/2024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1CB443-895B-49D0-8E2A-021F6207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E0E5E5-B39A-A7FD-7027-4CAB9BD2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B73B-132F-4C70-A63B-7D255440A8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428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665D8-58B1-2AF0-C697-717586B5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14E4F2-2E86-9911-93E8-DE7355449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E8B92E-A09D-14A2-389F-587D9D2FC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4A5E2C-F8D6-5190-71E1-516829A4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155A-3B84-4E13-BD9D-F62D7BE242FB}" type="datetimeFigureOut">
              <a:rPr lang="es-AR" smtClean="0"/>
              <a:t>18/10/2024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5C6F51-D85E-1017-D4ED-6357E097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8CF6AA-5FFE-40CE-035F-426D7651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B73B-132F-4C70-A63B-7D255440A8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8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59CE6-BF24-E5E0-2DFA-B6F70CBC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D270C7-DF94-A6BD-3834-66901FF4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2096EF-B3B2-6BD3-A4D2-1D4DB63D4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FCD5C9-4733-8E2C-BD7C-BABA97460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6BC568-5F4E-7E6C-5B61-CD9103AEF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6CA1D9-952F-B0F6-3777-B635E427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155A-3B84-4E13-BD9D-F62D7BE242FB}" type="datetimeFigureOut">
              <a:rPr lang="es-AR" smtClean="0"/>
              <a:t>18/10/2024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C0940F-4B36-7409-F5DF-5682C382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3C8E71-CED3-669B-0764-816A9314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B73B-132F-4C70-A63B-7D255440A8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707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D8C9B-19DA-31C2-C776-C178EC0E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C3C459-C23A-0A69-1FA0-087C0CEB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155A-3B84-4E13-BD9D-F62D7BE242FB}" type="datetimeFigureOut">
              <a:rPr lang="es-AR" smtClean="0"/>
              <a:t>18/10/2024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600A68-AD59-14AC-28C1-2CCEA22C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B541E2-54F6-1202-B68C-CF61C893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B73B-132F-4C70-A63B-7D255440A8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681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20A98A-1D8F-288E-114B-1E0A1207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155A-3B84-4E13-BD9D-F62D7BE242FB}" type="datetimeFigureOut">
              <a:rPr lang="es-AR" smtClean="0"/>
              <a:t>18/10/2024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C2FB1E-73C7-0856-4601-2033F79A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0FD9EE-D775-100E-0279-5B4DD726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B73B-132F-4C70-A63B-7D255440A8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821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77BE9-A536-9EA3-63DA-D69A8F89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245DEA-DB34-6FAE-5B59-976EA508C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8A071F-3AE5-BFE5-BFD8-E50D0ECF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877441-3DCC-EB83-CEC3-1BD7314B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155A-3B84-4E13-BD9D-F62D7BE242FB}" type="datetimeFigureOut">
              <a:rPr lang="es-AR" smtClean="0"/>
              <a:t>18/10/2024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20A12A-797C-7B8E-9C88-8F8C7F01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22DDA4-35B2-7B47-AEEA-50654037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B73B-132F-4C70-A63B-7D255440A8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778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FC456-02A7-113C-8119-E485028C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D557DB-81E0-72FC-B805-A037ABE5A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69DC0F-C528-B3FA-60D7-2F50D364A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275863-025D-34F7-0DCC-D5C016EB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155A-3B84-4E13-BD9D-F62D7BE242FB}" type="datetimeFigureOut">
              <a:rPr lang="es-AR" smtClean="0"/>
              <a:t>18/10/2024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5A7534-6E0D-5774-7A19-F53BD593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F973AE-01C1-DD6F-4627-14507BED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B73B-132F-4C70-A63B-7D255440A8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129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52FB2F-91C7-0088-A5A9-A3E58A37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C0B368-BFD7-D733-015E-2B7A3D688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8C3DE5-D02B-0F3B-9F77-C16F1407A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1D155A-3B84-4E13-BD9D-F62D7BE242FB}" type="datetimeFigureOut">
              <a:rPr lang="es-AR" smtClean="0"/>
              <a:t>18/10/2024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16EA5C-1D6C-A7DA-13DE-B9A621252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CD7B05-85F6-AD75-E57A-179C2CC51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A5B73B-132F-4C70-A63B-7D255440A8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181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99E56-FDFA-A687-9E29-E90FC9E83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20748"/>
            <a:ext cx="12192000" cy="614422"/>
          </a:xfrm>
        </p:spPr>
        <p:txBody>
          <a:bodyPr>
            <a:noAutofit/>
          </a:bodyPr>
          <a:lstStyle/>
          <a:p>
            <a:r>
              <a:rPr lang="es-MX" sz="4000" b="1" dirty="0">
                <a:latin typeface="+mn-lt"/>
              </a:rPr>
              <a:t>Paso 1: La Imagen se Convierte en Números</a:t>
            </a:r>
            <a:endParaRPr lang="es-AR" sz="4000" b="1" dirty="0">
              <a:latin typeface="+mn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4A18B5-155F-541D-37B3-46ED57214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2264"/>
            <a:ext cx="9144000" cy="1655762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/>
              <a:t>La imagen, que para nosotros es algo visual, se convierte en una </a:t>
            </a:r>
            <a:r>
              <a:rPr lang="es-MX" b="1" dirty="0"/>
              <a:t>tabla de números</a:t>
            </a:r>
            <a:r>
              <a:rPr lang="es-MX" dirty="0"/>
              <a:t> que la red pueda entender. Cada píxel de la imagen tiene un valor numérico que representa un color o intensidad. Si es una imagen a color, se divide en </a:t>
            </a:r>
            <a:r>
              <a:rPr lang="es-MX" b="1" dirty="0"/>
              <a:t>3 capas</a:t>
            </a:r>
            <a:r>
              <a:rPr lang="es-MX" dirty="0"/>
              <a:t>: rojo, verde y azul (RGB).</a:t>
            </a:r>
            <a:endParaRPr lang="es-A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49D34B2-14BC-6768-3279-86ACB202C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155" y="1430263"/>
            <a:ext cx="3870028" cy="315690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941A68C-DED8-7196-8318-561FBB9F1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455" y="1776272"/>
            <a:ext cx="2184964" cy="2464888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A384585-396A-A3C4-7619-51F730535ED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337183" y="3008717"/>
            <a:ext cx="9136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001633D-DA2C-5760-1D60-0CCE1FCC0610}"/>
              </a:ext>
            </a:extLst>
          </p:cNvPr>
          <p:cNvSpPr txBox="1"/>
          <p:nvPr/>
        </p:nvSpPr>
        <p:spPr>
          <a:xfrm>
            <a:off x="7381775" y="2051432"/>
            <a:ext cx="1864519" cy="1740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s-AR" sz="1200" dirty="0"/>
              <a:t>12    05    03    09   01    23</a:t>
            </a:r>
            <a:br>
              <a:rPr lang="es-AR" sz="1200" dirty="0"/>
            </a:br>
            <a:r>
              <a:rPr lang="es-AR" sz="1200" dirty="0"/>
              <a:t>08    06    55    06   13    62</a:t>
            </a:r>
            <a:br>
              <a:rPr lang="es-AR" sz="1200" dirty="0"/>
            </a:br>
            <a:r>
              <a:rPr lang="es-AR" sz="1200" dirty="0"/>
              <a:t>41    08    03    51   02    83</a:t>
            </a:r>
            <a:br>
              <a:rPr lang="es-AR" sz="1200" dirty="0"/>
            </a:br>
            <a:r>
              <a:rPr lang="es-AR" sz="1200" dirty="0"/>
              <a:t>18    09    51    09   23    02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s-AR" sz="1200" dirty="0"/>
              <a:t>22    05    63    08   01    29</a:t>
            </a:r>
            <a:br>
              <a:rPr lang="es-AR" sz="1200" dirty="0"/>
            </a:br>
            <a:r>
              <a:rPr lang="es-AR" sz="1200" dirty="0"/>
              <a:t>88    65    77    07   53    95</a:t>
            </a:r>
          </a:p>
        </p:txBody>
      </p:sp>
    </p:spTree>
    <p:extLst>
      <p:ext uri="{BB962C8B-B14F-4D97-AF65-F5344CB8AC3E}">
        <p14:creationId xmlns:p14="http://schemas.microsoft.com/office/powerpoint/2010/main" val="18243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99E56-FDFA-A687-9E29-E90FC9E83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20748"/>
            <a:ext cx="12192000" cy="614422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AR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Paso 2: Convolución – Buscando Patrones (1)</a:t>
            </a:r>
            <a:endParaRPr lang="es-AR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4A18B5-155F-541D-37B3-46ED57214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2264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AR" sz="2000" dirty="0"/>
              <a:t>Para cada capa se usan filtros o </a:t>
            </a:r>
            <a:r>
              <a:rPr lang="es-AR" sz="2000" dirty="0" err="1"/>
              <a:t>kernels</a:t>
            </a:r>
            <a:r>
              <a:rPr lang="es-AR" sz="2000" dirty="0"/>
              <a:t> (pequeñas matrices de números) para analizar bloques pequeños de la imagen, como porciones de 3x3 píxeles. Estos filtros buscan patrones simples, como bordes o texturas. </a:t>
            </a:r>
            <a:r>
              <a:rPr lang="es-MX" sz="2000" dirty="0"/>
              <a:t>Cada vez que un filtro encuentra algo útil, genera un nuevo conjunto de datos llamado mapa de características. Cada filtro entonces describe una característica especifica de la imagen.</a:t>
            </a:r>
            <a:endParaRPr lang="es-AR"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7315ABB-13F2-AC73-12A3-584402647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19" y="1559265"/>
            <a:ext cx="2292716" cy="24994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0805BF2-A8B5-4034-D306-F0799E391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35" y="1396088"/>
            <a:ext cx="4201472" cy="282576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222B19C-416F-613B-D827-962A1EED0F7B}"/>
              </a:ext>
            </a:extLst>
          </p:cNvPr>
          <p:cNvSpPr txBox="1"/>
          <p:nvPr/>
        </p:nvSpPr>
        <p:spPr>
          <a:xfrm>
            <a:off x="5283200" y="4221857"/>
            <a:ext cx="166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i="1" dirty="0"/>
              <a:t>Mapa de </a:t>
            </a:r>
            <a:br>
              <a:rPr lang="es-AR" i="1" dirty="0"/>
            </a:br>
            <a:r>
              <a:rPr lang="es-AR" i="1" dirty="0"/>
              <a:t>características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0F5673C-219E-B068-B38D-D7DD1BE79126}"/>
              </a:ext>
            </a:extLst>
          </p:cNvPr>
          <p:cNvSpPr txBox="1"/>
          <p:nvPr/>
        </p:nvSpPr>
        <p:spPr>
          <a:xfrm>
            <a:off x="3434900" y="425201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i="1" dirty="0"/>
              <a:t>Filtro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61EBFA1-0A44-4B33-1CF3-50DCC4FF4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498" y="1396088"/>
            <a:ext cx="3661047" cy="3252245"/>
          </a:xfrm>
          <a:prstGeom prst="rect">
            <a:avLst/>
          </a:prstGeom>
        </p:spPr>
      </p:pic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8C6347AC-5BEA-6FC7-5F67-7A47456C6015}"/>
              </a:ext>
            </a:extLst>
          </p:cNvPr>
          <p:cNvSpPr/>
          <p:nvPr/>
        </p:nvSpPr>
        <p:spPr>
          <a:xfrm>
            <a:off x="7048500" y="2808972"/>
            <a:ext cx="730250" cy="4549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872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99E56-FDFA-A687-9E29-E90FC9E83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20748"/>
            <a:ext cx="12192000" cy="614422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AR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Paso 2b: Convolución – Buscando Patrones (2)</a:t>
            </a:r>
            <a:endParaRPr lang="es-AR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F4068C4-DCCC-2D90-8D43-A5F9C031E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63" y="1447920"/>
            <a:ext cx="7900973" cy="45782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0127D32-241A-5D30-9173-7CCD44ADD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350" y="1936750"/>
            <a:ext cx="2976362" cy="372745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A22C1E1E-0325-0A32-C82C-CF12B7C30323}"/>
              </a:ext>
            </a:extLst>
          </p:cNvPr>
          <p:cNvSpPr txBox="1"/>
          <p:nvPr/>
        </p:nvSpPr>
        <p:spPr>
          <a:xfrm>
            <a:off x="6048616" y="5017869"/>
            <a:ext cx="176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b="1" i="1" dirty="0">
                <a:solidFill>
                  <a:schemeClr val="bg1"/>
                </a:solidFill>
              </a:rPr>
              <a:t>Mapa de </a:t>
            </a:r>
            <a:br>
              <a:rPr lang="es-AR" b="1" i="1" dirty="0">
                <a:solidFill>
                  <a:schemeClr val="bg1"/>
                </a:solidFill>
              </a:rPr>
            </a:br>
            <a:r>
              <a:rPr lang="es-AR" b="1" i="1" dirty="0">
                <a:solidFill>
                  <a:schemeClr val="bg1"/>
                </a:solidFill>
              </a:rPr>
              <a:t>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109431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99E56-FDFA-A687-9E29-E90FC9E83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20748"/>
            <a:ext cx="12192000" cy="614422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AR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Paso 3: ReLU y Max </a:t>
            </a:r>
            <a:r>
              <a:rPr lang="es-AR" sz="4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Pooling</a:t>
            </a:r>
            <a:endParaRPr lang="es-AR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7FBB5C0-C213-E0DA-DE35-69DFE5732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700" y="4559770"/>
            <a:ext cx="9702800" cy="1983839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MX" dirty="0"/>
              <a:t>Después de aplicar los filtros, la red puede encontrar </a:t>
            </a:r>
            <a:r>
              <a:rPr lang="es-MX" b="1" dirty="0"/>
              <a:t>valores negativos</a:t>
            </a:r>
            <a:r>
              <a:rPr lang="es-MX" dirty="0"/>
              <a:t> que no aportan información útil, por lo que </a:t>
            </a:r>
            <a:r>
              <a:rPr lang="es-MX" b="1" dirty="0"/>
              <a:t>la función </a:t>
            </a:r>
            <a:r>
              <a:rPr lang="es-MX" b="1" dirty="0" err="1"/>
              <a:t>ReLU</a:t>
            </a:r>
            <a:r>
              <a:rPr lang="es-MX" b="1" dirty="0"/>
              <a:t> los convierte en 0</a:t>
            </a:r>
            <a:r>
              <a:rPr lang="es-MX" dirty="0"/>
              <a:t>, dejando solo los datos más relevantes, </a:t>
            </a:r>
            <a:r>
              <a:rPr lang="es-AR" dirty="0"/>
              <a:t>esto es como borrar los garabatos que no aportan al dibujo final</a:t>
            </a:r>
            <a:r>
              <a:rPr lang="es-MX" dirty="0"/>
              <a:t>. Aun así, hay demasiada información para procesar, por lo que se aplica </a:t>
            </a:r>
            <a:r>
              <a:rPr lang="es-MX" b="1" dirty="0" err="1"/>
              <a:t>max</a:t>
            </a:r>
            <a:r>
              <a:rPr lang="es-MX" b="1" dirty="0"/>
              <a:t> </a:t>
            </a:r>
            <a:r>
              <a:rPr lang="es-MX" b="1" dirty="0" err="1"/>
              <a:t>pooling</a:t>
            </a:r>
            <a:r>
              <a:rPr lang="es-MX" dirty="0"/>
              <a:t> para </a:t>
            </a:r>
            <a:r>
              <a:rPr lang="es-MX" b="1" dirty="0"/>
              <a:t>resumir los datos</a:t>
            </a:r>
            <a:r>
              <a:rPr lang="es-MX" dirty="0"/>
              <a:t>, tomando el </a:t>
            </a:r>
            <a:r>
              <a:rPr lang="es-MX" b="1" dirty="0"/>
              <a:t>valor más alto en bloques pequeños</a:t>
            </a:r>
            <a:r>
              <a:rPr lang="es-MX" dirty="0"/>
              <a:t> (por ejemplo, de 2x2 píxeles). Esto permite </a:t>
            </a:r>
            <a:r>
              <a:rPr lang="es-MX" b="1" dirty="0"/>
              <a:t>conservar los patrones más importantes</a:t>
            </a:r>
            <a:r>
              <a:rPr lang="es-MX" dirty="0"/>
              <a:t> (como un borde claro o la forma de una rueda) mientras se reduce la cantidad de datos a manejar.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1237ED-8C01-DA20-93A7-6FCB91ADD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429" r="13019" b="49227"/>
          <a:stretch/>
        </p:blipFill>
        <p:spPr>
          <a:xfrm>
            <a:off x="2266951" y="1815983"/>
            <a:ext cx="1530350" cy="191325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DAEFD9E-121F-6B2D-4E65-1016328A2EC0}"/>
              </a:ext>
            </a:extLst>
          </p:cNvPr>
          <p:cNvSpPr txBox="1"/>
          <p:nvPr/>
        </p:nvSpPr>
        <p:spPr>
          <a:xfrm>
            <a:off x="2659063" y="1828388"/>
            <a:ext cx="739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i="1" dirty="0">
                <a:solidFill>
                  <a:srgbClr val="F9E845"/>
                </a:solidFill>
              </a:rPr>
              <a:t>ReLU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215BD5E-84A5-271B-8655-4E1E7E704467}"/>
              </a:ext>
            </a:extLst>
          </p:cNvPr>
          <p:cNvSpPr/>
          <p:nvPr/>
        </p:nvSpPr>
        <p:spPr>
          <a:xfrm>
            <a:off x="2393951" y="2248895"/>
            <a:ext cx="1270000" cy="1397791"/>
          </a:xfrm>
          <a:prstGeom prst="rect">
            <a:avLst/>
          </a:prstGeom>
          <a:noFill/>
          <a:ln w="28575">
            <a:solidFill>
              <a:srgbClr val="F9E845"/>
            </a:solidFill>
            <a:prstDash val="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B6C9454-00CF-481B-847E-177A92BF6858}"/>
              </a:ext>
            </a:extLst>
          </p:cNvPr>
          <p:cNvCxnSpPr/>
          <p:nvPr/>
        </p:nvCxnSpPr>
        <p:spPr>
          <a:xfrm>
            <a:off x="5971569" y="2797470"/>
            <a:ext cx="8856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5CD6EDFE-1646-6095-7293-EF380A849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01" y="1770062"/>
            <a:ext cx="1988450" cy="198384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979F1A6-BD3C-9000-E8E0-919BC8653A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1770061"/>
            <a:ext cx="1988449" cy="1988449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AB08A41B-6F54-4251-4F55-9CD69B2A23F5}"/>
              </a:ext>
            </a:extLst>
          </p:cNvPr>
          <p:cNvSpPr/>
          <p:nvPr/>
        </p:nvSpPr>
        <p:spPr>
          <a:xfrm>
            <a:off x="5353951" y="1910731"/>
            <a:ext cx="292787" cy="286989"/>
          </a:xfrm>
          <a:prstGeom prst="rect">
            <a:avLst/>
          </a:prstGeom>
          <a:noFill/>
          <a:ln w="28575">
            <a:solidFill>
              <a:srgbClr val="F9E845"/>
            </a:solidFill>
            <a:prstDash val="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4C1CE05-E3C8-67AE-24A1-0FE9253C6DC4}"/>
              </a:ext>
            </a:extLst>
          </p:cNvPr>
          <p:cNvSpPr/>
          <p:nvPr/>
        </p:nvSpPr>
        <p:spPr>
          <a:xfrm>
            <a:off x="4880082" y="2384600"/>
            <a:ext cx="292787" cy="286989"/>
          </a:xfrm>
          <a:prstGeom prst="rect">
            <a:avLst/>
          </a:prstGeom>
          <a:noFill/>
          <a:ln w="28575">
            <a:solidFill>
              <a:srgbClr val="F9E845"/>
            </a:solidFill>
            <a:prstDash val="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C5B21EC-AB7C-3652-0B42-80CDA20B99AA}"/>
              </a:ext>
            </a:extLst>
          </p:cNvPr>
          <p:cNvSpPr/>
          <p:nvPr/>
        </p:nvSpPr>
        <p:spPr>
          <a:xfrm>
            <a:off x="5370620" y="2384600"/>
            <a:ext cx="292787" cy="286989"/>
          </a:xfrm>
          <a:prstGeom prst="rect">
            <a:avLst/>
          </a:prstGeom>
          <a:noFill/>
          <a:ln w="28575">
            <a:solidFill>
              <a:srgbClr val="F9E845"/>
            </a:solidFill>
            <a:prstDash val="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76EB0618-240F-6D14-14CE-3ABD466EC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61" b="10329"/>
          <a:stretch/>
        </p:blipFill>
        <p:spPr>
          <a:xfrm>
            <a:off x="6868530" y="1597331"/>
            <a:ext cx="5159133" cy="215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99E56-FDFA-A687-9E29-E90FC9E83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20748"/>
            <a:ext cx="12192000" cy="614422"/>
          </a:xfrm>
        </p:spPr>
        <p:txBody>
          <a:bodyPr>
            <a:noAutofit/>
          </a:bodyPr>
          <a:lstStyle/>
          <a:p>
            <a:r>
              <a:rPr lang="es-AR" sz="2700" b="1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Paso 4: </a:t>
            </a:r>
            <a:r>
              <a:rPr lang="es-MX" sz="2700" b="1" dirty="0">
                <a:latin typeface="+mn-lt"/>
              </a:rPr>
              <a:t>Capa </a:t>
            </a:r>
            <a:r>
              <a:rPr lang="es-MX" sz="2700" b="1" dirty="0" err="1">
                <a:latin typeface="+mn-lt"/>
              </a:rPr>
              <a:t>Fully</a:t>
            </a:r>
            <a:r>
              <a:rPr lang="es-MX" sz="2700" b="1" dirty="0">
                <a:latin typeface="+mn-lt"/>
              </a:rPr>
              <a:t> </a:t>
            </a:r>
            <a:r>
              <a:rPr lang="es-MX" sz="2700" b="1" dirty="0" err="1">
                <a:latin typeface="+mn-lt"/>
              </a:rPr>
              <a:t>Connected</a:t>
            </a:r>
            <a:r>
              <a:rPr lang="es-MX" sz="2700" b="1" dirty="0">
                <a:latin typeface="+mn-lt"/>
              </a:rPr>
              <a:t> y </a:t>
            </a:r>
            <a:r>
              <a:rPr lang="es-MX" sz="2700" b="1" dirty="0" err="1">
                <a:latin typeface="+mn-lt"/>
              </a:rPr>
              <a:t>Softmax</a:t>
            </a:r>
            <a:r>
              <a:rPr lang="es-MX" sz="2700" b="1" dirty="0">
                <a:latin typeface="+mn-lt"/>
              </a:rPr>
              <a:t> – Interpretación y Predicción Final</a:t>
            </a:r>
            <a:endParaRPr lang="es-AR" sz="27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7FBB5C0-C213-E0DA-DE35-69DFE5732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83150"/>
            <a:ext cx="12192000" cy="1974850"/>
          </a:xfrm>
        </p:spPr>
        <p:txBody>
          <a:bodyPr>
            <a:normAutofit/>
          </a:bodyPr>
          <a:lstStyle/>
          <a:p>
            <a:pPr algn="l"/>
            <a:r>
              <a:rPr lang="es-MX" sz="1700" dirty="0"/>
              <a:t>La </a:t>
            </a:r>
            <a:r>
              <a:rPr lang="es-MX" sz="1700" b="1" dirty="0"/>
              <a:t>capa </a:t>
            </a:r>
            <a:r>
              <a:rPr lang="es-MX" sz="1700" b="1" dirty="0" err="1"/>
              <a:t>fully</a:t>
            </a:r>
            <a:r>
              <a:rPr lang="es-MX" sz="1700" b="1" dirty="0"/>
              <a:t> </a:t>
            </a:r>
            <a:r>
              <a:rPr lang="es-MX" sz="1700" b="1" dirty="0" err="1"/>
              <a:t>connected</a:t>
            </a:r>
            <a:r>
              <a:rPr lang="es-MX" sz="1700" b="1" dirty="0"/>
              <a:t> </a:t>
            </a:r>
            <a:r>
              <a:rPr lang="es-MX" sz="1700" dirty="0"/>
              <a:t>toma </a:t>
            </a:r>
            <a:r>
              <a:rPr lang="es-MX" sz="1700" b="1" dirty="0"/>
              <a:t>toda la información recolectada</a:t>
            </a:r>
            <a:r>
              <a:rPr lang="es-MX" sz="1700" dirty="0"/>
              <a:t> de los mapas de características a partir de una lista de números (</a:t>
            </a:r>
            <a:r>
              <a:rPr lang="es-MX" sz="1700" dirty="0" err="1"/>
              <a:t>Flatten</a:t>
            </a:r>
            <a:r>
              <a:rPr lang="es-MX" sz="1700" dirty="0"/>
              <a:t>). Este vector </a:t>
            </a:r>
            <a:r>
              <a:rPr lang="es-MX" sz="1700" b="1" dirty="0"/>
              <a:t>condensa toda la información extraída</a:t>
            </a:r>
            <a:r>
              <a:rPr lang="es-MX" sz="1700" dirty="0"/>
              <a:t> de la imagen.  </a:t>
            </a:r>
            <a:br>
              <a:rPr lang="es-MX" sz="1700" dirty="0"/>
            </a:br>
            <a:r>
              <a:rPr lang="es-MX" sz="1700" dirty="0"/>
              <a:t>- </a:t>
            </a:r>
            <a:r>
              <a:rPr lang="es-AR" sz="17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¿Qué hace esta capa?</a:t>
            </a:r>
            <a:r>
              <a:rPr lang="es-AR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Junta todos los patrones encontrados (como ruedas, bordes, etc.) para hacer una </a:t>
            </a:r>
            <a:r>
              <a:rPr lang="es-AR" sz="17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predicción</a:t>
            </a:r>
            <a:r>
              <a:rPr lang="es-AR" sz="17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AR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global de qué es la imagen.</a:t>
            </a:r>
            <a:br>
              <a:rPr lang="es-AR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MX" sz="1700" dirty="0"/>
              <a:t>Después de que la capa </a:t>
            </a:r>
            <a:r>
              <a:rPr lang="es-MX" sz="1700" dirty="0" err="1"/>
              <a:t>fully</a:t>
            </a:r>
            <a:r>
              <a:rPr lang="es-MX" sz="1700" dirty="0"/>
              <a:t> </a:t>
            </a:r>
            <a:r>
              <a:rPr lang="es-MX" sz="1700" dirty="0" err="1"/>
              <a:t>connected</a:t>
            </a:r>
            <a:r>
              <a:rPr lang="es-MX" sz="1700" dirty="0"/>
              <a:t> ha analizado la información, el resultado se pasa a la función </a:t>
            </a:r>
            <a:r>
              <a:rPr lang="es-MX" sz="1700" b="1" dirty="0" err="1"/>
              <a:t>Softmax</a:t>
            </a:r>
            <a:r>
              <a:rPr lang="es-MX" sz="1700" dirty="0"/>
              <a:t>. Esta función convierte los números obtenidos en </a:t>
            </a:r>
            <a:r>
              <a:rPr lang="es-MX" sz="1700" b="1" dirty="0"/>
              <a:t>probabilidades</a:t>
            </a:r>
            <a:r>
              <a:rPr lang="es-MX" sz="1700" dirty="0"/>
              <a:t>, indicando </a:t>
            </a:r>
            <a:r>
              <a:rPr lang="es-MX" sz="1700" b="1" dirty="0"/>
              <a:t>qué tan segura está la red</a:t>
            </a:r>
            <a:r>
              <a:rPr lang="es-MX" sz="1700" dirty="0"/>
              <a:t> de cada posible resultado.</a:t>
            </a:r>
            <a:br>
              <a:rPr lang="es-MX" sz="1700" dirty="0"/>
            </a:br>
            <a:r>
              <a:rPr lang="es-MX" sz="1700" dirty="0"/>
              <a:t>- </a:t>
            </a:r>
            <a:r>
              <a:rPr lang="es-AR" sz="1700" b="1" dirty="0"/>
              <a:t>Ejemplo: </a:t>
            </a:r>
            <a:r>
              <a:rPr lang="es-AR" sz="1700" dirty="0"/>
              <a:t>Auto: 80%, Moto: 10, Bicicleta: 10% </a:t>
            </a:r>
            <a:r>
              <a:rPr lang="es-AR" sz="1700" dirty="0">
                <a:sym typeface="Wingdings" panose="05000000000000000000" pitchFamily="2" charset="2"/>
              </a:rPr>
              <a:t> L</a:t>
            </a:r>
            <a:r>
              <a:rPr lang="es-MX" sz="1700" dirty="0"/>
              <a:t>a red predice que </a:t>
            </a:r>
            <a:r>
              <a:rPr lang="es-MX" sz="1700" b="1" dirty="0"/>
              <a:t>es un auto con 80% de certeza.</a:t>
            </a:r>
            <a:endParaRPr lang="es-MX" sz="17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4C5F11-E0FA-294B-D1D3-CBF41F29B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035170"/>
            <a:ext cx="10664265" cy="362585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A8111EB-B8E5-1764-D790-BFD01F26E5DD}"/>
              </a:ext>
            </a:extLst>
          </p:cNvPr>
          <p:cNvSpPr/>
          <p:nvPr/>
        </p:nvSpPr>
        <p:spPr>
          <a:xfrm>
            <a:off x="8191500" y="1371600"/>
            <a:ext cx="3101414" cy="340983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205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005ED58-48D1-02B6-FF95-42E255376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619" y="1371600"/>
            <a:ext cx="4783303" cy="4895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6899E56-FDFA-A687-9E29-E90FC9E83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20748"/>
            <a:ext cx="12192000" cy="614422"/>
          </a:xfrm>
        </p:spPr>
        <p:txBody>
          <a:bodyPr>
            <a:noAutofit/>
          </a:bodyPr>
          <a:lstStyle/>
          <a:p>
            <a:r>
              <a:rPr lang="es-MX" sz="3600" b="1" dirty="0"/>
              <a:t>Consideraciones durante el proceso: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7FBB5C0-C213-E0DA-DE35-69DFE5732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50" y="1143120"/>
            <a:ext cx="6902450" cy="5626100"/>
          </a:xfrm>
        </p:spPr>
        <p:txBody>
          <a:bodyPr>
            <a:normAutofit/>
          </a:bodyPr>
          <a:lstStyle/>
          <a:p>
            <a:endParaRPr lang="es-MX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200" b="1" dirty="0"/>
              <a:t> Ajuste de Filtros mediante Entrenamiento: </a:t>
            </a:r>
          </a:p>
          <a:p>
            <a:pPr algn="just"/>
            <a:r>
              <a:rPr lang="es-MX" sz="2200" b="1" dirty="0"/>
              <a:t>   </a:t>
            </a:r>
            <a:r>
              <a:rPr lang="es-MX" sz="2200" dirty="0"/>
              <a:t>La red compara sus predicciones con la etiqueta correcta. Si se equivoca, aplica </a:t>
            </a:r>
            <a:r>
              <a:rPr lang="es-MX" sz="2200" b="1" dirty="0" err="1"/>
              <a:t>retropropagación</a:t>
            </a:r>
            <a:r>
              <a:rPr lang="es-MX" sz="2200" dirty="0"/>
              <a:t> para ajustar los filtros y mejorar en futuras predicciones.</a:t>
            </a:r>
          </a:p>
          <a:p>
            <a:pPr lvl="1" algn="just"/>
            <a:r>
              <a:rPr lang="es-MX" sz="2200" b="1" dirty="0"/>
              <a:t>Ejemplo:</a:t>
            </a:r>
            <a:r>
              <a:rPr lang="es-MX" sz="2200" dirty="0"/>
              <a:t> Si predice "Moto" en lugar de "Auto", ajusta los filtros para detectar mejor los bordes y contornos de un auto.</a:t>
            </a:r>
          </a:p>
          <a:p>
            <a:pPr lvl="1" algn="just"/>
            <a:endParaRPr lang="es-MX" sz="2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200" b="1" dirty="0"/>
              <a:t> Repetición Continua para Aprender: </a:t>
            </a:r>
          </a:p>
          <a:p>
            <a:pPr algn="just"/>
            <a:r>
              <a:rPr lang="es-MX" sz="2200" dirty="0"/>
              <a:t>   El proceso de predicción y ajuste se </a:t>
            </a:r>
            <a:r>
              <a:rPr lang="es-MX" sz="2200" b="1" dirty="0"/>
              <a:t>repite muchas veces</a:t>
            </a:r>
            <a:r>
              <a:rPr lang="es-MX" sz="2200" dirty="0"/>
              <a:t> con diferentes imágenes. La red se entrena con </a:t>
            </a:r>
            <a:r>
              <a:rPr lang="es-MX" sz="2200" b="1" dirty="0"/>
              <a:t>miles de ejemplos</a:t>
            </a:r>
            <a:r>
              <a:rPr lang="es-MX" sz="2200" dirty="0"/>
              <a:t>, y cada error corrige los filtros, mejorando la precisión con el tiempo.</a:t>
            </a:r>
          </a:p>
        </p:txBody>
      </p:sp>
    </p:spTree>
    <p:extLst>
      <p:ext uri="{BB962C8B-B14F-4D97-AF65-F5344CB8AC3E}">
        <p14:creationId xmlns:p14="http://schemas.microsoft.com/office/powerpoint/2010/main" val="596477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598</Words>
  <Application>Microsoft Office PowerPoint</Application>
  <PresentationFormat>Panorámica</PresentationFormat>
  <Paragraphs>25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Tema de Office</vt:lpstr>
      <vt:lpstr>Paso 1: La Imagen se Convierte en Números</vt:lpstr>
      <vt:lpstr>Paso 2: Convolución – Buscando Patrones (1)</vt:lpstr>
      <vt:lpstr>Paso 2b: Convolución – Buscando Patrones (2)</vt:lpstr>
      <vt:lpstr>Paso 3: ReLU y Max Pooling</vt:lpstr>
      <vt:lpstr>Paso 4: Capa Fully Connected y Softmax – Interpretación y Predicción Final</vt:lpstr>
      <vt:lpstr>Consideraciones durante el proceso: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Di Domenico</dc:creator>
  <cp:lastModifiedBy>Nicolas Di Domenico</cp:lastModifiedBy>
  <cp:revision>10</cp:revision>
  <dcterms:created xsi:type="dcterms:W3CDTF">2024-10-18T14:39:42Z</dcterms:created>
  <dcterms:modified xsi:type="dcterms:W3CDTF">2024-10-18T22:04:49Z</dcterms:modified>
</cp:coreProperties>
</file>