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529465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529465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529465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529465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529465a9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529465a9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29465a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29465a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529465a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529465a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529465a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529465a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29465a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529465a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hyperlink" Target="http://www.youtube.com/watch?v=p99la0As6UA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Innovación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36750" y="1024950"/>
            <a:ext cx="29049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Volumen de </a:t>
            </a:r>
            <a:r>
              <a:rPr lang="es-419" sz="1200"/>
              <a:t>producción</a:t>
            </a:r>
            <a:endParaRPr sz="12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21050" y="950775"/>
            <a:ext cx="20334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Eficiencia en costos</a:t>
            </a:r>
            <a:endParaRPr sz="1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736750" y="2829700"/>
            <a:ext cx="32448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Acceso de clientes a los productos</a:t>
            </a:r>
            <a:endParaRPr sz="12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821038" y="2800263"/>
            <a:ext cx="20334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Eficiencia operativa</a:t>
            </a:r>
            <a:endParaRPr sz="12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425" y="1481200"/>
            <a:ext cx="2194525" cy="11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638" y="1388775"/>
            <a:ext cx="1367825" cy="13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698" y="3211025"/>
            <a:ext cx="2626900" cy="15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1575" y="3085509"/>
            <a:ext cx="2613050" cy="192144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Años 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Años 70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Productos Japoneses. Idea de confiabilidad basada en la manufactura y tecnología</a:t>
            </a:r>
            <a:r>
              <a:rPr lang="es-419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Modelo </a:t>
            </a:r>
            <a:r>
              <a:rPr lang="es-419"/>
              <a:t>Competitivo</a:t>
            </a:r>
            <a:r>
              <a:rPr lang="es-419"/>
              <a:t> centrado en la </a:t>
            </a:r>
            <a:r>
              <a:rPr lang="es-419"/>
              <a:t>diferenciación</a:t>
            </a:r>
            <a:r>
              <a:rPr lang="es-419"/>
              <a:t> en la </a:t>
            </a:r>
            <a:r>
              <a:rPr lang="es-419"/>
              <a:t>manufactura. ¡CALIDAD!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25" y="2049413"/>
            <a:ext cx="1498532" cy="8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650" y="3422588"/>
            <a:ext cx="2357725" cy="12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5188" y="1622513"/>
            <a:ext cx="169672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5697" y="3508625"/>
            <a:ext cx="2234575" cy="11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1500" y="2009162"/>
            <a:ext cx="1641723" cy="9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Años 80 y 90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19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-419" sz="1600"/>
              <a:t>Entra en juego el elemento diferenciador de la marca.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-419" sz="1600"/>
              <a:t>Factores generadores de cambio: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-419" sz="1600" u="sng"/>
              <a:t>Acceso a la información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-419" sz="1600"/>
              <a:t>Acceso a determinadas tecnologías.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es-419" sz="1600"/>
              <a:t>Cambios en los mercados a nivel social y cultural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s-419" sz="1600"/>
              <a:t>Acceso a la información </a:t>
            </a:r>
            <a:r>
              <a:rPr lang="es-419" sz="1600" u="sng"/>
              <a:t>transparenta a los mercados</a:t>
            </a:r>
            <a:r>
              <a:rPr lang="es-419" sz="1600"/>
              <a:t> y hace que los procesos y know-how sean fácilmente copiables.</a:t>
            </a:r>
            <a:endParaRPr sz="16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241" y="3356713"/>
            <a:ext cx="2284109" cy="1521225"/>
          </a:xfrm>
          <a:prstGeom prst="rect">
            <a:avLst/>
          </a:prstGeom>
          <a:noFill/>
          <a:ln cap="flat" cmpd="sng" w="19050">
            <a:solidFill>
              <a:srgbClr val="FEF2C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113" y="3665413"/>
            <a:ext cx="903800" cy="9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700" y="3356712"/>
            <a:ext cx="2413199" cy="1521225"/>
          </a:xfrm>
          <a:prstGeom prst="rect">
            <a:avLst/>
          </a:prstGeom>
          <a:noFill/>
          <a:ln cap="flat" cmpd="sng" w="19050">
            <a:solidFill>
              <a:srgbClr val="FEF2C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Actualidad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La marca ya no alcanza. 1 de cada 4 es retenida con significado en la mente del consumidor.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-419"/>
              <a:t>Los consumidores son menos fieles a las marcas. Nuevos productos sustitutos.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872600" y="1889150"/>
            <a:ext cx="539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Inestabilidad en los Mercados → Necesidad de Supervivencia</a:t>
            </a:r>
            <a:endParaRPr b="1" i="1" sz="2300">
              <a:solidFill>
                <a:schemeClr val="dk2"/>
              </a:solidFill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453" y="2883500"/>
            <a:ext cx="1646004" cy="151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32286"/>
          <a:stretch/>
        </p:blipFill>
        <p:spPr>
          <a:xfrm>
            <a:off x="4655288" y="3258561"/>
            <a:ext cx="2579512" cy="114404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909200" y="4468598"/>
            <a:ext cx="17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600">
                <a:solidFill>
                  <a:schemeClr val="dk2"/>
                </a:solidFill>
              </a:rPr>
              <a:t>Posicionamiento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178950" y="4397800"/>
            <a:ext cx="17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chemeClr val="dk2"/>
                </a:solidFill>
              </a:rPr>
              <a:t>Segmentación</a:t>
            </a:r>
            <a:endParaRPr i="1" sz="16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2371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SzPts val="1350"/>
              <a:buChar char="➔"/>
            </a:pPr>
            <a:r>
              <a:rPr lang="es-419" sz="1350"/>
              <a:t>Para las empresa cada vez es </a:t>
            </a:r>
            <a:r>
              <a:rPr lang="es-419" sz="1350"/>
              <a:t>más</a:t>
            </a:r>
            <a:r>
              <a:rPr lang="es-419" sz="1350"/>
              <a:t> </a:t>
            </a:r>
            <a:r>
              <a:rPr lang="es-419" sz="1350"/>
              <a:t>difícil</a:t>
            </a:r>
            <a:r>
              <a:rPr lang="es-419" sz="1350"/>
              <a:t> lograr:</a:t>
            </a:r>
            <a:endParaRPr sz="1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Competencias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s-419" sz="1200">
                <a:solidFill>
                  <a:schemeClr val="dk1"/>
                </a:solidFill>
              </a:rPr>
              <a:t>Diferenciación y perdurabilidad:</a:t>
            </a:r>
            <a:r>
              <a:rPr lang="es-419" sz="1200">
                <a:solidFill>
                  <a:schemeClr val="dk1"/>
                </a:solidFill>
              </a:rPr>
              <a:t> Se logra a partir de la generación de valor.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s-419" sz="1200">
                <a:solidFill>
                  <a:schemeClr val="dk1"/>
                </a:solidFill>
              </a:rPr>
              <a:t>Aprendizaje continuo</a:t>
            </a:r>
            <a:r>
              <a:rPr lang="es-419" sz="1200">
                <a:solidFill>
                  <a:schemeClr val="dk1"/>
                </a:solidFill>
              </a:rPr>
              <a:t>: De adentro hacia afuera. Hacer las cosas distinto a la competencia.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➔"/>
            </a:pPr>
            <a:r>
              <a:rPr b="1" lang="es-419" sz="1200">
                <a:solidFill>
                  <a:schemeClr val="dk1"/>
                </a:solidFill>
              </a:rPr>
              <a:t>Atributos de diferenciación</a:t>
            </a:r>
            <a:r>
              <a:rPr lang="es-419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es-419" sz="1200">
                <a:solidFill>
                  <a:schemeClr val="dk1"/>
                </a:solidFill>
              </a:rPr>
              <a:t>Calidad de servicio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es-419" sz="1200">
                <a:solidFill>
                  <a:schemeClr val="dk1"/>
                </a:solidFill>
              </a:rPr>
              <a:t>Calidez de atención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◆"/>
            </a:pPr>
            <a:r>
              <a:rPr lang="es-419" sz="1200" u="sng">
                <a:solidFill>
                  <a:schemeClr val="dk1"/>
                </a:solidFill>
              </a:rPr>
              <a:t>Capacidad de innovación</a:t>
            </a:r>
            <a:endParaRPr sz="1500" u="sng"/>
          </a:p>
        </p:txBody>
      </p:sp>
      <p:sp>
        <p:nvSpPr>
          <p:cNvPr id="108" name="Google Shape;108;p18"/>
          <p:cNvSpPr txBox="1"/>
          <p:nvPr/>
        </p:nvSpPr>
        <p:spPr>
          <a:xfrm>
            <a:off x="2635525" y="3209400"/>
            <a:ext cx="34077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Las </a:t>
            </a:r>
            <a:r>
              <a:rPr lang="es-419" sz="1200">
                <a:solidFill>
                  <a:schemeClr val="dk2"/>
                </a:solidFill>
              </a:rPr>
              <a:t>organizaciones</a:t>
            </a:r>
            <a:r>
              <a:rPr lang="es-419" sz="1200">
                <a:solidFill>
                  <a:schemeClr val="dk2"/>
                </a:solidFill>
              </a:rPr>
              <a:t> </a:t>
            </a:r>
            <a:r>
              <a:rPr lang="es-419" sz="1200">
                <a:solidFill>
                  <a:schemeClr val="dk2"/>
                </a:solidFill>
              </a:rPr>
              <a:t>buscarán</a:t>
            </a:r>
            <a:r>
              <a:rPr lang="es-419" sz="1200">
                <a:solidFill>
                  <a:schemeClr val="dk2"/>
                </a:solidFill>
              </a:rPr>
              <a:t> personas cuyas COMPETENCIAS INDIVIDUALES estén basadas en la innovación y GESTIÓN DEL CONOCIMIENTO que permitan creaciones nuevas.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 rot="5400000">
            <a:off x="1932125" y="2904725"/>
            <a:ext cx="680100" cy="58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EF2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675" y="3086100"/>
            <a:ext cx="1976673" cy="1313600"/>
          </a:xfrm>
          <a:prstGeom prst="rect">
            <a:avLst/>
          </a:prstGeom>
          <a:noFill/>
          <a:ln cap="flat" cmpd="sng" w="19050">
            <a:solidFill>
              <a:srgbClr val="FEF2C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 la innovación?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Según el gurú Peter Drucker: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-419" sz="1491"/>
              <a:t>“Es un medio con el cual explotar el cambio como una oportunidad para un negocio diferente.”</a:t>
            </a:r>
            <a:endParaRPr i="1" sz="149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/>
              <a:t>Innovaciones exitosas</a:t>
            </a: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-         Crean valor y apuntan a satisfacer nuevas necesidades.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-         Anticiparse y adaptarse de forma continua a las nuevas tendencias y necesidades.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-         Genera introducción de algo nuevo.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-         Se debe crear un nuevo negocio y no solo actualizar lo existente.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25" y="2823788"/>
            <a:ext cx="3993375" cy="1964800"/>
          </a:xfrm>
          <a:prstGeom prst="rect">
            <a:avLst/>
          </a:prstGeom>
          <a:noFill/>
          <a:ln cap="flat" cmpd="sng" w="19050">
            <a:solidFill>
              <a:srgbClr val="FEF2C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innovación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670275" y="735550"/>
            <a:ext cx="67161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74"/>
          </a:p>
          <a:p>
            <a:pPr indent="-309514" lvl="0" marL="457200" rtl="0" algn="l">
              <a:spcBef>
                <a:spcPts val="1200"/>
              </a:spcBef>
              <a:spcAft>
                <a:spcPts val="0"/>
              </a:spcAft>
              <a:buSzPts val="1274"/>
              <a:buChar char="➢"/>
            </a:pPr>
            <a:r>
              <a:rPr lang="es-419" sz="1274"/>
              <a:t>Hace obsoleto al conocimiento existente</a:t>
            </a:r>
            <a:endParaRPr sz="1274"/>
          </a:p>
          <a:p>
            <a:pPr indent="-309514" lvl="0" marL="457200" rtl="0" algn="l">
              <a:spcBef>
                <a:spcPts val="0"/>
              </a:spcBef>
              <a:spcAft>
                <a:spcPts val="0"/>
              </a:spcAft>
              <a:buSzPts val="1274"/>
              <a:buChar char="➢"/>
            </a:pPr>
            <a:r>
              <a:rPr lang="es-419" sz="1274"/>
              <a:t>Destructor de competencias.</a:t>
            </a:r>
            <a:endParaRPr sz="1274"/>
          </a:p>
          <a:p>
            <a:pPr indent="-309514" lvl="0" marL="457200" rtl="0" algn="l">
              <a:spcBef>
                <a:spcPts val="0"/>
              </a:spcBef>
              <a:spcAft>
                <a:spcPts val="0"/>
              </a:spcAft>
              <a:buSzPts val="1274"/>
              <a:buChar char="➢"/>
            </a:pPr>
            <a:r>
              <a:rPr lang="es-419" sz="1274"/>
              <a:t>Hace que los productos existentes se vuelvan no competitivos.</a:t>
            </a:r>
            <a:br>
              <a:rPr lang="es-419" sz="1274"/>
            </a:br>
            <a:endParaRPr sz="1274"/>
          </a:p>
          <a:p>
            <a:pPr indent="-309514" lvl="0" marL="457200" rtl="0" algn="l">
              <a:spcBef>
                <a:spcPts val="0"/>
              </a:spcBef>
              <a:spcAft>
                <a:spcPts val="0"/>
              </a:spcAft>
              <a:buSzPts val="1274"/>
              <a:buChar char="➢"/>
            </a:pPr>
            <a:r>
              <a:rPr lang="es-419" sz="1274"/>
              <a:t>El conocimiento necesario para ofrecer un nuevo producto se basa en el existente.</a:t>
            </a:r>
            <a:endParaRPr sz="1274"/>
          </a:p>
          <a:p>
            <a:pPr indent="-309514" lvl="0" marL="457200" rtl="0" algn="l">
              <a:spcBef>
                <a:spcPts val="0"/>
              </a:spcBef>
              <a:spcAft>
                <a:spcPts val="0"/>
              </a:spcAft>
              <a:buSzPts val="1274"/>
              <a:buChar char="➢"/>
            </a:pPr>
            <a:r>
              <a:rPr lang="es-419" sz="1274"/>
              <a:t>Permite incrementar las competencias de los productos, concepto de iteración.</a:t>
            </a:r>
            <a:endParaRPr/>
          </a:p>
        </p:txBody>
      </p:sp>
      <p:pic>
        <p:nvPicPr>
          <p:cNvPr descr="Mr. I habla sobre la innovación radical y la innovación incremental" id="124" name="Google Shape;124;p20" title="Mr I Explica los tipos de innovac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850" y="3069450"/>
            <a:ext cx="2619511" cy="14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1650750" y="1240900"/>
            <a:ext cx="92100" cy="60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1650750" y="1995500"/>
            <a:ext cx="92100" cy="602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60825" y="1318588"/>
            <a:ext cx="95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</a:rPr>
              <a:t>Radical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85175" y="2066475"/>
            <a:ext cx="1385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2"/>
                </a:solidFill>
              </a:rPr>
              <a:t>Incremental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