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5" r:id="rId3"/>
    <p:sldId id="286" r:id="rId4"/>
    <p:sldId id="287" r:id="rId5"/>
    <p:sldId id="288" r:id="rId6"/>
    <p:sldId id="289" r:id="rId7"/>
    <p:sldId id="290" r:id="rId8"/>
    <p:sldId id="296" r:id="rId9"/>
    <p:sldId id="285" r:id="rId10"/>
    <p:sldId id="295" r:id="rId11"/>
    <p:sldId id="276" r:id="rId12"/>
    <p:sldId id="277" r:id="rId13"/>
    <p:sldId id="278" r:id="rId14"/>
    <p:sldId id="291" r:id="rId15"/>
    <p:sldId id="297" r:id="rId16"/>
    <p:sldId id="298" r:id="rId17"/>
    <p:sldId id="299" r:id="rId18"/>
    <p:sldId id="292" r:id="rId19"/>
    <p:sldId id="293" r:id="rId20"/>
    <p:sldId id="294"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F96D4-3D3A-4633-B63C-C6A95E787D3E}" v="2" dt="2022-09-15T18:26:09.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60" d="100"/>
          <a:sy n="60" d="100"/>
        </p:scale>
        <p:origin x="-2292" y="-504"/>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a Semino" userId="9850315c373ddd63" providerId="Windows Live" clId="Web-{153F96D4-3D3A-4633-B63C-C6A95E787D3E}"/>
    <pc:docChg chg="modSld">
      <pc:chgData name="Luciana Semino" userId="9850315c373ddd63" providerId="Windows Live" clId="Web-{153F96D4-3D3A-4633-B63C-C6A95E787D3E}" dt="2022-09-15T18:26:09.019" v="1"/>
      <pc:docMkLst>
        <pc:docMk/>
      </pc:docMkLst>
      <pc:sldChg chg="modSp">
        <pc:chgData name="Luciana Semino" userId="9850315c373ddd63" providerId="Windows Live" clId="Web-{153F96D4-3D3A-4633-B63C-C6A95E787D3E}" dt="2022-09-15T18:26:09.019" v="1"/>
        <pc:sldMkLst>
          <pc:docMk/>
          <pc:sldMk cId="0" sldId="297"/>
        </pc:sldMkLst>
        <pc:spChg chg="mod">
          <ac:chgData name="Luciana Semino" userId="9850315c373ddd63" providerId="Windows Live" clId="Web-{153F96D4-3D3A-4633-B63C-C6A95E787D3E}" dt="2022-09-15T18:26:09.019" v="1"/>
          <ac:spMkLst>
            <pc:docMk/>
            <pc:sldMk cId="0" sldId="297"/>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2684B-BC43-44CA-9DEF-87C857103128}" type="datetimeFigureOut">
              <a:rPr lang="en-US" smtClean="0"/>
              <a:pPr/>
              <a:t>9/15/2022</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0B5EBF-6D3C-4596-937B-96F13C21C463}" type="slidenum">
              <a:rPr lang="en-US" smtClean="0"/>
              <a:pPr/>
              <a:t>‹Nº›</a:t>
            </a:fld>
            <a:endParaRPr lang="en-US"/>
          </a:p>
        </p:txBody>
      </p:sp>
    </p:spTree>
    <p:extLst>
      <p:ext uri="{BB962C8B-B14F-4D97-AF65-F5344CB8AC3E}">
        <p14:creationId xmlns:p14="http://schemas.microsoft.com/office/powerpoint/2010/main" val="133366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CR"/>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CR"/>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CR"/>
              <a:t>Haga clic para modificar el estilo de texto del patrón</a:t>
            </a:r>
          </a:p>
          <a:p>
            <a:pPr lvl="1"/>
            <a:r>
              <a:rPr lang="es-CR"/>
              <a:t>Segundo nivel</a:t>
            </a:r>
          </a:p>
          <a:p>
            <a:pPr lvl="2"/>
            <a:r>
              <a:rPr lang="es-CR"/>
              <a:t>Tercer nivel</a:t>
            </a:r>
          </a:p>
          <a:p>
            <a:pPr lvl="3"/>
            <a:r>
              <a:rPr lang="es-CR"/>
              <a:t>Cuarto nivel</a:t>
            </a:r>
          </a:p>
          <a:p>
            <a:pPr lvl="4"/>
            <a:r>
              <a:rPr lang="es-CR"/>
              <a:t>Quinto nivel</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CR"/>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6EFD986-C593-4FF4-8958-5D2D08D1D484}" type="slidenum">
              <a:rPr lang="es-CR"/>
              <a:pPr/>
              <a:t>‹Nº›</a:t>
            </a:fld>
            <a:endParaRPr lang="es-CR"/>
          </a:p>
        </p:txBody>
      </p:sp>
    </p:spTree>
    <p:extLst>
      <p:ext uri="{BB962C8B-B14F-4D97-AF65-F5344CB8AC3E}">
        <p14:creationId xmlns:p14="http://schemas.microsoft.com/office/powerpoint/2010/main" val="27359065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a:t>
            </a:fld>
            <a:endParaRPr lang="es-C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10</a:t>
            </a:fld>
            <a:endParaRPr lang="es-C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11</a:t>
            </a:fld>
            <a:endParaRPr lang="es-C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12</a:t>
            </a:fld>
            <a:endParaRPr lang="es-C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13</a:t>
            </a:fld>
            <a:endParaRPr lang="es-C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14</a:t>
            </a:fld>
            <a:endParaRPr lang="es-C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15</a:t>
            </a:fld>
            <a:endParaRPr lang="es-C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16</a:t>
            </a:fld>
            <a:endParaRPr lang="es-C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17</a:t>
            </a:fld>
            <a:endParaRPr lang="es-C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18</a:t>
            </a:fld>
            <a:endParaRPr lang="es-C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19</a:t>
            </a:fld>
            <a:endParaRPr lang="es-C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2</a:t>
            </a:fld>
            <a:endParaRPr lang="es-C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20</a:t>
            </a:fld>
            <a:endParaRPr lang="es-C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3</a:t>
            </a:fld>
            <a:endParaRPr lang="es-C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4</a:t>
            </a:fld>
            <a:endParaRPr lang="es-C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5</a:t>
            </a:fld>
            <a:endParaRPr lang="es-C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6</a:t>
            </a:fld>
            <a:endParaRPr lang="es-C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7</a:t>
            </a:fld>
            <a:endParaRPr lang="es-C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8</a:t>
            </a:fld>
            <a:endParaRPr lang="es-C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B6EFD986-C593-4FF4-8958-5D2D08D1D484}" type="slidenum">
              <a:rPr lang="es-CR" smtClean="0"/>
              <a:pPr/>
              <a:t>9</a:t>
            </a:fld>
            <a:endParaRPr lang="es-C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A1B2C7C6-8B0B-4BE2-A0AE-FC2D1A17949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AC612E91-80DA-47DF-87AA-773C3C7AACDF}"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4D33F7B-6DFF-432D-BC2E-12C4C564F8B7}"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E67F9E6-AC26-4A2A-AEC9-3795C27C9AB5}"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n-US"/>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3FD64A8-6ABD-4AD2-B8E7-DFF9A6B2F9F2}"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n-US"/>
          </a:p>
        </p:txBody>
      </p:sp>
      <p:sp>
        <p:nvSpPr>
          <p:cNvPr id="3" name="2 Marcador de tabla"/>
          <p:cNvSpPr>
            <a:spLocks noGrp="1"/>
          </p:cNvSpPr>
          <p:nvPr>
            <p:ph type="tbl" idx="1"/>
          </p:nvPr>
        </p:nvSpPr>
        <p:spPr>
          <a:xfrm>
            <a:off x="457200" y="1600200"/>
            <a:ext cx="8229600" cy="4525963"/>
          </a:xfrm>
        </p:spPr>
        <p:txBody>
          <a:bodyPr/>
          <a:lstStyle/>
          <a:p>
            <a:endParaRPr lang="en-U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3D68F012-A14A-48C2-A222-A1D32EB75218}"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endParaRPr lang="es-ES"/>
          </a:p>
        </p:txBody>
      </p:sp>
      <p:sp>
        <p:nvSpPr>
          <p:cNvPr id="4" name="3 Marcador de número de diapositiva"/>
          <p:cNvSpPr>
            <a:spLocks noGrp="1"/>
          </p:cNvSpPr>
          <p:nvPr>
            <p:ph type="sldNum" sz="quarter" idx="11"/>
          </p:nvPr>
        </p:nvSpPr>
        <p:spPr/>
        <p:txBody>
          <a:bodyPr/>
          <a:lstStyle/>
          <a:p>
            <a:fld id="{DD57D110-E3D6-4009-9623-4EAC1CC09E6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3 Marcador de fecha"/>
          <p:cNvSpPr>
            <a:spLocks noGrp="1"/>
          </p:cNvSpPr>
          <p:nvPr>
            <p:ph type="dt" sz="half" idx="10"/>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DB7B0DB-576F-438A-802D-263C0E0ED381}"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endParaRPr lang="en-U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35BD4AFB-FDA2-4102-9CB0-13DDD44BDB84}"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A9C7F448-75A7-4EC8-BA63-F9E30B1A1C4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4A6697A-83B6-4738-9AC0-64B65B2A4833}"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6075B0B-2873-4898-8E23-4A76E53A2DA7}"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0014F0C6-FCAE-49DC-A1D8-B08485E35B91}"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0C780A14-CD25-4359-9283-FDFD2641B6F8}"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D57D110-E3D6-4009-9623-4EAC1CC09E67}" type="slidenum">
              <a:rPr lang="es-ES"/>
              <a:pPr/>
              <a:t>‹Nº›</a:t>
            </a:fld>
            <a:endParaRPr lang="es-ES"/>
          </a:p>
        </p:txBody>
      </p:sp>
      <p:sp>
        <p:nvSpPr>
          <p:cNvPr id="7" name="5 Marcador de pie de página"/>
          <p:cNvSpPr txBox="1">
            <a:spLocks/>
          </p:cNvSpPr>
          <p:nvPr userDrawn="1"/>
        </p:nvSpPr>
        <p:spPr>
          <a:xfrm>
            <a:off x="3276600" y="6238898"/>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400" b="0" i="0" u="none" strike="noStrike" kern="1200" cap="none" spc="0" normalizeH="0" baseline="0" noProof="0" dirty="0" err="1">
                <a:ln>
                  <a:noFill/>
                </a:ln>
                <a:solidFill>
                  <a:schemeClr val="tx1"/>
                </a:solidFill>
                <a:effectLst/>
                <a:uLnTx/>
                <a:uFillTx/>
                <a:latin typeface="Arial" charset="0"/>
                <a:ea typeface="+mn-ea"/>
                <a:cs typeface="+mn-cs"/>
              </a:rPr>
              <a:t>Prof.Rodrigo</a:t>
            </a:r>
            <a:r>
              <a:rPr kumimoji="0" lang="es-ES" sz="1400" b="0" i="0" u="none" strike="noStrike" kern="1200" cap="none" spc="0" normalizeH="0" baseline="0" noProof="0" dirty="0">
                <a:ln>
                  <a:noFill/>
                </a:ln>
                <a:solidFill>
                  <a:schemeClr val="tx1"/>
                </a:solidFill>
                <a:effectLst/>
                <a:uLnTx/>
                <a:uFillTx/>
                <a:latin typeface="Arial" charset="0"/>
                <a:ea typeface="+mn-ea"/>
                <a:cs typeface="+mn-cs"/>
              </a:rPr>
              <a:t> Russo</a:t>
            </a: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1268760"/>
            <a:ext cx="7772400" cy="2954759"/>
          </a:xfrm>
        </p:spPr>
        <p:txBody>
          <a:bodyPr/>
          <a:lstStyle/>
          <a:p>
            <a:r>
              <a:rPr lang="es-ES" sz="4800" b="1" dirty="0"/>
              <a:t>Unidad II </a:t>
            </a:r>
            <a:br>
              <a:rPr lang="es-ES" sz="4800" b="1" dirty="0"/>
            </a:br>
            <a:br>
              <a:rPr lang="es-ES" sz="4800" b="1" dirty="0"/>
            </a:br>
            <a:r>
              <a:rPr lang="es-ES" sz="4800" b="1" dirty="0"/>
              <a:t>Evaluación de Proyectos</a:t>
            </a:r>
          </a:p>
        </p:txBody>
      </p:sp>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r>
              <a:rPr lang="es-AR" dirty="0"/>
              <a:t>Prof. Luciana </a:t>
            </a:r>
            <a:r>
              <a:rPr lang="es-AR" dirty="0" err="1"/>
              <a:t>Semino</a:t>
            </a:r>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Valor Actual Neto (VAN)</a:t>
            </a:r>
          </a:p>
        </p:txBody>
      </p:sp>
      <p:sp>
        <p:nvSpPr>
          <p:cNvPr id="7"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El VAN es un indicador financiero que </a:t>
            </a:r>
            <a:r>
              <a:rPr lang="es-AR" sz="2000" dirty="0">
                <a:solidFill>
                  <a:schemeClr val="tx2">
                    <a:lumMod val="60000"/>
                    <a:lumOff val="40000"/>
                  </a:schemeClr>
                </a:solidFill>
              </a:rPr>
              <a:t>mide los flujos de los futuros ingresos y egresos que tendrá un proyecto</a:t>
            </a:r>
            <a:r>
              <a:rPr lang="es-AR" sz="2000" dirty="0"/>
              <a:t>, para determinar, si luego de descontar la inversión inicial, nos quedará alguna ganancia. Si el resultado el positivo, el proyecto es viable.</a:t>
            </a:r>
          </a:p>
          <a:p>
            <a:endParaRPr lang="es-AR" sz="2000" dirty="0"/>
          </a:p>
          <a:p>
            <a:r>
              <a:rPr lang="es-AR" sz="2000" dirty="0"/>
              <a:t>También nos permite determinar cuál proyecto es el más rentable entre varias opciones de inversión.</a:t>
            </a:r>
          </a:p>
          <a:p>
            <a:endParaRPr lang="es-AR" sz="2000" dirty="0"/>
          </a:p>
          <a:p>
            <a:r>
              <a:rPr lang="es-AR" sz="2000" dirty="0"/>
              <a:t>La fórmula del VAN es: </a:t>
            </a:r>
          </a:p>
          <a:p>
            <a:r>
              <a:rPr lang="es-AR" sz="2000" dirty="0"/>
              <a:t>			</a:t>
            </a:r>
            <a:r>
              <a:rPr lang="es-AR" sz="2000" dirty="0">
                <a:solidFill>
                  <a:schemeClr val="tx2">
                    <a:lumMod val="60000"/>
                    <a:lumOff val="40000"/>
                  </a:schemeClr>
                </a:solidFill>
              </a:rPr>
              <a:t>VAN = BNA – Inversión inicial</a:t>
            </a:r>
          </a:p>
          <a:p>
            <a:endParaRPr lang="es-AR" sz="2000" dirty="0"/>
          </a:p>
          <a:p>
            <a:r>
              <a:rPr lang="es-AR" sz="2000" dirty="0"/>
              <a:t>Donde:</a:t>
            </a:r>
          </a:p>
          <a:p>
            <a:r>
              <a:rPr lang="es-AR" sz="2000" dirty="0"/>
              <a:t>El beneficio neto actualizado (BNA) es el valor actual del flujo de caja o beneficio neto proyectado, actualizado a través de una tasa de descuento.</a:t>
            </a:r>
          </a:p>
          <a:p>
            <a:endParaRPr lang="es-AR" sz="2000" dirty="0"/>
          </a:p>
          <a:p>
            <a:endParaRPr lang="es-AR" sz="2000" dirty="0"/>
          </a:p>
          <a:p>
            <a:endParaRPr lang="es-A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1008112"/>
          </a:xfrm>
        </p:spPr>
        <p:txBody>
          <a:bodyPr/>
          <a:lstStyle/>
          <a:p>
            <a:r>
              <a:rPr lang="es-AR" sz="3600" dirty="0"/>
              <a:t>Tasa de Descuento</a:t>
            </a:r>
          </a:p>
        </p:txBody>
      </p:sp>
      <p:sp>
        <p:nvSpPr>
          <p:cNvPr id="5"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La </a:t>
            </a:r>
            <a:r>
              <a:rPr lang="es-AR" sz="2000" b="1" dirty="0"/>
              <a:t>tasa de descuento </a:t>
            </a:r>
            <a:r>
              <a:rPr lang="es-AR" sz="2000" dirty="0"/>
              <a:t>(</a:t>
            </a:r>
            <a:r>
              <a:rPr lang="es-AR" sz="2000" b="1" dirty="0"/>
              <a:t>TD</a:t>
            </a:r>
            <a:r>
              <a:rPr lang="es-AR" sz="2000" dirty="0"/>
              <a:t>) o </a:t>
            </a:r>
            <a:r>
              <a:rPr lang="es-AR" sz="2000" b="1" dirty="0"/>
              <a:t>tipo de descuento</a:t>
            </a:r>
            <a:r>
              <a:rPr lang="es-AR" sz="2000" dirty="0"/>
              <a:t> o </a:t>
            </a:r>
            <a:r>
              <a:rPr lang="es-AR" sz="2000" b="1" dirty="0"/>
              <a:t>coste de capital</a:t>
            </a:r>
            <a:r>
              <a:rPr lang="es-AR" sz="2000" dirty="0"/>
              <a:t> es una medida financiera que se aplica para determinar el </a:t>
            </a:r>
            <a:r>
              <a:rPr lang="es-AR" sz="2000" b="1" dirty="0">
                <a:solidFill>
                  <a:schemeClr val="tx2">
                    <a:lumMod val="60000"/>
                    <a:lumOff val="40000"/>
                  </a:schemeClr>
                </a:solidFill>
              </a:rPr>
              <a:t>valor actual</a:t>
            </a:r>
            <a:r>
              <a:rPr lang="es-AR" sz="2000" dirty="0"/>
              <a:t> de un pago a futuro. Es la tasa de rentabilidad mínima que se espera ganar.</a:t>
            </a:r>
          </a:p>
          <a:p>
            <a:endParaRPr lang="es-AR" sz="2000" dirty="0"/>
          </a:p>
          <a:p>
            <a:r>
              <a:rPr lang="es-AR" sz="2000" dirty="0"/>
              <a:t>Por lo tanto, </a:t>
            </a:r>
          </a:p>
          <a:p>
            <a:pPr lvl="1">
              <a:buFont typeface="Arial" pitchFamily="34" charset="0"/>
              <a:buChar char="•"/>
            </a:pPr>
            <a:r>
              <a:rPr lang="es-AR" sz="2000" dirty="0"/>
              <a:t> Inversión &gt; BNA </a:t>
            </a:r>
            <a:r>
              <a:rPr lang="es-AR" sz="2000" dirty="0">
                <a:sym typeface="Wingdings" pitchFamily="2" charset="2"/>
              </a:rPr>
              <a:t></a:t>
            </a:r>
            <a:r>
              <a:rPr lang="es-AR" sz="2000" dirty="0"/>
              <a:t> (VAN negativo)  </a:t>
            </a:r>
            <a:r>
              <a:rPr lang="es-AR" sz="2000" dirty="0">
                <a:sym typeface="Wingdings" pitchFamily="2" charset="2"/>
              </a:rPr>
              <a:t> </a:t>
            </a:r>
            <a:r>
              <a:rPr lang="es-AR" sz="2000" dirty="0"/>
              <a:t>es porque no se ha satisfecho dicha tasa. </a:t>
            </a:r>
          </a:p>
          <a:p>
            <a:pPr lvl="1">
              <a:buFont typeface="Arial" pitchFamily="34" charset="0"/>
              <a:buChar char="•"/>
            </a:pPr>
            <a:endParaRPr lang="es-AR" sz="2000" dirty="0"/>
          </a:p>
          <a:p>
            <a:pPr lvl="1">
              <a:buFont typeface="Arial" pitchFamily="34" charset="0"/>
              <a:buChar char="•"/>
            </a:pPr>
            <a:r>
              <a:rPr lang="es-AR" sz="2000" dirty="0"/>
              <a:t> BNA = Inversión </a:t>
            </a:r>
            <a:r>
              <a:rPr lang="es-AR" sz="2000" dirty="0">
                <a:sym typeface="Wingdings" pitchFamily="2" charset="2"/>
              </a:rPr>
              <a:t></a:t>
            </a:r>
            <a:r>
              <a:rPr lang="es-AR" sz="2000" dirty="0"/>
              <a:t> (VAN es igual a 0) </a:t>
            </a:r>
            <a:r>
              <a:rPr lang="es-AR" sz="2000" dirty="0">
                <a:sym typeface="Wingdings" pitchFamily="2" charset="2"/>
              </a:rPr>
              <a:t></a:t>
            </a:r>
            <a:r>
              <a:rPr lang="es-AR" sz="2000" dirty="0"/>
              <a:t> es porque se ha cumplido con dicha tasa.</a:t>
            </a:r>
          </a:p>
          <a:p>
            <a:pPr lvl="1">
              <a:buFont typeface="Arial" pitchFamily="34" charset="0"/>
              <a:buChar char="•"/>
            </a:pPr>
            <a:endParaRPr lang="es-AR" sz="2000" dirty="0"/>
          </a:p>
          <a:p>
            <a:pPr lvl="1">
              <a:buFont typeface="Arial" pitchFamily="34" charset="0"/>
              <a:buChar char="•"/>
            </a:pPr>
            <a:r>
              <a:rPr lang="es-AR" sz="2000" dirty="0"/>
              <a:t> BNA &gt; Inversión </a:t>
            </a:r>
            <a:r>
              <a:rPr lang="es-AR" sz="2000" dirty="0">
                <a:sym typeface="Wingdings" pitchFamily="2" charset="2"/>
              </a:rPr>
              <a:t> (VAN positivo) </a:t>
            </a:r>
            <a:r>
              <a:rPr lang="es-AR" sz="2000" dirty="0"/>
              <a:t> es porque se ha cumplido con dicha tasa y además se ha generar una ganancia o beneficio adicional.</a:t>
            </a:r>
          </a:p>
          <a:p>
            <a:endParaRPr lang="es-AR" sz="2000" dirty="0"/>
          </a:p>
          <a:p>
            <a:endParaRPr lang="es-AR" sz="2000" dirty="0"/>
          </a:p>
          <a:p>
            <a:endParaRPr lang="es-AR" sz="2000" dirty="0"/>
          </a:p>
          <a:p>
            <a:endParaRPr lang="es-A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Interpretación del VAN</a:t>
            </a:r>
          </a:p>
        </p:txBody>
      </p:sp>
      <p:sp>
        <p:nvSpPr>
          <p:cNvPr id="5"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endParaRPr lang="es-AR" sz="2000" dirty="0"/>
          </a:p>
          <a:p>
            <a:r>
              <a:rPr lang="es-AR" sz="2000" dirty="0"/>
              <a:t> </a:t>
            </a:r>
          </a:p>
          <a:p>
            <a:pPr lvl="1">
              <a:buFont typeface="Arial" pitchFamily="34" charset="0"/>
              <a:buChar char="•"/>
            </a:pPr>
            <a:r>
              <a:rPr lang="es-AR" sz="2000" dirty="0"/>
              <a:t> VAN &gt; 0</a:t>
            </a:r>
          </a:p>
          <a:p>
            <a:pPr lvl="1">
              <a:buFont typeface="Arial" pitchFamily="34" charset="0"/>
              <a:buChar char="•"/>
            </a:pPr>
            <a:endParaRPr lang="es-AR" sz="2000" dirty="0"/>
          </a:p>
          <a:p>
            <a:pPr lvl="1">
              <a:buFont typeface="Arial" pitchFamily="34" charset="0"/>
              <a:buChar char="•"/>
            </a:pPr>
            <a:endParaRPr lang="es-AR" sz="2000" dirty="0"/>
          </a:p>
          <a:p>
            <a:pPr lvl="1">
              <a:buFont typeface="Arial" pitchFamily="34" charset="0"/>
              <a:buChar char="•"/>
            </a:pPr>
            <a:endParaRPr lang="es-AR" sz="2000" dirty="0"/>
          </a:p>
          <a:p>
            <a:pPr lvl="1">
              <a:buFont typeface="Arial" pitchFamily="34" charset="0"/>
              <a:buChar char="•"/>
            </a:pPr>
            <a:r>
              <a:rPr lang="es-AR" sz="2000" dirty="0"/>
              <a:t> VAN = 0</a:t>
            </a:r>
          </a:p>
          <a:p>
            <a:pPr lvl="1">
              <a:buFont typeface="Arial" pitchFamily="34" charset="0"/>
              <a:buChar char="•"/>
            </a:pPr>
            <a:endParaRPr lang="es-AR" sz="2000" dirty="0"/>
          </a:p>
          <a:p>
            <a:pPr lvl="1">
              <a:buFont typeface="Arial" pitchFamily="34" charset="0"/>
              <a:buChar char="•"/>
            </a:pPr>
            <a:endParaRPr lang="es-AR" sz="2000" dirty="0"/>
          </a:p>
          <a:p>
            <a:pPr lvl="1">
              <a:buFont typeface="Arial" pitchFamily="34" charset="0"/>
              <a:buChar char="•"/>
            </a:pPr>
            <a:endParaRPr lang="es-AR" sz="2000" dirty="0"/>
          </a:p>
          <a:p>
            <a:pPr lvl="1">
              <a:buFont typeface="Arial" pitchFamily="34" charset="0"/>
              <a:buChar char="•"/>
            </a:pPr>
            <a:endParaRPr lang="es-AR" sz="2000" dirty="0"/>
          </a:p>
          <a:p>
            <a:pPr lvl="1">
              <a:buFont typeface="Arial" pitchFamily="34" charset="0"/>
              <a:buChar char="•"/>
            </a:pPr>
            <a:r>
              <a:rPr lang="es-AR" sz="2000" dirty="0"/>
              <a:t> VAN &lt; 0 </a:t>
            </a:r>
          </a:p>
          <a:p>
            <a:endParaRPr lang="es-AR" sz="2000" dirty="0"/>
          </a:p>
          <a:p>
            <a:endParaRPr lang="es-AR" sz="2000" dirty="0"/>
          </a:p>
          <a:p>
            <a:endParaRPr lang="es-AR" sz="2000" dirty="0"/>
          </a:p>
          <a:p>
            <a:endParaRPr lang="es-AR" sz="2000" dirty="0"/>
          </a:p>
        </p:txBody>
      </p:sp>
      <p:sp>
        <p:nvSpPr>
          <p:cNvPr id="8" name="7 Flecha derecha"/>
          <p:cNvSpPr/>
          <p:nvPr/>
        </p:nvSpPr>
        <p:spPr>
          <a:xfrm>
            <a:off x="2627784" y="1988840"/>
            <a:ext cx="1368152" cy="28803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CuadroTexto"/>
          <p:cNvSpPr txBox="1"/>
          <p:nvPr/>
        </p:nvSpPr>
        <p:spPr>
          <a:xfrm>
            <a:off x="4788024" y="1988840"/>
            <a:ext cx="3240360" cy="369332"/>
          </a:xfrm>
          <a:prstGeom prst="rect">
            <a:avLst/>
          </a:prstGeom>
          <a:noFill/>
        </p:spPr>
        <p:txBody>
          <a:bodyPr wrap="square" rtlCol="0">
            <a:spAutoFit/>
          </a:bodyPr>
          <a:lstStyle/>
          <a:p>
            <a:r>
              <a:rPr lang="es-AR" b="1" dirty="0">
                <a:solidFill>
                  <a:schemeClr val="tx2">
                    <a:lumMod val="60000"/>
                    <a:lumOff val="40000"/>
                  </a:schemeClr>
                </a:solidFill>
              </a:rPr>
              <a:t>PROYECTO RENTABLE</a:t>
            </a:r>
          </a:p>
        </p:txBody>
      </p:sp>
      <p:sp>
        <p:nvSpPr>
          <p:cNvPr id="10" name="9 Flecha derecha"/>
          <p:cNvSpPr/>
          <p:nvPr/>
        </p:nvSpPr>
        <p:spPr>
          <a:xfrm>
            <a:off x="2627784" y="3212976"/>
            <a:ext cx="1368152" cy="28803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4788024" y="3212976"/>
            <a:ext cx="3600400" cy="923330"/>
          </a:xfrm>
          <a:prstGeom prst="rect">
            <a:avLst/>
          </a:prstGeom>
          <a:noFill/>
        </p:spPr>
        <p:txBody>
          <a:bodyPr wrap="square" rtlCol="0">
            <a:spAutoFit/>
          </a:bodyPr>
          <a:lstStyle/>
          <a:p>
            <a:r>
              <a:rPr lang="es-AR" b="1" dirty="0">
                <a:solidFill>
                  <a:schemeClr val="tx2">
                    <a:lumMod val="60000"/>
                    <a:lumOff val="40000"/>
                  </a:schemeClr>
                </a:solidFill>
              </a:rPr>
              <a:t>PROYECTO RENTABLE </a:t>
            </a:r>
            <a:r>
              <a:rPr lang="es-AR" dirty="0">
                <a:solidFill>
                  <a:schemeClr val="tx2">
                    <a:lumMod val="60000"/>
                    <a:lumOff val="40000"/>
                  </a:schemeClr>
                </a:solidFill>
              </a:rPr>
              <a:t>también, porque ya incorpora la ganancia de la TD.</a:t>
            </a:r>
          </a:p>
        </p:txBody>
      </p:sp>
      <p:sp>
        <p:nvSpPr>
          <p:cNvPr id="12" name="11 Flecha derecha"/>
          <p:cNvSpPr/>
          <p:nvPr/>
        </p:nvSpPr>
        <p:spPr>
          <a:xfrm>
            <a:off x="2627784" y="4797152"/>
            <a:ext cx="1368152" cy="28803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12 CuadroTexto"/>
          <p:cNvSpPr txBox="1"/>
          <p:nvPr/>
        </p:nvSpPr>
        <p:spPr>
          <a:xfrm>
            <a:off x="4788024" y="4797152"/>
            <a:ext cx="3240360" cy="369332"/>
          </a:xfrm>
          <a:prstGeom prst="rect">
            <a:avLst/>
          </a:prstGeom>
          <a:noFill/>
        </p:spPr>
        <p:txBody>
          <a:bodyPr wrap="square" rtlCol="0">
            <a:spAutoFit/>
          </a:bodyPr>
          <a:lstStyle/>
          <a:p>
            <a:r>
              <a:rPr lang="es-AR" b="1" dirty="0">
                <a:solidFill>
                  <a:schemeClr val="tx2">
                    <a:lumMod val="60000"/>
                    <a:lumOff val="40000"/>
                  </a:schemeClr>
                </a:solidFill>
              </a:rPr>
              <a:t>PROYECTO  NO RENTABLE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936104"/>
          </a:xfrm>
        </p:spPr>
        <p:txBody>
          <a:bodyPr/>
          <a:lstStyle/>
          <a:p>
            <a:r>
              <a:rPr lang="es-AR" sz="3600" dirty="0"/>
              <a:t>Requisitos del VAN</a:t>
            </a:r>
          </a:p>
        </p:txBody>
      </p:sp>
      <p:sp>
        <p:nvSpPr>
          <p:cNvPr id="5"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endParaRPr lang="es-AR" sz="2000" dirty="0"/>
          </a:p>
          <a:p>
            <a:r>
              <a:rPr lang="es-AR" sz="2000" dirty="0"/>
              <a:t>Para hallar el VAN se necesitan:</a:t>
            </a:r>
          </a:p>
          <a:p>
            <a:endParaRPr lang="es-AR" sz="2000" dirty="0"/>
          </a:p>
          <a:p>
            <a:pPr>
              <a:buFont typeface="Arial" pitchFamily="34" charset="0"/>
              <a:buChar char="•"/>
            </a:pPr>
            <a:r>
              <a:rPr lang="es-AR" sz="2000" dirty="0">
                <a:solidFill>
                  <a:schemeClr val="tx2">
                    <a:lumMod val="60000"/>
                    <a:lumOff val="40000"/>
                  </a:schemeClr>
                </a:solidFill>
              </a:rPr>
              <a:t>   Tamaño de la inversión.</a:t>
            </a:r>
          </a:p>
          <a:p>
            <a:pPr>
              <a:buFont typeface="Arial" pitchFamily="34" charset="0"/>
              <a:buChar char="•"/>
            </a:pPr>
            <a:endParaRPr lang="es-AR" sz="2000" dirty="0">
              <a:solidFill>
                <a:schemeClr val="tx2">
                  <a:lumMod val="60000"/>
                  <a:lumOff val="40000"/>
                </a:schemeClr>
              </a:solidFill>
            </a:endParaRPr>
          </a:p>
          <a:p>
            <a:pPr>
              <a:buFont typeface="Arial" pitchFamily="34" charset="0"/>
              <a:buChar char="•"/>
            </a:pPr>
            <a:r>
              <a:rPr lang="es-AR" sz="2000" dirty="0">
                <a:solidFill>
                  <a:schemeClr val="tx2">
                    <a:lumMod val="60000"/>
                    <a:lumOff val="40000"/>
                  </a:schemeClr>
                </a:solidFill>
              </a:rPr>
              <a:t>   Flujo de caja neto proyectado.</a:t>
            </a:r>
          </a:p>
          <a:p>
            <a:pPr>
              <a:buFont typeface="Arial" pitchFamily="34" charset="0"/>
              <a:buChar char="•"/>
            </a:pPr>
            <a:endParaRPr lang="es-AR" sz="2000" dirty="0">
              <a:solidFill>
                <a:schemeClr val="tx2">
                  <a:lumMod val="60000"/>
                  <a:lumOff val="40000"/>
                </a:schemeClr>
              </a:solidFill>
            </a:endParaRPr>
          </a:p>
          <a:p>
            <a:pPr>
              <a:buFont typeface="Arial" pitchFamily="34" charset="0"/>
              <a:buChar char="•"/>
            </a:pPr>
            <a:r>
              <a:rPr lang="es-AR" sz="2000" dirty="0">
                <a:solidFill>
                  <a:schemeClr val="tx2">
                    <a:lumMod val="60000"/>
                    <a:lumOff val="40000"/>
                  </a:schemeClr>
                </a:solidFill>
              </a:rPr>
              <a:t>   Tasa de descuento.</a:t>
            </a:r>
          </a:p>
          <a:p>
            <a:endParaRPr lang="es-AR" sz="2000" dirty="0"/>
          </a:p>
          <a:p>
            <a:endParaRPr lang="es-AR" sz="2000" dirty="0"/>
          </a:p>
          <a:p>
            <a:endParaRPr lang="es-AR" sz="2000" dirty="0"/>
          </a:p>
          <a:p>
            <a:endParaRPr lang="es-A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Tasa Interna de Retorno (TIR)</a:t>
            </a:r>
          </a:p>
        </p:txBody>
      </p:sp>
      <p:sp>
        <p:nvSpPr>
          <p:cNvPr id="7"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La TIR es la Tasa de Descuento (TD) de un proyecto de inversión que permite que el BNA sea igual a la inversión inicial (VAN es igual a 0). </a:t>
            </a:r>
          </a:p>
          <a:p>
            <a:endParaRPr lang="es-AR" sz="2000" dirty="0"/>
          </a:p>
          <a:p>
            <a:endParaRPr lang="es-AR" sz="2000" dirty="0"/>
          </a:p>
          <a:p>
            <a:r>
              <a:rPr lang="es-AR" sz="2000" dirty="0"/>
              <a:t>La TIR es la máxima TD que puede tener un proyecto para que sea  rentable, pues una mayor tasa ocasionaría que BNA sea menor que la inversión (VAN menor que 0).</a:t>
            </a:r>
          </a:p>
          <a:p>
            <a:endParaRPr lang="es-AR" sz="2000" dirty="0"/>
          </a:p>
          <a:p>
            <a:endParaRPr lang="es-AR" sz="2000" dirty="0"/>
          </a:p>
          <a:p>
            <a:r>
              <a:rPr lang="es-AR" sz="2000" dirty="0"/>
              <a:t>Se utiliza la misma fórmula del VAN, solo que en vez de hallar el VAN, el cual reemplazamos por cero,  hallamos la tasa de descuento: </a:t>
            </a:r>
          </a:p>
          <a:p>
            <a:r>
              <a:rPr lang="es-AR" sz="2000" dirty="0"/>
              <a:t>			</a:t>
            </a:r>
          </a:p>
          <a:p>
            <a:r>
              <a:rPr lang="es-AR" sz="2000" dirty="0">
                <a:solidFill>
                  <a:schemeClr val="tx2">
                    <a:lumMod val="60000"/>
                    <a:lumOff val="40000"/>
                  </a:schemeClr>
                </a:solidFill>
              </a:rPr>
              <a:t>		VAN = BNA – Inversión inicial = 0</a:t>
            </a: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Criterios de la TIR</a:t>
            </a:r>
          </a:p>
        </p:txBody>
      </p:sp>
      <p:sp>
        <p:nvSpPr>
          <p:cNvPr id="7" name="2 Marcador de contenido"/>
          <p:cNvSpPr txBox="1">
            <a:spLocks/>
          </p:cNvSpPr>
          <p:nvPr/>
        </p:nvSpPr>
        <p:spPr bwMode="auto">
          <a:xfrm>
            <a:off x="457200" y="1351309"/>
            <a:ext cx="8229600" cy="503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La TIR posee las siguientes reglas: </a:t>
            </a:r>
          </a:p>
          <a:p>
            <a:endParaRPr lang="es-AR" sz="2000" dirty="0"/>
          </a:p>
          <a:p>
            <a:pPr>
              <a:buFont typeface="Arial" charset="0"/>
              <a:buChar char="•"/>
            </a:pPr>
            <a:r>
              <a:rPr lang="es-AR" sz="2000" dirty="0"/>
              <a:t> Si el proyecto tiene flujos de fondo negativos al inicio (inversión) y positivos en los periodos subsiguientes </a:t>
            </a:r>
            <a:r>
              <a:rPr lang="es-AR" sz="2000" dirty="0">
                <a:sym typeface="Wingdings" pitchFamily="2" charset="2"/>
              </a:rPr>
              <a:t> el criterio de la TIR dice que se </a:t>
            </a:r>
            <a:r>
              <a:rPr lang="es-AR" sz="2000" dirty="0">
                <a:solidFill>
                  <a:schemeClr val="tx2">
                    <a:lumMod val="60000"/>
                    <a:lumOff val="40000"/>
                  </a:schemeClr>
                </a:solidFill>
                <a:sym typeface="Wingdings" pitchFamily="2" charset="2"/>
              </a:rPr>
              <a:t>debe invertir en aquellos proyectos que tengan una TIR &gt; TD</a:t>
            </a:r>
            <a:r>
              <a:rPr lang="es-AR" sz="2000" dirty="0">
                <a:sym typeface="Wingdings" pitchFamily="2" charset="2"/>
              </a:rPr>
              <a:t>.</a:t>
            </a:r>
          </a:p>
          <a:p>
            <a:pPr>
              <a:buFont typeface="Arial" charset="0"/>
              <a:buChar char="•"/>
            </a:pPr>
            <a:endParaRPr lang="es-AR" sz="2000" dirty="0">
              <a:sym typeface="Wingdings" pitchFamily="2" charset="2"/>
            </a:endParaRPr>
          </a:p>
          <a:p>
            <a:pPr>
              <a:buFont typeface="Arial" charset="0"/>
              <a:buChar char="•"/>
            </a:pPr>
            <a:endParaRPr lang="es-AR" sz="2000" dirty="0">
              <a:sym typeface="Wingdings" pitchFamily="2" charset="2"/>
            </a:endParaRPr>
          </a:p>
          <a:p>
            <a:endParaRPr lang="es-AR" sz="2000" dirty="0"/>
          </a:p>
          <a:p>
            <a:r>
              <a:rPr lang="es-AR" sz="2000" dirty="0"/>
              <a:t> </a:t>
            </a:r>
          </a:p>
          <a:p>
            <a:r>
              <a:rPr lang="es-AR" sz="2000" dirty="0"/>
              <a:t>			</a:t>
            </a:r>
          </a:p>
          <a:p>
            <a:r>
              <a:rPr lang="es-AR" sz="2000" dirty="0">
                <a:solidFill>
                  <a:schemeClr val="tx2">
                    <a:lumMod val="60000"/>
                    <a:lumOff val="40000"/>
                  </a:schemeClr>
                </a:solidFill>
              </a:rPr>
              <a:t>		</a:t>
            </a: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pic>
        <p:nvPicPr>
          <p:cNvPr id="1027" name="Picture 3"/>
          <p:cNvPicPr>
            <a:picLocks noChangeAspect="1" noChangeArrowheads="1"/>
          </p:cNvPicPr>
          <p:nvPr/>
        </p:nvPicPr>
        <p:blipFill>
          <a:blip r:embed="rId3" cstate="print"/>
          <a:srcRect/>
          <a:stretch>
            <a:fillRect/>
          </a:stretch>
        </p:blipFill>
        <p:spPr bwMode="auto">
          <a:xfrm>
            <a:off x="1843088" y="3095625"/>
            <a:ext cx="5457825" cy="6667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87624" y="3789040"/>
            <a:ext cx="6696744" cy="284755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Criterios de la TIR</a:t>
            </a:r>
          </a:p>
        </p:txBody>
      </p:sp>
      <p:sp>
        <p:nvSpPr>
          <p:cNvPr id="7"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buFont typeface="Arial" charset="0"/>
              <a:buChar char="•"/>
            </a:pPr>
            <a:r>
              <a:rPr lang="es-AR" sz="2000" dirty="0">
                <a:sym typeface="Wingdings" pitchFamily="2" charset="2"/>
              </a:rPr>
              <a:t> Si un proyecto tiene flujos de fondos positivos al inicio (préstamo) y negativos en los periodos siguientes (devolución del préstamo)  la regla dice que se </a:t>
            </a:r>
            <a:r>
              <a:rPr lang="es-AR" sz="2000" dirty="0">
                <a:solidFill>
                  <a:schemeClr val="tx2">
                    <a:lumMod val="60000"/>
                    <a:lumOff val="40000"/>
                  </a:schemeClr>
                </a:solidFill>
                <a:sym typeface="Wingdings" pitchFamily="2" charset="2"/>
              </a:rPr>
              <a:t>debe invertir en el proyecto si la TIR &lt; TD</a:t>
            </a:r>
            <a:r>
              <a:rPr lang="es-AR" sz="2000" dirty="0">
                <a:sym typeface="Wingdings" pitchFamily="2" charset="2"/>
              </a:rPr>
              <a:t>.</a:t>
            </a:r>
            <a:endParaRPr lang="es-AR" sz="2000" dirty="0"/>
          </a:p>
          <a:p>
            <a:endParaRPr lang="es-AR" sz="2000" dirty="0"/>
          </a:p>
          <a:p>
            <a:r>
              <a:rPr lang="es-AR" sz="2000" dirty="0"/>
              <a:t> </a:t>
            </a:r>
          </a:p>
          <a:p>
            <a:r>
              <a:rPr lang="es-AR" sz="2000" dirty="0"/>
              <a:t>			</a:t>
            </a:r>
          </a:p>
          <a:p>
            <a:r>
              <a:rPr lang="es-AR" sz="2000" dirty="0">
                <a:solidFill>
                  <a:schemeClr val="tx2">
                    <a:lumMod val="60000"/>
                    <a:lumOff val="40000"/>
                  </a:schemeClr>
                </a:solidFill>
              </a:rPr>
              <a:t>		</a:t>
            </a: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pic>
        <p:nvPicPr>
          <p:cNvPr id="2050" name="Picture 2"/>
          <p:cNvPicPr>
            <a:picLocks noChangeAspect="1" noChangeArrowheads="1"/>
          </p:cNvPicPr>
          <p:nvPr/>
        </p:nvPicPr>
        <p:blipFill>
          <a:blip r:embed="rId3" cstate="print"/>
          <a:srcRect/>
          <a:stretch>
            <a:fillRect/>
          </a:stretch>
        </p:blipFill>
        <p:spPr bwMode="auto">
          <a:xfrm>
            <a:off x="1835696" y="2636912"/>
            <a:ext cx="5153025" cy="5905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187624" y="3356992"/>
            <a:ext cx="6768752" cy="309634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Criterios de la TIR</a:t>
            </a:r>
          </a:p>
        </p:txBody>
      </p:sp>
      <p:sp>
        <p:nvSpPr>
          <p:cNvPr id="7"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buFont typeface="Arial" charset="0"/>
              <a:buChar char="•"/>
            </a:pPr>
            <a:r>
              <a:rPr lang="es-AR" sz="2000" dirty="0">
                <a:sym typeface="Wingdings" pitchFamily="2" charset="2"/>
              </a:rPr>
              <a:t> </a:t>
            </a:r>
            <a:r>
              <a:rPr lang="es-AR" sz="2000" b="1" dirty="0">
                <a:sym typeface="Wingdings" pitchFamily="2" charset="2"/>
              </a:rPr>
              <a:t>Comparación entre proyectos mutuamente excluyentes</a:t>
            </a:r>
            <a:r>
              <a:rPr lang="es-AR" sz="2000" dirty="0">
                <a:sym typeface="Wingdings" pitchFamily="2" charset="2"/>
              </a:rPr>
              <a:t> </a:t>
            </a:r>
          </a:p>
          <a:p>
            <a:r>
              <a:rPr lang="es-AR" sz="2000" dirty="0">
                <a:sym typeface="Wingdings" pitchFamily="2" charset="2"/>
              </a:rPr>
              <a:t>	Dos proyectos son mutuamente excluyentes cuando la realización de uno implica la NO realización del otro. En estos casos, la opción de inversión con TIR mas alta es la preferida, siempre y cuando los proyectos tengan el mismo nivel de riesgo, la misma duración y la misma inversión inicial.</a:t>
            </a:r>
          </a:p>
          <a:p>
            <a:endParaRPr lang="es-AR" sz="2000" dirty="0">
              <a:sym typeface="Wingdings" pitchFamily="2" charset="2"/>
            </a:endParaRPr>
          </a:p>
          <a:p>
            <a:pPr>
              <a:buFont typeface="Arial" pitchFamily="34" charset="0"/>
              <a:buChar char="•"/>
            </a:pPr>
            <a:r>
              <a:rPr lang="es-AR" sz="2000" dirty="0">
                <a:sym typeface="Wingdings" pitchFamily="2" charset="2"/>
              </a:rPr>
              <a:t> </a:t>
            </a:r>
            <a:r>
              <a:rPr lang="es-AR" sz="2000" b="1" dirty="0">
                <a:sym typeface="Wingdings" pitchFamily="2" charset="2"/>
              </a:rPr>
              <a:t>Comparación entre proyectos especiales</a:t>
            </a:r>
          </a:p>
          <a:p>
            <a:r>
              <a:rPr lang="es-AR" sz="2000" dirty="0">
                <a:sym typeface="Wingdings" pitchFamily="2" charset="2"/>
              </a:rPr>
              <a:t>	Son proyectos especiales cuando en su serie de flujos de caja hay mas de un cambio de signo. Estos proyectos pueden tener mas de una TIR, tantas como cambios de signos. En estos casos, utilizar el criterio del VAN.</a:t>
            </a:r>
          </a:p>
          <a:p>
            <a:endParaRPr lang="es-AR" sz="2000" dirty="0">
              <a:sym typeface="Wingdings" pitchFamily="2" charset="2"/>
            </a:endParaRPr>
          </a:p>
          <a:p>
            <a:endParaRPr lang="es-AR" sz="2000" dirty="0">
              <a:sym typeface="Wingdings" pitchFamily="2" charset="2"/>
            </a:endParaRPr>
          </a:p>
          <a:p>
            <a:endParaRPr lang="es-AR" sz="2000" dirty="0"/>
          </a:p>
          <a:p>
            <a:r>
              <a:rPr lang="es-AR" sz="2000" dirty="0"/>
              <a:t>			</a:t>
            </a:r>
          </a:p>
          <a:p>
            <a:r>
              <a:rPr lang="es-AR" sz="2000" dirty="0">
                <a:solidFill>
                  <a:schemeClr val="tx2">
                    <a:lumMod val="60000"/>
                    <a:lumOff val="40000"/>
                  </a:schemeClr>
                </a:solidFill>
              </a:rPr>
              <a:t>		</a:t>
            </a: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Retorno sobre la Inversión (ROI)</a:t>
            </a:r>
          </a:p>
        </p:txBody>
      </p:sp>
      <p:sp>
        <p:nvSpPr>
          <p:cNvPr id="7"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endParaRPr lang="es-AR" sz="2000" dirty="0"/>
          </a:p>
          <a:p>
            <a:r>
              <a:rPr lang="es-AR" sz="2000" dirty="0"/>
              <a:t>El índice de retorno sobre la inversión es un indicador financiero que mide la </a:t>
            </a:r>
            <a:r>
              <a:rPr lang="es-AR" sz="2000" dirty="0">
                <a:solidFill>
                  <a:schemeClr val="tx2">
                    <a:lumMod val="60000"/>
                    <a:lumOff val="40000"/>
                  </a:schemeClr>
                </a:solidFill>
              </a:rPr>
              <a:t>rentabilidad de una inversión, </a:t>
            </a:r>
            <a:r>
              <a:rPr lang="es-AR" sz="2000" dirty="0"/>
              <a:t>la relación que existe entre la utilidad neta o ganancia obtenida, y la inversión. </a:t>
            </a:r>
          </a:p>
          <a:p>
            <a:endParaRPr lang="es-AR" sz="2000" dirty="0"/>
          </a:p>
          <a:p>
            <a:r>
              <a:rPr lang="es-AR" sz="2000" dirty="0">
                <a:solidFill>
                  <a:schemeClr val="tx2">
                    <a:lumMod val="60000"/>
                    <a:lumOff val="40000"/>
                  </a:schemeClr>
                </a:solidFill>
              </a:rPr>
              <a:t>	ROI = (Utilidad Neta o Ganancia / Inversión inicial) x 100</a:t>
            </a:r>
            <a:endParaRPr lang="es-AR" sz="2000" dirty="0"/>
          </a:p>
          <a:p>
            <a:endParaRPr lang="es-AR" sz="2000" dirty="0"/>
          </a:p>
          <a:p>
            <a:r>
              <a:rPr lang="es-AR" sz="2000" dirty="0"/>
              <a:t>Por ejemplo, si el total de una inversión (capital invertido) es de $4.000 y las utilidades netas obtenidas en el período fueron de $1.000, entonces:</a:t>
            </a:r>
          </a:p>
          <a:p>
            <a:r>
              <a:rPr lang="es-AR" sz="2000" dirty="0"/>
              <a:t>			</a:t>
            </a:r>
            <a:r>
              <a:rPr lang="es-AR" sz="2000" dirty="0">
                <a:solidFill>
                  <a:schemeClr val="tx2">
                    <a:lumMod val="60000"/>
                    <a:lumOff val="40000"/>
                  </a:schemeClr>
                </a:solidFill>
              </a:rPr>
              <a:t>	</a:t>
            </a:r>
          </a:p>
          <a:p>
            <a:r>
              <a:rPr lang="es-AR" sz="2000" dirty="0">
                <a:solidFill>
                  <a:schemeClr val="tx2">
                    <a:lumMod val="60000"/>
                    <a:lumOff val="40000"/>
                  </a:schemeClr>
                </a:solidFill>
              </a:rPr>
              <a:t>				</a:t>
            </a:r>
            <a:r>
              <a:rPr lang="es-AR" dirty="0">
                <a:solidFill>
                  <a:schemeClr val="tx2">
                    <a:lumMod val="60000"/>
                    <a:lumOff val="40000"/>
                  </a:schemeClr>
                </a:solidFill>
              </a:rPr>
              <a:t>ROI = ($1.000/ $4.000) x 100</a:t>
            </a:r>
          </a:p>
          <a:p>
            <a:endParaRPr lang="es-AR" dirty="0">
              <a:solidFill>
                <a:schemeClr val="tx2">
                  <a:lumMod val="60000"/>
                  <a:lumOff val="40000"/>
                </a:schemeClr>
              </a:solidFill>
            </a:endParaRPr>
          </a:p>
          <a:p>
            <a:r>
              <a:rPr lang="es-AR" dirty="0">
                <a:solidFill>
                  <a:schemeClr val="tx1">
                    <a:lumMod val="50000"/>
                    <a:lumOff val="50000"/>
                  </a:schemeClr>
                </a:solidFill>
              </a:rPr>
              <a:t>Nos da un ROI de 25%, con lo que podemos afirmar que la inversión tuvo una rentabilidad del 25%.</a:t>
            </a: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Retorno sobre la Inversión (ROI)</a:t>
            </a:r>
          </a:p>
        </p:txBody>
      </p:sp>
      <p:sp>
        <p:nvSpPr>
          <p:cNvPr id="7" name="2 Marcador de contenido"/>
          <p:cNvSpPr txBox="1">
            <a:spLocks/>
          </p:cNvSpPr>
          <p:nvPr/>
        </p:nvSpPr>
        <p:spPr bwMode="auto">
          <a:xfrm>
            <a:off x="467544" y="1340768"/>
            <a:ext cx="8229600" cy="5040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El ROI se puede usar tanto para evaluar a una empresa en marcha como para evaluar un proyecto de inversión.</a:t>
            </a:r>
          </a:p>
          <a:p>
            <a:r>
              <a:rPr lang="es-AR" sz="2000" dirty="0">
                <a:solidFill>
                  <a:schemeClr val="tx2">
                    <a:lumMod val="60000"/>
                    <a:lumOff val="40000"/>
                  </a:schemeClr>
                </a:solidFill>
              </a:rPr>
              <a:t>	</a:t>
            </a:r>
          </a:p>
          <a:p>
            <a:endParaRPr lang="es-AR" sz="2000" dirty="0">
              <a:solidFill>
                <a:schemeClr val="tx2">
                  <a:lumMod val="60000"/>
                  <a:lumOff val="40000"/>
                </a:schemeClr>
              </a:solidFill>
            </a:endParaRPr>
          </a:p>
          <a:p>
            <a:r>
              <a:rPr lang="es-AR" sz="2000" dirty="0">
                <a:solidFill>
                  <a:schemeClr val="tx2">
                    <a:lumMod val="60000"/>
                    <a:lumOff val="40000"/>
                  </a:schemeClr>
                </a:solidFill>
              </a:rPr>
              <a:t>ROI &gt; 0                      La empresa es rentable / El proyecto es rentable.</a:t>
            </a:r>
            <a:endParaRPr lang="es-AR" sz="2000" dirty="0"/>
          </a:p>
          <a:p>
            <a:endParaRPr lang="es-AR" sz="2000" dirty="0"/>
          </a:p>
          <a:p>
            <a:r>
              <a:rPr lang="es-AR" sz="2000" dirty="0"/>
              <a:t>			</a:t>
            </a:r>
            <a:r>
              <a:rPr lang="es-AR" sz="2000" dirty="0">
                <a:solidFill>
                  <a:schemeClr val="tx2">
                    <a:lumMod val="60000"/>
                    <a:lumOff val="40000"/>
                  </a:schemeClr>
                </a:solidFill>
              </a:rPr>
              <a:t>	</a:t>
            </a:r>
          </a:p>
          <a:p>
            <a:r>
              <a:rPr lang="es-AR" dirty="0">
                <a:solidFill>
                  <a:schemeClr val="tx2">
                    <a:lumMod val="60000"/>
                    <a:lumOff val="40000"/>
                  </a:schemeClr>
                </a:solidFill>
              </a:rPr>
              <a:t>ROI &lt;= 0                       La empresa o inversionistas están perdiendo dinero / El                     		     proyecto NO es rentable.</a:t>
            </a:r>
          </a:p>
          <a:p>
            <a:endParaRPr lang="es-AR" dirty="0">
              <a:solidFill>
                <a:schemeClr val="tx2">
                  <a:lumMod val="60000"/>
                  <a:lumOff val="40000"/>
                </a:schemeClr>
              </a:solidFill>
            </a:endParaRPr>
          </a:p>
          <a:p>
            <a:endParaRPr lang="es-AR" dirty="0">
              <a:solidFill>
                <a:schemeClr val="tx2">
                  <a:lumMod val="60000"/>
                  <a:lumOff val="40000"/>
                </a:schemeClr>
              </a:solidFill>
            </a:endParaRPr>
          </a:p>
          <a:p>
            <a:r>
              <a:rPr lang="es-AR" dirty="0"/>
              <a:t>El ROI también nos permite comparar diferentes proyectos de inversión: aquel que tenga el mayor ROI será el más rentable y, por lo tanto, más atractivo. </a:t>
            </a:r>
          </a:p>
          <a:p>
            <a:endParaRPr lang="es-AR" dirty="0"/>
          </a:p>
          <a:p>
            <a:r>
              <a:rPr lang="es-AR" dirty="0"/>
              <a:t>Es simple, muy utilizado para evaluar inversiones pero no tiene en cuenta el valor del dinero en el tiempo, se recomienda utilizar juntos a otros índices como VAN y TIR.</a:t>
            </a:r>
          </a:p>
          <a:p>
            <a:endParaRPr lang="es-AR" dirty="0"/>
          </a:p>
          <a:p>
            <a:endParaRPr lang="es-AR" dirty="0">
              <a:solidFill>
                <a:schemeClr val="tx2">
                  <a:lumMod val="60000"/>
                  <a:lumOff val="40000"/>
                </a:schemeClr>
              </a:solidFill>
            </a:endParaRPr>
          </a:p>
          <a:p>
            <a:endParaRPr lang="es-AR" dirty="0">
              <a:solidFill>
                <a:schemeClr val="tx2">
                  <a:lumMod val="60000"/>
                  <a:lumOff val="40000"/>
                </a:schemeClr>
              </a:solidFill>
            </a:endParaRP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sp>
        <p:nvSpPr>
          <p:cNvPr id="5" name="4 Flecha derecha"/>
          <p:cNvSpPr/>
          <p:nvPr/>
        </p:nvSpPr>
        <p:spPr>
          <a:xfrm>
            <a:off x="1691680" y="2636912"/>
            <a:ext cx="1080120" cy="28803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Flecha derecha"/>
          <p:cNvSpPr/>
          <p:nvPr/>
        </p:nvSpPr>
        <p:spPr>
          <a:xfrm>
            <a:off x="1619672" y="3501008"/>
            <a:ext cx="1080120" cy="28803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Evaluación de Proyectos</a:t>
            </a:r>
          </a:p>
        </p:txBody>
      </p:sp>
      <p:sp>
        <p:nvSpPr>
          <p:cNvPr id="7" name="2 Marcador de contenido"/>
          <p:cNvSpPr txBox="1">
            <a:spLocks/>
          </p:cNvSpPr>
          <p:nvPr/>
        </p:nvSpPr>
        <p:spPr bwMode="auto">
          <a:xfrm>
            <a:off x="457200" y="1351309"/>
            <a:ext cx="8229600" cy="474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La evaluación de proyecto en un análisis de un conjunto de antecedentes recopilados para formarse juicio, tanto cualitativo como cuantitativo, respecto de la conveniencia de ponerse en marcha o no un proyecto de inversión.</a:t>
            </a:r>
          </a:p>
          <a:p>
            <a:endParaRPr lang="es-AR" sz="2000" dirty="0"/>
          </a:p>
          <a:p>
            <a:r>
              <a:rPr lang="es-AR" sz="2000" dirty="0"/>
              <a:t>Implica un ordenamiento de la información económica a fin de determinar con la mayor exactitud posible, su rentabilidad, que al compararla con otras opciones de inversión permita seleccionar la mas rentable.</a:t>
            </a:r>
          </a:p>
          <a:p>
            <a:endParaRPr lang="es-AR" sz="2000" dirty="0"/>
          </a:p>
          <a:p>
            <a:r>
              <a:rPr lang="es-AR" sz="2000" dirty="0"/>
              <a:t>Para evaluar un proyecto de inversión de cualquier tipo y para que resulte con éxito, es necesario seguirse una serie de pasos en los cuales se busca la rentabilidad para el inversionista, de modo que de acuerdo al análisis y a  los resultados obtenidos se decida realizar un proyecto o no.</a:t>
            </a:r>
          </a:p>
          <a:p>
            <a:endParaRPr lang="es-AR" sz="2000" dirty="0"/>
          </a:p>
          <a:p>
            <a:endParaRPr lang="es-AR" sz="2000" dirty="0"/>
          </a:p>
          <a:p>
            <a:endParaRPr lang="es-A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Análisis Costo-Beneficio</a:t>
            </a:r>
          </a:p>
        </p:txBody>
      </p:sp>
      <p:sp>
        <p:nvSpPr>
          <p:cNvPr id="7" name="2 Marcador de contenido"/>
          <p:cNvSpPr txBox="1">
            <a:spLocks/>
          </p:cNvSpPr>
          <p:nvPr/>
        </p:nvSpPr>
        <p:spPr bwMode="auto">
          <a:xfrm>
            <a:off x="467544" y="1340768"/>
            <a:ext cx="8229600" cy="5040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Es una herramienta financiera que mide la relación entre los costos y beneficios asociados a un proyecto de inversión con el fin de evaluar su rentabilidad, tanto para evaluar la creación de un nuevo negocio, como también en una empresa en marcha que desea desarrollar un nuevo producto o la adquisición de una nueva maquinaria.</a:t>
            </a:r>
          </a:p>
          <a:p>
            <a:endParaRPr lang="es-AR" sz="2000" dirty="0"/>
          </a:p>
          <a:p>
            <a:r>
              <a:rPr lang="es-AR" sz="2000" dirty="0">
                <a:solidFill>
                  <a:schemeClr val="tx2">
                    <a:lumMod val="60000"/>
                    <a:lumOff val="40000"/>
                  </a:schemeClr>
                </a:solidFill>
              </a:rPr>
              <a:t>			 B/C = VAI / VAC </a:t>
            </a:r>
          </a:p>
          <a:p>
            <a:endParaRPr lang="es-AR" sz="2000" dirty="0">
              <a:solidFill>
                <a:schemeClr val="tx2">
                  <a:lumMod val="60000"/>
                  <a:lumOff val="40000"/>
                </a:schemeClr>
              </a:solidFill>
            </a:endParaRPr>
          </a:p>
          <a:p>
            <a:r>
              <a:rPr lang="es-AR" dirty="0">
                <a:solidFill>
                  <a:schemeClr val="tx1">
                    <a:lumMod val="50000"/>
                    <a:lumOff val="50000"/>
                  </a:schemeClr>
                </a:solidFill>
              </a:rPr>
              <a:t>Donde:</a:t>
            </a:r>
          </a:p>
          <a:p>
            <a:r>
              <a:rPr lang="es-AR" dirty="0">
                <a:solidFill>
                  <a:schemeClr val="tx1">
                    <a:lumMod val="50000"/>
                    <a:lumOff val="50000"/>
                  </a:schemeClr>
                </a:solidFill>
              </a:rPr>
              <a:t>VAI = Valor Actual de los Ingresos Totales Netos o Beneficios Netos.</a:t>
            </a:r>
          </a:p>
          <a:p>
            <a:r>
              <a:rPr lang="es-AR" dirty="0">
                <a:solidFill>
                  <a:schemeClr val="tx1">
                    <a:lumMod val="50000"/>
                    <a:lumOff val="50000"/>
                  </a:schemeClr>
                </a:solidFill>
              </a:rPr>
              <a:t>VAC = Valor Actual de los Costos de Inversión o Costos Totales.                   </a:t>
            </a:r>
          </a:p>
          <a:p>
            <a:r>
              <a:rPr lang="es-AR" sz="2000" dirty="0"/>
              <a:t>	</a:t>
            </a:r>
            <a:r>
              <a:rPr lang="es-AR" sz="2000" dirty="0">
                <a:solidFill>
                  <a:schemeClr val="tx2">
                    <a:lumMod val="60000"/>
                    <a:lumOff val="40000"/>
                  </a:schemeClr>
                </a:solidFill>
              </a:rPr>
              <a:t>	</a:t>
            </a:r>
          </a:p>
          <a:p>
            <a:endParaRPr lang="es-AR" sz="2000" dirty="0">
              <a:solidFill>
                <a:schemeClr val="tx2">
                  <a:lumMod val="60000"/>
                  <a:lumOff val="40000"/>
                </a:schemeClr>
              </a:solidFill>
            </a:endParaRPr>
          </a:p>
          <a:p>
            <a:r>
              <a:rPr lang="es-AR" dirty="0">
                <a:solidFill>
                  <a:schemeClr val="tx2">
                    <a:lumMod val="60000"/>
                    <a:lumOff val="40000"/>
                  </a:schemeClr>
                </a:solidFill>
              </a:rPr>
              <a:t>B/C &gt; 1                        El proyecto es rentable.</a:t>
            </a:r>
          </a:p>
          <a:p>
            <a:endParaRPr lang="es-AR" dirty="0">
              <a:solidFill>
                <a:schemeClr val="tx2">
                  <a:lumMod val="60000"/>
                  <a:lumOff val="40000"/>
                </a:schemeClr>
              </a:solidFill>
            </a:endParaRPr>
          </a:p>
          <a:p>
            <a:endParaRPr lang="es-AR" dirty="0">
              <a:solidFill>
                <a:schemeClr val="tx2">
                  <a:lumMod val="60000"/>
                  <a:lumOff val="40000"/>
                </a:schemeClr>
              </a:solidFill>
            </a:endParaRPr>
          </a:p>
          <a:p>
            <a:endParaRPr lang="es-AR" dirty="0"/>
          </a:p>
          <a:p>
            <a:endParaRPr lang="es-AR" dirty="0">
              <a:solidFill>
                <a:schemeClr val="tx2">
                  <a:lumMod val="60000"/>
                  <a:lumOff val="40000"/>
                </a:schemeClr>
              </a:solidFill>
            </a:endParaRPr>
          </a:p>
          <a:p>
            <a:endParaRPr lang="es-AR" dirty="0">
              <a:solidFill>
                <a:schemeClr val="tx2">
                  <a:lumMod val="60000"/>
                  <a:lumOff val="40000"/>
                </a:schemeClr>
              </a:solidFill>
            </a:endParaRPr>
          </a:p>
          <a:p>
            <a:r>
              <a:rPr lang="es-AR" sz="2000" dirty="0">
                <a:solidFill>
                  <a:schemeClr val="tx2">
                    <a:lumMod val="60000"/>
                    <a:lumOff val="40000"/>
                  </a:schemeClr>
                </a:solidFill>
              </a:rPr>
              <a:t>		   </a:t>
            </a:r>
          </a:p>
          <a:p>
            <a:endParaRPr lang="es-AR" sz="2000" dirty="0"/>
          </a:p>
          <a:p>
            <a:endParaRPr lang="es-AR" sz="2000" dirty="0"/>
          </a:p>
          <a:p>
            <a:endParaRPr lang="es-AR" sz="2000" dirty="0"/>
          </a:p>
          <a:p>
            <a:endParaRPr lang="es-AR" sz="2000" dirty="0"/>
          </a:p>
        </p:txBody>
      </p:sp>
      <p:sp>
        <p:nvSpPr>
          <p:cNvPr id="8" name="7 Flecha derecha"/>
          <p:cNvSpPr/>
          <p:nvPr/>
        </p:nvSpPr>
        <p:spPr>
          <a:xfrm>
            <a:off x="1547664" y="5301208"/>
            <a:ext cx="1080120" cy="28803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936104"/>
          </a:xfrm>
        </p:spPr>
        <p:txBody>
          <a:bodyPr/>
          <a:lstStyle/>
          <a:p>
            <a:r>
              <a:rPr lang="es-AR" sz="3600" dirty="0"/>
              <a:t>Evaluación de Proyectos</a:t>
            </a:r>
          </a:p>
        </p:txBody>
      </p:sp>
      <p:sp>
        <p:nvSpPr>
          <p:cNvPr id="7" name="2 Marcador de contenido"/>
          <p:cNvSpPr txBox="1">
            <a:spLocks/>
          </p:cNvSpPr>
          <p:nvPr/>
        </p:nvSpPr>
        <p:spPr bwMode="auto">
          <a:xfrm>
            <a:off x="457200" y="1556792"/>
            <a:ext cx="8229600" cy="45365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Para poder evaluar un proyecto de inversión deben realizarse 3 estudios en común:</a:t>
            </a:r>
          </a:p>
          <a:p>
            <a:endParaRPr lang="es-AR" sz="2000" dirty="0"/>
          </a:p>
          <a:p>
            <a:pPr algn="ctr"/>
            <a:r>
              <a:rPr lang="es-AR" sz="2000" dirty="0">
                <a:solidFill>
                  <a:schemeClr val="tx2">
                    <a:lumMod val="60000"/>
                    <a:lumOff val="40000"/>
                  </a:schemeClr>
                </a:solidFill>
              </a:rPr>
              <a:t> </a:t>
            </a:r>
          </a:p>
          <a:p>
            <a:pPr algn="ctr">
              <a:buFont typeface="Arial" pitchFamily="34" charset="0"/>
              <a:buChar char="•"/>
            </a:pPr>
            <a:endParaRPr lang="es-AR" sz="2000" dirty="0"/>
          </a:p>
          <a:p>
            <a:pPr algn="ctr">
              <a:buFont typeface="Arial" pitchFamily="34" charset="0"/>
              <a:buChar char="•"/>
            </a:pPr>
            <a:endParaRPr lang="es-AR" sz="2000" dirty="0"/>
          </a:p>
          <a:p>
            <a:pPr>
              <a:buFont typeface="Arial" pitchFamily="34" charset="0"/>
              <a:buChar char="•"/>
            </a:pPr>
            <a:endParaRPr lang="es-AR" sz="2000" dirty="0"/>
          </a:p>
          <a:p>
            <a:pPr>
              <a:buFont typeface="Arial" pitchFamily="34" charset="0"/>
              <a:buChar char="•"/>
            </a:pPr>
            <a:endParaRPr lang="es-AR" sz="2000" dirty="0"/>
          </a:p>
          <a:p>
            <a:endParaRPr lang="es-AR" sz="2000" dirty="0"/>
          </a:p>
          <a:p>
            <a:endParaRPr lang="es-AR" sz="2000" dirty="0"/>
          </a:p>
          <a:p>
            <a:endParaRPr lang="es-AR" sz="2000" dirty="0"/>
          </a:p>
        </p:txBody>
      </p:sp>
      <p:sp>
        <p:nvSpPr>
          <p:cNvPr id="5" name="4 Elipse"/>
          <p:cNvSpPr/>
          <p:nvPr/>
        </p:nvSpPr>
        <p:spPr>
          <a:xfrm>
            <a:off x="1187624" y="2924944"/>
            <a:ext cx="3456384" cy="720080"/>
          </a:xfrm>
          <a:prstGeom prst="ellipse">
            <a:avLst/>
          </a:prstGeom>
          <a:solidFill>
            <a:schemeClr val="accent2">
              <a:lumMod val="60000"/>
              <a:lumOff val="4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2">
                    <a:lumMod val="60000"/>
                    <a:lumOff val="40000"/>
                  </a:schemeClr>
                </a:solidFill>
              </a:rPr>
              <a:t>Estudio de Mercado.</a:t>
            </a:r>
          </a:p>
        </p:txBody>
      </p:sp>
      <p:sp>
        <p:nvSpPr>
          <p:cNvPr id="8" name="7 Elipse"/>
          <p:cNvSpPr/>
          <p:nvPr/>
        </p:nvSpPr>
        <p:spPr>
          <a:xfrm>
            <a:off x="5148064" y="3356992"/>
            <a:ext cx="2808312" cy="72008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2">
                    <a:lumMod val="60000"/>
                    <a:lumOff val="40000"/>
                  </a:schemeClr>
                </a:solidFill>
              </a:rPr>
              <a:t>Estudio Técnico.</a:t>
            </a:r>
          </a:p>
        </p:txBody>
      </p:sp>
      <p:sp>
        <p:nvSpPr>
          <p:cNvPr id="9" name="8 Elipse"/>
          <p:cNvSpPr/>
          <p:nvPr/>
        </p:nvSpPr>
        <p:spPr>
          <a:xfrm>
            <a:off x="1691680" y="4149080"/>
            <a:ext cx="4752528" cy="72008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2">
                    <a:lumMod val="60000"/>
                    <a:lumOff val="40000"/>
                  </a:schemeClr>
                </a:solidFill>
              </a:rPr>
              <a:t>Estudio Económico-Financiero. </a:t>
            </a:r>
          </a:p>
        </p:txBody>
      </p:sp>
      <p:sp>
        <p:nvSpPr>
          <p:cNvPr id="12" name="11 Flecha curvada hacia la izquierda"/>
          <p:cNvSpPr/>
          <p:nvPr/>
        </p:nvSpPr>
        <p:spPr>
          <a:xfrm>
            <a:off x="8100392" y="3429000"/>
            <a:ext cx="720080" cy="24482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3" name="12 CuadroTexto"/>
          <p:cNvSpPr txBox="1"/>
          <p:nvPr/>
        </p:nvSpPr>
        <p:spPr>
          <a:xfrm>
            <a:off x="3275856" y="5589240"/>
            <a:ext cx="4320480" cy="369332"/>
          </a:xfrm>
          <a:prstGeom prst="rect">
            <a:avLst/>
          </a:prstGeom>
          <a:solidFill>
            <a:schemeClr val="tx1">
              <a:lumMod val="65000"/>
              <a:lumOff val="35000"/>
            </a:schemeClr>
          </a:solidFill>
        </p:spPr>
        <p:txBody>
          <a:bodyPr wrap="square" rtlCol="0">
            <a:spAutoFit/>
          </a:bodyPr>
          <a:lstStyle/>
          <a:p>
            <a:r>
              <a:rPr lang="es-AR" b="1" dirty="0">
                <a:solidFill>
                  <a:schemeClr val="bg2">
                    <a:lumMod val="20000"/>
                    <a:lumOff val="80000"/>
                  </a:schemeClr>
                </a:solidFill>
              </a:rPr>
              <a:t>FLUJO DE FONDOS PROYECTADOS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936104"/>
          </a:xfrm>
        </p:spPr>
        <p:txBody>
          <a:bodyPr/>
          <a:lstStyle/>
          <a:p>
            <a:r>
              <a:rPr lang="es-AR" sz="3600" dirty="0"/>
              <a:t>Estudio de Mercado</a:t>
            </a:r>
          </a:p>
        </p:txBody>
      </p:sp>
      <p:sp>
        <p:nvSpPr>
          <p:cNvPr id="7" name="2 Marcador de contenido"/>
          <p:cNvSpPr txBox="1">
            <a:spLocks/>
          </p:cNvSpPr>
          <p:nvPr/>
        </p:nvSpPr>
        <p:spPr bwMode="auto">
          <a:xfrm>
            <a:off x="457200" y="1484784"/>
            <a:ext cx="8229600" cy="4608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El objetivo general que persigue un estudio de mercado es verificar la posibilidad real penetración del producto o servicio en un mercado determinado para medir el riesgo de colocación y sus posibilidades de éxito.</a:t>
            </a:r>
          </a:p>
          <a:p>
            <a:endParaRPr lang="es-AR" sz="2000" dirty="0"/>
          </a:p>
          <a:p>
            <a:endParaRPr lang="es-AR" sz="2000" dirty="0"/>
          </a:p>
          <a:p>
            <a:endParaRPr lang="es-AR" sz="2000" dirty="0"/>
          </a:p>
          <a:p>
            <a:endParaRPr lang="es-AR" sz="2000" dirty="0"/>
          </a:p>
        </p:txBody>
      </p:sp>
      <p:sp>
        <p:nvSpPr>
          <p:cNvPr id="5" name="4 CuadroTexto"/>
          <p:cNvSpPr txBox="1"/>
          <p:nvPr/>
        </p:nvSpPr>
        <p:spPr>
          <a:xfrm>
            <a:off x="2483768" y="3140968"/>
            <a:ext cx="4896544"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Estudio de la Situación Actual del Mercado</a:t>
            </a:r>
          </a:p>
        </p:txBody>
      </p:sp>
      <p:sp>
        <p:nvSpPr>
          <p:cNvPr id="8" name="7 CuadroTexto"/>
          <p:cNvSpPr txBox="1"/>
          <p:nvPr/>
        </p:nvSpPr>
        <p:spPr>
          <a:xfrm>
            <a:off x="5292080" y="4005064"/>
            <a:ext cx="2736304"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Estudio de la Demanda</a:t>
            </a:r>
          </a:p>
        </p:txBody>
      </p:sp>
      <p:sp>
        <p:nvSpPr>
          <p:cNvPr id="9" name="8 CuadroTexto"/>
          <p:cNvSpPr txBox="1"/>
          <p:nvPr/>
        </p:nvSpPr>
        <p:spPr>
          <a:xfrm>
            <a:off x="1259632" y="3717032"/>
            <a:ext cx="3744416"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Estudio del Producto o Servicio</a:t>
            </a:r>
          </a:p>
        </p:txBody>
      </p:sp>
      <p:sp>
        <p:nvSpPr>
          <p:cNvPr id="10" name="9 CuadroTexto"/>
          <p:cNvSpPr txBox="1"/>
          <p:nvPr/>
        </p:nvSpPr>
        <p:spPr>
          <a:xfrm>
            <a:off x="1331640" y="4509120"/>
            <a:ext cx="3240360" cy="369332"/>
          </a:xfrm>
          <a:prstGeom prst="rect">
            <a:avLst/>
          </a:prstGeom>
          <a:solidFill>
            <a:schemeClr val="accent2">
              <a:lumMod val="50000"/>
            </a:schemeClr>
          </a:solidFill>
        </p:spPr>
        <p:txBody>
          <a:bodyPr wrap="square" rtlCol="0">
            <a:spAutoFit/>
          </a:bodyPr>
          <a:lstStyle/>
          <a:p>
            <a:r>
              <a:rPr lang="es-AR" b="1" dirty="0">
                <a:solidFill>
                  <a:schemeClr val="bg1"/>
                </a:solidFill>
              </a:rPr>
              <a:t>Estimación de la Demanda</a:t>
            </a:r>
          </a:p>
        </p:txBody>
      </p:sp>
      <p:sp>
        <p:nvSpPr>
          <p:cNvPr id="11" name="10 CuadroTexto"/>
          <p:cNvSpPr txBox="1"/>
          <p:nvPr/>
        </p:nvSpPr>
        <p:spPr>
          <a:xfrm>
            <a:off x="3347864" y="5517232"/>
            <a:ext cx="4320480"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Mercado Potencial para el Proyecto</a:t>
            </a:r>
          </a:p>
        </p:txBody>
      </p:sp>
      <p:sp>
        <p:nvSpPr>
          <p:cNvPr id="12" name="11 CuadroTexto"/>
          <p:cNvSpPr txBox="1"/>
          <p:nvPr/>
        </p:nvSpPr>
        <p:spPr>
          <a:xfrm>
            <a:off x="1331640" y="6021288"/>
            <a:ext cx="2376264"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Estudio de Precio</a:t>
            </a:r>
          </a:p>
        </p:txBody>
      </p:sp>
      <p:sp>
        <p:nvSpPr>
          <p:cNvPr id="13" name="12 CuadroTexto"/>
          <p:cNvSpPr txBox="1"/>
          <p:nvPr/>
        </p:nvSpPr>
        <p:spPr>
          <a:xfrm>
            <a:off x="4788024" y="4797152"/>
            <a:ext cx="2592288"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Estudio de la Oferta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936104"/>
          </a:xfrm>
        </p:spPr>
        <p:txBody>
          <a:bodyPr/>
          <a:lstStyle/>
          <a:p>
            <a:r>
              <a:rPr lang="es-AR" sz="3600" dirty="0"/>
              <a:t>Estudio Técnico</a:t>
            </a:r>
          </a:p>
        </p:txBody>
      </p:sp>
      <p:sp>
        <p:nvSpPr>
          <p:cNvPr id="7" name="2 Marcador de contenido"/>
          <p:cNvSpPr txBox="1">
            <a:spLocks/>
          </p:cNvSpPr>
          <p:nvPr/>
        </p:nvSpPr>
        <p:spPr bwMode="auto">
          <a:xfrm>
            <a:off x="457200" y="1484784"/>
            <a:ext cx="8229600" cy="4608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Tiene como objetivo resolver las preguntas referidas a </a:t>
            </a:r>
            <a:r>
              <a:rPr lang="es-AR" sz="2000" dirty="0">
                <a:solidFill>
                  <a:schemeClr val="tx2">
                    <a:lumMod val="60000"/>
                    <a:lumOff val="40000"/>
                  </a:schemeClr>
                </a:solidFill>
              </a:rPr>
              <a:t>dónde</a:t>
            </a:r>
            <a:r>
              <a:rPr lang="es-AR" sz="2000" dirty="0"/>
              <a:t>, </a:t>
            </a:r>
            <a:r>
              <a:rPr lang="es-AR" sz="2000" dirty="0">
                <a:solidFill>
                  <a:schemeClr val="tx2">
                    <a:lumMod val="60000"/>
                    <a:lumOff val="40000"/>
                  </a:schemeClr>
                </a:solidFill>
              </a:rPr>
              <a:t>cuándo</a:t>
            </a:r>
            <a:r>
              <a:rPr lang="es-AR" sz="2000" dirty="0"/>
              <a:t>, </a:t>
            </a:r>
            <a:r>
              <a:rPr lang="es-AR" sz="2000" dirty="0">
                <a:solidFill>
                  <a:schemeClr val="tx2">
                    <a:lumMod val="60000"/>
                    <a:lumOff val="40000"/>
                  </a:schemeClr>
                </a:solidFill>
              </a:rPr>
              <a:t>cómo</a:t>
            </a:r>
            <a:r>
              <a:rPr lang="es-AR" sz="2000" dirty="0"/>
              <a:t> y </a:t>
            </a:r>
            <a:r>
              <a:rPr lang="es-AR" sz="2000" dirty="0">
                <a:solidFill>
                  <a:schemeClr val="tx2">
                    <a:lumMod val="60000"/>
                    <a:lumOff val="40000"/>
                  </a:schemeClr>
                </a:solidFill>
              </a:rPr>
              <a:t>con qué </a:t>
            </a:r>
            <a:r>
              <a:rPr lang="es-AR" sz="2000" dirty="0"/>
              <a:t>producir lo que se desea. Involucra además costos de inversión y costos de operación durante el proceso de producción.</a:t>
            </a:r>
          </a:p>
          <a:p>
            <a:endParaRPr lang="es-AR" sz="2000" dirty="0"/>
          </a:p>
          <a:p>
            <a:endParaRPr lang="es-AR" sz="2000" dirty="0"/>
          </a:p>
          <a:p>
            <a:endParaRPr lang="es-AR" sz="2000" dirty="0"/>
          </a:p>
          <a:p>
            <a:endParaRPr lang="es-AR" sz="2000" dirty="0"/>
          </a:p>
        </p:txBody>
      </p:sp>
      <p:sp>
        <p:nvSpPr>
          <p:cNvPr id="5" name="4 CuadroTexto"/>
          <p:cNvSpPr txBox="1"/>
          <p:nvPr/>
        </p:nvSpPr>
        <p:spPr>
          <a:xfrm>
            <a:off x="3635896" y="2780928"/>
            <a:ext cx="4176464"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Descripción de la Localización</a:t>
            </a:r>
          </a:p>
        </p:txBody>
      </p:sp>
      <p:sp>
        <p:nvSpPr>
          <p:cNvPr id="8" name="7 CuadroTexto"/>
          <p:cNvSpPr txBox="1"/>
          <p:nvPr/>
        </p:nvSpPr>
        <p:spPr>
          <a:xfrm>
            <a:off x="4499992" y="3861048"/>
            <a:ext cx="3312368"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Infraestructura de Servicios</a:t>
            </a:r>
          </a:p>
        </p:txBody>
      </p:sp>
      <p:sp>
        <p:nvSpPr>
          <p:cNvPr id="9" name="8 CuadroTexto"/>
          <p:cNvSpPr txBox="1"/>
          <p:nvPr/>
        </p:nvSpPr>
        <p:spPr>
          <a:xfrm>
            <a:off x="1187624" y="3356992"/>
            <a:ext cx="3168352" cy="369332"/>
          </a:xfrm>
          <a:prstGeom prst="rect">
            <a:avLst/>
          </a:prstGeom>
          <a:solidFill>
            <a:schemeClr val="accent2">
              <a:lumMod val="50000"/>
            </a:schemeClr>
          </a:solidFill>
        </p:spPr>
        <p:txBody>
          <a:bodyPr wrap="square" rtlCol="0">
            <a:spAutoFit/>
          </a:bodyPr>
          <a:lstStyle/>
          <a:p>
            <a:pPr algn="ctr"/>
            <a:r>
              <a:rPr lang="es-AR" b="1" dirty="0">
                <a:solidFill>
                  <a:schemeClr val="bg1"/>
                </a:solidFill>
              </a:rPr>
              <a:t>Tamaño de la Empresa</a:t>
            </a:r>
          </a:p>
        </p:txBody>
      </p:sp>
      <p:sp>
        <p:nvSpPr>
          <p:cNvPr id="10" name="9 CuadroTexto"/>
          <p:cNvSpPr txBox="1"/>
          <p:nvPr/>
        </p:nvSpPr>
        <p:spPr>
          <a:xfrm>
            <a:off x="1043608" y="4221088"/>
            <a:ext cx="3240360" cy="369332"/>
          </a:xfrm>
          <a:prstGeom prst="rect">
            <a:avLst/>
          </a:prstGeom>
          <a:solidFill>
            <a:schemeClr val="accent2">
              <a:lumMod val="50000"/>
            </a:schemeClr>
          </a:solidFill>
        </p:spPr>
        <p:txBody>
          <a:bodyPr wrap="square" rtlCol="0">
            <a:spAutoFit/>
          </a:bodyPr>
          <a:lstStyle/>
          <a:p>
            <a:r>
              <a:rPr lang="es-AR" b="1" dirty="0">
                <a:solidFill>
                  <a:schemeClr val="bg1"/>
                </a:solidFill>
              </a:rPr>
              <a:t>Disponibilidad de Insumos</a:t>
            </a:r>
          </a:p>
        </p:txBody>
      </p:sp>
      <p:sp>
        <p:nvSpPr>
          <p:cNvPr id="14" name="13 CuadroTexto"/>
          <p:cNvSpPr txBox="1"/>
          <p:nvPr/>
        </p:nvSpPr>
        <p:spPr>
          <a:xfrm>
            <a:off x="4211960" y="4725144"/>
            <a:ext cx="2592288" cy="369332"/>
          </a:xfrm>
          <a:prstGeom prst="rect">
            <a:avLst/>
          </a:prstGeom>
          <a:solidFill>
            <a:schemeClr val="accent2">
              <a:lumMod val="50000"/>
            </a:schemeClr>
          </a:solidFill>
        </p:spPr>
        <p:txBody>
          <a:bodyPr wrap="square" rtlCol="0">
            <a:spAutoFit/>
          </a:bodyPr>
          <a:lstStyle/>
          <a:p>
            <a:r>
              <a:rPr lang="es-AR" b="1" dirty="0">
                <a:solidFill>
                  <a:schemeClr val="bg1"/>
                </a:solidFill>
              </a:rPr>
              <a:t>Tecnología Utilizada</a:t>
            </a:r>
          </a:p>
        </p:txBody>
      </p:sp>
      <p:sp>
        <p:nvSpPr>
          <p:cNvPr id="15" name="14 CuadroTexto"/>
          <p:cNvSpPr txBox="1"/>
          <p:nvPr/>
        </p:nvSpPr>
        <p:spPr>
          <a:xfrm>
            <a:off x="4860032" y="5445224"/>
            <a:ext cx="2880320" cy="369332"/>
          </a:xfrm>
          <a:prstGeom prst="rect">
            <a:avLst/>
          </a:prstGeom>
          <a:solidFill>
            <a:schemeClr val="accent2">
              <a:lumMod val="50000"/>
            </a:schemeClr>
          </a:solidFill>
        </p:spPr>
        <p:txBody>
          <a:bodyPr wrap="square" rtlCol="0">
            <a:spAutoFit/>
          </a:bodyPr>
          <a:lstStyle/>
          <a:p>
            <a:r>
              <a:rPr lang="es-AR" b="1" dirty="0">
                <a:solidFill>
                  <a:schemeClr val="bg1"/>
                </a:solidFill>
              </a:rPr>
              <a:t>Proceso de Producción</a:t>
            </a:r>
          </a:p>
        </p:txBody>
      </p:sp>
      <p:sp>
        <p:nvSpPr>
          <p:cNvPr id="16" name="15 CuadroTexto"/>
          <p:cNvSpPr txBox="1"/>
          <p:nvPr/>
        </p:nvSpPr>
        <p:spPr>
          <a:xfrm>
            <a:off x="1331640" y="5301208"/>
            <a:ext cx="2520280" cy="369332"/>
          </a:xfrm>
          <a:prstGeom prst="rect">
            <a:avLst/>
          </a:prstGeom>
          <a:solidFill>
            <a:schemeClr val="accent2">
              <a:lumMod val="50000"/>
            </a:schemeClr>
          </a:solidFill>
        </p:spPr>
        <p:txBody>
          <a:bodyPr wrap="square" rtlCol="0">
            <a:spAutoFit/>
          </a:bodyPr>
          <a:lstStyle/>
          <a:p>
            <a:r>
              <a:rPr lang="es-AR" b="1" dirty="0">
                <a:solidFill>
                  <a:schemeClr val="bg1"/>
                </a:solidFill>
              </a:rPr>
              <a:t>Control de Calidad</a:t>
            </a:r>
          </a:p>
        </p:txBody>
      </p:sp>
      <p:sp>
        <p:nvSpPr>
          <p:cNvPr id="17" name="16 CuadroTexto"/>
          <p:cNvSpPr txBox="1"/>
          <p:nvPr/>
        </p:nvSpPr>
        <p:spPr>
          <a:xfrm>
            <a:off x="1619672" y="6021288"/>
            <a:ext cx="3312368" cy="369332"/>
          </a:xfrm>
          <a:prstGeom prst="rect">
            <a:avLst/>
          </a:prstGeom>
          <a:solidFill>
            <a:schemeClr val="accent2">
              <a:lumMod val="50000"/>
            </a:schemeClr>
          </a:solidFill>
        </p:spPr>
        <p:txBody>
          <a:bodyPr wrap="square" rtlCol="0">
            <a:spAutoFit/>
          </a:bodyPr>
          <a:lstStyle/>
          <a:p>
            <a:r>
              <a:rPr lang="es-AR" b="1" dirty="0">
                <a:solidFill>
                  <a:schemeClr val="bg1"/>
                </a:solidFill>
              </a:rPr>
              <a:t>Estructura Organizacional</a:t>
            </a:r>
          </a:p>
        </p:txBody>
      </p:sp>
      <p:sp>
        <p:nvSpPr>
          <p:cNvPr id="18" name="17 CuadroTexto"/>
          <p:cNvSpPr txBox="1"/>
          <p:nvPr/>
        </p:nvSpPr>
        <p:spPr>
          <a:xfrm>
            <a:off x="6012160" y="6093296"/>
            <a:ext cx="1656184" cy="369332"/>
          </a:xfrm>
          <a:prstGeom prst="rect">
            <a:avLst/>
          </a:prstGeom>
          <a:solidFill>
            <a:schemeClr val="accent2">
              <a:lumMod val="50000"/>
            </a:schemeClr>
          </a:solidFill>
        </p:spPr>
        <p:txBody>
          <a:bodyPr wrap="square" rtlCol="0">
            <a:spAutoFit/>
          </a:bodyPr>
          <a:lstStyle/>
          <a:p>
            <a:r>
              <a:rPr lang="es-AR" b="1" dirty="0">
                <a:solidFill>
                  <a:schemeClr val="bg1"/>
                </a:solidFill>
              </a:rPr>
              <a:t>Marco Legal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936104"/>
          </a:xfrm>
        </p:spPr>
        <p:txBody>
          <a:bodyPr/>
          <a:lstStyle/>
          <a:p>
            <a:r>
              <a:rPr lang="es-AR" sz="3600" dirty="0"/>
              <a:t>Estudio Económico-Financiero</a:t>
            </a:r>
          </a:p>
        </p:txBody>
      </p:sp>
      <p:sp>
        <p:nvSpPr>
          <p:cNvPr id="7" name="2 Marcador de contenido"/>
          <p:cNvSpPr txBox="1">
            <a:spLocks/>
          </p:cNvSpPr>
          <p:nvPr/>
        </p:nvSpPr>
        <p:spPr bwMode="auto">
          <a:xfrm>
            <a:off x="457200" y="1484784"/>
            <a:ext cx="8229600" cy="4608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endParaRPr lang="es-AR" sz="2000" dirty="0"/>
          </a:p>
          <a:p>
            <a:r>
              <a:rPr lang="es-AR" sz="2000" dirty="0"/>
              <a:t>Recoge la información elaborada en los estudios de mercado y técnico, lo que permite identificar elementos tales como: costos de inversión, costos de operación e ingresos. Estos elementos son finalmente transformados mediante estudios en valores. </a:t>
            </a:r>
          </a:p>
          <a:p>
            <a:endParaRPr lang="es-AR" sz="2000" dirty="0"/>
          </a:p>
          <a:p>
            <a:endParaRPr lang="es-AR" sz="2000" dirty="0"/>
          </a:p>
          <a:p>
            <a:endParaRPr lang="es-AR" sz="2000" dirty="0"/>
          </a:p>
          <a:p>
            <a:r>
              <a:rPr lang="es-AR" sz="2000" dirty="0"/>
              <a:t>El inversionista realiza asignaciones importantes de recursos, solo si se espera en un futuro recuperar una cantidad mayor de la erogación realizada, es decir, tiene la esperanza de obtener utilidades de acuerdo con el monto de la inversión y el riesgo que corra.</a:t>
            </a:r>
          </a:p>
          <a:p>
            <a:endParaRPr lang="es-AR" sz="2000" dirty="0"/>
          </a:p>
          <a:p>
            <a:endParaRPr lang="es-A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7"/>
            <a:ext cx="7772400" cy="936104"/>
          </a:xfrm>
        </p:spPr>
        <p:txBody>
          <a:bodyPr/>
          <a:lstStyle/>
          <a:p>
            <a:r>
              <a:rPr lang="es-AR" sz="3600" dirty="0"/>
              <a:t>Estudio Económico-Financiero</a:t>
            </a:r>
          </a:p>
        </p:txBody>
      </p:sp>
      <p:sp>
        <p:nvSpPr>
          <p:cNvPr id="7" name="2 Marcador de contenido"/>
          <p:cNvSpPr txBox="1">
            <a:spLocks/>
          </p:cNvSpPr>
          <p:nvPr/>
        </p:nvSpPr>
        <p:spPr bwMode="auto">
          <a:xfrm>
            <a:off x="457200" y="1484784"/>
            <a:ext cx="8229600" cy="4608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El estudio económico-financiero busca determinar la viabilidad y rentabilidad del proyecto y consta de varios aspectos.</a:t>
            </a:r>
          </a:p>
          <a:p>
            <a:endParaRPr lang="es-AR" sz="2000" dirty="0"/>
          </a:p>
          <a:p>
            <a:endParaRPr lang="es-AR" sz="2000" dirty="0"/>
          </a:p>
          <a:p>
            <a:endParaRPr lang="es-AR" sz="2000" dirty="0"/>
          </a:p>
          <a:p>
            <a:endParaRPr lang="es-AR" sz="2000" dirty="0"/>
          </a:p>
        </p:txBody>
      </p:sp>
      <p:sp>
        <p:nvSpPr>
          <p:cNvPr id="5" name="4 CuadroTexto"/>
          <p:cNvSpPr txBox="1"/>
          <p:nvPr/>
        </p:nvSpPr>
        <p:spPr>
          <a:xfrm>
            <a:off x="1691680" y="2564904"/>
            <a:ext cx="5760640" cy="369332"/>
          </a:xfrm>
          <a:prstGeom prst="rect">
            <a:avLst/>
          </a:prstGeom>
          <a:solidFill>
            <a:schemeClr val="accent4">
              <a:lumMod val="50000"/>
              <a:lumOff val="50000"/>
            </a:schemeClr>
          </a:solidFill>
        </p:spPr>
        <p:txBody>
          <a:bodyPr wrap="square" rtlCol="0">
            <a:spAutoFit/>
          </a:bodyPr>
          <a:lstStyle/>
          <a:p>
            <a:pPr algn="ctr"/>
            <a:r>
              <a:rPr lang="es-AR" b="1" dirty="0">
                <a:solidFill>
                  <a:schemeClr val="bg1"/>
                </a:solidFill>
              </a:rPr>
              <a:t>Presupuesto de Inversión y su Financiación</a:t>
            </a:r>
          </a:p>
        </p:txBody>
      </p:sp>
      <p:sp>
        <p:nvSpPr>
          <p:cNvPr id="9" name="8 CuadroTexto"/>
          <p:cNvSpPr txBox="1"/>
          <p:nvPr/>
        </p:nvSpPr>
        <p:spPr>
          <a:xfrm>
            <a:off x="2051720" y="3501008"/>
            <a:ext cx="4968552" cy="2862322"/>
          </a:xfrm>
          <a:prstGeom prst="rect">
            <a:avLst/>
          </a:prstGeom>
          <a:solidFill>
            <a:schemeClr val="accent2">
              <a:lumMod val="75000"/>
            </a:schemeClr>
          </a:solidFill>
        </p:spPr>
        <p:txBody>
          <a:bodyPr wrap="square" rtlCol="0">
            <a:spAutoFit/>
          </a:bodyPr>
          <a:lstStyle/>
          <a:p>
            <a:r>
              <a:rPr lang="es-AR" b="1" dirty="0">
                <a:solidFill>
                  <a:schemeClr val="bg1"/>
                </a:solidFill>
              </a:rPr>
              <a:t>Inversiones en Activos Fijos</a:t>
            </a:r>
          </a:p>
          <a:p>
            <a:r>
              <a:rPr lang="es-AR" b="1" dirty="0">
                <a:solidFill>
                  <a:schemeClr val="bg1"/>
                </a:solidFill>
              </a:rPr>
              <a:t>Inversiones en Activo Circulante (Capital de Trabajo)</a:t>
            </a:r>
          </a:p>
          <a:p>
            <a:r>
              <a:rPr lang="es-AR" b="1" dirty="0">
                <a:solidFill>
                  <a:schemeClr val="bg1"/>
                </a:solidFill>
              </a:rPr>
              <a:t>Financiamiento</a:t>
            </a:r>
          </a:p>
          <a:p>
            <a:r>
              <a:rPr lang="es-AR" b="1" dirty="0">
                <a:solidFill>
                  <a:schemeClr val="bg1"/>
                </a:solidFill>
              </a:rPr>
              <a:t>Estado de Resultados</a:t>
            </a:r>
          </a:p>
          <a:p>
            <a:r>
              <a:rPr lang="es-AR" b="1" dirty="0">
                <a:solidFill>
                  <a:schemeClr val="bg1"/>
                </a:solidFill>
              </a:rPr>
              <a:t>Punto de Equilibrio o Periodo de Repago</a:t>
            </a:r>
          </a:p>
          <a:p>
            <a:r>
              <a:rPr lang="es-AR" b="1" dirty="0">
                <a:solidFill>
                  <a:schemeClr val="bg1"/>
                </a:solidFill>
              </a:rPr>
              <a:t>Valor Actual Neto (VAN)</a:t>
            </a:r>
          </a:p>
          <a:p>
            <a:r>
              <a:rPr lang="es-AR" b="1" dirty="0">
                <a:solidFill>
                  <a:schemeClr val="bg1"/>
                </a:solidFill>
              </a:rPr>
              <a:t>Tasa Interna de Retorno (TIR)</a:t>
            </a:r>
          </a:p>
          <a:p>
            <a:r>
              <a:rPr lang="es-AR" b="1" dirty="0">
                <a:solidFill>
                  <a:schemeClr val="bg1"/>
                </a:solidFill>
              </a:rPr>
              <a:t>Retorno de la Inversión (ROI)</a:t>
            </a:r>
          </a:p>
          <a:p>
            <a:r>
              <a:rPr lang="es-AR" b="1" dirty="0">
                <a:solidFill>
                  <a:schemeClr val="bg1"/>
                </a:solidFill>
              </a:rPr>
              <a:t>Análisis Costo-Beneficio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Período de Repago (</a:t>
            </a:r>
            <a:r>
              <a:rPr lang="es-AR" sz="3600" dirty="0" err="1"/>
              <a:t>Pay</a:t>
            </a:r>
            <a:r>
              <a:rPr lang="es-AR" sz="3600" dirty="0"/>
              <a:t>-Back)</a:t>
            </a:r>
          </a:p>
        </p:txBody>
      </p:sp>
      <p:sp>
        <p:nvSpPr>
          <p:cNvPr id="7" name="2 Marcador de contenido"/>
          <p:cNvSpPr txBox="1">
            <a:spLocks/>
          </p:cNvSpPr>
          <p:nvPr/>
        </p:nvSpPr>
        <p:spPr bwMode="auto">
          <a:xfrm>
            <a:off x="457200" y="1351309"/>
            <a:ext cx="8229600" cy="49580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Mide el número de años que se tarda en recuperar el importe invertido.</a:t>
            </a:r>
          </a:p>
          <a:p>
            <a:endParaRPr lang="es-AR" sz="2000" dirty="0"/>
          </a:p>
          <a:p>
            <a:r>
              <a:rPr lang="es-AR" sz="2000" dirty="0"/>
              <a:t>Se trata de calcular el momento en que los ingresos percibidos cubren los gastos realizados, es decir, punto en el que no hay ni beneficios ni pérdidas.</a:t>
            </a:r>
          </a:p>
          <a:p>
            <a:endParaRPr lang="es-AR" sz="2000" dirty="0"/>
          </a:p>
          <a:p>
            <a:r>
              <a:rPr lang="es-AR" sz="2000" dirty="0"/>
              <a:t>	</a:t>
            </a:r>
            <a:r>
              <a:rPr lang="es-AR" sz="2000" dirty="0" err="1">
                <a:solidFill>
                  <a:schemeClr val="tx2">
                    <a:lumMod val="60000"/>
                    <a:lumOff val="40000"/>
                  </a:schemeClr>
                </a:solidFill>
              </a:rPr>
              <a:t>Pay</a:t>
            </a:r>
            <a:r>
              <a:rPr lang="es-AR" sz="2000" dirty="0">
                <a:solidFill>
                  <a:schemeClr val="tx2">
                    <a:lumMod val="60000"/>
                    <a:lumOff val="40000"/>
                  </a:schemeClr>
                </a:solidFill>
              </a:rPr>
              <a:t>-back = Ingresos Totales – Costos Totales = 0</a:t>
            </a:r>
          </a:p>
          <a:p>
            <a:endParaRPr lang="es-AR" sz="2000" dirty="0"/>
          </a:p>
          <a:p>
            <a:r>
              <a:rPr lang="es-AR" sz="2000" dirty="0"/>
              <a:t>Donde:</a:t>
            </a:r>
          </a:p>
          <a:p>
            <a:r>
              <a:rPr lang="es-AR" sz="2000" dirty="0"/>
              <a:t>Costos Totales = Costos Fijos + Costos Variables.</a:t>
            </a:r>
          </a:p>
          <a:p>
            <a:endParaRPr lang="es-AR" sz="2000" dirty="0"/>
          </a:p>
          <a:p>
            <a:r>
              <a:rPr lang="es-AR" dirty="0">
                <a:solidFill>
                  <a:schemeClr val="bg2">
                    <a:lumMod val="75000"/>
                  </a:schemeClr>
                </a:solidFill>
              </a:rPr>
              <a:t>Costos Fijos </a:t>
            </a:r>
            <a:r>
              <a:rPr lang="es-AR" dirty="0">
                <a:solidFill>
                  <a:schemeClr val="bg2">
                    <a:lumMod val="75000"/>
                  </a:schemeClr>
                </a:solidFill>
                <a:sym typeface="Wingdings" pitchFamily="2" charset="2"/>
              </a:rPr>
              <a:t> Independientes de los valores de Venta (luz, alquiler, agua, telefonía, etc.)</a:t>
            </a:r>
          </a:p>
          <a:p>
            <a:r>
              <a:rPr lang="es-AR" dirty="0">
                <a:solidFill>
                  <a:schemeClr val="bg2">
                    <a:lumMod val="75000"/>
                  </a:schemeClr>
                </a:solidFill>
                <a:sym typeface="Wingdings" pitchFamily="2" charset="2"/>
              </a:rPr>
              <a:t>Costos Variables  Dependen directamente de las ventas y aumentan o disminuyen proporcionalmente a la cifra de estas (materias primas, suministros).</a:t>
            </a:r>
            <a:endParaRPr lang="es-AR" dirty="0">
              <a:solidFill>
                <a:schemeClr val="bg2">
                  <a:lumMod val="75000"/>
                </a:schemeClr>
              </a:solidFill>
            </a:endParaRPr>
          </a:p>
          <a:p>
            <a:endParaRPr lang="es-AR" sz="2000" dirty="0"/>
          </a:p>
          <a:p>
            <a:endParaRPr lang="es-AR" sz="2000" dirty="0"/>
          </a:p>
          <a:p>
            <a:endParaRPr lang="es-A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91880" y="6165304"/>
            <a:ext cx="2376264" cy="369332"/>
          </a:xfrm>
          <a:prstGeom prst="rect">
            <a:avLst/>
          </a:prstGeom>
          <a:solidFill>
            <a:srgbClr val="FFFFFF"/>
          </a:solidFill>
        </p:spPr>
        <p:txBody>
          <a:bodyPr wrap="square" rtlCol="0">
            <a:spAutoFit/>
          </a:bodyPr>
          <a:lstStyle/>
          <a:p>
            <a:endParaRPr lang="es-AR" dirty="0"/>
          </a:p>
        </p:txBody>
      </p:sp>
      <p:sp>
        <p:nvSpPr>
          <p:cNvPr id="4" name="3 Título"/>
          <p:cNvSpPr>
            <a:spLocks noGrp="1"/>
          </p:cNvSpPr>
          <p:nvPr>
            <p:ph type="ctrTitle"/>
          </p:nvPr>
        </p:nvSpPr>
        <p:spPr>
          <a:xfrm>
            <a:off x="683568" y="332656"/>
            <a:ext cx="7772400" cy="1082551"/>
          </a:xfrm>
        </p:spPr>
        <p:txBody>
          <a:bodyPr/>
          <a:lstStyle/>
          <a:p>
            <a:r>
              <a:rPr lang="es-AR" sz="3600" dirty="0"/>
              <a:t>Período de Repago (</a:t>
            </a:r>
            <a:r>
              <a:rPr lang="es-AR" sz="3600" dirty="0" err="1"/>
              <a:t>Pay</a:t>
            </a:r>
            <a:r>
              <a:rPr lang="es-AR" sz="3600" dirty="0"/>
              <a:t>-Back)</a:t>
            </a:r>
          </a:p>
        </p:txBody>
      </p:sp>
      <p:sp>
        <p:nvSpPr>
          <p:cNvPr id="7" name="2 Marcador de contenido"/>
          <p:cNvSpPr txBox="1">
            <a:spLocks/>
          </p:cNvSpPr>
          <p:nvPr/>
        </p:nvSpPr>
        <p:spPr bwMode="auto">
          <a:xfrm>
            <a:off x="457200" y="1351309"/>
            <a:ext cx="8229600" cy="49580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s-AR" sz="2000" dirty="0"/>
              <a:t>Este método de evaluación presenta dos limitaciones muy importantes:</a:t>
            </a:r>
          </a:p>
          <a:p>
            <a:endParaRPr lang="es-AR" sz="2000" dirty="0"/>
          </a:p>
          <a:p>
            <a:pPr marL="457200" indent="-457200">
              <a:buAutoNum type="alphaLcParenR"/>
            </a:pPr>
            <a:r>
              <a:rPr lang="es-AR" sz="2000" dirty="0"/>
              <a:t>No se actualizan los flujos de dinero porque lo que da el mismo tratamiento a cualquier importe con independencia de en qué momento se genera.</a:t>
            </a:r>
          </a:p>
          <a:p>
            <a:pPr marL="457200" indent="-457200">
              <a:buAutoNum type="alphaLcParenR"/>
            </a:pPr>
            <a:endParaRPr lang="es-AR" sz="2000" dirty="0"/>
          </a:p>
          <a:p>
            <a:pPr marL="457200" indent="-457200">
              <a:buAutoNum type="alphaLcParenR"/>
            </a:pPr>
            <a:r>
              <a:rPr lang="es-AR" sz="2000" dirty="0"/>
              <a:t>Además, el </a:t>
            </a:r>
            <a:r>
              <a:rPr lang="es-AR" sz="2000" dirty="0" err="1"/>
              <a:t>pay</a:t>
            </a:r>
            <a:r>
              <a:rPr lang="es-AR" sz="2000" dirty="0"/>
              <a:t>-back sólo se fija en los beneficios que hacen falta hasta cubrir el importe de la inversión, sin valorar los ingresos que se pueden producir después.</a:t>
            </a:r>
            <a:endParaRPr lang="es-AR" dirty="0">
              <a:solidFill>
                <a:schemeClr val="bg2">
                  <a:lumMod val="75000"/>
                </a:schemeClr>
              </a:solidFill>
            </a:endParaRPr>
          </a:p>
          <a:p>
            <a:endParaRPr lang="es-AR" sz="2000" dirty="0"/>
          </a:p>
          <a:p>
            <a:endParaRPr lang="es-AR" sz="2000" dirty="0"/>
          </a:p>
          <a:p>
            <a:r>
              <a:rPr lang="es-AR" sz="2000" dirty="0"/>
              <a:t>Si comparamos 2 proyectos de inversión A y B y el proyecto A recupera la inversión más rápidamente que el proyecto B estaríamos eligiendo el proyecto A, siendo el que el proyecto B termina siendo mas rentable a lo largo del período analizado.</a:t>
            </a:r>
          </a:p>
        </p:txBody>
      </p:sp>
    </p:spTree>
  </p:cSld>
  <p:clrMapOvr>
    <a:masterClrMapping/>
  </p:clrMapOvr>
</p:sld>
</file>

<file path=ppt/theme/theme1.xml><?xml version="1.0" encoding="utf-8"?>
<a:theme xmlns:a="http://schemas.openxmlformats.org/drawingml/2006/main" name="Diseño predeterminado">
  <a:themeElements>
    <a:clrScheme name="Diseño predeterminado 13">
      <a:dk1>
        <a:srgbClr val="000000"/>
      </a:dk1>
      <a:lt1>
        <a:srgbClr val="FFFFD9"/>
      </a:lt1>
      <a:dk2>
        <a:srgbClr val="000099"/>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seño predeterminado 13">
        <a:dk1>
          <a:srgbClr val="000000"/>
        </a:dk1>
        <a:lt1>
          <a:srgbClr val="FFFFD9"/>
        </a:lt1>
        <a:dk2>
          <a:srgbClr val="000099"/>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2792</TotalTime>
  <Words>1251</Words>
  <Application>Microsoft Office PowerPoint</Application>
  <PresentationFormat>Presentación en pantalla (4:3)</PresentationFormat>
  <Paragraphs>261</Paragraphs>
  <Slides>20</Slides>
  <Notes>20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Diseño predeterminado</vt:lpstr>
      <vt:lpstr>Unidad II   Evaluación de Proyectos</vt:lpstr>
      <vt:lpstr>Evaluación de Proyectos</vt:lpstr>
      <vt:lpstr>Evaluación de Proyectos</vt:lpstr>
      <vt:lpstr>Estudio de Mercado</vt:lpstr>
      <vt:lpstr>Estudio Técnico</vt:lpstr>
      <vt:lpstr>Estudio Económico-Financiero</vt:lpstr>
      <vt:lpstr>Estudio Económico-Financiero</vt:lpstr>
      <vt:lpstr>Período de Repago (Pay-Back)</vt:lpstr>
      <vt:lpstr>Período de Repago (Pay-Back)</vt:lpstr>
      <vt:lpstr>Valor Actual Neto (VAN)</vt:lpstr>
      <vt:lpstr>Tasa de Descuento</vt:lpstr>
      <vt:lpstr>Interpretación del VAN</vt:lpstr>
      <vt:lpstr>Requisitos del VAN</vt:lpstr>
      <vt:lpstr>Tasa Interna de Retorno (TIR)</vt:lpstr>
      <vt:lpstr>Criterios de la TIR</vt:lpstr>
      <vt:lpstr>Criterios de la TIR</vt:lpstr>
      <vt:lpstr>Criterios de la TIR</vt:lpstr>
      <vt:lpstr>Retorno sobre la Inversión (ROI)</vt:lpstr>
      <vt:lpstr>Retorno sobre la Inversión (ROI)</vt:lpstr>
      <vt:lpstr>Análisis Costo-Beneficio</vt:lpstr>
    </vt:vector>
  </TitlesOfParts>
  <Company>YOP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Líneas de Espera: Teoría de Colas</dc:title>
  <dc:creator>Gabriel Leandro</dc:creator>
  <cp:lastModifiedBy>Usuario de Windows</cp:lastModifiedBy>
  <cp:revision>182</cp:revision>
  <dcterms:created xsi:type="dcterms:W3CDTF">2004-11-20T01:02:36Z</dcterms:created>
  <dcterms:modified xsi:type="dcterms:W3CDTF">2022-09-15T18:26:11Z</dcterms:modified>
</cp:coreProperties>
</file>