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65" r:id="rId12"/>
    <p:sldId id="266" r:id="rId13"/>
    <p:sldId id="268" r:id="rId14"/>
    <p:sldId id="272" r:id="rId15"/>
    <p:sldId id="273" r:id="rId16"/>
    <p:sldId id="267" r:id="rId17"/>
    <p:sldId id="274" r:id="rId18"/>
    <p:sldId id="269" r:id="rId19"/>
    <p:sldId id="270" r:id="rId20"/>
    <p:sldId id="276" r:id="rId21"/>
    <p:sldId id="271" r:id="rId22"/>
    <p:sldId id="275" r:id="rId2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2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70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03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9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17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5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7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1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0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8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25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54B01-9866-4586-AA06-6F8EC3EE5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s-AR" dirty="0">
                <a:solidFill>
                  <a:schemeClr val="tx1"/>
                </a:solidFill>
              </a:rPr>
              <a:t>ALGOR</a:t>
            </a:r>
            <a:r>
              <a:rPr lang="es-AR" dirty="0"/>
              <a:t>ITMOS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01737E-7052-4707-AE7A-85C291BAE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lang="es-AR" sz="2200" dirty="0"/>
              <a:t>ANÁLISIS Y DISEÑO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6E8B79D8-9C6E-4C0D-8EB3-69C75ABA0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82" r="13884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EAD875F-088D-4F0E-89A5-A555793546C9}"/>
              </a:ext>
            </a:extLst>
          </p:cNvPr>
          <p:cNvSpPr txBox="1"/>
          <p:nvPr/>
        </p:nvSpPr>
        <p:spPr>
          <a:xfrm>
            <a:off x="6329363" y="4405366"/>
            <a:ext cx="55574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9A7200"/>
                </a:solidFill>
              </a:rPr>
              <a:t>Curso: Pensamiento Computacional</a:t>
            </a:r>
            <a:br>
              <a:rPr lang="es-AR" sz="2800" dirty="0">
                <a:solidFill>
                  <a:srgbClr val="9A7200"/>
                </a:solidFill>
              </a:rPr>
            </a:br>
            <a:r>
              <a:rPr lang="es-AR" sz="2800" dirty="0">
                <a:solidFill>
                  <a:srgbClr val="9A7200"/>
                </a:solidFill>
              </a:rPr>
              <a:t>Docente: Fabi Silva</a:t>
            </a:r>
            <a:br>
              <a:rPr lang="es-AR" sz="2800" dirty="0">
                <a:solidFill>
                  <a:srgbClr val="9A7200"/>
                </a:solidFill>
              </a:rPr>
            </a:br>
            <a:r>
              <a:rPr lang="es-AR" sz="2800" dirty="0">
                <a:solidFill>
                  <a:srgbClr val="9A7200"/>
                </a:solidFill>
              </a:rPr>
              <a:t>CFP Nº 403- Mar del Plata</a:t>
            </a:r>
          </a:p>
          <a:p>
            <a:pPr algn="ctr"/>
            <a:r>
              <a:rPr lang="es-AR" sz="2800" dirty="0">
                <a:solidFill>
                  <a:srgbClr val="9A7200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731993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01DF30A-6C9A-492A-B4AC-FB8D2F2FD475}"/>
              </a:ext>
            </a:extLst>
          </p:cNvPr>
          <p:cNvSpPr txBox="1"/>
          <p:nvPr/>
        </p:nvSpPr>
        <p:spPr>
          <a:xfrm>
            <a:off x="471055" y="820019"/>
            <a:ext cx="1123603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1" i="0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Algoritmos cualitativos y algoritmos cuantitativos</a:t>
            </a:r>
          </a:p>
          <a:p>
            <a:pPr algn="l"/>
            <a:endParaRPr lang="es-ES" sz="32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Un algoritmo es </a:t>
            </a:r>
            <a:r>
              <a:rPr lang="es-ES" sz="32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cualitativo </a:t>
            </a:r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cuando en sus pasos o instrucciones no están involucrados cálculos numéricos. </a:t>
            </a:r>
          </a:p>
          <a:p>
            <a:pPr algn="l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Ejemplos: </a:t>
            </a:r>
            <a:b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Las instrucciones para armar un mueble que venga embalado en caja</a:t>
            </a: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32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ara desarrollar una actividad física.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Encontrar un tesoro, etc.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81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31111F4-5A8F-41B1-A08E-12B78836E958}"/>
              </a:ext>
            </a:extLst>
          </p:cNvPr>
          <p:cNvSpPr txBox="1"/>
          <p:nvPr/>
        </p:nvSpPr>
        <p:spPr>
          <a:xfrm>
            <a:off x="484909" y="775855"/>
            <a:ext cx="111667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b="0" i="0" u="none" strike="noStrike" baseline="0" dirty="0">
                <a:latin typeface="Arial" panose="020B0604020202020204" pitchFamily="34" charset="0"/>
              </a:rPr>
              <a:t>Los algoritmos </a:t>
            </a:r>
            <a:r>
              <a:rPr lang="es-AR" sz="36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</a:rPr>
              <a:t>cuantitativos</a:t>
            </a:r>
            <a:r>
              <a:rPr lang="es-AR" sz="3600" b="0" i="0" u="none" strike="noStrike" baseline="0" dirty="0">
                <a:latin typeface="Arial" panose="020B0604020202020204" pitchFamily="34" charset="0"/>
              </a:rPr>
              <a:t> involucran cálculos numéricos</a:t>
            </a:r>
          </a:p>
          <a:p>
            <a:endParaRPr lang="es-AR" sz="3600" dirty="0">
              <a:latin typeface="Arial" panose="020B0604020202020204" pitchFamily="34" charset="0"/>
            </a:endParaRPr>
          </a:p>
          <a:p>
            <a:pPr algn="l"/>
            <a:r>
              <a:rPr lang="es-AR" sz="3600" b="0" i="0" u="none" strike="noStrike" baseline="0" dirty="0">
                <a:latin typeface="Arial" panose="020B0604020202020204" pitchFamily="34" charset="0"/>
              </a:rPr>
              <a:t>Ejemplos:</a:t>
            </a:r>
          </a:p>
          <a:p>
            <a:pPr algn="l"/>
            <a:r>
              <a:rPr lang="es-AR" sz="3600" b="0" i="0" u="none" strike="noStrike" baseline="0" dirty="0">
                <a:latin typeface="Symbol" panose="05050102010706020507" pitchFamily="18" charset="2"/>
              </a:rPr>
              <a:t>· </a:t>
            </a:r>
            <a:r>
              <a:rPr lang="es-AR" sz="3600" b="0" i="0" u="none" strike="noStrike" baseline="0" dirty="0">
                <a:latin typeface="Arial" panose="020B0604020202020204" pitchFamily="34" charset="0"/>
              </a:rPr>
              <a:t>Solución de un factorial</a:t>
            </a:r>
          </a:p>
          <a:p>
            <a:pPr algn="l"/>
            <a:r>
              <a:rPr lang="es-ES" sz="3600" b="0" i="0" u="none" strike="noStrike" baseline="0" dirty="0">
                <a:latin typeface="Symbol" panose="05050102010706020507" pitchFamily="18" charset="2"/>
              </a:rPr>
              <a:t>· </a:t>
            </a:r>
            <a:r>
              <a:rPr lang="es-ES" sz="3600" b="0" i="0" u="none" strike="noStrike" baseline="0" dirty="0">
                <a:latin typeface="Arial" panose="020B0604020202020204" pitchFamily="34" charset="0"/>
              </a:rPr>
              <a:t>Solución de una ecuación de segundo grado</a:t>
            </a:r>
          </a:p>
          <a:p>
            <a:pPr algn="l"/>
            <a:r>
              <a:rPr lang="es-ES" sz="3600" b="0" i="0" u="none" strike="noStrike" baseline="0" dirty="0">
                <a:latin typeface="Symbol" panose="05050102010706020507" pitchFamily="18" charset="2"/>
              </a:rPr>
              <a:t>· </a:t>
            </a:r>
            <a:r>
              <a:rPr lang="es-ES" sz="3600" b="0" i="0" u="none" strike="noStrike" baseline="0" dirty="0">
                <a:latin typeface="Arial" panose="020B0604020202020204" pitchFamily="34" charset="0"/>
              </a:rPr>
              <a:t>Encontrar el mínimo común multiplicador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428817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EE22C5B-AB31-44EF-80C9-D13A8BF3633F}"/>
              </a:ext>
            </a:extLst>
          </p:cNvPr>
          <p:cNvSpPr txBox="1"/>
          <p:nvPr/>
        </p:nvSpPr>
        <p:spPr>
          <a:xfrm>
            <a:off x="484909" y="598116"/>
            <a:ext cx="1119447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200" b="1" i="0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Técnicas de representación</a:t>
            </a:r>
            <a:br>
              <a:rPr lang="es-AR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sz="32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Los métodos más conocidos para la representación de un algoritmo, antes de ser convertido a lenguaje de</a:t>
            </a:r>
          </a:p>
          <a:p>
            <a:pPr algn="l"/>
            <a:r>
              <a:rPr lang="es-A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programación</a:t>
            </a:r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son:</a:t>
            </a:r>
          </a:p>
          <a:p>
            <a:pPr algn="l"/>
            <a:endParaRPr lang="es-ES" sz="32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363" indent="-360363" algn="l">
              <a:buFont typeface="Arial" panose="020B0604020202020204" pitchFamily="34" charset="0"/>
              <a:buChar char="•"/>
            </a:pPr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Diagramación libre (Diagramas de flujo)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Diagramas </a:t>
            </a:r>
            <a:r>
              <a:rPr lang="es-AR" sz="32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Nassi-Shneiderman</a:t>
            </a:r>
            <a:endParaRPr lang="es-AR" sz="32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Pseudocódigo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Lenguaje natural (español, inglés,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Fórmulas matemáticas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0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0"/>
    </mc:Choice>
    <mc:Fallback xmlns="">
      <p:transition spd="slow" advTm="1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86A7A6-4B5D-4420-9285-E75ED869C2E1}"/>
              </a:ext>
            </a:extLst>
          </p:cNvPr>
          <p:cNvSpPr txBox="1"/>
          <p:nvPr/>
        </p:nvSpPr>
        <p:spPr>
          <a:xfrm>
            <a:off x="360217" y="681289"/>
            <a:ext cx="113884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800" b="1" i="0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Diagramas de flujo.</a:t>
            </a:r>
          </a:p>
          <a:p>
            <a:pPr algn="l"/>
            <a:r>
              <a:rPr lang="es-E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Es quizás la forma de representación más antigua. Algunos autores suelen </a:t>
            </a:r>
            <a:r>
              <a:rPr lang="es-AR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llamarlos también como diagramas de lógica o flujogramas</a:t>
            </a:r>
          </a:p>
          <a:p>
            <a:pPr algn="l"/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iagrama de flujo: terminador 7">
            <a:extLst>
              <a:ext uri="{FF2B5EF4-FFF2-40B4-BE49-F238E27FC236}">
                <a16:creationId xmlns:a16="http://schemas.microsoft.com/office/drawing/2014/main" id="{56FDE591-93D1-4F18-BA48-A1A4A5A78308}"/>
              </a:ext>
            </a:extLst>
          </p:cNvPr>
          <p:cNvSpPr/>
          <p:nvPr/>
        </p:nvSpPr>
        <p:spPr>
          <a:xfrm>
            <a:off x="1814945" y="2591276"/>
            <a:ext cx="2826327" cy="96934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Diagrama de flujo: datos 8">
            <a:extLst>
              <a:ext uri="{FF2B5EF4-FFF2-40B4-BE49-F238E27FC236}">
                <a16:creationId xmlns:a16="http://schemas.microsoft.com/office/drawing/2014/main" id="{CEC17AFB-E073-439E-8CA4-0B4B916ADEE9}"/>
              </a:ext>
            </a:extLst>
          </p:cNvPr>
          <p:cNvSpPr/>
          <p:nvPr/>
        </p:nvSpPr>
        <p:spPr>
          <a:xfrm>
            <a:off x="1537852" y="4148299"/>
            <a:ext cx="2687782" cy="1122218"/>
          </a:xfrm>
          <a:prstGeom prst="flowChartInputOutpu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Diagrama de flujo: proceso 9">
            <a:extLst>
              <a:ext uri="{FF2B5EF4-FFF2-40B4-BE49-F238E27FC236}">
                <a16:creationId xmlns:a16="http://schemas.microsoft.com/office/drawing/2014/main" id="{2C450D35-1915-4B2C-AE5C-32AD3D189E9B}"/>
              </a:ext>
            </a:extLst>
          </p:cNvPr>
          <p:cNvSpPr/>
          <p:nvPr/>
        </p:nvSpPr>
        <p:spPr>
          <a:xfrm>
            <a:off x="1510143" y="5711158"/>
            <a:ext cx="2687782" cy="969342"/>
          </a:xfrm>
          <a:prstGeom prst="flowChart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Diagrama de flujo: decisión 10">
            <a:extLst>
              <a:ext uri="{FF2B5EF4-FFF2-40B4-BE49-F238E27FC236}">
                <a16:creationId xmlns:a16="http://schemas.microsoft.com/office/drawing/2014/main" id="{35BB3672-DABF-406D-A04A-EE4FB976F59E}"/>
              </a:ext>
            </a:extLst>
          </p:cNvPr>
          <p:cNvSpPr/>
          <p:nvPr/>
        </p:nvSpPr>
        <p:spPr>
          <a:xfrm>
            <a:off x="6906488" y="2334254"/>
            <a:ext cx="2279076" cy="1295176"/>
          </a:xfrm>
          <a:prstGeom prst="flowChartDecis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b="1" dirty="0" err="1"/>
              <a:t>Desición</a:t>
            </a:r>
            <a:r>
              <a:rPr lang="es-AR" b="1" dirty="0"/>
              <a:t> Lógica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F726BB0-E206-4A11-BD26-E395A8AC26AB}"/>
              </a:ext>
            </a:extLst>
          </p:cNvPr>
          <p:cNvSpPr txBox="1"/>
          <p:nvPr/>
        </p:nvSpPr>
        <p:spPr>
          <a:xfrm>
            <a:off x="2133600" y="2720232"/>
            <a:ext cx="210589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chemeClr val="bg1"/>
                </a:solidFill>
              </a:rPr>
              <a:t>Inicio o fin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EB2BC06-6843-412E-B55F-434481F430A2}"/>
              </a:ext>
            </a:extLst>
          </p:cNvPr>
          <p:cNvSpPr txBox="1"/>
          <p:nvPr/>
        </p:nvSpPr>
        <p:spPr>
          <a:xfrm>
            <a:off x="1967345" y="4136284"/>
            <a:ext cx="18842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Ingreso de datos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9DB3799-C63C-4ECA-A31B-8E0D1FB33DD5}"/>
              </a:ext>
            </a:extLst>
          </p:cNvPr>
          <p:cNvSpPr txBox="1"/>
          <p:nvPr/>
        </p:nvSpPr>
        <p:spPr>
          <a:xfrm>
            <a:off x="1648691" y="5915101"/>
            <a:ext cx="2202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solidFill>
                  <a:schemeClr val="bg1"/>
                </a:solidFill>
              </a:rPr>
              <a:t>Proceso</a:t>
            </a:r>
          </a:p>
        </p:txBody>
      </p:sp>
      <p:sp>
        <p:nvSpPr>
          <p:cNvPr id="17" name="Flecha: pentágono 16">
            <a:extLst>
              <a:ext uri="{FF2B5EF4-FFF2-40B4-BE49-F238E27FC236}">
                <a16:creationId xmlns:a16="http://schemas.microsoft.com/office/drawing/2014/main" id="{CA04E0B6-8C75-4BCD-A92F-FAABA5C71121}"/>
              </a:ext>
            </a:extLst>
          </p:cNvPr>
          <p:cNvSpPr/>
          <p:nvPr/>
        </p:nvSpPr>
        <p:spPr>
          <a:xfrm>
            <a:off x="7190503" y="4673552"/>
            <a:ext cx="2673927" cy="779206"/>
          </a:xfrm>
          <a:prstGeom prst="homePlat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69F52AC-D26D-47A5-9C5C-DFEDFAC95EC4}"/>
              </a:ext>
            </a:extLst>
          </p:cNvPr>
          <p:cNvSpPr txBox="1"/>
          <p:nvPr/>
        </p:nvSpPr>
        <p:spPr>
          <a:xfrm>
            <a:off x="7377541" y="4745323"/>
            <a:ext cx="229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</a:rPr>
              <a:t>Repetición</a:t>
            </a:r>
          </a:p>
        </p:txBody>
      </p:sp>
      <p:sp>
        <p:nvSpPr>
          <p:cNvPr id="19" name="Diagrama de flujo: documento 18">
            <a:extLst>
              <a:ext uri="{FF2B5EF4-FFF2-40B4-BE49-F238E27FC236}">
                <a16:creationId xmlns:a16="http://schemas.microsoft.com/office/drawing/2014/main" id="{FD03546C-4F44-4B50-A7DB-8558E0906C92}"/>
              </a:ext>
            </a:extLst>
          </p:cNvPr>
          <p:cNvSpPr/>
          <p:nvPr/>
        </p:nvSpPr>
        <p:spPr>
          <a:xfrm>
            <a:off x="7190504" y="5877430"/>
            <a:ext cx="2673927" cy="969342"/>
          </a:xfrm>
          <a:prstGeom prst="flowChartDocument">
            <a:avLst/>
          </a:prstGeom>
          <a:solidFill>
            <a:srgbClr val="FF3399"/>
          </a:solidFill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9D58EB4-8051-48CD-8B34-222108F1289A}"/>
              </a:ext>
            </a:extLst>
          </p:cNvPr>
          <p:cNvSpPr txBox="1"/>
          <p:nvPr/>
        </p:nvSpPr>
        <p:spPr>
          <a:xfrm>
            <a:off x="7252850" y="5877430"/>
            <a:ext cx="2424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bg1"/>
                </a:solidFill>
              </a:rPr>
              <a:t>Imprimir datos de salida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C8F1698-8451-4D7E-9708-3898C573BD58}"/>
              </a:ext>
            </a:extLst>
          </p:cNvPr>
          <p:cNvCxnSpPr>
            <a:cxnSpLocks/>
          </p:cNvCxnSpPr>
          <p:nvPr/>
        </p:nvCxnSpPr>
        <p:spPr>
          <a:xfrm>
            <a:off x="9185564" y="2981842"/>
            <a:ext cx="4918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73507551-FB72-465C-87BA-171A19AA6AC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046026" y="3629430"/>
            <a:ext cx="0" cy="4022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94EE5A9-510D-4F65-A577-F4F2DD542FF3}"/>
              </a:ext>
            </a:extLst>
          </p:cNvPr>
          <p:cNvSpPr txBox="1"/>
          <p:nvPr/>
        </p:nvSpPr>
        <p:spPr>
          <a:xfrm>
            <a:off x="9677395" y="2867891"/>
            <a:ext cx="699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NO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8DC6D26-8733-4025-A7EF-482E13EA71B7}"/>
              </a:ext>
            </a:extLst>
          </p:cNvPr>
          <p:cNvSpPr txBox="1"/>
          <p:nvPr/>
        </p:nvSpPr>
        <p:spPr>
          <a:xfrm>
            <a:off x="7831278" y="4064214"/>
            <a:ext cx="42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56672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00"/>
    </mc:Choice>
    <mc:Fallback xmlns="">
      <p:transition spd="slow" advTm="14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113818A-4FEC-42BD-A92B-E62562B5F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5" y="613639"/>
            <a:ext cx="6733308" cy="59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4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67B3D41-C287-4F52-A2AA-3C4EE6BF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50" y="925657"/>
            <a:ext cx="4597048" cy="5544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6AD154-D3D0-4257-9A81-10D99108B4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2" r="2414" b="6258"/>
          <a:stretch/>
        </p:blipFill>
        <p:spPr>
          <a:xfrm>
            <a:off x="5860471" y="1535481"/>
            <a:ext cx="6114853" cy="2952000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5ADDB13-953D-4774-9DBF-2DC581BB6D0C}"/>
              </a:ext>
            </a:extLst>
          </p:cNvPr>
          <p:cNvCxnSpPr>
            <a:cxnSpLocks/>
          </p:cNvCxnSpPr>
          <p:nvPr/>
        </p:nvCxnSpPr>
        <p:spPr>
          <a:xfrm>
            <a:off x="5347855" y="388343"/>
            <a:ext cx="0" cy="6469657"/>
          </a:xfrm>
          <a:prstGeom prst="line">
            <a:avLst/>
          </a:prstGeom>
          <a:ln w="28575">
            <a:solidFill>
              <a:srgbClr val="FF33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77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23F2690-4070-4E2C-A1EB-D83E5191D2D5}"/>
              </a:ext>
            </a:extLst>
          </p:cNvPr>
          <p:cNvSpPr txBox="1"/>
          <p:nvPr/>
        </p:nvSpPr>
        <p:spPr>
          <a:xfrm>
            <a:off x="429491" y="792357"/>
            <a:ext cx="111806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800" b="1" i="0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Diagramas </a:t>
            </a:r>
            <a:r>
              <a:rPr lang="es-AR" sz="2800" b="1" i="0" u="sng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Nassi-Schneiderman</a:t>
            </a:r>
            <a:r>
              <a:rPr lang="es-AR" sz="2800" b="1" i="0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AR" sz="2800" b="1" i="0" u="sng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Chapin</a:t>
            </a:r>
            <a:endParaRPr lang="es-AR" sz="2800" b="1" i="0" u="sng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También conocidos como </a:t>
            </a:r>
            <a:r>
              <a:rPr lang="es-ES" sz="28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Diagramas de </a:t>
            </a:r>
            <a:r>
              <a:rPr lang="es-ES" sz="2800" b="1" i="0" u="none" strike="noStrike" baseline="0" dirty="0" err="1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Chapin</a:t>
            </a:r>
            <a:r>
              <a:rPr lang="es-E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corresponden a uno de los tipos de diagramación estructurada. Las acciones se escriben en rectángulos o cajas sucesivas. Se pueden escribir diferentes acciones en una caja</a:t>
            </a:r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4277FC9-6F72-4A47-ABAD-696260FD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17" y="3591384"/>
            <a:ext cx="5758765" cy="29756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CE46DB-8540-48B3-9629-D95595C98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453" y="3591384"/>
            <a:ext cx="4585855" cy="28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5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85FEA6-2246-4BB1-891E-108B0B8C2C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3" r="2976" b="4736"/>
          <a:stretch/>
        </p:blipFill>
        <p:spPr>
          <a:xfrm>
            <a:off x="-1" y="571066"/>
            <a:ext cx="5470262" cy="3024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DBAEDB-4286-4AA1-9813-C13F986D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261" y="2083066"/>
            <a:ext cx="6750000" cy="45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80CA98D-1CB4-4465-83B1-E9D4DA310E48}"/>
              </a:ext>
            </a:extLst>
          </p:cNvPr>
          <p:cNvSpPr txBox="1"/>
          <p:nvPr/>
        </p:nvSpPr>
        <p:spPr>
          <a:xfrm>
            <a:off x="477981" y="556783"/>
            <a:ext cx="11236037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2800" b="1" i="0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Pseudocódigo</a:t>
            </a:r>
          </a:p>
          <a:p>
            <a:pPr algn="l"/>
            <a:r>
              <a:rPr lang="es-E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Es la técnica que permite expresar la solución de un problema mediante un algoritmo escrito en palabras normales de un idioma (por ejemplo, el español), </a:t>
            </a:r>
            <a:r>
              <a:rPr lang="es-AR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utilizando verbos en imperativo </a:t>
            </a:r>
            <a:r>
              <a:rPr lang="es-AR" sz="2800" b="0" i="0" u="none" strike="noStrike" baseline="0" dirty="0">
                <a:latin typeface="Arial" panose="020B0604020202020204" pitchFamily="34" charset="0"/>
              </a:rPr>
              <a:t>como: Inicie, lea, imprima, sume, divida, calcule, finalice. Ejemplo:</a:t>
            </a:r>
          </a:p>
          <a:p>
            <a:pPr algn="l"/>
            <a:endParaRPr lang="es-AR" dirty="0">
              <a:latin typeface="Arial" panose="020B0604020202020204" pitchFamily="34" charset="0"/>
            </a:endParaRPr>
          </a:p>
          <a:p>
            <a:pPr algn="l"/>
            <a:r>
              <a:rPr lang="es-AR" sz="2800" b="1" i="0" u="none" strike="noStrike" baseline="0" dirty="0">
                <a:solidFill>
                  <a:srgbClr val="9A7200"/>
                </a:solidFill>
                <a:latin typeface="Arial,Bold"/>
              </a:rPr>
              <a:t>Inicie</a:t>
            </a:r>
          </a:p>
          <a:p>
            <a:pPr algn="l"/>
            <a:r>
              <a:rPr lang="es-ES" sz="2800" b="1" i="0" u="none" strike="noStrike" baseline="0" dirty="0">
                <a:latin typeface="Arial,Bold"/>
              </a:rPr>
              <a:t>{Calcule el salario neto y deducción de 6% } {Esto es un comentario}</a:t>
            </a:r>
          </a:p>
          <a:p>
            <a:pPr algn="l"/>
            <a:r>
              <a:rPr lang="es-ES" sz="2800" b="1" i="0" u="none" strike="noStrike" baseline="0" dirty="0">
                <a:solidFill>
                  <a:srgbClr val="9A7200"/>
                </a:solidFill>
                <a:latin typeface="Arial,Bold"/>
              </a:rPr>
              <a:t>Lea </a:t>
            </a:r>
            <a:r>
              <a:rPr lang="es-ES" sz="2800" b="1" i="0" u="none" strike="noStrike" baseline="0" dirty="0">
                <a:latin typeface="Arial,Bold"/>
              </a:rPr>
              <a:t>nombre, horas, </a:t>
            </a:r>
            <a:r>
              <a:rPr lang="es-ES" sz="2800" b="1" i="0" u="none" strike="noStrike" baseline="0" dirty="0" err="1">
                <a:latin typeface="Arial,Bold"/>
              </a:rPr>
              <a:t>valor_hora</a:t>
            </a:r>
            <a:endParaRPr lang="es-ES" sz="2800" b="1" i="0" u="none" strike="noStrike" baseline="0" dirty="0">
              <a:latin typeface="Arial,Bold"/>
            </a:endParaRPr>
          </a:p>
          <a:p>
            <a:pPr algn="l"/>
            <a:r>
              <a:rPr lang="es-AR" sz="2800" b="1" i="0" u="none" strike="noStrike" baseline="0" dirty="0" err="1">
                <a:latin typeface="Arial,Bold"/>
              </a:rPr>
              <a:t>Salario_bruto</a:t>
            </a:r>
            <a:r>
              <a:rPr lang="es-AR" sz="2800" b="1" i="0" u="none" strike="noStrike" baseline="0" dirty="0">
                <a:latin typeface="Arial,Bold"/>
              </a:rPr>
              <a:t>=horas*</a:t>
            </a:r>
            <a:r>
              <a:rPr lang="es-AR" sz="2800" b="1" i="0" u="none" strike="noStrike" baseline="0" dirty="0" err="1">
                <a:latin typeface="Arial,Bold"/>
              </a:rPr>
              <a:t>valor_hora</a:t>
            </a:r>
            <a:endParaRPr lang="es-AR" sz="2800" b="1" i="0" u="none" strike="noStrike" baseline="0" dirty="0">
              <a:latin typeface="Arial,Bold"/>
            </a:endParaRPr>
          </a:p>
          <a:p>
            <a:pPr algn="l"/>
            <a:r>
              <a:rPr lang="es-AR" sz="2800" b="1" i="0" u="none" strike="noStrike" baseline="0" dirty="0" err="1">
                <a:latin typeface="Arial,Bold"/>
              </a:rPr>
              <a:t>Deduccion</a:t>
            </a:r>
            <a:r>
              <a:rPr lang="es-AR" sz="2800" b="1" i="0" u="none" strike="noStrike" baseline="0" dirty="0">
                <a:latin typeface="Arial,Bold"/>
              </a:rPr>
              <a:t>=</a:t>
            </a:r>
            <a:r>
              <a:rPr lang="es-AR" sz="2800" b="1" i="0" u="none" strike="noStrike" baseline="0" dirty="0" err="1">
                <a:latin typeface="Arial,Bold"/>
              </a:rPr>
              <a:t>Salario_bruto</a:t>
            </a:r>
            <a:r>
              <a:rPr lang="es-AR" sz="2800" b="1" i="0" u="none" strike="noStrike" baseline="0" dirty="0">
                <a:latin typeface="Arial,Bold"/>
              </a:rPr>
              <a:t>*6%</a:t>
            </a:r>
          </a:p>
          <a:p>
            <a:pPr algn="l"/>
            <a:r>
              <a:rPr lang="es-AR" sz="2800" b="1" i="0" u="none" strike="noStrike" baseline="0" dirty="0" err="1">
                <a:latin typeface="Arial,Bold"/>
              </a:rPr>
              <a:t>Salario_neto</a:t>
            </a:r>
            <a:r>
              <a:rPr lang="es-AR" sz="2800" b="1" i="0" u="none" strike="noStrike" baseline="0" dirty="0">
                <a:latin typeface="Arial,Bold"/>
              </a:rPr>
              <a:t>=</a:t>
            </a:r>
            <a:r>
              <a:rPr lang="es-AR" sz="2800" b="1" i="0" u="none" strike="noStrike" baseline="0" dirty="0" err="1">
                <a:latin typeface="Arial,Bold"/>
              </a:rPr>
              <a:t>Salario_bruto</a:t>
            </a:r>
            <a:r>
              <a:rPr lang="es-AR" sz="2800" b="1" i="0" u="none" strike="noStrike" baseline="0" dirty="0">
                <a:latin typeface="Arial,Bold"/>
              </a:rPr>
              <a:t> – </a:t>
            </a:r>
            <a:r>
              <a:rPr lang="es-AR" sz="2800" b="1" i="0" u="none" strike="noStrike" baseline="0" dirty="0" err="1">
                <a:latin typeface="Arial,Bold"/>
              </a:rPr>
              <a:t>Deduccion</a:t>
            </a:r>
            <a:endParaRPr lang="es-AR" sz="2800" b="1" i="0" u="none" strike="noStrike" baseline="0" dirty="0">
              <a:latin typeface="Arial,Bold"/>
            </a:endParaRPr>
          </a:p>
          <a:p>
            <a:pPr algn="l"/>
            <a:r>
              <a:rPr lang="es-AR" sz="2800" b="1" i="0" u="none" strike="noStrike" baseline="0" dirty="0">
                <a:solidFill>
                  <a:srgbClr val="9A7200"/>
                </a:solidFill>
                <a:latin typeface="Arial,Bold"/>
              </a:rPr>
              <a:t>Imprima</a:t>
            </a:r>
            <a:r>
              <a:rPr lang="es-AR" sz="2800" b="1" i="0" u="none" strike="noStrike" baseline="0" dirty="0">
                <a:latin typeface="Arial,Bold"/>
              </a:rPr>
              <a:t> nombre, </a:t>
            </a:r>
            <a:r>
              <a:rPr lang="es-AR" sz="2800" b="1" i="0" u="none" strike="noStrike" baseline="0" dirty="0" err="1">
                <a:latin typeface="Arial,Bold"/>
              </a:rPr>
              <a:t>Salario_bruto</a:t>
            </a:r>
            <a:r>
              <a:rPr lang="es-AR" sz="2800" b="1" i="0" u="none" strike="noStrike" baseline="0" dirty="0">
                <a:latin typeface="Arial,Bold"/>
              </a:rPr>
              <a:t>, </a:t>
            </a:r>
            <a:r>
              <a:rPr lang="es-AR" sz="2800" b="1" i="0" u="none" strike="noStrike" baseline="0" dirty="0" err="1">
                <a:latin typeface="Arial,Bold"/>
              </a:rPr>
              <a:t>Deduccion</a:t>
            </a:r>
            <a:r>
              <a:rPr lang="es-AR" sz="2800" b="1" i="0" u="none" strike="noStrike" baseline="0" dirty="0">
                <a:latin typeface="Arial,Bold"/>
              </a:rPr>
              <a:t>, </a:t>
            </a:r>
            <a:r>
              <a:rPr lang="es-AR" sz="2800" b="1" i="0" u="none" strike="noStrike" baseline="0" dirty="0" err="1">
                <a:latin typeface="Arial,Bold"/>
              </a:rPr>
              <a:t>Salario_neto</a:t>
            </a:r>
            <a:endParaRPr lang="es-AR" sz="2800" b="1" i="0" u="none" strike="noStrike" baseline="0" dirty="0">
              <a:latin typeface="Arial,Bold"/>
            </a:endParaRPr>
          </a:p>
          <a:p>
            <a:pPr algn="l"/>
            <a:r>
              <a:rPr lang="es-AR" sz="2800" b="1" i="0" u="none" strike="noStrike" baseline="0" dirty="0">
                <a:solidFill>
                  <a:srgbClr val="9A7200"/>
                </a:solidFill>
                <a:latin typeface="Arial,Bold"/>
              </a:rPr>
              <a:t>Finalice</a:t>
            </a:r>
            <a:endParaRPr lang="es-AR" sz="2800" dirty="0">
              <a:solidFill>
                <a:srgbClr val="9A7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9FB903C-EECF-4415-BC4E-A6C757C62C05}"/>
              </a:ext>
            </a:extLst>
          </p:cNvPr>
          <p:cNvSpPr txBox="1"/>
          <p:nvPr/>
        </p:nvSpPr>
        <p:spPr>
          <a:xfrm>
            <a:off x="498764" y="671691"/>
            <a:ext cx="1119447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3600" b="1" i="0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Técnicas de diagramación</a:t>
            </a:r>
          </a:p>
          <a:p>
            <a:pPr algn="l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ara un mejor ordenamiento en la realización de esos diagramas, se han elaborado técnicas de diseño de los mismos</a:t>
            </a:r>
          </a:p>
          <a:p>
            <a:pPr algn="l"/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36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top-</a:t>
            </a:r>
            <a:r>
              <a:rPr lang="es-ES" sz="3600" b="1" i="0" u="none" strike="noStrike" baseline="0" dirty="0" err="1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es-ES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persigue la descomposición de un problema en partes, tomando en primer lugar la dimensión total, para luego ir identificando sus partes componentes e ir tratándolas en forma particular y con mayor grado de detalle cada vez, hasta llegar a una expresión final de resolución simple, trivial o ya conocida.</a:t>
            </a:r>
          </a:p>
        </p:txBody>
      </p:sp>
    </p:spTree>
    <p:extLst>
      <p:ext uri="{BB962C8B-B14F-4D97-AF65-F5344CB8AC3E}">
        <p14:creationId xmlns:p14="http://schemas.microsoft.com/office/powerpoint/2010/main" val="170925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B33BCC-2201-42EE-A698-34E5FF25BB2B}"/>
              </a:ext>
            </a:extLst>
          </p:cNvPr>
          <p:cNvSpPr txBox="1"/>
          <p:nvPr/>
        </p:nvSpPr>
        <p:spPr>
          <a:xfrm>
            <a:off x="457200" y="610136"/>
            <a:ext cx="1123603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i="0" u="sng" strike="noStrike" baseline="0" dirty="0">
                <a:latin typeface="Arial" panose="020B0604020202020204" pitchFamily="34" charset="0"/>
              </a:rPr>
              <a:t>Definición</a:t>
            </a:r>
            <a:r>
              <a:rPr lang="es-ES" sz="4000" b="0" i="0" u="sng" strike="noStrike" baseline="0" dirty="0">
                <a:latin typeface="Arial" panose="020B0604020202020204" pitchFamily="34" charset="0"/>
              </a:rPr>
              <a:t>:</a:t>
            </a:r>
          </a:p>
          <a:p>
            <a:r>
              <a:rPr lang="es-ES" sz="3600" b="0" i="0" u="none" strike="noStrike" baseline="0" dirty="0">
                <a:latin typeface="Arial" panose="020B0604020202020204" pitchFamily="34" charset="0"/>
              </a:rPr>
              <a:t>Un </a:t>
            </a:r>
            <a:r>
              <a:rPr lang="es-ES" sz="36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</a:rPr>
              <a:t>algoritmo</a:t>
            </a:r>
            <a:r>
              <a:rPr lang="es-ES" sz="3600" b="0" i="0" u="none" strike="noStrike" baseline="0" dirty="0">
                <a:latin typeface="Arial" panose="020B0604020202020204" pitchFamily="34" charset="0"/>
              </a:rPr>
              <a:t> se puede definir como una secuencia de instrucciones que representan un modelo de solución para determinado tipo de problemas.</a:t>
            </a:r>
          </a:p>
          <a:p>
            <a:endParaRPr lang="es-ES" sz="3600" b="0" i="0" u="none" strike="noStrike" baseline="0" dirty="0">
              <a:latin typeface="Arial" panose="020B0604020202020204" pitchFamily="34" charset="0"/>
            </a:endParaRPr>
          </a:p>
          <a:p>
            <a:r>
              <a:rPr lang="es-ES" sz="3600" b="0" i="0" u="none" strike="noStrike" baseline="0" dirty="0">
                <a:latin typeface="Arial" panose="020B0604020202020204" pitchFamily="34" charset="0"/>
              </a:rPr>
              <a:t>O bien, un conjunto de instrucciones que realizadas en orden conducen a obtener la solución de un problema, y son más importantes que los lenguajes de programación o las computadoras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11321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2DE28C-F299-4042-B3A9-FF01D96A2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50"/>
          <a:stretch/>
        </p:blipFill>
        <p:spPr>
          <a:xfrm>
            <a:off x="1434000" y="687532"/>
            <a:ext cx="9324000" cy="640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0"/>
    </mc:Choice>
    <mc:Fallback xmlns="">
      <p:transition spd="slow" advTm="16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823E34E-FF06-468C-BA24-665A68BAC69B}"/>
              </a:ext>
            </a:extLst>
          </p:cNvPr>
          <p:cNvSpPr txBox="1"/>
          <p:nvPr/>
        </p:nvSpPr>
        <p:spPr>
          <a:xfrm>
            <a:off x="484909" y="789708"/>
            <a:ext cx="112637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32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diagramación estructurada </a:t>
            </a:r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 indica la forma en que se pueden utilizar y vincular los símbolos gráficos entre sí.</a:t>
            </a:r>
          </a:p>
          <a:p>
            <a:pPr algn="l"/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 esta manera se distinguen la siguientes estructuras elementales, que luego al combinarse entre sí, dan lugar al diagrama total.</a:t>
            </a:r>
          </a:p>
          <a:p>
            <a:pPr algn="l"/>
            <a:endParaRPr lang="es-ES" sz="32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AR" sz="3200" b="1" i="0" u="none" strike="noStrike" baseline="0" dirty="0">
                <a:latin typeface="Arial,Bold"/>
              </a:rPr>
              <a:t>Estructuras</a:t>
            </a:r>
            <a:r>
              <a:rPr lang="es-AR" sz="3200" b="0" i="0" u="none" strike="noStrike" baseline="0" dirty="0"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s-AR" sz="3200" b="0" i="0" u="none" strike="noStrike" baseline="0" dirty="0">
                <a:latin typeface="Arial" panose="020B0604020202020204" pitchFamily="34" charset="0"/>
              </a:rPr>
              <a:t>Secuencia</a:t>
            </a:r>
          </a:p>
          <a:p>
            <a:pPr algn="l"/>
            <a:r>
              <a:rPr lang="es-AR" sz="3200" b="0" i="0" u="none" strike="noStrike" baseline="0" dirty="0">
                <a:latin typeface="Arial" panose="020B0604020202020204" pitchFamily="34" charset="0"/>
              </a:rPr>
              <a:t>Decisión simple</a:t>
            </a:r>
          </a:p>
          <a:p>
            <a:pPr algn="l"/>
            <a:r>
              <a:rPr lang="es-AR" sz="3200" b="0" i="0" u="none" strike="noStrike" baseline="0" dirty="0">
                <a:latin typeface="Arial" panose="020B0604020202020204" pitchFamily="34" charset="0"/>
              </a:rPr>
              <a:t>Decisión múltiple</a:t>
            </a:r>
          </a:p>
          <a:p>
            <a:pPr algn="l"/>
            <a:r>
              <a:rPr lang="es-AR" sz="3200" b="0" i="0" u="none" strike="noStrike" baseline="0" dirty="0">
                <a:latin typeface="Arial" panose="020B0604020202020204" pitchFamily="34" charset="0"/>
              </a:rPr>
              <a:t>Repetición con condición inicial</a:t>
            </a:r>
          </a:p>
          <a:p>
            <a:pPr algn="l"/>
            <a:r>
              <a:rPr lang="es-AR" sz="3200" b="0" i="0" u="none" strike="noStrike" baseline="0" dirty="0">
                <a:latin typeface="Arial" panose="020B0604020202020204" pitchFamily="34" charset="0"/>
              </a:rPr>
              <a:t>Repetición con condición final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0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C1E50D-657B-4877-95F0-526D70667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7" t="15231" r="6056" b="7844"/>
          <a:stretch/>
        </p:blipFill>
        <p:spPr>
          <a:xfrm>
            <a:off x="535519" y="775855"/>
            <a:ext cx="10693003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0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994A602-68D5-4037-BDD6-A6D04AA0C05B}"/>
              </a:ext>
            </a:extLst>
          </p:cNvPr>
          <p:cNvSpPr txBox="1"/>
          <p:nvPr/>
        </p:nvSpPr>
        <p:spPr>
          <a:xfrm>
            <a:off x="519545" y="612844"/>
            <a:ext cx="1115290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AR" sz="3600" b="1" i="0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Características de los algoritmos:</a:t>
            </a:r>
          </a:p>
          <a:p>
            <a:pPr algn="l"/>
            <a:endParaRPr lang="es-AR" sz="36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36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·</a:t>
            </a:r>
            <a:r>
              <a:rPr lang="es-ES" sz="3600" b="0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Preciso</a:t>
            </a:r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Definirse de manera rigurosa, sin dar lugar a ambigüedades.</a:t>
            </a:r>
          </a:p>
          <a:p>
            <a:pPr algn="l"/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s-ES" sz="32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Definido</a:t>
            </a:r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Si se sigue un algoritmo dos veces, se obtendrá el mismo </a:t>
            </a:r>
            <a:r>
              <a:rPr lang="es-A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resultado.</a:t>
            </a:r>
          </a:p>
          <a:p>
            <a:pPr algn="l"/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· </a:t>
            </a:r>
            <a:r>
              <a:rPr lang="es-ES" sz="32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Finito</a:t>
            </a:r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Debe terminar en algún momento.</a:t>
            </a:r>
          </a:p>
          <a:p>
            <a:pPr algn="l"/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· Puede tener cero o más elementos de entrada.</a:t>
            </a:r>
          </a:p>
          <a:p>
            <a:pPr algn="l"/>
            <a:r>
              <a:rPr lang="es-ES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· Debe producir un resultado. Los datos de salida serán los resultados de </a:t>
            </a:r>
            <a:r>
              <a:rPr lang="es-AR" sz="32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efectuar las instrucciones.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 definición de un algoritmo debe describir tres partes: </a:t>
            </a:r>
            <a:r>
              <a:rPr lang="es-ES" sz="3200" b="1" i="1" u="none" strike="noStrike" baseline="0" dirty="0">
                <a:solidFill>
                  <a:srgbClr val="9A7200"/>
                </a:solidFill>
                <a:latin typeface="Arial" panose="020B0604020202020204" pitchFamily="34" charset="0"/>
              </a:rPr>
              <a:t>Entrada, Proceso y Salida</a:t>
            </a:r>
            <a:r>
              <a:rPr lang="es-ES" sz="32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s-A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13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278314F-EEED-4F93-8153-64E063175B59}"/>
              </a:ext>
            </a:extLst>
          </p:cNvPr>
          <p:cNvSpPr txBox="1"/>
          <p:nvPr/>
        </p:nvSpPr>
        <p:spPr>
          <a:xfrm>
            <a:off x="498763" y="1997839"/>
            <a:ext cx="111944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800" b="1" i="1" u="none" strike="noStrike" baseline="0" dirty="0">
                <a:solidFill>
                  <a:srgbClr val="9A7200"/>
                </a:solidFill>
                <a:latin typeface="Arial" panose="020B0604020202020204" pitchFamily="34" charset="0"/>
              </a:rPr>
              <a:t>Algoritmos + Estructuras de datos=Programas</a:t>
            </a:r>
          </a:p>
          <a:p>
            <a:endParaRPr lang="es-AR" sz="36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AR" sz="36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AR" sz="36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/>
            <a:r>
              <a:rPr lang="es-AR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s-AR" sz="36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Niklaus</a:t>
            </a:r>
            <a:r>
              <a:rPr lang="es-AR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Wirth, inventor de </a:t>
            </a:r>
            <a:r>
              <a:rPr lang="es-AR" sz="36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Pascal)  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9612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C37E043-F05C-45D9-AFE0-632481A3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21" y="4849091"/>
            <a:ext cx="10639758" cy="7872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CD4A1E-4ACA-43E1-BB6F-B5114E41E6D6}"/>
              </a:ext>
            </a:extLst>
          </p:cNvPr>
          <p:cNvSpPr txBox="1"/>
          <p:nvPr/>
        </p:nvSpPr>
        <p:spPr>
          <a:xfrm>
            <a:off x="471055" y="1221662"/>
            <a:ext cx="112360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 resolución de un problema exige el diseño de un algoritmo que resuelva el mismo. </a:t>
            </a:r>
          </a:p>
          <a:p>
            <a:endParaRPr lang="es-ES" sz="3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</a:rPr>
              <a:t>Una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propuesta para la resolución de un problema es la siguiente: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0781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00"/>
    </mc:Choice>
    <mc:Fallback xmlns="">
      <p:transition spd="slow" advTm="7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F7B079B-1C16-48AD-8EE0-E95B3448C696}"/>
              </a:ext>
            </a:extLst>
          </p:cNvPr>
          <p:cNvSpPr txBox="1"/>
          <p:nvPr/>
        </p:nvSpPr>
        <p:spPr>
          <a:xfrm>
            <a:off x="471055" y="540328"/>
            <a:ext cx="1124989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Los pasos para la resolución de un problema son: </a:t>
            </a:r>
          </a:p>
          <a:p>
            <a:endParaRPr lang="es-ES" sz="3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1.- </a:t>
            </a:r>
            <a:r>
              <a:rPr lang="es-ES" sz="3200" b="1" i="1" u="none" strike="noStrike" baseline="0" dirty="0">
                <a:solidFill>
                  <a:srgbClr val="9A7200"/>
                </a:solidFill>
                <a:latin typeface="Arial" panose="020B0604020202020204" pitchFamily="34" charset="0"/>
              </a:rPr>
              <a:t>Diseño del algoritmo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describe la secuencia ordenada de pasos, sin ambigüedades, que conducen a la solución de un problema dado. </a:t>
            </a:r>
            <a:r>
              <a:rPr lang="es-ES" sz="32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(Análisis del problema y desarrollo del algoritmo). </a:t>
            </a:r>
          </a:p>
          <a:p>
            <a:endParaRPr lang="es-ES" sz="3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2.- </a:t>
            </a:r>
            <a:r>
              <a:rPr lang="es-ES" sz="32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</a:rPr>
              <a:t>Expresar el algoritmo 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como un </a:t>
            </a:r>
            <a:r>
              <a:rPr lang="es-ES" sz="32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programa 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en un lenguaje de programación adecuado. </a:t>
            </a:r>
            <a:r>
              <a:rPr lang="es-ES" sz="32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(Fase de codificación). </a:t>
            </a:r>
          </a:p>
          <a:p>
            <a:endParaRPr lang="es-ES" sz="3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3.- </a:t>
            </a:r>
            <a:r>
              <a:rPr lang="es-ES" sz="3200" b="1" i="1" u="none" strike="noStrike" baseline="0" dirty="0">
                <a:solidFill>
                  <a:srgbClr val="9A7200"/>
                </a:solidFill>
                <a:latin typeface="Arial" panose="020B0604020202020204" pitchFamily="34" charset="0"/>
              </a:rPr>
              <a:t>Ejecución y validación </a:t>
            </a:r>
            <a:r>
              <a:rPr lang="es-ES" sz="3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del programa por computadora </a:t>
            </a:r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8808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8A55C7-1CA7-4120-A7A9-784B2CDB33DD}"/>
              </a:ext>
            </a:extLst>
          </p:cNvPr>
          <p:cNvSpPr txBox="1"/>
          <p:nvPr/>
        </p:nvSpPr>
        <p:spPr>
          <a:xfrm flipH="1">
            <a:off x="563186" y="692728"/>
            <a:ext cx="1106562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3000" b="1" i="0" u="sng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Etapas para la solución de un problema por medio del computador</a:t>
            </a:r>
          </a:p>
          <a:p>
            <a:pPr algn="l"/>
            <a:endParaRPr lang="es-ES" sz="30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442913" algn="l">
              <a:buAutoNum type="arabicPeriod"/>
            </a:pPr>
            <a:r>
              <a:rPr lang="es-ES" sz="30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Análisis del problema</a:t>
            </a:r>
            <a:r>
              <a:rPr lang="es-ES" sz="3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definición y delimitación (macro algoritmo). Considerar los datos de entrada, el proceso que debe realizar el computador y los datos de salida.</a:t>
            </a:r>
          </a:p>
          <a:p>
            <a:pPr marL="514350" indent="-514350" algn="l">
              <a:buAutoNum type="arabicPeriod"/>
            </a:pPr>
            <a:endParaRPr lang="es-ES" sz="3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442913" algn="l"/>
            <a:r>
              <a:rPr lang="es-ES" sz="3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s-ES" sz="30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y desarrollo del algoritmo </a:t>
            </a:r>
            <a:r>
              <a:rPr lang="es-ES" sz="3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(se utiliza pseudocódigo, escritura </a:t>
            </a:r>
            <a:r>
              <a:rPr lang="es-AR" sz="3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natural del algoritmo, diagramas de flujo, etc. )</a:t>
            </a:r>
          </a:p>
          <a:p>
            <a:pPr algn="l"/>
            <a:endParaRPr lang="es-AR" sz="3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indent="-442913" algn="l"/>
            <a:r>
              <a:rPr lang="es-ES" sz="3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sz="30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 de escritorio</a:t>
            </a:r>
            <a:r>
              <a:rPr lang="es-ES" sz="3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Seguimiento manual de los pasos descritos en el algoritmo. Se hace con valores bajos y tiene como fin detectar errores</a:t>
            </a:r>
            <a:r>
              <a:rPr lang="es-E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133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D4E8A76-D346-41F1-87F6-330E15255007}"/>
              </a:ext>
            </a:extLst>
          </p:cNvPr>
          <p:cNvSpPr txBox="1"/>
          <p:nvPr/>
        </p:nvSpPr>
        <p:spPr>
          <a:xfrm>
            <a:off x="554181" y="1080654"/>
            <a:ext cx="11000509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Codificación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Selección de un lenguaje de programación y digitación del pseudocódigo haciendo uso de la sintaxis y estructura gramatical del </a:t>
            </a: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lenguaje seleccionado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5. 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Compilación o interpretación del programa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El software elegido convierte las instrucciones escritas en el lenguaje a las comprendidas por el </a:t>
            </a: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computador.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6. 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9A72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Ejecución</a:t>
            </a:r>
            <a:r>
              <a:rPr kumimoji="0" lang="es-E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 El programa es ejecutado por la máquina para llegar a los </a:t>
            </a: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resultados esperados.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84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45B0E1-45F0-43E6-BD02-6233FBF3D95C}"/>
              </a:ext>
            </a:extLst>
          </p:cNvPr>
          <p:cNvSpPr txBox="1"/>
          <p:nvPr/>
        </p:nvSpPr>
        <p:spPr>
          <a:xfrm>
            <a:off x="484909" y="651163"/>
            <a:ext cx="112221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3200" b="0" i="0" u="none" strike="noStrike" baseline="0" dirty="0">
                <a:latin typeface="Arial" panose="020B0604020202020204" pitchFamily="34" charset="0"/>
              </a:rPr>
              <a:t>7. </a:t>
            </a:r>
            <a:r>
              <a:rPr lang="es-ES" sz="32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</a:rPr>
              <a:t>Depuración</a:t>
            </a:r>
            <a:r>
              <a:rPr lang="es-ES" sz="3200" b="0" i="0" u="none" strike="noStrike" baseline="0" dirty="0">
                <a:latin typeface="Arial" panose="020B0604020202020204" pitchFamily="34" charset="0"/>
              </a:rPr>
              <a:t> (</a:t>
            </a:r>
            <a:r>
              <a:rPr lang="es-ES" sz="3200" b="0" i="0" u="none" strike="noStrike" baseline="0" dirty="0" err="1">
                <a:latin typeface="Arial" panose="020B0604020202020204" pitchFamily="34" charset="0"/>
              </a:rPr>
              <a:t>debug</a:t>
            </a:r>
            <a:r>
              <a:rPr lang="es-ES" sz="3200" b="0" i="0" u="none" strike="noStrike" baseline="0" dirty="0">
                <a:latin typeface="Arial" panose="020B0604020202020204" pitchFamily="34" charset="0"/>
              </a:rPr>
              <a:t>). Operación de detectar, localizar y eliminar errores de mal funcionamiento del programa.</a:t>
            </a:r>
          </a:p>
          <a:p>
            <a:pPr algn="l"/>
            <a:endParaRPr lang="es-ES" sz="3200" b="0" i="0" u="none" strike="noStrike" baseline="0" dirty="0">
              <a:latin typeface="Arial" panose="020B0604020202020204" pitchFamily="34" charset="0"/>
            </a:endParaRPr>
          </a:p>
          <a:p>
            <a:pPr algn="l"/>
            <a:r>
              <a:rPr lang="es-ES" sz="3200" b="0" i="0" u="none" strike="noStrike" baseline="0" dirty="0">
                <a:latin typeface="Arial" panose="020B0604020202020204" pitchFamily="34" charset="0"/>
              </a:rPr>
              <a:t>8. </a:t>
            </a:r>
            <a:r>
              <a:rPr lang="es-ES" sz="3200" b="1" i="0" u="none" strike="noStrike" baseline="0" dirty="0">
                <a:solidFill>
                  <a:srgbClr val="9A7200"/>
                </a:solidFill>
                <a:latin typeface="Arial" panose="020B0604020202020204" pitchFamily="34" charset="0"/>
              </a:rPr>
              <a:t>Evaluación de resultados</a:t>
            </a:r>
            <a:r>
              <a:rPr lang="es-ES" sz="3200" b="0" i="0" u="none" strike="noStrike" baseline="0" dirty="0">
                <a:latin typeface="Arial" panose="020B0604020202020204" pitchFamily="34" charset="0"/>
              </a:rPr>
              <a:t>. Obtenidos los resultados se los evalúa para verificar si son correctos. (Un programa puede arrojar resultados incorrectos aún cuando su ejecución no muestra errores).</a:t>
            </a:r>
          </a:p>
          <a:p>
            <a:pPr algn="l"/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0555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/>
    </mc:Choice>
    <mc:Fallback xmlns="">
      <p:transition spd="slow" advTm="15000"/>
    </mc:Fallback>
  </mc:AlternateContent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951</Words>
  <Application>Microsoft Office PowerPoint</Application>
  <PresentationFormat>Panorámica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Arial,Bold</vt:lpstr>
      <vt:lpstr>Gill Sans MT</vt:lpstr>
      <vt:lpstr>Symbol</vt:lpstr>
      <vt:lpstr>Wingdings 2</vt:lpstr>
      <vt:lpstr>DividendVTI</vt:lpstr>
      <vt:lpstr>ALGORITMOS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</dc:title>
  <dc:creator>Fabi .</dc:creator>
  <cp:lastModifiedBy>Fabi .</cp:lastModifiedBy>
  <cp:revision>3</cp:revision>
  <dcterms:created xsi:type="dcterms:W3CDTF">2021-02-17T14:32:26Z</dcterms:created>
  <dcterms:modified xsi:type="dcterms:W3CDTF">2024-02-11T14:33:57Z</dcterms:modified>
</cp:coreProperties>
</file>