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563" r:id="rId4"/>
    <p:sldId id="582" r:id="rId5"/>
    <p:sldId id="577" r:id="rId6"/>
    <p:sldId id="579" r:id="rId7"/>
    <p:sldId id="585" r:id="rId8"/>
    <p:sldId id="583" r:id="rId9"/>
    <p:sldId id="584" r:id="rId10"/>
    <p:sldId id="586" r:id="rId11"/>
    <p:sldId id="581" r:id="rId12"/>
    <p:sldId id="272" r:id="rId13"/>
    <p:sldId id="277" r:id="rId14"/>
    <p:sldId id="275" r:id="rId15"/>
    <p:sldId id="580" r:id="rId16"/>
    <p:sldId id="565" r:id="rId17"/>
    <p:sldId id="571" r:id="rId18"/>
    <p:sldId id="572" r:id="rId19"/>
    <p:sldId id="573" r:id="rId20"/>
    <p:sldId id="576" r:id="rId21"/>
    <p:sldId id="5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B9BCF-0533-48B6-B7C8-C9B110290EF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80EDF-B54F-444F-8305-4299F1DF1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0EDF-B54F-444F-8305-4299F1DF14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E1F7B-C7A0-467F-AA60-2D2F9BF7B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2EF3B2-5A1D-4D75-9586-70684D884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80B00-B9C5-42DD-8C5C-01121BB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EAAD9-DC52-4CBD-AB7E-1130EDE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2F871-69AA-46CB-B36A-FCD6C736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1C55-1370-49D1-82CA-D94307D2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69FBF-B4EE-42CC-B726-2BB0F4CA3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A0C65-55EF-4ADA-8DE1-02A16323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8A752-44ED-4D3E-8257-D4950D0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A31F5-99B2-4648-8147-2EA8AC9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8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ECFE9D-6DBF-42BA-A766-D3E3D7075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4E5E8-2E94-4274-A89E-3E0BD60F7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39428-C760-4DC6-BA6A-6B37F096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D8B45-451B-4692-A508-C6E9DEA7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422EC-5AD4-472C-A741-C082B1B1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63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>
            <a:lvl1pPr>
              <a:defRPr b="0"/>
            </a:lvl1pPr>
          </a:lstStyle>
          <a:p>
            <a:pPr>
              <a:defRPr/>
            </a:pPr>
            <a:fld id="{FBD98F8F-1DBF-4BBB-AB82-AEAAC0F2C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88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608012"/>
          </a:xfrm>
        </p:spPr>
        <p:txBody>
          <a:bodyPr/>
          <a:lstStyle>
            <a:lvl1pPr>
              <a:defRPr sz="4000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hangingPunct="1">
              <a:defRPr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hangingPunct="1">
              <a:defRPr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hangingPunct="1">
              <a:buFont typeface="Wingdings" pitchFamily="2" charset="2"/>
              <a:buChar char="Ø"/>
              <a:defRPr sz="1800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hangingPunct="1">
              <a:defRPr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hangingPunct="1">
              <a:defRPr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8E642-D2F6-4408-9911-C5263A4DF5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740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ED83-2DB5-4A31-AC03-748C79610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547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9013"/>
            <a:ext cx="5384800" cy="5484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9013"/>
            <a:ext cx="5384800" cy="5484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303FD-C307-48F7-A3E2-7F4D9F8617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61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BD7FC-2F24-43E7-BB8C-B3A0C498A2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5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AEA3-BCD1-4AAC-86D8-10AF437395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92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9A9C0-6C91-4981-8D75-8138E8EAF9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218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6E3A0-0D21-4625-A92A-64831E2BD0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1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61E41-3506-48EC-898D-E0D8F4F3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97D49-DF43-4D79-A458-4A120979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7E4EC-3C1B-4414-81F7-58D1EF8E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9E102-E4CC-402D-B75C-47EF79A9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7452C-7D83-421E-9A27-899EA5D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81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30968-626A-483E-95C2-9987EC4D7C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74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F560D-6380-4656-9F87-FFE12E3D4D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986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6199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6199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9E4BD-1A35-4EB2-B86A-ADC518FBE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04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80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989013"/>
            <a:ext cx="5384800" cy="5484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9013"/>
            <a:ext cx="5384800" cy="5484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2B6BA-B3AA-48E5-B7AA-3FD0BB15C8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544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8" y="2423414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3866006" y="1545814"/>
            <a:ext cx="6760007" cy="471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8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88" y="-442650"/>
            <a:ext cx="24301095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4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65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72" y="594222"/>
            <a:ext cx="1656223" cy="68326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3429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05251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A2B66-70C4-42C2-A65F-E2FC2393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43CA2-DBD3-4498-915A-448BE008E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EA0D5-485E-4F7C-8289-112C0CC3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60359-6BB1-41CC-8289-D4E7DFB9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6B50D-C8F4-421C-B71B-EB550EFC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87F3-2A3A-4929-8CA8-E2477960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F0384-3D2F-400D-89D5-28D4CE436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1A68F-24F6-4EBD-B739-28109E4A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C733F-1AEB-4E7C-87E9-4A93EC5B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65EC8-50A3-49B1-B1B3-2EAE90F8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09FCE-05E5-4181-B493-7D3DAC0C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709-9B5E-4257-8183-9D8EFC66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593F9-AD7E-470D-90B1-E498F888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BC4A29-64BE-4542-9156-F4629B77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E90295-7140-415A-8170-98E31E606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9C3FB6-330B-4CFF-B7D4-5167BB6CD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653B35-600B-4779-BE20-102FACBF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A1667-27FA-44E9-9FB7-4D3CC83A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5B72F6-0BE2-4736-9728-0413478C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45F79-75BB-4F71-BD31-09748667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04A312-B19B-465B-B9C5-8701DBE9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7864FC-0131-46F6-B89B-ACE442E6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F76CD-0D19-4D16-B222-9BAE4C73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7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49635-1F7C-451A-82BF-4A80C751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186CC-16F9-41DB-9831-65D1F197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90EF0-9FD4-41FD-99F1-2A06FA00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DC71C-78A4-4BA9-9F9F-8A3D8F7D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4594-951B-47CA-8875-9FFC4A1A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F0531A-DBCA-423E-9747-DEAD0637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B6D2E-16C3-4C49-9FF7-E328A3D6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00EAD-77F9-4864-B47B-109841F0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B83CD-92AA-40D6-AB76-2CAC1D4E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3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0B73-5AA4-43A6-B2A2-6428A1B4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E5FF2-0C73-4CF0-8F21-81E0AD79B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DE68A-3F04-4E9C-9952-97ABF524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AA328-13C6-43C7-B223-42F724B1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BE091-0AED-4576-8BA6-EFC0F9AD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D54BF-3912-4D42-87AB-972B4AA7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42A15-6F97-46A2-9906-D52EFE4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777AE-96AA-4130-8D90-535721AE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C9A45-377E-44CF-B195-B46BAF99E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F2C9-79D8-4894-AB0A-4074EA4CAD0B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5C645-1B4B-4E58-B5EC-0AB14E5D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220B7-E6E8-4242-9D90-99083F94A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D785-3A89-4B8F-95EA-FAEF63B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3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9013"/>
            <a:ext cx="10972800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4696" y="6473829"/>
            <a:ext cx="563033" cy="33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1E61A7B-BC25-4561-AC8B-D1ED4F7101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>
            <a:off x="622300" y="876300"/>
            <a:ext cx="11074400" cy="0"/>
          </a:xfrm>
          <a:prstGeom prst="line">
            <a:avLst/>
          </a:prstGeom>
          <a:noFill/>
          <a:ln w="38100">
            <a:solidFill>
              <a:srgbClr val="295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 contras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68" y="123825"/>
            <a:ext cx="84202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39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no.ihep.ac.cn/elog/Commissioning/6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F25F0-E939-4909-BC55-BCB779988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Onsite progress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43516A-C371-4611-864C-37C9980B8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Zeyuan Yu</a:t>
            </a:r>
          </a:p>
          <a:p>
            <a:r>
              <a:rPr lang="en-US" altLang="zh-CN" dirty="0"/>
              <a:t>2025-02-03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25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EC7DF-4FB1-42F3-9893-D5B8B17A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2D7A-3BB0-4E84-BB63-DD3BF6D5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653" cy="4351338"/>
          </a:xfrm>
        </p:spPr>
        <p:txBody>
          <a:bodyPr/>
          <a:lstStyle/>
          <a:p>
            <a:r>
              <a:rPr lang="en-US" altLang="zh-CN" dirty="0"/>
              <a:t>LPMT with dark count rate &gt; 1 MHz</a:t>
            </a:r>
          </a:p>
          <a:p>
            <a:r>
              <a:rPr lang="en-US" altLang="zh-CN" dirty="0"/>
              <a:t>Releasing photons shining the nearby LPMTs</a:t>
            </a:r>
          </a:p>
          <a:p>
            <a:r>
              <a:rPr lang="en-US" altLang="zh-CN" dirty="0"/>
              <a:t>After reducing the PMT HV to 800V, the nearby PMTs become quite.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51DC59-2951-4468-9431-0E85532E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113" y="1529657"/>
            <a:ext cx="570627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FBDC18-13AD-4FD2-97EC-595A2536EE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4123" y="178490"/>
          <a:ext cx="789369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59">
                  <a:extLst>
                    <a:ext uri="{9D8B030D-6E8A-4147-A177-3AD203B41FA5}">
                      <a16:colId xmlns:a16="http://schemas.microsoft.com/office/drawing/2014/main" val="1849626793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179574211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3257564089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1659126090"/>
                    </a:ext>
                  </a:extLst>
                </a:gridCol>
                <a:gridCol w="1237862">
                  <a:extLst>
                    <a:ext uri="{9D8B030D-6E8A-4147-A177-3AD203B41FA5}">
                      <a16:colId xmlns:a16="http://schemas.microsoft.com/office/drawing/2014/main" val="244375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GCU ID-</a:t>
                      </a:r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 HV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HV in runs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PMT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GU0821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日左右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GU6837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23-27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1621V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GU3872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25</a:t>
                      </a:r>
                      <a:r>
                        <a:rPr lang="zh-CN" altLang="en-US" dirty="0"/>
                        <a:t>日左右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1644V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GU5658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1630V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5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GU2006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1640V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6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GU2277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1640V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GU0785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28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1718V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6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GU3634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GU5978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1631V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3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GU1582, 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6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GU0880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日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GU4374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GU 1090 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9945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3BC6D44-2F12-4B89-9FEF-CCD951AE112D}"/>
              </a:ext>
            </a:extLst>
          </p:cNvPr>
          <p:cNvSpPr txBox="1"/>
          <p:nvPr/>
        </p:nvSpPr>
        <p:spPr>
          <a:xfrm>
            <a:off x="1688841" y="601824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 LPMTs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18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FBDC18-13AD-4FD2-97EC-595A2536E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80576"/>
              </p:ext>
            </p:extLst>
          </p:nvPr>
        </p:nvGraphicFramePr>
        <p:xfrm>
          <a:off x="1104123" y="178490"/>
          <a:ext cx="78936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59">
                  <a:extLst>
                    <a:ext uri="{9D8B030D-6E8A-4147-A177-3AD203B41FA5}">
                      <a16:colId xmlns:a16="http://schemas.microsoft.com/office/drawing/2014/main" val="1849626793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179574211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3257564089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1659126090"/>
                    </a:ext>
                  </a:extLst>
                </a:gridCol>
                <a:gridCol w="1237862">
                  <a:extLst>
                    <a:ext uri="{9D8B030D-6E8A-4147-A177-3AD203B41FA5}">
                      <a16:colId xmlns:a16="http://schemas.microsoft.com/office/drawing/2014/main" val="244375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GCU ID-</a:t>
                      </a:r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 HV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HV in runs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PMT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GU5613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GU6297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GU7216 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GU4483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gu1759 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5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Gu6672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6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GU3123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GU6672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6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GU6828 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GU3119 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GU6354 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3232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F3F8311-30CC-4B02-9A51-3DEE1B162414}"/>
              </a:ext>
            </a:extLst>
          </p:cNvPr>
          <p:cNvSpPr txBox="1"/>
          <p:nvPr/>
        </p:nvSpPr>
        <p:spPr>
          <a:xfrm>
            <a:off x="1380931" y="5157823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LPMTs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81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601D-2BB7-4C1A-AF75-35C001FD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9CBE8-0B08-472B-8C4F-94BE910A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5EEBDF-E0CF-4B03-964D-C386DCFE6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27996"/>
              </p:ext>
            </p:extLst>
          </p:nvPr>
        </p:nvGraphicFramePr>
        <p:xfrm>
          <a:off x="1104123" y="178490"/>
          <a:ext cx="7893698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59">
                  <a:extLst>
                    <a:ext uri="{9D8B030D-6E8A-4147-A177-3AD203B41FA5}">
                      <a16:colId xmlns:a16="http://schemas.microsoft.com/office/drawing/2014/main" val="1849626793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179574211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3257564089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1659126090"/>
                    </a:ext>
                  </a:extLst>
                </a:gridCol>
                <a:gridCol w="1237862">
                  <a:extLst>
                    <a:ext uri="{9D8B030D-6E8A-4147-A177-3AD203B41FA5}">
                      <a16:colId xmlns:a16="http://schemas.microsoft.com/office/drawing/2014/main" val="244375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GCU ID-</a:t>
                      </a:r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 HV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HV in runs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PMT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GU 6842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GU 3197 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 0758 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 0857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 1895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5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gu3547 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6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GU6518 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GU6876 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6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GU4854 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GU3101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Trip, can not 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GU4717 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Trip, can not 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23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1036845-B8C0-48A2-BA2F-EB89FC894ADC}"/>
              </a:ext>
            </a:extLst>
          </p:cNvPr>
          <p:cNvSpPr txBox="1"/>
          <p:nvPr/>
        </p:nvSpPr>
        <p:spPr>
          <a:xfrm>
            <a:off x="1418254" y="572452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LPMTs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6FA0C-829D-48D8-932C-419FCE0F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1B196-4135-4C59-9D7F-A90D8207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6045"/>
            <a:ext cx="10515600" cy="990918"/>
          </a:xfrm>
        </p:spPr>
        <p:txBody>
          <a:bodyPr>
            <a:normAutofit/>
          </a:bodyPr>
          <a:lstStyle/>
          <a:p>
            <a:r>
              <a:rPr lang="en-US" altLang="zh-CN" dirty="0"/>
              <a:t>Will keep burning these PMTs at low HV and hope they can recover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A7F38E9-A3CF-4EA6-B808-F6EB27CFE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67742"/>
              </p:ext>
            </p:extLst>
          </p:nvPr>
        </p:nvGraphicFramePr>
        <p:xfrm>
          <a:off x="1104123" y="178490"/>
          <a:ext cx="789369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59">
                  <a:extLst>
                    <a:ext uri="{9D8B030D-6E8A-4147-A177-3AD203B41FA5}">
                      <a16:colId xmlns:a16="http://schemas.microsoft.com/office/drawing/2014/main" val="1849626793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179574211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3257564089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1659126090"/>
                    </a:ext>
                  </a:extLst>
                </a:gridCol>
                <a:gridCol w="1237862">
                  <a:extLst>
                    <a:ext uri="{9D8B030D-6E8A-4147-A177-3AD203B41FA5}">
                      <a16:colId xmlns:a16="http://schemas.microsoft.com/office/drawing/2014/main" val="244375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GCU ID-</a:t>
                      </a:r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 HV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HV in runs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PMT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GU 2902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GU5835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GU0786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GU2049 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GU7357 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5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GU6664 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6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GU2049 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GU0786 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6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 3097 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GU2520 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GU 2835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23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5DDA210-72F7-484B-9EDB-9FC818397DF7}"/>
              </a:ext>
            </a:extLst>
          </p:cNvPr>
          <p:cNvSpPr txBox="1"/>
          <p:nvPr/>
        </p:nvSpPr>
        <p:spPr>
          <a:xfrm>
            <a:off x="9165772" y="1027906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LPMTs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3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084F118-1D9F-4E38-AAAF-5B37AFB82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217873"/>
              </p:ext>
            </p:extLst>
          </p:nvPr>
        </p:nvGraphicFramePr>
        <p:xfrm>
          <a:off x="630662" y="242564"/>
          <a:ext cx="11125912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85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035699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2146040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640391139"/>
                    </a:ext>
                  </a:extLst>
                </a:gridCol>
                <a:gridCol w="1978090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2341985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EMF coil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2220$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Problem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0119, 30m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Nhits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+ 500 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On, fired PMT wave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2277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0120, 20m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Calibration, 25 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Off, all waveform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7777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2280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0120, 18m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Calibration, 25 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Off, all waveform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1.1 - 40V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92094"/>
                  </a:ext>
                </a:extLst>
              </a:tr>
              <a:tr h="24428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2283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0120, 18m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Calibration, 25 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Off, all waveform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1.1 - 80V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85545"/>
                  </a:ext>
                </a:extLst>
              </a:tr>
              <a:tr h="26802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2315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Test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0120, 60m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185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thres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+ 200 Hz period, total 1kHz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60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.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On, fired PMT wave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1.1 *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08742"/>
                  </a:ext>
                </a:extLst>
              </a:tr>
              <a:tr h="18840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2320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Test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185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thres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+ 200 Hz period, total 1kHz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60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.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On, fired PMT wave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1.1 *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073731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2410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0121, 20m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170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thres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+ 10Hz period;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SWTrig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on #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45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On, fired PMT wave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1.1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41503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2447 good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0122, 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200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thres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+ 10Hz period;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SWTrig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on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65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+ 500Hz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On, fired PMT wave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7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2453 good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0122, 16m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200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thres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+ 10Hz period;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SWTrig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/MM on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65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+ 500Hz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On, fired PMT wave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8864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DAQ readout window 1008ns. Normal HV pasted at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hlinkClick r:id="rId3"/>
                        </a:rPr>
                        <a:t>https://juno.ihep.ac.cn/elog/Commissioning/67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$ A complicated bug was found in the trigger-DAQ-OEC configuration chain. This run is not good.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Experimental hall light off at 19:20 Jan. 20. Later electronics rooms light off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* three candidate flashers, GU6940 ch3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– 100V; GU2276 ch3 -100V at 19:30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；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GU4329 ch1 -250V at 19:48;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SWTrig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is software trigger running at DAQ side. It has 128 ns coincidence window and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threshold 200 in run 2410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1.2: reduce HV for high gain PMTs by 40/80V, increase some low gain PMT HV by 40V, provided by Weng Jun. Paste at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elog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/Commissioning/6x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276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1360C2-1DEF-4D99-A7CC-95167C760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8E642-D2F6-4408-9911-C5263A4DF56C}" type="slidenum"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15</a:t>
            </a:fld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110EB-4AD2-44BF-A556-795F60CE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BEC0D2F8-0E23-421F-9EA8-7C795629B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81845"/>
              </p:ext>
            </p:extLst>
          </p:nvPr>
        </p:nvGraphicFramePr>
        <p:xfrm>
          <a:off x="630662" y="242564"/>
          <a:ext cx="11125912" cy="5515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85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737118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2211355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1763487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690464">
                  <a:extLst>
                    <a:ext uri="{9D8B030D-6E8A-4147-A177-3AD203B41FA5}">
                      <a16:colId xmlns:a16="http://schemas.microsoft.com/office/drawing/2014/main" val="640391139"/>
                    </a:ext>
                  </a:extLst>
                </a:gridCol>
                <a:gridCol w="3163078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1408925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EMF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2487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0124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170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52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total pe&gt;2000 save fired waveform;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2590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0125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120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GCU threshold 15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50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total pe&gt;2000 save fired waveform;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7777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2598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120 + 10Hz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GCU threshold 15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50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total pe&gt;2000 save fired waveform;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 + 20V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92094"/>
                  </a:ext>
                </a:extLst>
              </a:tr>
              <a:tr h="24428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2599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120 + 10Hz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GCU threshold 13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50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total pe&gt;2000 save fired waveform;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 – 30V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85545"/>
                  </a:ext>
                </a:extLst>
              </a:tr>
              <a:tr h="26802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2600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120 + 10Hz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GCU threshold 11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50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total pe&gt;2000 save fired waveform;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 – 60V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08742"/>
                  </a:ext>
                </a:extLst>
              </a:tr>
              <a:tr h="18840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2601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120 + 10Hz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GCU threshold 11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50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total pe&gt;2000 save fired waveform;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 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– 90V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073731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415036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7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8864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Changelog HV 1.3: 1) Update circle s25 configuration by LPMT group; 2) GU0821-ch3, reduce HV to 1400V; GU3119-ch1, reduce HV to 1400V; 3) Fine tune about 100 LPMTs, high gain ones – 40V, low gains ones +30V and +50V, provided by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Runze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; 4) manually configure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GCU-6837-ch1 reduced to 1400V; GCU-1582-ch1 reduced by 50V; GCU-6828-ch2, reduced by 50V; GCU-2047-ch3 reduced by 50V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GCU-3872-ch2 reduced to 1600V, still flashes, reduce to 1400V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9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6BC43-067A-45E1-98E3-2779835D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6D798287-0736-457B-BB5B-A9ED90A1DF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404046"/>
              </p:ext>
            </p:extLst>
          </p:nvPr>
        </p:nvGraphicFramePr>
        <p:xfrm>
          <a:off x="630662" y="242564"/>
          <a:ext cx="11125912" cy="265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85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737118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2211355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1763487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690464">
                  <a:extLst>
                    <a:ext uri="{9D8B030D-6E8A-4147-A177-3AD203B41FA5}">
                      <a16:colId xmlns:a16="http://schemas.microsoft.com/office/drawing/2014/main" val="640391139"/>
                    </a:ext>
                  </a:extLst>
                </a:gridCol>
                <a:gridCol w="3163078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1408925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EMF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~115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~50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details below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2642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~115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~50 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details below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2648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~115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~50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details below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415036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7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8864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1.3: Reduce HV for flasher candidate: GU5658-ch3, GU2006-ch3, GU2277-ch3, GU6828 ch2, GU1582 ch1, GU6354 ch2 to 1400V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276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30DBC1C-7323-4A99-A48B-D6E61CB3C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2" y="3481085"/>
            <a:ext cx="8823322" cy="25275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D88A6-B499-48A6-84CE-FD930D9E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96" y="3429000"/>
            <a:ext cx="2248678" cy="31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9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6BC43-067A-45E1-98E3-2779835D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6D798287-0736-457B-BB5B-A9ED90A1DF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396325"/>
              </p:ext>
            </p:extLst>
          </p:nvPr>
        </p:nvGraphicFramePr>
        <p:xfrm>
          <a:off x="630662" y="242564"/>
          <a:ext cx="11125912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97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2211355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1763487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690464">
                  <a:extLst>
                    <a:ext uri="{9D8B030D-6E8A-4147-A177-3AD203B41FA5}">
                      <a16:colId xmlns:a16="http://schemas.microsoft.com/office/drawing/2014/main" val="640391139"/>
                    </a:ext>
                  </a:extLst>
                </a:gridCol>
                <a:gridCol w="3163078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1408925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EMF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0127, 2h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~115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~50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LS OEC configuration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2725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0127,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thre~300, laser on at 50Hz w/o calibration trigger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~50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LS OEC configuration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2759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0127, 10h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Good for electronics noise studies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LS OEC configuration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off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1.3: Reduce HV for flasher candidate: GU5658-ch3, GU2006-ch3, GU2277-ch3, GU6828 ch2, GU1582 ch1, GU6354 ch2 to 1400V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2762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05D88A6-B499-48A6-84CE-FD930D9E9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96" y="3429000"/>
            <a:ext cx="2248678" cy="31244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255F28-03D0-40DA-8BD9-2FFF3995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4" y="2599328"/>
            <a:ext cx="7583903" cy="39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8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C5753B-3AAC-4D9E-A4DC-65784FA7A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5" y="2783224"/>
            <a:ext cx="7007552" cy="3906825"/>
          </a:xfrm>
        </p:spPr>
      </p:pic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F576E55F-1DCB-451D-BF35-577F663FB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076917"/>
              </p:ext>
            </p:extLst>
          </p:nvPr>
        </p:nvGraphicFramePr>
        <p:xfrm>
          <a:off x="630661" y="242564"/>
          <a:ext cx="11032602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41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390261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2659225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2575249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951720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0129,25m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 88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~55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2856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0129, 1h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~60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2873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0129, 1h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~60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77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E248-8635-42F9-9F3B-3C7D4BCD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Filling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F4022-C78C-4C27-89A0-FE37B09D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Water filling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Reached 43.5m at lunch time on Feb. 1. 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But due to a FOC liquid-sensor problem in the WP, WP was filled to ~44m, 0.5m higher than design at about 9:00pm Feb. 1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Water entered the cable trench and alarmed sent by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Jinchang’s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apparatus 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 stop water filling in the late evening on Feb. 1 and started to drain the cable trench</a:t>
            </a: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Now, 43.5m water in CD and WP; WP water circulation started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5cm residual water in the trench</a:t>
            </a: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severe problem was found till now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C8B6-5AC2-4973-B495-1C3217F23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8E642-D2F6-4408-9911-C5263A4DF56C}" type="slidenum"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99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F576E55F-1DCB-451D-BF35-577F663FB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760402"/>
              </p:ext>
            </p:extLst>
          </p:nvPr>
        </p:nvGraphicFramePr>
        <p:xfrm>
          <a:off x="579699" y="223868"/>
          <a:ext cx="11032602" cy="299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41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390261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2659225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2575249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951720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0131, 2h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 89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Regional + 10Hz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2996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0131, 0.5h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100Hz laser at 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Regional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0131, 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Source moving run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 89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Regional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888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3002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0131, 0.5h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100Hz laser at -14m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Regional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3010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0131, 40m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Source moving run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~ 89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Regional + 10Hz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0545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3030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0131, 0.5h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100Hz laser at 14m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Period 500Hz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47689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3045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0131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800Hz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500Hz period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*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58986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2C562B48-B76C-47F7-9B93-2BDB3D0A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947" y="4186039"/>
            <a:ext cx="4549702" cy="25791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CC6321-4059-47EB-BA99-2C9657FFB768}"/>
              </a:ext>
            </a:extLst>
          </p:cNvPr>
          <p:cNvSpPr txBox="1"/>
          <p:nvPr/>
        </p:nvSpPr>
        <p:spPr>
          <a:xfrm>
            <a:off x="7481947" y="3250650"/>
            <a:ext cx="398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run 3030, the total pe~1800 is laser event. 500-1000 is unknown CTU problem from CTU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66EBFED-D25C-4453-8425-D4300BB2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2" y="3873983"/>
            <a:ext cx="6991832" cy="2493159"/>
          </a:xfrm>
        </p:spPr>
      </p:pic>
    </p:spTree>
    <p:extLst>
      <p:ext uri="{BB962C8B-B14F-4D97-AF65-F5344CB8AC3E}">
        <p14:creationId xmlns:p14="http://schemas.microsoft.com/office/powerpoint/2010/main" val="222637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897-3086-4CB9-8046-48863D74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80B0C-3362-4BEA-9723-04EA02D9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30AD7-B4F9-43D9-951B-45DAE15648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8E642-D2F6-4408-9911-C5263A4DF56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98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DAC1-EB6A-452A-B35F-02B83DA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A1996703-5106-4024-8DB4-CDFA94986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323238"/>
              </p:ext>
            </p:extLst>
          </p:nvPr>
        </p:nvGraphicFramePr>
        <p:xfrm>
          <a:off x="579699" y="223868"/>
          <a:ext cx="11032602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41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390261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4352375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882099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1851770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1479256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0.5h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100Hz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calib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700, laser at 16m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full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3232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Laser moving run, 16m to 10m,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3233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0.5h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100Hz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calib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700, laser at 10m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888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3234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11m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Laser moving run, 10m to 0m,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3235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30m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100Hz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calib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700, laser at 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0545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3236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11m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Laser moving run, 0m to -10m,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47689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3237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100Hz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calib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700, laser at -10m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58986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3238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11m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Laser moving run, -10m to -16m,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04018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3239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100Hz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calib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nhit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thre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700, laser at -16m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157055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EB165EF-56C5-42D9-9F57-9CDC919F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3741576"/>
            <a:ext cx="3442997" cy="2435387"/>
          </a:xfrm>
        </p:spPr>
        <p:txBody>
          <a:bodyPr>
            <a:normAutofit/>
          </a:bodyPr>
          <a:lstStyle/>
          <a:p>
            <a:pPr lvl="1"/>
            <a:r>
              <a:rPr lang="en-US" altLang="zh-CN" sz="1800" dirty="0"/>
              <a:t>CTU has a 500us dead time after each trigger to avoid unknown spikes in the trigger rate</a:t>
            </a:r>
          </a:p>
          <a:p>
            <a:pPr lvl="1"/>
            <a:r>
              <a:rPr lang="en-US" altLang="zh-CN" sz="1800" dirty="0" err="1"/>
              <a:t>Nhit</a:t>
            </a:r>
            <a:r>
              <a:rPr lang="en-US" altLang="zh-CN" sz="1800" dirty="0"/>
              <a:t> threshold to take muons data</a:t>
            </a:r>
          </a:p>
          <a:p>
            <a:pPr lvl="1"/>
            <a:r>
              <a:rPr lang="en-US" altLang="zh-CN" sz="1800" dirty="0"/>
              <a:t>WP is not running during these runs</a:t>
            </a:r>
          </a:p>
          <a:p>
            <a:pPr lvl="1"/>
            <a:endParaRPr lang="zh-CN" altLang="en-US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13E8C7-CDA3-4BAB-9D20-42F9A327F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03" y="3486242"/>
            <a:ext cx="8262497" cy="29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DAC1-EB6A-452A-B35F-02B83DA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A1996703-5106-4024-8DB4-CDFA94986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20495"/>
              </p:ext>
            </p:extLst>
          </p:nvPr>
        </p:nvGraphicFramePr>
        <p:xfrm>
          <a:off x="579699" y="223868"/>
          <a:ext cx="10826029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99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347330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3549942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1684532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951720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0.5h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AmC at 16m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HV full water</a:t>
                      </a: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3280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source moving run, 16m to 10m,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3281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0.5h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AmC at 10m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888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3282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11m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AmC 10m to 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3283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30m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AmC 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0545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3286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30m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AmC -10 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47689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3293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AmC -16 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04018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EB165EF-56C5-42D9-9F57-9CDC919F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3741576"/>
            <a:ext cx="2817845" cy="24353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800" dirty="0"/>
              <a:t>CTU has a 500us dead time after each trigger to avoid unknown spikes in the trigger rate</a:t>
            </a:r>
          </a:p>
          <a:p>
            <a:pPr lvl="1"/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9E2FC0-9ADF-4960-8274-C71ED6CB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96" y="3279712"/>
            <a:ext cx="8466428" cy="27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DAC1-EB6A-452A-B35F-02B83DA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A1996703-5106-4024-8DB4-CDFA94986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419013"/>
              </p:ext>
            </p:extLst>
          </p:nvPr>
        </p:nvGraphicFramePr>
        <p:xfrm>
          <a:off x="579699" y="223868"/>
          <a:ext cx="10826029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99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347330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3549942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1684532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951720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0202, 1h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Physics run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HV full water</a:t>
                      </a: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3323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0203, 50m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Physics run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3326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0203,6h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Physics run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888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05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47689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04018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EB165EF-56C5-42D9-9F57-9CDC919F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3741576"/>
            <a:ext cx="2817845" cy="24353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800" dirty="0"/>
              <a:t>CTU has a 500us dead time after each trigger to avoid unknown spikes in the trigger rate</a:t>
            </a:r>
          </a:p>
          <a:p>
            <a:pPr lvl="1"/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9E2FC0-9ADF-4960-8274-C71ED6CB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96" y="3279712"/>
            <a:ext cx="8466428" cy="27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8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DAC1-EB6A-452A-B35F-02B83DA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A1996703-5106-4024-8DB4-CDFA94986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056206"/>
              </p:ext>
            </p:extLst>
          </p:nvPr>
        </p:nvGraphicFramePr>
        <p:xfrm>
          <a:off x="579699" y="223868"/>
          <a:ext cx="10826029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99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347330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3549942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1684532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951720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0203, 0.5h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AmBe 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at 16m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HV full water</a:t>
                      </a: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3335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0203, 0.5h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AmBe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at 10m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3338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0203, 30m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AmBe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0m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888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3340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0203, 30m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AmBe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-10 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3342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0203, 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VFL threshold 143, 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AmBe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 -16 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0545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3371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0203, 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Calibration 100Hz laser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47689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04018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EB165EF-56C5-42D9-9F57-9CDC919F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3741576"/>
            <a:ext cx="2817845" cy="24353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800" dirty="0"/>
              <a:t>CTU has a 500us dead time after each trigger to avoid unknown spikes in the trigger rate</a:t>
            </a:r>
          </a:p>
          <a:p>
            <a:pPr lvl="1"/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9E2FC0-9ADF-4960-8274-C71ED6CB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96" y="3279712"/>
            <a:ext cx="8466428" cy="27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DAC1-EB6A-452A-B35F-02B83DA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A1996703-5106-4024-8DB4-CDFA94986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532574"/>
              </p:ext>
            </p:extLst>
          </p:nvPr>
        </p:nvGraphicFramePr>
        <p:xfrm>
          <a:off x="579699" y="223868"/>
          <a:ext cx="10826029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99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347330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3549942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1684532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951720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First WP LED run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HV full water</a:t>
                      </a: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3382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Second WP LED run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3384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Third WP LED run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888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3385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WP LED run for attenuation length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888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05453"/>
                  </a:ext>
                </a:extLst>
              </a:tr>
              <a:tr h="230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47689"/>
                  </a:ext>
                </a:extLst>
              </a:tr>
              <a:tr h="230083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Save fired waveform for WP </a:t>
                      </a:r>
                      <a:r>
                        <a:rPr lang="en-US" altLang="zh-CN" dirty="0" err="1"/>
                        <a:t>PMTs.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0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25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3DC1-E71B-4AD9-9AD1-04CF1C34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0204 overnight runs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7A2C35F-9CE0-44CE-9A14-38077A336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68" y="2911741"/>
            <a:ext cx="5239019" cy="1930499"/>
          </a:xfrm>
        </p:spPr>
      </p:pic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FB87E43B-0085-4DFF-B4BB-E090A2F66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081964"/>
              </p:ext>
            </p:extLst>
          </p:nvPr>
        </p:nvGraphicFramePr>
        <p:xfrm>
          <a:off x="838200" y="1455900"/>
          <a:ext cx="108260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99">
                  <a:extLst>
                    <a:ext uri="{9D8B030D-6E8A-4147-A177-3AD203B41FA5}">
                      <a16:colId xmlns:a16="http://schemas.microsoft.com/office/drawing/2014/main" val="3708688552"/>
                    </a:ext>
                  </a:extLst>
                </a:gridCol>
                <a:gridCol w="1347330">
                  <a:extLst>
                    <a:ext uri="{9D8B030D-6E8A-4147-A177-3AD203B41FA5}">
                      <a16:colId xmlns:a16="http://schemas.microsoft.com/office/drawing/2014/main" val="3220034417"/>
                    </a:ext>
                  </a:extLst>
                </a:gridCol>
                <a:gridCol w="3549942">
                  <a:extLst>
                    <a:ext uri="{9D8B030D-6E8A-4147-A177-3AD203B41FA5}">
                      <a16:colId xmlns:a16="http://schemas.microsoft.com/office/drawing/2014/main" val="2952260778"/>
                    </a:ext>
                  </a:extLst>
                </a:gridCol>
                <a:gridCol w="1684532">
                  <a:extLst>
                    <a:ext uri="{9D8B030D-6E8A-4147-A177-3AD203B41FA5}">
                      <a16:colId xmlns:a16="http://schemas.microsoft.com/office/drawing/2014/main" val="2883351910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3050254090"/>
                    </a:ext>
                  </a:extLst>
                </a:gridCol>
                <a:gridCol w="951720">
                  <a:extLst>
                    <a:ext uri="{9D8B030D-6E8A-4147-A177-3AD203B41FA5}">
                      <a16:colId xmlns:a16="http://schemas.microsoft.com/office/drawing/2014/main" val="3012921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Run NO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CD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CTU WP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OEC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0204 2.5h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HV full water</a:t>
                      </a: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5898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3415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0204 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37621"/>
                  </a:ext>
                </a:extLst>
              </a:tr>
              <a:tr h="21940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3416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0204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COTI; Water OEC 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888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CEA40D5-93DD-4324-B74F-AFC4D1EBD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0" y="2876077"/>
            <a:ext cx="4184734" cy="38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">
  <a:themeElements>
    <a:clrScheme name="内容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内容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>
            <a:alpha val="0"/>
          </a:srgbClr>
        </a:solidFill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rgbClr val="0070C0"/>
          </a:solidFill>
          <a:tailEnd type="triangl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内容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内容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内容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内容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内容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内容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内容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2160</Words>
  <Application>Microsoft Office PowerPoint</Application>
  <PresentationFormat>宽屏</PresentationFormat>
  <Paragraphs>647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内容</vt:lpstr>
      <vt:lpstr>Onsite progress</vt:lpstr>
      <vt:lpstr>Filling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0204 overnight runs</vt:lpstr>
      <vt:lpstr>Flashers</vt:lpstr>
      <vt:lpstr>PowerPoint 演示文稿</vt:lpstr>
      <vt:lpstr>PowerPoint 演示文稿</vt:lpstr>
      <vt:lpstr>`</vt:lpstr>
      <vt:lpstr>PowerPoint 演示文稿</vt:lpstr>
      <vt:lpstr>PowerPoint 演示文稿</vt:lpstr>
      <vt:lpstr>PowerPoint 演示文稿</vt:lpstr>
      <vt:lpstr>n</vt:lpstr>
      <vt:lpstr>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泽源</dc:creator>
  <cp:lastModifiedBy>于 泽源</cp:lastModifiedBy>
  <cp:revision>183</cp:revision>
  <dcterms:created xsi:type="dcterms:W3CDTF">2025-01-20T11:10:45Z</dcterms:created>
  <dcterms:modified xsi:type="dcterms:W3CDTF">2025-02-04T02:56:10Z</dcterms:modified>
</cp:coreProperties>
</file>