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55"/>
  </p:notesMasterIdLst>
  <p:handoutMasterIdLst>
    <p:handoutMasterId r:id="rId56"/>
  </p:handoutMasterIdLst>
  <p:sldIdLst>
    <p:sldId id="256" r:id="rId6"/>
    <p:sldId id="262" r:id="rId7"/>
    <p:sldId id="259" r:id="rId8"/>
    <p:sldId id="258" r:id="rId9"/>
    <p:sldId id="298" r:id="rId10"/>
    <p:sldId id="265" r:id="rId11"/>
    <p:sldId id="301" r:id="rId12"/>
    <p:sldId id="266" r:id="rId13"/>
    <p:sldId id="300" r:id="rId14"/>
    <p:sldId id="267" r:id="rId15"/>
    <p:sldId id="321" r:id="rId16"/>
    <p:sldId id="268" r:id="rId17"/>
    <p:sldId id="269" r:id="rId18"/>
    <p:sldId id="322" r:id="rId19"/>
    <p:sldId id="270" r:id="rId20"/>
    <p:sldId id="271" r:id="rId21"/>
    <p:sldId id="272" r:id="rId22"/>
    <p:sldId id="333" r:id="rId23"/>
    <p:sldId id="273" r:id="rId24"/>
    <p:sldId id="275" r:id="rId25"/>
    <p:sldId id="276" r:id="rId26"/>
    <p:sldId id="277" r:id="rId27"/>
    <p:sldId id="311" r:id="rId28"/>
    <p:sldId id="312" r:id="rId29"/>
    <p:sldId id="314" r:id="rId30"/>
    <p:sldId id="317" r:id="rId31"/>
    <p:sldId id="319" r:id="rId32"/>
    <p:sldId id="282" r:id="rId33"/>
    <p:sldId id="283" r:id="rId34"/>
    <p:sldId id="329" r:id="rId35"/>
    <p:sldId id="330" r:id="rId36"/>
    <p:sldId id="331" r:id="rId37"/>
    <p:sldId id="332" r:id="rId38"/>
    <p:sldId id="323" r:id="rId39"/>
    <p:sldId id="324" r:id="rId40"/>
    <p:sldId id="325" r:id="rId41"/>
    <p:sldId id="327" r:id="rId42"/>
    <p:sldId id="328" r:id="rId43"/>
    <p:sldId id="289" r:id="rId44"/>
    <p:sldId id="290" r:id="rId45"/>
    <p:sldId id="291" r:id="rId46"/>
    <p:sldId id="302" r:id="rId47"/>
    <p:sldId id="305" r:id="rId48"/>
    <p:sldId id="306" r:id="rId49"/>
    <p:sldId id="307" r:id="rId50"/>
    <p:sldId id="308" r:id="rId51"/>
    <p:sldId id="309" r:id="rId52"/>
    <p:sldId id="310" r:id="rId53"/>
    <p:sldId id="297" r:id="rId54"/>
  </p:sldIdLst>
  <p:sldSz cx="9144000" cy="6858000" type="screen4x3"/>
  <p:notesSz cx="6797675" cy="9926638"/>
  <p:defaultTextStyle>
    <a:defPPr>
      <a:defRPr lang="fr-FR"/>
    </a:defPPr>
    <a:lvl1pPr algn="l" defTabSz="912813" rtl="0" fontAlgn="base">
      <a:spcBef>
        <a:spcPct val="0"/>
      </a:spcBef>
      <a:spcAft>
        <a:spcPct val="0"/>
      </a:spcAft>
      <a:defRPr kern="1200">
        <a:solidFill>
          <a:schemeClr val="tx1"/>
        </a:solidFill>
        <a:latin typeface="Calibri" pitchFamily="34" charset="0"/>
        <a:ea typeface="+mn-ea"/>
        <a:cs typeface="Arial" charset="0"/>
      </a:defRPr>
    </a:lvl1pPr>
    <a:lvl2pPr marL="455613" indent="1588" algn="l" defTabSz="912813" rtl="0" fontAlgn="base">
      <a:spcBef>
        <a:spcPct val="0"/>
      </a:spcBef>
      <a:spcAft>
        <a:spcPct val="0"/>
      </a:spcAft>
      <a:defRPr kern="1200">
        <a:solidFill>
          <a:schemeClr val="tx1"/>
        </a:solidFill>
        <a:latin typeface="Calibri" pitchFamily="34" charset="0"/>
        <a:ea typeface="+mn-ea"/>
        <a:cs typeface="Arial" charset="0"/>
      </a:defRPr>
    </a:lvl2pPr>
    <a:lvl3pPr marL="912813" indent="1588" algn="l" defTabSz="912813" rtl="0" fontAlgn="base">
      <a:spcBef>
        <a:spcPct val="0"/>
      </a:spcBef>
      <a:spcAft>
        <a:spcPct val="0"/>
      </a:spcAft>
      <a:defRPr kern="1200">
        <a:solidFill>
          <a:schemeClr val="tx1"/>
        </a:solidFill>
        <a:latin typeface="Calibri" pitchFamily="34" charset="0"/>
        <a:ea typeface="+mn-ea"/>
        <a:cs typeface="Arial" charset="0"/>
      </a:defRPr>
    </a:lvl3pPr>
    <a:lvl4pPr marL="1370013" indent="1588" algn="l" defTabSz="912813" rtl="0" fontAlgn="base">
      <a:spcBef>
        <a:spcPct val="0"/>
      </a:spcBef>
      <a:spcAft>
        <a:spcPct val="0"/>
      </a:spcAft>
      <a:defRPr kern="1200">
        <a:solidFill>
          <a:schemeClr val="tx1"/>
        </a:solidFill>
        <a:latin typeface="Calibri" pitchFamily="34" charset="0"/>
        <a:ea typeface="+mn-ea"/>
        <a:cs typeface="Arial" charset="0"/>
      </a:defRPr>
    </a:lvl4pPr>
    <a:lvl5pPr marL="1827213" indent="1588" algn="l" defTabSz="912813"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orient="horz" pos="793">
          <p15:clr>
            <a:srgbClr val="A4A3A4"/>
          </p15:clr>
        </p15:guide>
        <p15:guide id="8" pos="2880">
          <p15:clr>
            <a:srgbClr val="A4A3A4"/>
          </p15:clr>
        </p15:guide>
        <p15:guide id="9" pos="5420">
          <p15:clr>
            <a:srgbClr val="A4A3A4"/>
          </p15:clr>
        </p15:guide>
        <p15:guide id="10" pos="344">
          <p15:clr>
            <a:srgbClr val="A4A3A4"/>
          </p15:clr>
        </p15:guide>
        <p15:guide id="11" pos="2018">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A64"/>
    <a:srgbClr val="D3D3D3"/>
    <a:srgbClr val="000000"/>
    <a:srgbClr val="F2F2F2"/>
    <a:srgbClr val="FAAA0A"/>
    <a:srgbClr val="A6A6A6"/>
    <a:srgbClr val="4D0B39"/>
    <a:srgbClr val="D99782"/>
    <a:srgbClr val="88A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4535" autoAdjust="0"/>
  </p:normalViewPr>
  <p:slideViewPr>
    <p:cSldViewPr>
      <p:cViewPr varScale="1">
        <p:scale>
          <a:sx n="62" d="100"/>
          <a:sy n="62" d="100"/>
        </p:scale>
        <p:origin x="1770" y="132"/>
      </p:cViewPr>
      <p:guideLst>
        <p:guide orient="horz" pos="2160"/>
        <p:guide orient="horz" pos="3884"/>
        <p:guide orient="horz" pos="935"/>
        <p:guide orient="horz" pos="4191"/>
        <p:guide orient="horz" pos="2387"/>
        <p:guide orient="horz" pos="287"/>
        <p:guide orient="horz" pos="793"/>
        <p:guide pos="2880"/>
        <p:guide pos="5420"/>
        <p:guide pos="344"/>
        <p:guide pos="2018"/>
      </p:guideLst>
    </p:cSldViewPr>
  </p:slideViewPr>
  <p:outlineViewPr>
    <p:cViewPr>
      <p:scale>
        <a:sx n="33" d="100"/>
        <a:sy n="33" d="100"/>
      </p:scale>
      <p:origin x="0" y="-20250"/>
    </p:cViewPr>
  </p:outlineViewPr>
  <p:notesTextViewPr>
    <p:cViewPr>
      <p:scale>
        <a:sx n="100" d="100"/>
        <a:sy n="100" d="100"/>
      </p:scale>
      <p:origin x="0" y="0"/>
    </p:cViewPr>
  </p:notesTextViewPr>
  <p:sorterViewPr>
    <p:cViewPr>
      <p:scale>
        <a:sx n="57" d="100"/>
        <a:sy n="57" d="100"/>
      </p:scale>
      <p:origin x="0" y="0"/>
    </p:cViewPr>
  </p:sorterViewPr>
  <p:notesViewPr>
    <p:cSldViewPr>
      <p:cViewPr varScale="1">
        <p:scale>
          <a:sx n="80" d="100"/>
          <a:sy n="80" d="100"/>
        </p:scale>
        <p:origin x="-399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9858375"/>
            <a:ext cx="6797675" cy="68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en-GB"/>
          </a:p>
        </p:txBody>
      </p:sp>
      <p:sp>
        <p:nvSpPr>
          <p:cNvPr id="3" name="Espace réservé de la date 2"/>
          <p:cNvSpPr>
            <a:spLocks noGrp="1"/>
          </p:cNvSpPr>
          <p:nvPr>
            <p:ph type="dt" sz="quarter" idx="1"/>
          </p:nvPr>
        </p:nvSpPr>
        <p:spPr>
          <a:xfrm>
            <a:off x="0" y="0"/>
            <a:ext cx="2946400" cy="273050"/>
          </a:xfrm>
          <a:prstGeom prst="rect">
            <a:avLst/>
          </a:prstGeom>
        </p:spPr>
        <p:txBody>
          <a:bodyPr vert="horz" lIns="91440" tIns="45720" rIns="91440" bIns="45720" rtlCol="0"/>
          <a:lstStyle>
            <a:lvl1pPr algn="l" defTabSz="914199" fontAlgn="auto">
              <a:spcBef>
                <a:spcPts val="0"/>
              </a:spcBef>
              <a:spcAft>
                <a:spcPts val="0"/>
              </a:spcAft>
              <a:defRPr sz="1200" smtClean="0">
                <a:latin typeface="+mn-lt"/>
                <a:cs typeface="+mn-cs"/>
              </a:defRPr>
            </a:lvl1pPr>
          </a:lstStyle>
          <a:p>
            <a:pPr>
              <a:defRPr/>
            </a:pPr>
            <a:fld id="{B6E1A830-66A3-4C41-BF32-ED0EF09BEB71}" type="datetimeFigureOut">
              <a:rPr lang="en-GB"/>
              <a:pPr>
                <a:defRPr/>
              </a:pPr>
              <a:t>07/03/2017</a:t>
            </a:fld>
            <a:endParaRPr lang="en-GB" dirty="0"/>
          </a:p>
        </p:txBody>
      </p:sp>
      <p:sp>
        <p:nvSpPr>
          <p:cNvPr id="4" name="Espace réservé du pied de page 3"/>
          <p:cNvSpPr>
            <a:spLocks noGrp="1"/>
          </p:cNvSpPr>
          <p:nvPr>
            <p:ph type="ftr" sz="quarter" idx="2"/>
          </p:nvPr>
        </p:nvSpPr>
        <p:spPr>
          <a:xfrm>
            <a:off x="544513" y="9485313"/>
            <a:ext cx="5662612" cy="277812"/>
          </a:xfrm>
          <a:prstGeom prst="rect">
            <a:avLst/>
          </a:prstGeom>
        </p:spPr>
        <p:txBody>
          <a:bodyPr vert="horz" lIns="91440" tIns="45720" rIns="91440" bIns="45720" rtlCol="0" anchor="ctr"/>
          <a:lstStyle>
            <a:lvl1pPr algn="l" defTabSz="914199" fontAlgn="auto">
              <a:spcBef>
                <a:spcPts val="0"/>
              </a:spcBef>
              <a:spcAft>
                <a:spcPts val="0"/>
              </a:spcAft>
              <a:defRPr sz="1100" dirty="0" smtClean="0">
                <a:latin typeface="+mn-lt"/>
                <a:cs typeface="+mn-cs"/>
              </a:defRPr>
            </a:lvl1pPr>
          </a:lstStyle>
          <a:p>
            <a:pPr>
              <a:defRPr/>
            </a:pPr>
            <a:r>
              <a:rPr lang="en-GB"/>
              <a:t>Titre de la présentation</a:t>
            </a:r>
          </a:p>
        </p:txBody>
      </p:sp>
      <p:sp>
        <p:nvSpPr>
          <p:cNvPr id="5" name="Espace réservé du numéro de diapositive 4"/>
          <p:cNvSpPr>
            <a:spLocks noGrp="1"/>
          </p:cNvSpPr>
          <p:nvPr>
            <p:ph type="sldNum" sz="quarter" idx="3"/>
          </p:nvPr>
        </p:nvSpPr>
        <p:spPr>
          <a:xfrm>
            <a:off x="0" y="9485313"/>
            <a:ext cx="544513" cy="277812"/>
          </a:xfrm>
          <a:prstGeom prst="rect">
            <a:avLst/>
          </a:prstGeom>
        </p:spPr>
        <p:txBody>
          <a:bodyPr vert="horz" lIns="91440" tIns="45720" rIns="91440" bIns="45720" rtlCol="0" anchor="ctr"/>
          <a:lstStyle>
            <a:lvl1pPr algn="r" defTabSz="914199" fontAlgn="auto">
              <a:spcBef>
                <a:spcPts val="0"/>
              </a:spcBef>
              <a:spcAft>
                <a:spcPts val="0"/>
              </a:spcAft>
              <a:defRPr sz="1100" smtClean="0">
                <a:latin typeface="+mn-lt"/>
                <a:cs typeface="+mn-cs"/>
              </a:defRPr>
            </a:lvl1pPr>
          </a:lstStyle>
          <a:p>
            <a:pPr>
              <a:defRPr/>
            </a:pPr>
            <a:fld id="{9384DD67-983E-4064-8156-5613F3CE93D1}" type="slidenum">
              <a:rPr lang="en-GB"/>
              <a:pPr>
                <a:defRPr/>
              </a:pPr>
              <a:t>‹N°›</a:t>
            </a:fld>
            <a:endParaRPr lang="en-GB" dirty="0"/>
          </a:p>
        </p:txBody>
      </p:sp>
      <p:cxnSp>
        <p:nvCxnSpPr>
          <p:cNvPr id="8" name="Connecteur droit 7"/>
          <p:cNvCxnSpPr/>
          <p:nvPr/>
        </p:nvCxnSpPr>
        <p:spPr>
          <a:xfrm>
            <a:off x="527050" y="9583738"/>
            <a:ext cx="0" cy="107950"/>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75783" name="Imag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6373813" y="9525000"/>
            <a:ext cx="2984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6404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0" y="0"/>
            <a:ext cx="3255963" cy="496888"/>
          </a:xfrm>
          <a:prstGeom prst="rect">
            <a:avLst/>
          </a:prstGeom>
        </p:spPr>
        <p:txBody>
          <a:bodyPr vert="horz" lIns="91440" tIns="45720" rIns="91440" bIns="45720" rtlCol="0"/>
          <a:lstStyle>
            <a:lvl1pPr algn="l" defTabSz="914199" fontAlgn="auto">
              <a:spcBef>
                <a:spcPts val="0"/>
              </a:spcBef>
              <a:spcAft>
                <a:spcPts val="0"/>
              </a:spcAft>
              <a:defRPr sz="1200" smtClean="0">
                <a:latin typeface="+mn-lt"/>
                <a:cs typeface="+mn-cs"/>
              </a:defRPr>
            </a:lvl1pPr>
          </a:lstStyle>
          <a:p>
            <a:pPr>
              <a:defRPr/>
            </a:pPr>
            <a:fld id="{80CD36D8-0746-47FE-BA00-CB3F75C62C13}" type="datetimeFigureOut">
              <a:rPr lang="fr-FR"/>
              <a:pPr>
                <a:defRPr/>
              </a:pPr>
              <a:t>07/03/2017</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877888" y="4714875"/>
            <a:ext cx="5041900" cy="4467225"/>
          </a:xfrm>
          <a:prstGeom prst="rect">
            <a:avLst/>
          </a:prstGeom>
        </p:spPr>
        <p:txBody>
          <a:bodyPr vert="horz" lIns="91440" tIns="45720" rIns="91440" bIns="45720" rtlCol="0"/>
          <a:lstStyle/>
          <a:p>
            <a:pPr lvl="0"/>
            <a:r>
              <a:rPr lang="fr-FR" noProof="0" dirty="0" smtClean="0"/>
              <a:t>Modifiez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sp>
        <p:nvSpPr>
          <p:cNvPr id="10" name="Rectangle 9"/>
          <p:cNvSpPr/>
          <p:nvPr/>
        </p:nvSpPr>
        <p:spPr>
          <a:xfrm>
            <a:off x="0" y="9858375"/>
            <a:ext cx="6797675" cy="68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en-GB"/>
          </a:p>
        </p:txBody>
      </p:sp>
      <p:sp>
        <p:nvSpPr>
          <p:cNvPr id="11" name="Espace réservé du pied de page 3"/>
          <p:cNvSpPr>
            <a:spLocks noGrp="1"/>
          </p:cNvSpPr>
          <p:nvPr>
            <p:ph type="ftr" sz="quarter" idx="4"/>
          </p:nvPr>
        </p:nvSpPr>
        <p:spPr>
          <a:xfrm>
            <a:off x="544513" y="9485313"/>
            <a:ext cx="4852987" cy="277812"/>
          </a:xfrm>
          <a:prstGeom prst="rect">
            <a:avLst/>
          </a:prstGeom>
        </p:spPr>
        <p:txBody>
          <a:bodyPr vert="horz" lIns="91440" tIns="45720" rIns="91440" bIns="45720" rtlCol="0" anchor="ctr"/>
          <a:lstStyle>
            <a:lvl1pPr algn="l" defTabSz="914199" fontAlgn="auto">
              <a:spcBef>
                <a:spcPts val="0"/>
              </a:spcBef>
              <a:spcAft>
                <a:spcPts val="0"/>
              </a:spcAft>
              <a:defRPr sz="1100" dirty="0" smtClean="0">
                <a:latin typeface="+mn-lt"/>
                <a:cs typeface="+mn-cs"/>
              </a:defRPr>
            </a:lvl1pPr>
          </a:lstStyle>
          <a:p>
            <a:pPr>
              <a:defRPr/>
            </a:pPr>
            <a:r>
              <a:rPr lang="en-GB"/>
              <a:t>Titre de la présentation</a:t>
            </a:r>
          </a:p>
        </p:txBody>
      </p:sp>
      <p:sp>
        <p:nvSpPr>
          <p:cNvPr id="15" name="Espace réservé du numéro de diapositive 4"/>
          <p:cNvSpPr>
            <a:spLocks noGrp="1"/>
          </p:cNvSpPr>
          <p:nvPr>
            <p:ph type="sldNum" sz="quarter" idx="5"/>
          </p:nvPr>
        </p:nvSpPr>
        <p:spPr>
          <a:xfrm>
            <a:off x="0" y="9485313"/>
            <a:ext cx="544513" cy="277812"/>
          </a:xfrm>
          <a:prstGeom prst="rect">
            <a:avLst/>
          </a:prstGeom>
        </p:spPr>
        <p:txBody>
          <a:bodyPr vert="horz" lIns="91440" tIns="45720" rIns="91440" bIns="45720" rtlCol="0" anchor="ctr"/>
          <a:lstStyle>
            <a:lvl1pPr algn="r" defTabSz="914199" fontAlgn="auto">
              <a:spcBef>
                <a:spcPts val="0"/>
              </a:spcBef>
              <a:spcAft>
                <a:spcPts val="0"/>
              </a:spcAft>
              <a:defRPr sz="1100" smtClean="0">
                <a:latin typeface="+mn-lt"/>
                <a:cs typeface="+mn-cs"/>
              </a:defRPr>
            </a:lvl1pPr>
          </a:lstStyle>
          <a:p>
            <a:pPr>
              <a:defRPr/>
            </a:pPr>
            <a:fld id="{1CFE8A28-436B-4545-A472-0A6C74874F47}" type="slidenum">
              <a:rPr lang="en-GB"/>
              <a:pPr>
                <a:defRPr/>
              </a:pPr>
              <a:t>‹N°›</a:t>
            </a:fld>
            <a:endParaRPr lang="en-GB" dirty="0"/>
          </a:p>
        </p:txBody>
      </p:sp>
      <p:cxnSp>
        <p:nvCxnSpPr>
          <p:cNvPr id="18" name="Connecteur droit 17"/>
          <p:cNvCxnSpPr/>
          <p:nvPr/>
        </p:nvCxnSpPr>
        <p:spPr>
          <a:xfrm>
            <a:off x="527050" y="9583738"/>
            <a:ext cx="0" cy="107950"/>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54281" name="Imag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6373813" y="9525000"/>
            <a:ext cx="2984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707212"/>
      </p:ext>
    </p:extLst>
  </p:cSld>
  <p:clrMap bg1="lt1" tx1="dk1" bg2="lt2" tx2="dk2" accent1="accent1" accent2="accent2" accent3="accent3" accent4="accent4" accent5="accent5" accent6="accent6" hlink="hlink" folHlink="folHlink"/>
  <p:hf hdr="0"/>
  <p:notesStyle>
    <a:lvl1pPr marL="88900" indent="-88900" algn="l" defTabSz="625475" rtl="0" fontAlgn="base">
      <a:spcBef>
        <a:spcPct val="30000"/>
      </a:spcBef>
      <a:spcAft>
        <a:spcPct val="0"/>
      </a:spcAft>
      <a:buClr>
        <a:schemeClr val="accent1"/>
      </a:buClr>
      <a:buFont typeface="Arial" charset="0"/>
      <a:buChar char="•"/>
      <a:defRPr sz="800" kern="1200">
        <a:solidFill>
          <a:schemeClr val="tx1"/>
        </a:solidFill>
        <a:latin typeface="+mn-lt"/>
        <a:ea typeface="+mn-ea"/>
        <a:cs typeface="+mn-cs"/>
      </a:defRPr>
    </a:lvl1pPr>
    <a:lvl2pPr marL="177800" indent="-80963" algn="l" defTabSz="625475" rtl="0" fontAlgn="base">
      <a:spcBef>
        <a:spcPct val="30000"/>
      </a:spcBef>
      <a:spcAft>
        <a:spcPct val="0"/>
      </a:spcAft>
      <a:buFont typeface="Arial" charset="0"/>
      <a:buChar char="•"/>
      <a:defRPr sz="800" kern="1200">
        <a:solidFill>
          <a:schemeClr val="tx1"/>
        </a:solidFill>
        <a:latin typeface="+mn-lt"/>
        <a:ea typeface="+mn-ea"/>
        <a:cs typeface="+mn-cs"/>
      </a:defRPr>
    </a:lvl2pPr>
    <a:lvl3pPr marL="260350" indent="-85725" algn="l" defTabSz="625475" rtl="0" fontAlgn="base">
      <a:spcBef>
        <a:spcPct val="30000"/>
      </a:spcBef>
      <a:spcAft>
        <a:spcPct val="0"/>
      </a:spcAft>
      <a:buClr>
        <a:srgbClr val="BFBFBF"/>
      </a:buClr>
      <a:buFont typeface="Arial" charset="0"/>
      <a:buChar char="•"/>
      <a:defRPr sz="800" kern="1200">
        <a:solidFill>
          <a:schemeClr val="tx1"/>
        </a:solidFill>
        <a:latin typeface="+mn-lt"/>
        <a:ea typeface="+mn-ea"/>
        <a:cs typeface="+mn-cs"/>
      </a:defRPr>
    </a:lvl3pPr>
    <a:lvl4pPr marL="349250" indent="-82550" algn="l" defTabSz="625475" rtl="0" fontAlgn="base">
      <a:spcBef>
        <a:spcPct val="30000"/>
      </a:spcBef>
      <a:spcAft>
        <a:spcPct val="0"/>
      </a:spcAft>
      <a:buClr>
        <a:srgbClr val="BFBFBF"/>
      </a:buClr>
      <a:buFont typeface="Arial" charset="0"/>
      <a:buChar char="•"/>
      <a:defRPr sz="800" kern="1200">
        <a:solidFill>
          <a:schemeClr val="tx1"/>
        </a:solidFill>
        <a:latin typeface="+mn-lt"/>
        <a:ea typeface="+mn-ea"/>
        <a:cs typeface="+mn-cs"/>
      </a:defRPr>
    </a:lvl4pPr>
    <a:lvl5pPr marL="444500" indent="-80963" algn="l" defTabSz="625475" rtl="0" fontAlgn="base">
      <a:spcBef>
        <a:spcPct val="30000"/>
      </a:spcBef>
      <a:spcAft>
        <a:spcPct val="0"/>
      </a:spcAft>
      <a:buClr>
        <a:srgbClr val="BFBFBF"/>
      </a:buClr>
      <a:buFont typeface="Arial"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p:sp>
      <p:sp>
        <p:nvSpPr>
          <p:cNvPr id="11" name="Espace réservé des commentaires 10"/>
          <p:cNvSpPr>
            <a:spLocks noGrp="1"/>
          </p:cNvSpPr>
          <p:nvPr>
            <p:ph type="body" idx="1"/>
          </p:nvPr>
        </p:nvSpPr>
        <p:spPr/>
        <p:txBody>
          <a:bodyPr/>
          <a:lstStyle/>
          <a:p>
            <a:r>
              <a:rPr lang="fr-FR" altLang="en-US" noProof="1" smtClean="0"/>
              <a:t>5</a:t>
            </a:r>
          </a:p>
        </p:txBody>
      </p:sp>
      <p:sp>
        <p:nvSpPr>
          <p:cNvPr id="14" name="Espace réservé du pied de page 13"/>
          <p:cNvSpPr>
            <a:spLocks noGrp="1"/>
          </p:cNvSpPr>
          <p:nvPr>
            <p:ph type="ftr" sz="quarter" idx="12"/>
          </p:nvPr>
        </p:nvSpPr>
        <p:spPr/>
        <p:txBody>
          <a:bodyPr/>
          <a:lstStyle/>
          <a:p>
            <a:r>
              <a:rPr lang="en-GB" sz="1100"/>
              <a:t>Titre de la présentation</a:t>
            </a:r>
            <a:endParaRPr lang="en-GB" sz="1100" dirty="0"/>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5</a:t>
            </a:fld>
            <a:endParaRPr lang="en-GB" sz="1100" dirty="0"/>
          </a:p>
        </p:txBody>
      </p:sp>
      <p:sp>
        <p:nvSpPr>
          <p:cNvPr id="2" name="Espace réservé de la date 1"/>
          <p:cNvSpPr>
            <a:spLocks noGrp="1"/>
          </p:cNvSpPr>
          <p:nvPr>
            <p:ph type="dt" idx="14"/>
          </p:nvPr>
        </p:nvSpPr>
        <p:spPr/>
        <p:txBody>
          <a:bodyPr/>
          <a:lstStyle/>
          <a:p>
            <a:fld id="{973B10A7-8A2B-4F39-8160-83B51E5E9C07}" type="datetime1">
              <a:rPr lang="fr-FR" smtClean="0"/>
              <a:pPr/>
              <a:t>07/03/2017</a:t>
            </a:fld>
            <a:endParaRPr lang="fr-FR"/>
          </a:p>
        </p:txBody>
      </p:sp>
    </p:spTree>
    <p:extLst>
      <p:ext uri="{BB962C8B-B14F-4D97-AF65-F5344CB8AC3E}">
        <p14:creationId xmlns:p14="http://schemas.microsoft.com/office/powerpoint/2010/main" val="2893378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34</a:t>
            </a:r>
            <a:endParaRPr lang="fr-FR" dirty="0"/>
          </a:p>
        </p:txBody>
      </p:sp>
      <p:sp>
        <p:nvSpPr>
          <p:cNvPr id="4" name="Espace réservé de la date 3"/>
          <p:cNvSpPr>
            <a:spLocks noGrp="1"/>
          </p:cNvSpPr>
          <p:nvPr>
            <p:ph type="dt" idx="10"/>
          </p:nvPr>
        </p:nvSpPr>
        <p:spPr/>
        <p:txBody>
          <a:bodyPr/>
          <a:lstStyle/>
          <a:p>
            <a:pPr>
              <a:defRPr/>
            </a:pPr>
            <a:fld id="{CA379FD9-7BD6-4C4E-9860-6BEA798D0BAF}"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14</a:t>
            </a:fld>
            <a:endParaRPr lang="en-GB" dirty="0"/>
          </a:p>
        </p:txBody>
      </p:sp>
    </p:spTree>
    <p:extLst>
      <p:ext uri="{BB962C8B-B14F-4D97-AF65-F5344CB8AC3E}">
        <p14:creationId xmlns:p14="http://schemas.microsoft.com/office/powerpoint/2010/main" val="500912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36</a:t>
            </a:r>
            <a:endParaRPr lang="fr-FR" dirty="0"/>
          </a:p>
        </p:txBody>
      </p:sp>
      <p:sp>
        <p:nvSpPr>
          <p:cNvPr id="4" name="Espace réservé de la date 3"/>
          <p:cNvSpPr>
            <a:spLocks noGrp="1"/>
          </p:cNvSpPr>
          <p:nvPr>
            <p:ph type="dt" idx="10"/>
          </p:nvPr>
        </p:nvSpPr>
        <p:spPr/>
        <p:txBody>
          <a:bodyPr/>
          <a:lstStyle/>
          <a:p>
            <a:pPr>
              <a:defRPr/>
            </a:pPr>
            <a:fld id="{9B5660C8-A393-48A3-9BA4-14FE4E078F14}"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15</a:t>
            </a:fld>
            <a:endParaRPr lang="en-GB" dirty="0"/>
          </a:p>
        </p:txBody>
      </p:sp>
    </p:spTree>
    <p:extLst>
      <p:ext uri="{BB962C8B-B14F-4D97-AF65-F5344CB8AC3E}">
        <p14:creationId xmlns:p14="http://schemas.microsoft.com/office/powerpoint/2010/main" val="168939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39</a:t>
            </a:r>
            <a:endParaRPr lang="fr-FR" dirty="0"/>
          </a:p>
        </p:txBody>
      </p:sp>
      <p:sp>
        <p:nvSpPr>
          <p:cNvPr id="4" name="Espace réservé de la date 3"/>
          <p:cNvSpPr>
            <a:spLocks noGrp="1"/>
          </p:cNvSpPr>
          <p:nvPr>
            <p:ph type="dt" idx="10"/>
          </p:nvPr>
        </p:nvSpPr>
        <p:spPr/>
        <p:txBody>
          <a:bodyPr/>
          <a:lstStyle/>
          <a:p>
            <a:pPr>
              <a:defRPr/>
            </a:pPr>
            <a:fld id="{3645BC6F-9003-4751-A23F-E44876EA2BBC}"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16</a:t>
            </a:fld>
            <a:endParaRPr lang="en-GB" dirty="0"/>
          </a:p>
        </p:txBody>
      </p:sp>
    </p:spTree>
    <p:extLst>
      <p:ext uri="{BB962C8B-B14F-4D97-AF65-F5344CB8AC3E}">
        <p14:creationId xmlns:p14="http://schemas.microsoft.com/office/powerpoint/2010/main" val="3004054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44</a:t>
            </a:r>
            <a:endParaRPr lang="fr-FR" dirty="0"/>
          </a:p>
        </p:txBody>
      </p:sp>
      <p:sp>
        <p:nvSpPr>
          <p:cNvPr id="4" name="Espace réservé de la date 3"/>
          <p:cNvSpPr>
            <a:spLocks noGrp="1"/>
          </p:cNvSpPr>
          <p:nvPr>
            <p:ph type="dt" idx="10"/>
          </p:nvPr>
        </p:nvSpPr>
        <p:spPr/>
        <p:txBody>
          <a:bodyPr/>
          <a:lstStyle/>
          <a:p>
            <a:pPr>
              <a:defRPr/>
            </a:pPr>
            <a:fld id="{1D5EA4A2-33E2-47E9-856F-B59732E5FC8C}"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17</a:t>
            </a:fld>
            <a:endParaRPr lang="en-GB" dirty="0"/>
          </a:p>
        </p:txBody>
      </p:sp>
    </p:spTree>
    <p:extLst>
      <p:ext uri="{BB962C8B-B14F-4D97-AF65-F5344CB8AC3E}">
        <p14:creationId xmlns:p14="http://schemas.microsoft.com/office/powerpoint/2010/main" val="47231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49</a:t>
            </a:r>
            <a:endParaRPr lang="fr-FR" dirty="0"/>
          </a:p>
        </p:txBody>
      </p:sp>
      <p:sp>
        <p:nvSpPr>
          <p:cNvPr id="4" name="Espace réservé de la date 3"/>
          <p:cNvSpPr>
            <a:spLocks noGrp="1"/>
          </p:cNvSpPr>
          <p:nvPr>
            <p:ph type="dt" idx="10"/>
          </p:nvPr>
        </p:nvSpPr>
        <p:spPr/>
        <p:txBody>
          <a:bodyPr/>
          <a:lstStyle/>
          <a:p>
            <a:pPr>
              <a:defRPr/>
            </a:pPr>
            <a:fld id="{06560A35-C125-435A-8413-57D732109AA1}"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18</a:t>
            </a:fld>
            <a:endParaRPr lang="en-GB" dirty="0"/>
          </a:p>
        </p:txBody>
      </p:sp>
    </p:spTree>
    <p:extLst>
      <p:ext uri="{BB962C8B-B14F-4D97-AF65-F5344CB8AC3E}">
        <p14:creationId xmlns:p14="http://schemas.microsoft.com/office/powerpoint/2010/main" val="116453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dirty="0" smtClean="0"/>
              <a:t>52</a:t>
            </a:r>
          </a:p>
          <a:p>
            <a:pPr marL="0" indent="0">
              <a:buNone/>
            </a:pPr>
            <a:r>
              <a:rPr lang="fr-FR" dirty="0" smtClean="0"/>
              <a:t>Visibilité</a:t>
            </a:r>
            <a:r>
              <a:rPr lang="fr-FR" dirty="0" smtClean="0"/>
              <a:t>:</a:t>
            </a:r>
          </a:p>
          <a:p>
            <a:pPr lvl="1"/>
            <a:r>
              <a:rPr lang="fr-FR" sz="1400" dirty="0" err="1" smtClean="0"/>
              <a:t>Private</a:t>
            </a:r>
            <a:r>
              <a:rPr lang="fr-FR" sz="1400" dirty="0" smtClean="0"/>
              <a:t> : Visible qu’à l’intérieur de sa propre classe</a:t>
            </a:r>
          </a:p>
          <a:p>
            <a:pPr lvl="1"/>
            <a:r>
              <a:rPr lang="fr-FR" sz="1400" dirty="0" err="1" smtClean="0"/>
              <a:t>Protected</a:t>
            </a:r>
            <a:r>
              <a:rPr lang="fr-FR" sz="1400" dirty="0" smtClean="0"/>
              <a:t>: Visible que pour sa propre classe et toutes les classes héritées</a:t>
            </a:r>
          </a:p>
          <a:p>
            <a:pPr lvl="1"/>
            <a:r>
              <a:rPr lang="fr-FR" sz="1400" dirty="0" err="1" smtClean="0"/>
              <a:t>Internal</a:t>
            </a:r>
            <a:r>
              <a:rPr lang="fr-FR" sz="1400" dirty="0" smtClean="0"/>
              <a:t>: Visible que pour les classes appartenant à la même </a:t>
            </a:r>
            <a:r>
              <a:rPr lang="fr-FR" sz="1400" dirty="0" err="1" smtClean="0"/>
              <a:t>assembly</a:t>
            </a:r>
            <a:endParaRPr lang="fr-FR" sz="1400" dirty="0" smtClean="0"/>
          </a:p>
          <a:p>
            <a:pPr lvl="1"/>
            <a:r>
              <a:rPr lang="fr-FR" sz="1400" dirty="0" smtClean="0"/>
              <a:t>Public: visible par toute les classes</a:t>
            </a:r>
            <a:endParaRPr lang="en-US" sz="1400" dirty="0" smtClean="0"/>
          </a:p>
          <a:p>
            <a:pPr marL="0" indent="0">
              <a:buNone/>
            </a:pPr>
            <a:endParaRPr lang="fr-FR" dirty="0"/>
          </a:p>
        </p:txBody>
      </p:sp>
      <p:sp>
        <p:nvSpPr>
          <p:cNvPr id="4" name="Espace réservé de la date 3"/>
          <p:cNvSpPr>
            <a:spLocks noGrp="1"/>
          </p:cNvSpPr>
          <p:nvPr>
            <p:ph type="dt" idx="10"/>
          </p:nvPr>
        </p:nvSpPr>
        <p:spPr/>
        <p:txBody>
          <a:bodyPr/>
          <a:lstStyle/>
          <a:p>
            <a:pPr>
              <a:defRPr/>
            </a:pPr>
            <a:fld id="{C0FC3BC9-5A01-4531-96D9-6D215E974CA4}"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19</a:t>
            </a:fld>
            <a:endParaRPr lang="en-GB" dirty="0"/>
          </a:p>
        </p:txBody>
      </p:sp>
    </p:spTree>
    <p:extLst>
      <p:ext uri="{BB962C8B-B14F-4D97-AF65-F5344CB8AC3E}">
        <p14:creationId xmlns:p14="http://schemas.microsoft.com/office/powerpoint/2010/main" val="3651871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57</a:t>
            </a:r>
            <a:endParaRPr lang="fr-FR" dirty="0"/>
          </a:p>
        </p:txBody>
      </p:sp>
      <p:sp>
        <p:nvSpPr>
          <p:cNvPr id="4" name="Espace réservé de la date 3"/>
          <p:cNvSpPr>
            <a:spLocks noGrp="1"/>
          </p:cNvSpPr>
          <p:nvPr>
            <p:ph type="dt" idx="10"/>
          </p:nvPr>
        </p:nvSpPr>
        <p:spPr/>
        <p:txBody>
          <a:bodyPr/>
          <a:lstStyle/>
          <a:p>
            <a:pPr>
              <a:defRPr/>
            </a:pPr>
            <a:fld id="{AD9D9D2F-C142-424D-AC24-173DA8BB81B7}"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20</a:t>
            </a:fld>
            <a:endParaRPr lang="en-GB" dirty="0"/>
          </a:p>
        </p:txBody>
      </p:sp>
    </p:spTree>
    <p:extLst>
      <p:ext uri="{BB962C8B-B14F-4D97-AF65-F5344CB8AC3E}">
        <p14:creationId xmlns:p14="http://schemas.microsoft.com/office/powerpoint/2010/main" val="4278415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62</a:t>
            </a:r>
            <a:endParaRPr lang="fr-FR" dirty="0"/>
          </a:p>
        </p:txBody>
      </p:sp>
      <p:sp>
        <p:nvSpPr>
          <p:cNvPr id="4" name="Espace réservé de la date 3"/>
          <p:cNvSpPr>
            <a:spLocks noGrp="1"/>
          </p:cNvSpPr>
          <p:nvPr>
            <p:ph type="dt" idx="10"/>
          </p:nvPr>
        </p:nvSpPr>
        <p:spPr/>
        <p:txBody>
          <a:bodyPr/>
          <a:lstStyle/>
          <a:p>
            <a:pPr>
              <a:defRPr/>
            </a:pPr>
            <a:fld id="{427D7C26-DBD2-44E6-A5E0-C7069B1F05A7}"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21</a:t>
            </a:fld>
            <a:endParaRPr lang="en-GB" dirty="0"/>
          </a:p>
        </p:txBody>
      </p:sp>
    </p:spTree>
    <p:extLst>
      <p:ext uri="{BB962C8B-B14F-4D97-AF65-F5344CB8AC3E}">
        <p14:creationId xmlns:p14="http://schemas.microsoft.com/office/powerpoint/2010/main" val="2572155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64</a:t>
            </a:r>
            <a:endParaRPr lang="fr-FR" dirty="0"/>
          </a:p>
        </p:txBody>
      </p:sp>
      <p:sp>
        <p:nvSpPr>
          <p:cNvPr id="4" name="Espace réservé de la date 3"/>
          <p:cNvSpPr>
            <a:spLocks noGrp="1"/>
          </p:cNvSpPr>
          <p:nvPr>
            <p:ph type="dt" idx="10"/>
          </p:nvPr>
        </p:nvSpPr>
        <p:spPr/>
        <p:txBody>
          <a:bodyPr/>
          <a:lstStyle/>
          <a:p>
            <a:pPr>
              <a:defRPr/>
            </a:pPr>
            <a:fld id="{32965388-83C6-494E-8913-CED54F766C89}"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22</a:t>
            </a:fld>
            <a:endParaRPr lang="en-GB" dirty="0"/>
          </a:p>
        </p:txBody>
      </p:sp>
    </p:spTree>
    <p:extLst>
      <p:ext uri="{BB962C8B-B14F-4D97-AF65-F5344CB8AC3E}">
        <p14:creationId xmlns:p14="http://schemas.microsoft.com/office/powerpoint/2010/main" val="2861437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66</a:t>
            </a:r>
            <a:endParaRPr lang="fr-FR" dirty="0"/>
          </a:p>
        </p:txBody>
      </p:sp>
      <p:sp>
        <p:nvSpPr>
          <p:cNvPr id="4" name="Espace réservé de la date 3"/>
          <p:cNvSpPr>
            <a:spLocks noGrp="1"/>
          </p:cNvSpPr>
          <p:nvPr>
            <p:ph type="dt" idx="10"/>
          </p:nvPr>
        </p:nvSpPr>
        <p:spPr/>
        <p:txBody>
          <a:bodyPr/>
          <a:lstStyle/>
          <a:p>
            <a:pPr>
              <a:defRPr/>
            </a:pPr>
            <a:fld id="{B62BC79D-C741-444D-B530-C9A5B72615BD}"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23</a:t>
            </a:fld>
            <a:endParaRPr lang="en-GB" dirty="0"/>
          </a:p>
        </p:txBody>
      </p:sp>
    </p:spTree>
    <p:extLst>
      <p:ext uri="{BB962C8B-B14F-4D97-AF65-F5344CB8AC3E}">
        <p14:creationId xmlns:p14="http://schemas.microsoft.com/office/powerpoint/2010/main" val="8188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7</a:t>
            </a:r>
            <a:endParaRPr lang="fr-FR" dirty="0"/>
          </a:p>
        </p:txBody>
      </p:sp>
      <p:sp>
        <p:nvSpPr>
          <p:cNvPr id="4" name="Espace réservé de la date 3"/>
          <p:cNvSpPr>
            <a:spLocks noGrp="1"/>
          </p:cNvSpPr>
          <p:nvPr>
            <p:ph type="dt" idx="10"/>
          </p:nvPr>
        </p:nvSpPr>
        <p:spPr/>
        <p:txBody>
          <a:bodyPr/>
          <a:lstStyle/>
          <a:p>
            <a:pPr>
              <a:defRPr/>
            </a:pPr>
            <a:fld id="{D0A96DE8-5BD5-4FD9-B1F4-80BE1BE0E49A}"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6</a:t>
            </a:fld>
            <a:endParaRPr lang="en-GB" dirty="0"/>
          </a:p>
        </p:txBody>
      </p:sp>
    </p:spTree>
    <p:extLst>
      <p:ext uri="{BB962C8B-B14F-4D97-AF65-F5344CB8AC3E}">
        <p14:creationId xmlns:p14="http://schemas.microsoft.com/office/powerpoint/2010/main" val="148002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68</a:t>
            </a:r>
            <a:endParaRPr lang="fr-FR" dirty="0"/>
          </a:p>
        </p:txBody>
      </p:sp>
      <p:sp>
        <p:nvSpPr>
          <p:cNvPr id="4" name="Espace réservé de la date 3"/>
          <p:cNvSpPr>
            <a:spLocks noGrp="1"/>
          </p:cNvSpPr>
          <p:nvPr>
            <p:ph type="dt" idx="10"/>
          </p:nvPr>
        </p:nvSpPr>
        <p:spPr/>
        <p:txBody>
          <a:bodyPr/>
          <a:lstStyle/>
          <a:p>
            <a:pPr>
              <a:defRPr/>
            </a:pPr>
            <a:fld id="{2A353CBA-5AA1-4E7D-97D1-85F4EAD25232}"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24</a:t>
            </a:fld>
            <a:endParaRPr lang="en-GB" dirty="0"/>
          </a:p>
        </p:txBody>
      </p:sp>
    </p:spTree>
    <p:extLst>
      <p:ext uri="{BB962C8B-B14F-4D97-AF65-F5344CB8AC3E}">
        <p14:creationId xmlns:p14="http://schemas.microsoft.com/office/powerpoint/2010/main" val="1834017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70</a:t>
            </a:r>
            <a:endParaRPr lang="fr-FR" dirty="0"/>
          </a:p>
        </p:txBody>
      </p:sp>
      <p:sp>
        <p:nvSpPr>
          <p:cNvPr id="4" name="Espace réservé de la date 3"/>
          <p:cNvSpPr>
            <a:spLocks noGrp="1"/>
          </p:cNvSpPr>
          <p:nvPr>
            <p:ph type="dt" idx="10"/>
          </p:nvPr>
        </p:nvSpPr>
        <p:spPr/>
        <p:txBody>
          <a:bodyPr/>
          <a:lstStyle/>
          <a:p>
            <a:pPr>
              <a:defRPr/>
            </a:pPr>
            <a:fld id="{A18F334B-6733-4639-BF85-6F8B55AB6312}"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25</a:t>
            </a:fld>
            <a:endParaRPr lang="en-GB" dirty="0"/>
          </a:p>
        </p:txBody>
      </p:sp>
    </p:spTree>
    <p:extLst>
      <p:ext uri="{BB962C8B-B14F-4D97-AF65-F5344CB8AC3E}">
        <p14:creationId xmlns:p14="http://schemas.microsoft.com/office/powerpoint/2010/main" val="2660940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75</a:t>
            </a:r>
            <a:endParaRPr lang="fr-FR" dirty="0"/>
          </a:p>
        </p:txBody>
      </p:sp>
      <p:sp>
        <p:nvSpPr>
          <p:cNvPr id="4" name="Espace réservé de la date 3"/>
          <p:cNvSpPr>
            <a:spLocks noGrp="1"/>
          </p:cNvSpPr>
          <p:nvPr>
            <p:ph type="dt" idx="10"/>
          </p:nvPr>
        </p:nvSpPr>
        <p:spPr/>
        <p:txBody>
          <a:bodyPr/>
          <a:lstStyle/>
          <a:p>
            <a:pPr>
              <a:defRPr/>
            </a:pPr>
            <a:fld id="{1B825967-EE9C-4A26-8145-DD390379BB29}"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26</a:t>
            </a:fld>
            <a:endParaRPr lang="en-GB" dirty="0"/>
          </a:p>
        </p:txBody>
      </p:sp>
    </p:spTree>
    <p:extLst>
      <p:ext uri="{BB962C8B-B14F-4D97-AF65-F5344CB8AC3E}">
        <p14:creationId xmlns:p14="http://schemas.microsoft.com/office/powerpoint/2010/main" val="2452621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77</a:t>
            </a:r>
            <a:endParaRPr lang="fr-FR" dirty="0"/>
          </a:p>
        </p:txBody>
      </p:sp>
      <p:sp>
        <p:nvSpPr>
          <p:cNvPr id="4" name="Espace réservé de la date 3"/>
          <p:cNvSpPr>
            <a:spLocks noGrp="1"/>
          </p:cNvSpPr>
          <p:nvPr>
            <p:ph type="dt" idx="10"/>
          </p:nvPr>
        </p:nvSpPr>
        <p:spPr/>
        <p:txBody>
          <a:bodyPr/>
          <a:lstStyle/>
          <a:p>
            <a:pPr>
              <a:defRPr/>
            </a:pPr>
            <a:fld id="{3BF1AEC7-E722-4EE8-82D8-7C7F9B917A5D}"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27</a:t>
            </a:fld>
            <a:endParaRPr lang="en-GB" dirty="0"/>
          </a:p>
        </p:txBody>
      </p:sp>
    </p:spTree>
    <p:extLst>
      <p:ext uri="{BB962C8B-B14F-4D97-AF65-F5344CB8AC3E}">
        <p14:creationId xmlns:p14="http://schemas.microsoft.com/office/powerpoint/2010/main" val="2960431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1</a:t>
            </a:r>
            <a:endParaRPr lang="fr-FR" dirty="0"/>
          </a:p>
        </p:txBody>
      </p:sp>
      <p:sp>
        <p:nvSpPr>
          <p:cNvPr id="4" name="Espace réservé de la date 3"/>
          <p:cNvSpPr>
            <a:spLocks noGrp="1"/>
          </p:cNvSpPr>
          <p:nvPr>
            <p:ph type="dt" idx="10"/>
          </p:nvPr>
        </p:nvSpPr>
        <p:spPr/>
        <p:txBody>
          <a:bodyPr/>
          <a:lstStyle/>
          <a:p>
            <a:pPr>
              <a:defRPr/>
            </a:pPr>
            <a:fld id="{394DFE32-CBD9-48C2-8E49-295983F86004}"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29</a:t>
            </a:fld>
            <a:endParaRPr lang="en-GB" dirty="0"/>
          </a:p>
        </p:txBody>
      </p:sp>
    </p:spTree>
    <p:extLst>
      <p:ext uri="{BB962C8B-B14F-4D97-AF65-F5344CB8AC3E}">
        <p14:creationId xmlns:p14="http://schemas.microsoft.com/office/powerpoint/2010/main" val="462379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4</a:t>
            </a:r>
            <a:endParaRPr lang="fr-FR" dirty="0"/>
          </a:p>
        </p:txBody>
      </p:sp>
      <p:sp>
        <p:nvSpPr>
          <p:cNvPr id="4" name="Espace réservé de la date 3"/>
          <p:cNvSpPr>
            <a:spLocks noGrp="1"/>
          </p:cNvSpPr>
          <p:nvPr>
            <p:ph type="dt" idx="10"/>
          </p:nvPr>
        </p:nvSpPr>
        <p:spPr/>
        <p:txBody>
          <a:bodyPr/>
          <a:lstStyle/>
          <a:p>
            <a:pPr>
              <a:defRPr/>
            </a:pPr>
            <a:fld id="{DAA7612D-2469-4726-BC38-2FF62960D27A}"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30</a:t>
            </a:fld>
            <a:endParaRPr lang="en-GB" dirty="0"/>
          </a:p>
        </p:txBody>
      </p:sp>
    </p:spTree>
    <p:extLst>
      <p:ext uri="{BB962C8B-B14F-4D97-AF65-F5344CB8AC3E}">
        <p14:creationId xmlns:p14="http://schemas.microsoft.com/office/powerpoint/2010/main" val="4248668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3A1DF12C-11F6-411E-AE1E-23DA664BDB21}" type="slidenum">
              <a:rPr lang="fr-FR" altLang="en-US" smtClean="0">
                <a:solidFill>
                  <a:schemeClr val="tx1"/>
                </a:solidFill>
              </a:rPr>
              <a:pPr/>
              <a:t>31</a:t>
            </a:fld>
            <a:endParaRPr lang="fr-FR" altLang="en-US" smtClean="0">
              <a:solidFill>
                <a:schemeClr val="tx1"/>
              </a:solidFill>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7</a:t>
            </a:r>
            <a:endParaRPr lang="en-US" altLang="en-US" dirty="0" smtClean="0"/>
          </a:p>
        </p:txBody>
      </p:sp>
    </p:spTree>
    <p:extLst>
      <p:ext uri="{BB962C8B-B14F-4D97-AF65-F5344CB8AC3E}">
        <p14:creationId xmlns:p14="http://schemas.microsoft.com/office/powerpoint/2010/main" val="58317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9</a:t>
            </a:r>
            <a:endParaRPr lang="fr-FR" dirty="0"/>
          </a:p>
        </p:txBody>
      </p:sp>
      <p:sp>
        <p:nvSpPr>
          <p:cNvPr id="4" name="Espace réservé de la date 3"/>
          <p:cNvSpPr>
            <a:spLocks noGrp="1"/>
          </p:cNvSpPr>
          <p:nvPr>
            <p:ph type="dt" idx="10"/>
          </p:nvPr>
        </p:nvSpPr>
        <p:spPr/>
        <p:txBody>
          <a:bodyPr/>
          <a:lstStyle/>
          <a:p>
            <a:pPr>
              <a:defRPr/>
            </a:pPr>
            <a:fld id="{D98D39F3-4EB6-433B-9457-34E8490B76A6}"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32</a:t>
            </a:fld>
            <a:endParaRPr lang="en-GB" dirty="0"/>
          </a:p>
        </p:txBody>
      </p:sp>
    </p:spTree>
    <p:extLst>
      <p:ext uri="{BB962C8B-B14F-4D97-AF65-F5344CB8AC3E}">
        <p14:creationId xmlns:p14="http://schemas.microsoft.com/office/powerpoint/2010/main" val="892031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9BF3C6E3-C11B-4EE1-B83E-A8570764D6DE}" type="slidenum">
              <a:rPr lang="fr-FR" altLang="en-US" smtClean="0">
                <a:solidFill>
                  <a:schemeClr val="tx1"/>
                </a:solidFill>
              </a:rPr>
              <a:pPr/>
              <a:t>33</a:t>
            </a:fld>
            <a:endParaRPr lang="fr-FR" altLang="en-US" smtClean="0">
              <a:solidFill>
                <a:schemeClr val="tx1"/>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13</a:t>
            </a:r>
            <a:endParaRPr lang="en-US" altLang="en-US" dirty="0" smtClean="0"/>
          </a:p>
        </p:txBody>
      </p:sp>
    </p:spTree>
    <p:extLst>
      <p:ext uri="{BB962C8B-B14F-4D97-AF65-F5344CB8AC3E}">
        <p14:creationId xmlns:p14="http://schemas.microsoft.com/office/powerpoint/2010/main" val="587996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6DCC2861-E130-4821-A10F-5DEC96D65B0A}" type="slidenum">
              <a:rPr lang="fr-FR" altLang="en-US" smtClean="0">
                <a:solidFill>
                  <a:schemeClr val="tx1"/>
                </a:solidFill>
              </a:rPr>
              <a:pPr/>
              <a:t>34</a:t>
            </a:fld>
            <a:endParaRPr lang="fr-FR" altLang="en-US" smtClean="0">
              <a:solidFill>
                <a:schemeClr val="tx1"/>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15</a:t>
            </a:r>
            <a:endParaRPr lang="en-US" altLang="en-US" dirty="0" smtClean="0"/>
          </a:p>
        </p:txBody>
      </p:sp>
    </p:spTree>
    <p:extLst>
      <p:ext uri="{BB962C8B-B14F-4D97-AF65-F5344CB8AC3E}">
        <p14:creationId xmlns:p14="http://schemas.microsoft.com/office/powerpoint/2010/main" val="126582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11</a:t>
            </a:r>
            <a:endParaRPr lang="en-US" dirty="0"/>
          </a:p>
        </p:txBody>
      </p:sp>
      <p:sp>
        <p:nvSpPr>
          <p:cNvPr id="4" name="Espace réservé de la date 3"/>
          <p:cNvSpPr>
            <a:spLocks noGrp="1"/>
          </p:cNvSpPr>
          <p:nvPr>
            <p:ph type="dt" idx="10"/>
          </p:nvPr>
        </p:nvSpPr>
        <p:spPr/>
        <p:txBody>
          <a:bodyPr/>
          <a:lstStyle/>
          <a:p>
            <a:fld id="{61F5EFA7-9801-4BD7-849E-417021C843F3}" type="datetime1">
              <a:rPr lang="fr-FR" smtClean="0"/>
              <a:t>07/03/2017</a:t>
            </a:fld>
            <a:endParaRPr lang="fr-FR"/>
          </a:p>
        </p:txBody>
      </p:sp>
      <p:sp>
        <p:nvSpPr>
          <p:cNvPr id="5" name="Espace réservé du pied de page 4"/>
          <p:cNvSpPr>
            <a:spLocks noGrp="1"/>
          </p:cNvSpPr>
          <p:nvPr>
            <p:ph type="ftr" sz="quarter" idx="11"/>
          </p:nvPr>
        </p:nvSpPr>
        <p:spPr/>
        <p:txBody>
          <a:bodyPr/>
          <a:lstStyle/>
          <a:p>
            <a:r>
              <a:rPr lang="en-GB" sz="110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7</a:t>
            </a:fld>
            <a:endParaRPr lang="en-GB" sz="1100" dirty="0"/>
          </a:p>
        </p:txBody>
      </p:sp>
    </p:spTree>
    <p:extLst>
      <p:ext uri="{BB962C8B-B14F-4D97-AF65-F5344CB8AC3E}">
        <p14:creationId xmlns:p14="http://schemas.microsoft.com/office/powerpoint/2010/main" val="2421309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4D4A2B01-4ADF-4545-AA5E-38B1A441A4CA}" type="slidenum">
              <a:rPr lang="fr-FR" altLang="en-US" smtClean="0">
                <a:solidFill>
                  <a:schemeClr val="tx1"/>
                </a:solidFill>
              </a:rPr>
              <a:pPr/>
              <a:t>35</a:t>
            </a:fld>
            <a:endParaRPr lang="fr-FR" altLang="en-US" smtClean="0">
              <a:solidFill>
                <a:schemeClr val="tx1"/>
              </a:solidFill>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en-US" dirty="0" smtClean="0"/>
              <a:t>18</a:t>
            </a:r>
          </a:p>
          <a:p>
            <a:r>
              <a:rPr lang="fr-FR" altLang="en-US" dirty="0" smtClean="0"/>
              <a:t>Remarque </a:t>
            </a:r>
            <a:r>
              <a:rPr lang="fr-FR" altLang="en-US" dirty="0" smtClean="0"/>
              <a:t>: si aucun attribut n’est présent, WCF les appliques par défauts sur tous les champs/propriété</a:t>
            </a:r>
          </a:p>
        </p:txBody>
      </p:sp>
    </p:spTree>
    <p:extLst>
      <p:ext uri="{BB962C8B-B14F-4D97-AF65-F5344CB8AC3E}">
        <p14:creationId xmlns:p14="http://schemas.microsoft.com/office/powerpoint/2010/main" val="992572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985749CF-9D42-4EEC-AD1C-17E55BBDA4FB}" type="slidenum">
              <a:rPr lang="fr-FR" altLang="en-US" smtClean="0">
                <a:solidFill>
                  <a:schemeClr val="tx1"/>
                </a:solidFill>
              </a:rPr>
              <a:pPr/>
              <a:t>36</a:t>
            </a:fld>
            <a:endParaRPr lang="fr-FR" altLang="en-US" smtClean="0">
              <a:solidFill>
                <a:schemeClr val="tx1"/>
              </a:solidFill>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en-US" dirty="0" smtClean="0"/>
              <a:t>21</a:t>
            </a:r>
          </a:p>
          <a:p>
            <a:r>
              <a:rPr lang="fr-FR" altLang="en-US" dirty="0" err="1" smtClean="0"/>
              <a:t>System.Runtime.Serialization</a:t>
            </a:r>
            <a:endParaRPr lang="fr-FR" altLang="en-US" dirty="0" smtClean="0"/>
          </a:p>
        </p:txBody>
      </p:sp>
    </p:spTree>
    <p:extLst>
      <p:ext uri="{BB962C8B-B14F-4D97-AF65-F5344CB8AC3E}">
        <p14:creationId xmlns:p14="http://schemas.microsoft.com/office/powerpoint/2010/main" val="3343100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CEC39364-5329-4EA8-9627-D1EC6A322F4C}" type="slidenum">
              <a:rPr lang="fr-FR" altLang="en-US" smtClean="0">
                <a:solidFill>
                  <a:schemeClr val="tx1"/>
                </a:solidFill>
              </a:rPr>
              <a:pPr/>
              <a:t>37</a:t>
            </a:fld>
            <a:endParaRPr lang="fr-FR" altLang="en-US" smtClean="0">
              <a:solidFill>
                <a:schemeClr val="tx1"/>
              </a:solidFill>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24</a:t>
            </a:r>
            <a:endParaRPr lang="en-US" altLang="en-US" dirty="0" smtClean="0"/>
          </a:p>
        </p:txBody>
      </p:sp>
    </p:spTree>
    <p:extLst>
      <p:ext uri="{BB962C8B-B14F-4D97-AF65-F5344CB8AC3E}">
        <p14:creationId xmlns:p14="http://schemas.microsoft.com/office/powerpoint/2010/main" val="1243664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FF747E9B-7245-4185-8849-F1EC60854CA5}" type="slidenum">
              <a:rPr lang="fr-FR" altLang="en-US" smtClean="0">
                <a:solidFill>
                  <a:schemeClr val="tx1"/>
                </a:solidFill>
              </a:rPr>
              <a:pPr/>
              <a:t>38</a:t>
            </a:fld>
            <a:endParaRPr lang="fr-FR" altLang="en-US" smtClean="0">
              <a:solidFill>
                <a:schemeClr val="tx1"/>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en-US" dirty="0" smtClean="0"/>
              <a:t>27</a:t>
            </a:r>
          </a:p>
          <a:p>
            <a:r>
              <a:rPr lang="fr-FR" altLang="en-US" dirty="0" smtClean="0"/>
              <a:t>En </a:t>
            </a:r>
            <a:r>
              <a:rPr lang="fr-FR" altLang="en-US" dirty="0" smtClean="0"/>
              <a:t>pratique, Visual Studio est capable de se connecter à un service pour en déterminer le paramétrage</a:t>
            </a:r>
          </a:p>
        </p:txBody>
      </p:sp>
    </p:spTree>
    <p:extLst>
      <p:ext uri="{BB962C8B-B14F-4D97-AF65-F5344CB8AC3E}">
        <p14:creationId xmlns:p14="http://schemas.microsoft.com/office/powerpoint/2010/main" val="4231249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29</a:t>
            </a:r>
            <a:endParaRPr lang="fr-FR" dirty="0"/>
          </a:p>
        </p:txBody>
      </p:sp>
      <p:sp>
        <p:nvSpPr>
          <p:cNvPr id="4" name="Espace réservé de la date 3"/>
          <p:cNvSpPr>
            <a:spLocks noGrp="1"/>
          </p:cNvSpPr>
          <p:nvPr>
            <p:ph type="dt" idx="10"/>
          </p:nvPr>
        </p:nvSpPr>
        <p:spPr/>
        <p:txBody>
          <a:bodyPr/>
          <a:lstStyle/>
          <a:p>
            <a:pPr>
              <a:defRPr/>
            </a:pPr>
            <a:fld id="{631BDB70-0689-47EE-B0CD-EC9F3444351B}"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39</a:t>
            </a:fld>
            <a:endParaRPr lang="en-GB" dirty="0"/>
          </a:p>
        </p:txBody>
      </p:sp>
    </p:spTree>
    <p:extLst>
      <p:ext uri="{BB962C8B-B14F-4D97-AF65-F5344CB8AC3E}">
        <p14:creationId xmlns:p14="http://schemas.microsoft.com/office/powerpoint/2010/main" val="731692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44</a:t>
            </a:r>
            <a:endParaRPr lang="fr-FR" dirty="0"/>
          </a:p>
        </p:txBody>
      </p:sp>
      <p:sp>
        <p:nvSpPr>
          <p:cNvPr id="4" name="Espace réservé de la date 3"/>
          <p:cNvSpPr>
            <a:spLocks noGrp="1"/>
          </p:cNvSpPr>
          <p:nvPr>
            <p:ph type="dt" idx="10"/>
          </p:nvPr>
        </p:nvSpPr>
        <p:spPr/>
        <p:txBody>
          <a:bodyPr/>
          <a:lstStyle/>
          <a:p>
            <a:pPr>
              <a:defRPr/>
            </a:pPr>
            <a:fld id="{BFE9AC18-1B76-42C5-9B80-24D1D0F0B3BA}"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40</a:t>
            </a:fld>
            <a:endParaRPr lang="en-GB" dirty="0"/>
          </a:p>
        </p:txBody>
      </p:sp>
    </p:spTree>
    <p:extLst>
      <p:ext uri="{BB962C8B-B14F-4D97-AF65-F5344CB8AC3E}">
        <p14:creationId xmlns:p14="http://schemas.microsoft.com/office/powerpoint/2010/main" val="2994962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45</a:t>
            </a:r>
            <a:endParaRPr lang="fr-FR" dirty="0"/>
          </a:p>
        </p:txBody>
      </p:sp>
      <p:sp>
        <p:nvSpPr>
          <p:cNvPr id="4" name="Espace réservé de la date 3"/>
          <p:cNvSpPr>
            <a:spLocks noGrp="1"/>
          </p:cNvSpPr>
          <p:nvPr>
            <p:ph type="dt" idx="10"/>
          </p:nvPr>
        </p:nvSpPr>
        <p:spPr/>
        <p:txBody>
          <a:bodyPr/>
          <a:lstStyle/>
          <a:p>
            <a:pPr>
              <a:defRPr/>
            </a:pPr>
            <a:fld id="{E9678B03-30ED-4059-A2B9-89791F79E3C6}"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41</a:t>
            </a:fld>
            <a:endParaRPr lang="en-GB" dirty="0"/>
          </a:p>
        </p:txBody>
      </p:sp>
    </p:spTree>
    <p:extLst>
      <p:ext uri="{BB962C8B-B14F-4D97-AF65-F5344CB8AC3E}">
        <p14:creationId xmlns:p14="http://schemas.microsoft.com/office/powerpoint/2010/main" val="9585385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48</a:t>
            </a:r>
            <a:endParaRPr lang="en-US" dirty="0"/>
          </a:p>
        </p:txBody>
      </p:sp>
      <p:sp>
        <p:nvSpPr>
          <p:cNvPr id="4" name="Espace réservé de la date 3"/>
          <p:cNvSpPr>
            <a:spLocks noGrp="1"/>
          </p:cNvSpPr>
          <p:nvPr>
            <p:ph type="dt" idx="10"/>
          </p:nvPr>
        </p:nvSpPr>
        <p:spPr/>
        <p:txBody>
          <a:bodyPr/>
          <a:lstStyle/>
          <a:p>
            <a:fld id="{FE01DDEC-2DD9-4FD1-B070-70E1622D05E1}" type="datetime1">
              <a:rPr lang="fr-FR" smtClean="0"/>
              <a:t>07/03/2017</a:t>
            </a:fld>
            <a:endParaRPr lang="fr-FR"/>
          </a:p>
        </p:txBody>
      </p:sp>
      <p:sp>
        <p:nvSpPr>
          <p:cNvPr id="5" name="Espace réservé du pied de page 4"/>
          <p:cNvSpPr>
            <a:spLocks noGrp="1"/>
          </p:cNvSpPr>
          <p:nvPr>
            <p:ph type="ftr" sz="quarter" idx="11"/>
          </p:nvPr>
        </p:nvSpPr>
        <p:spPr/>
        <p:txBody>
          <a:bodyPr/>
          <a:lstStyle/>
          <a:p>
            <a:r>
              <a:rPr lang="en-GB" sz="110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42</a:t>
            </a:fld>
            <a:endParaRPr lang="en-GB" sz="1100" dirty="0"/>
          </a:p>
        </p:txBody>
      </p:sp>
    </p:spTree>
    <p:extLst>
      <p:ext uri="{BB962C8B-B14F-4D97-AF65-F5344CB8AC3E}">
        <p14:creationId xmlns:p14="http://schemas.microsoft.com/office/powerpoint/2010/main" val="2494519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53</a:t>
            </a:r>
            <a:endParaRPr lang="fr-FR" dirty="0"/>
          </a:p>
        </p:txBody>
      </p:sp>
      <p:sp>
        <p:nvSpPr>
          <p:cNvPr id="4" name="Espace réservé de la date 3"/>
          <p:cNvSpPr>
            <a:spLocks noGrp="1"/>
          </p:cNvSpPr>
          <p:nvPr>
            <p:ph type="dt" idx="10"/>
          </p:nvPr>
        </p:nvSpPr>
        <p:spPr/>
        <p:txBody>
          <a:bodyPr/>
          <a:lstStyle/>
          <a:p>
            <a:pPr>
              <a:defRPr/>
            </a:pPr>
            <a:fld id="{6A8173C1-4979-48B4-8370-F5CB460D96AD}"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43</a:t>
            </a:fld>
            <a:endParaRPr lang="en-GB" dirty="0"/>
          </a:p>
        </p:txBody>
      </p:sp>
    </p:spTree>
    <p:extLst>
      <p:ext uri="{BB962C8B-B14F-4D97-AF65-F5344CB8AC3E}">
        <p14:creationId xmlns:p14="http://schemas.microsoft.com/office/powerpoint/2010/main" val="23700636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56</a:t>
            </a:r>
            <a:endParaRPr lang="fr-FR" dirty="0"/>
          </a:p>
        </p:txBody>
      </p:sp>
      <p:sp>
        <p:nvSpPr>
          <p:cNvPr id="4" name="Espace réservé de la date 3"/>
          <p:cNvSpPr>
            <a:spLocks noGrp="1"/>
          </p:cNvSpPr>
          <p:nvPr>
            <p:ph type="dt" idx="10"/>
          </p:nvPr>
        </p:nvSpPr>
        <p:spPr/>
        <p:txBody>
          <a:bodyPr/>
          <a:lstStyle/>
          <a:p>
            <a:pPr>
              <a:defRPr/>
            </a:pPr>
            <a:fld id="{8EC451F7-3874-4B8A-9D86-4921989A327C}"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44</a:t>
            </a:fld>
            <a:endParaRPr lang="en-GB" dirty="0"/>
          </a:p>
        </p:txBody>
      </p:sp>
    </p:spTree>
    <p:extLst>
      <p:ext uri="{BB962C8B-B14F-4D97-AF65-F5344CB8AC3E}">
        <p14:creationId xmlns:p14="http://schemas.microsoft.com/office/powerpoint/2010/main" val="411370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13</a:t>
            </a:r>
            <a:endParaRPr lang="fr-FR" dirty="0"/>
          </a:p>
        </p:txBody>
      </p:sp>
      <p:sp>
        <p:nvSpPr>
          <p:cNvPr id="4" name="Espace réservé de la date 3"/>
          <p:cNvSpPr>
            <a:spLocks noGrp="1"/>
          </p:cNvSpPr>
          <p:nvPr>
            <p:ph type="dt" idx="10"/>
          </p:nvPr>
        </p:nvSpPr>
        <p:spPr/>
        <p:txBody>
          <a:bodyPr/>
          <a:lstStyle/>
          <a:p>
            <a:pPr>
              <a:defRPr/>
            </a:pPr>
            <a:fld id="{B5C47C74-32F3-4613-8EA6-CC1D32AB7E08}"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8</a:t>
            </a:fld>
            <a:endParaRPr lang="en-GB" dirty="0"/>
          </a:p>
        </p:txBody>
      </p:sp>
    </p:spTree>
    <p:extLst>
      <p:ext uri="{BB962C8B-B14F-4D97-AF65-F5344CB8AC3E}">
        <p14:creationId xmlns:p14="http://schemas.microsoft.com/office/powerpoint/2010/main" val="19156713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62</a:t>
            </a:r>
            <a:endParaRPr lang="fr-FR" dirty="0"/>
          </a:p>
        </p:txBody>
      </p:sp>
      <p:sp>
        <p:nvSpPr>
          <p:cNvPr id="4" name="Espace réservé de la date 3"/>
          <p:cNvSpPr>
            <a:spLocks noGrp="1"/>
          </p:cNvSpPr>
          <p:nvPr>
            <p:ph type="dt" idx="10"/>
          </p:nvPr>
        </p:nvSpPr>
        <p:spPr/>
        <p:txBody>
          <a:bodyPr/>
          <a:lstStyle/>
          <a:p>
            <a:pPr>
              <a:defRPr/>
            </a:pPr>
            <a:fld id="{C9C74D4F-7188-4FC6-93DC-25C40645C564}"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45</a:t>
            </a:fld>
            <a:endParaRPr lang="en-GB" dirty="0"/>
          </a:p>
        </p:txBody>
      </p:sp>
    </p:spTree>
    <p:extLst>
      <p:ext uri="{BB962C8B-B14F-4D97-AF65-F5344CB8AC3E}">
        <p14:creationId xmlns:p14="http://schemas.microsoft.com/office/powerpoint/2010/main" val="4244592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66</a:t>
            </a:r>
            <a:endParaRPr lang="fr-FR" dirty="0"/>
          </a:p>
        </p:txBody>
      </p:sp>
      <p:sp>
        <p:nvSpPr>
          <p:cNvPr id="4" name="Espace réservé de la date 3"/>
          <p:cNvSpPr>
            <a:spLocks noGrp="1"/>
          </p:cNvSpPr>
          <p:nvPr>
            <p:ph type="dt" idx="10"/>
          </p:nvPr>
        </p:nvSpPr>
        <p:spPr/>
        <p:txBody>
          <a:bodyPr/>
          <a:lstStyle/>
          <a:p>
            <a:pPr>
              <a:defRPr/>
            </a:pPr>
            <a:fld id="{F9BC6FAF-E2B3-4C8F-B2C8-A7A206DCF9AF}"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46</a:t>
            </a:fld>
            <a:endParaRPr lang="en-GB" dirty="0"/>
          </a:p>
        </p:txBody>
      </p:sp>
    </p:spTree>
    <p:extLst>
      <p:ext uri="{BB962C8B-B14F-4D97-AF65-F5344CB8AC3E}">
        <p14:creationId xmlns:p14="http://schemas.microsoft.com/office/powerpoint/2010/main" val="37884418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68</a:t>
            </a:r>
            <a:endParaRPr lang="fr-FR" dirty="0"/>
          </a:p>
        </p:txBody>
      </p:sp>
      <p:sp>
        <p:nvSpPr>
          <p:cNvPr id="4" name="Espace réservé de la date 3"/>
          <p:cNvSpPr>
            <a:spLocks noGrp="1"/>
          </p:cNvSpPr>
          <p:nvPr>
            <p:ph type="dt" idx="10"/>
          </p:nvPr>
        </p:nvSpPr>
        <p:spPr/>
        <p:txBody>
          <a:bodyPr/>
          <a:lstStyle/>
          <a:p>
            <a:pPr>
              <a:defRPr/>
            </a:pPr>
            <a:fld id="{679AD5FC-5A2B-4EB8-A56E-ED85359AC15C}"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47</a:t>
            </a:fld>
            <a:endParaRPr lang="en-GB" dirty="0"/>
          </a:p>
        </p:txBody>
      </p:sp>
    </p:spTree>
    <p:extLst>
      <p:ext uri="{BB962C8B-B14F-4D97-AF65-F5344CB8AC3E}">
        <p14:creationId xmlns:p14="http://schemas.microsoft.com/office/powerpoint/2010/main" val="268107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pPr>
              <a:defRPr/>
            </a:pPr>
            <a:fld id="{EB197992-D963-4DA7-8733-673ECB300C9B}"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48</a:t>
            </a:fld>
            <a:endParaRPr lang="en-GB" dirty="0"/>
          </a:p>
        </p:txBody>
      </p:sp>
    </p:spTree>
    <p:extLst>
      <p:ext uri="{BB962C8B-B14F-4D97-AF65-F5344CB8AC3E}">
        <p14:creationId xmlns:p14="http://schemas.microsoft.com/office/powerpoint/2010/main" val="9009890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85</a:t>
            </a:r>
            <a:endParaRPr lang="fr-FR" dirty="0"/>
          </a:p>
        </p:txBody>
      </p:sp>
      <p:sp>
        <p:nvSpPr>
          <p:cNvPr id="4" name="Espace réservé de la date 3"/>
          <p:cNvSpPr>
            <a:spLocks noGrp="1"/>
          </p:cNvSpPr>
          <p:nvPr>
            <p:ph type="dt" idx="10"/>
          </p:nvPr>
        </p:nvSpPr>
        <p:spPr/>
        <p:txBody>
          <a:bodyPr/>
          <a:lstStyle/>
          <a:p>
            <a:pPr>
              <a:defRPr/>
            </a:pPr>
            <a:fld id="{AA1FAEA1-D4A9-4EA4-B631-6E7B87298110}"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49</a:t>
            </a:fld>
            <a:endParaRPr lang="en-GB" dirty="0"/>
          </a:p>
        </p:txBody>
      </p:sp>
    </p:spTree>
    <p:extLst>
      <p:ext uri="{BB962C8B-B14F-4D97-AF65-F5344CB8AC3E}">
        <p14:creationId xmlns:p14="http://schemas.microsoft.com/office/powerpoint/2010/main" val="298893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16</a:t>
            </a:r>
            <a:endParaRPr lang="fr-FR" dirty="0"/>
          </a:p>
        </p:txBody>
      </p:sp>
      <p:sp>
        <p:nvSpPr>
          <p:cNvPr id="4" name="Espace réservé de la date 3"/>
          <p:cNvSpPr>
            <a:spLocks noGrp="1"/>
          </p:cNvSpPr>
          <p:nvPr>
            <p:ph type="dt" idx="10"/>
          </p:nvPr>
        </p:nvSpPr>
        <p:spPr/>
        <p:txBody>
          <a:bodyPr/>
          <a:lstStyle/>
          <a:p>
            <a:pPr>
              <a:defRPr/>
            </a:pPr>
            <a:fld id="{039737F0-99FC-448E-9552-AA5D3A5AFAFA}"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9</a:t>
            </a:fld>
            <a:endParaRPr lang="en-GB" dirty="0"/>
          </a:p>
        </p:txBody>
      </p:sp>
    </p:spTree>
    <p:extLst>
      <p:ext uri="{BB962C8B-B14F-4D97-AF65-F5344CB8AC3E}">
        <p14:creationId xmlns:p14="http://schemas.microsoft.com/office/powerpoint/2010/main" val="2821130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21</a:t>
            </a:r>
            <a:endParaRPr lang="fr-FR" dirty="0"/>
          </a:p>
        </p:txBody>
      </p:sp>
      <p:sp>
        <p:nvSpPr>
          <p:cNvPr id="4" name="Espace réservé de la date 3"/>
          <p:cNvSpPr>
            <a:spLocks noGrp="1"/>
          </p:cNvSpPr>
          <p:nvPr>
            <p:ph type="dt" idx="10"/>
          </p:nvPr>
        </p:nvSpPr>
        <p:spPr/>
        <p:txBody>
          <a:bodyPr/>
          <a:lstStyle/>
          <a:p>
            <a:pPr>
              <a:defRPr/>
            </a:pPr>
            <a:fld id="{8018F97B-B39B-40E1-9982-762D1AC26664}"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10</a:t>
            </a:fld>
            <a:endParaRPr lang="en-GB" dirty="0"/>
          </a:p>
        </p:txBody>
      </p:sp>
    </p:spTree>
    <p:extLst>
      <p:ext uri="{BB962C8B-B14F-4D97-AF65-F5344CB8AC3E}">
        <p14:creationId xmlns:p14="http://schemas.microsoft.com/office/powerpoint/2010/main" val="249587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22</a:t>
            </a:r>
            <a:endParaRPr lang="fr-FR" dirty="0"/>
          </a:p>
        </p:txBody>
      </p:sp>
      <p:sp>
        <p:nvSpPr>
          <p:cNvPr id="4" name="Espace réservé de la date 3"/>
          <p:cNvSpPr>
            <a:spLocks noGrp="1"/>
          </p:cNvSpPr>
          <p:nvPr>
            <p:ph type="dt" idx="10"/>
          </p:nvPr>
        </p:nvSpPr>
        <p:spPr/>
        <p:txBody>
          <a:bodyPr/>
          <a:lstStyle/>
          <a:p>
            <a:pPr>
              <a:defRPr/>
            </a:pPr>
            <a:fld id="{3A06C044-F2EA-46E5-ABB4-BA6FF227146F}"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11</a:t>
            </a:fld>
            <a:endParaRPr lang="en-GB" dirty="0"/>
          </a:p>
        </p:txBody>
      </p:sp>
    </p:spTree>
    <p:extLst>
      <p:ext uri="{BB962C8B-B14F-4D97-AF65-F5344CB8AC3E}">
        <p14:creationId xmlns:p14="http://schemas.microsoft.com/office/powerpoint/2010/main" val="30152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27</a:t>
            </a:r>
            <a:endParaRPr lang="fr-FR" dirty="0"/>
          </a:p>
        </p:txBody>
      </p:sp>
      <p:sp>
        <p:nvSpPr>
          <p:cNvPr id="4" name="Espace réservé de la date 3"/>
          <p:cNvSpPr>
            <a:spLocks noGrp="1"/>
          </p:cNvSpPr>
          <p:nvPr>
            <p:ph type="dt" idx="10"/>
          </p:nvPr>
        </p:nvSpPr>
        <p:spPr/>
        <p:txBody>
          <a:bodyPr/>
          <a:lstStyle/>
          <a:p>
            <a:pPr>
              <a:defRPr/>
            </a:pPr>
            <a:fld id="{CC053E0E-B977-4AE6-ABDA-339FBB1120E9}"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12</a:t>
            </a:fld>
            <a:endParaRPr lang="en-GB" dirty="0"/>
          </a:p>
        </p:txBody>
      </p:sp>
    </p:spTree>
    <p:extLst>
      <p:ext uri="{BB962C8B-B14F-4D97-AF65-F5344CB8AC3E}">
        <p14:creationId xmlns:p14="http://schemas.microsoft.com/office/powerpoint/2010/main" val="1356450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31</a:t>
            </a:r>
            <a:endParaRPr lang="fr-FR" dirty="0"/>
          </a:p>
        </p:txBody>
      </p:sp>
      <p:sp>
        <p:nvSpPr>
          <p:cNvPr id="4" name="Espace réservé de la date 3"/>
          <p:cNvSpPr>
            <a:spLocks noGrp="1"/>
          </p:cNvSpPr>
          <p:nvPr>
            <p:ph type="dt" idx="10"/>
          </p:nvPr>
        </p:nvSpPr>
        <p:spPr/>
        <p:txBody>
          <a:bodyPr/>
          <a:lstStyle/>
          <a:p>
            <a:pPr>
              <a:defRPr/>
            </a:pPr>
            <a:fld id="{0BF6F14A-DA28-4DD8-B089-406698907A79}" type="datetime1">
              <a:rPr lang="fr-FR" smtClean="0"/>
              <a:t>07/03/2017</a:t>
            </a:fld>
            <a:endParaRPr lang="fr-FR"/>
          </a:p>
        </p:txBody>
      </p:sp>
      <p:sp>
        <p:nvSpPr>
          <p:cNvPr id="5" name="Espace réservé du pied de page 4"/>
          <p:cNvSpPr>
            <a:spLocks noGrp="1"/>
          </p:cNvSpPr>
          <p:nvPr>
            <p:ph type="ftr" sz="quarter" idx="11"/>
          </p:nvPr>
        </p:nvSpPr>
        <p:spPr/>
        <p:txBody>
          <a:bodyPr/>
          <a:lstStyle/>
          <a:p>
            <a:pPr>
              <a:defRPr/>
            </a:pPr>
            <a:r>
              <a:rPr lang="en-GB" smtClean="0"/>
              <a:t>Titre de la présentation</a:t>
            </a:r>
            <a:endParaRPr lang="en-GB"/>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13</a:t>
            </a:fld>
            <a:endParaRPr lang="en-GB" dirty="0"/>
          </a:p>
        </p:txBody>
      </p:sp>
    </p:spTree>
    <p:extLst>
      <p:ext uri="{BB962C8B-B14F-4D97-AF65-F5344CB8AC3E}">
        <p14:creationId xmlns:p14="http://schemas.microsoft.com/office/powerpoint/2010/main" val="1387778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4" name="Imag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5345113" y="6165850"/>
            <a:ext cx="36718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e 4"/>
          <p:cNvGrpSpPr/>
          <p:nvPr userDrawn="1"/>
        </p:nvGrpSpPr>
        <p:grpSpPr bwMode="gray">
          <a:xfrm>
            <a:off x="0" y="1722514"/>
            <a:ext cx="9145587" cy="1773238"/>
            <a:chOff x="0" y="1958231"/>
            <a:chExt cx="9145587" cy="1773238"/>
          </a:xfrm>
          <a:solidFill>
            <a:schemeClr val="accent4"/>
          </a:solidFill>
        </p:grpSpPr>
        <p:sp>
          <p:nvSpPr>
            <p:cNvPr id="6"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7"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8" name="Rectangle 2"/>
          <p:cNvSpPr/>
          <p:nvPr userDrawn="1"/>
        </p:nvSpPr>
        <p:spPr>
          <a:xfrm>
            <a:off x="0" y="-234950"/>
            <a:ext cx="9145588" cy="3660775"/>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9" name="ZoneTexte 19"/>
          <p:cNvSpPr txBox="1">
            <a:spLocks noChangeArrowheads="1"/>
          </p:cNvSpPr>
          <p:nvPr userDrawn="1"/>
        </p:nvSpPr>
        <p:spPr bwMode="auto">
          <a:xfrm>
            <a:off x="438150" y="6400800"/>
            <a:ext cx="269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1200">
                <a:solidFill>
                  <a:schemeClr val="accent1"/>
                </a:solidFill>
              </a:rPr>
              <a:t>Delivering Transformation. Together.</a:t>
            </a:r>
          </a:p>
        </p:txBody>
      </p:sp>
      <p:sp>
        <p:nvSpPr>
          <p:cNvPr id="10" name="ZoneTexte 20"/>
          <p:cNvSpPr txBox="1">
            <a:spLocks noChangeArrowheads="1"/>
          </p:cNvSpPr>
          <p:nvPr userDrawn="1"/>
        </p:nvSpPr>
        <p:spPr bwMode="auto">
          <a:xfrm rot="16200000">
            <a:off x="-701674" y="5719762"/>
            <a:ext cx="16192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700">
                <a:solidFill>
                  <a:srgbClr val="7F7F7F"/>
                </a:solidFill>
              </a:rPr>
              <a:t>*Réussir la transformation. Ensemble.</a:t>
            </a:r>
          </a:p>
        </p:txBody>
      </p:sp>
      <p:sp>
        <p:nvSpPr>
          <p:cNvPr id="2" name="Titre 1"/>
          <p:cNvSpPr>
            <a:spLocks noGrp="1"/>
          </p:cNvSpPr>
          <p:nvPr>
            <p:ph type="ctrTitle"/>
          </p:nvPr>
        </p:nvSpPr>
        <p:spPr bwMode="gray">
          <a:xfrm>
            <a:off x="551884" y="4217142"/>
            <a:ext cx="6451431" cy="424711"/>
          </a:xfrm>
        </p:spPr>
        <p:txBody>
          <a:bodyPr wrap="square">
            <a:spAutoFit/>
          </a:bodyPr>
          <a:lstStyle>
            <a:lvl1pPr algn="l">
              <a:defRPr sz="2400" cap="all" baseline="0">
                <a:solidFill>
                  <a:schemeClr val="tx1"/>
                </a:solidFill>
              </a:defRPr>
            </a:lvl1pPr>
          </a:lstStyle>
          <a:p>
            <a:r>
              <a:rPr lang="fr-FR" smtClean="0"/>
              <a:t>Modifiez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spTree>
    <p:extLst>
      <p:ext uri="{BB962C8B-B14F-4D97-AF65-F5344CB8AC3E}">
        <p14:creationId xmlns:p14="http://schemas.microsoft.com/office/powerpoint/2010/main" val="12183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PT avant-vente Sopra HR Software">
    <p:spTree>
      <p:nvGrpSpPr>
        <p:cNvPr id="1" name=""/>
        <p:cNvGrpSpPr/>
        <p:nvPr/>
      </p:nvGrpSpPr>
      <p:grpSpPr>
        <a:xfrm>
          <a:off x="0" y="0"/>
          <a:ext cx="0" cy="0"/>
          <a:chOff x="0" y="0"/>
          <a:chExt cx="0" cy="0"/>
        </a:xfrm>
      </p:grpSpPr>
      <p:sp>
        <p:nvSpPr>
          <p:cNvPr id="21" name="Rectangle 20"/>
          <p:cNvSpPr/>
          <p:nvPr userDrawn="1"/>
        </p:nvSpPr>
        <p:spPr>
          <a:xfrm>
            <a:off x="7236296" y="4581128"/>
            <a:ext cx="1907704" cy="15121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19" name="Rectangle 18"/>
          <p:cNvSpPr/>
          <p:nvPr userDrawn="1"/>
        </p:nvSpPr>
        <p:spPr>
          <a:xfrm>
            <a:off x="7236296" y="1257874"/>
            <a:ext cx="1907704" cy="151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20" name="Rectangle 19"/>
          <p:cNvSpPr/>
          <p:nvPr userDrawn="1"/>
        </p:nvSpPr>
        <p:spPr>
          <a:xfrm>
            <a:off x="7236296" y="2911725"/>
            <a:ext cx="1907704" cy="151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3" name="Espace réservé du contenu 2"/>
          <p:cNvSpPr>
            <a:spLocks noGrp="1"/>
          </p:cNvSpPr>
          <p:nvPr>
            <p:ph idx="1"/>
          </p:nvPr>
        </p:nvSpPr>
        <p:spPr bwMode="gray">
          <a:xfrm>
            <a:off x="515938" y="1484785"/>
            <a:ext cx="6634670" cy="1412404"/>
          </a:xfrm>
          <a:prstGeom prst="rect">
            <a:avLst/>
          </a:prstGeom>
        </p:spPr>
        <p:txBody>
          <a:bodyPr lIns="36000" tIns="72000"/>
          <a:lstStyle>
            <a:lvl1pPr marL="0" indent="0" algn="l">
              <a:lnSpc>
                <a:spcPct val="100000"/>
              </a:lnSpc>
              <a:spcBef>
                <a:spcPts val="0"/>
              </a:spcBef>
              <a:buFont typeface="Arial" panose="020B0604020202020204" pitchFamily="34" charset="0"/>
              <a:buNone/>
              <a:defRPr sz="1400"/>
            </a:lvl1pPr>
            <a:lvl2pPr marL="182563" indent="-182563" algn="l">
              <a:lnSpc>
                <a:spcPct val="100000"/>
              </a:lnSpc>
              <a:spcBef>
                <a:spcPts val="0"/>
              </a:spcBef>
              <a:buClr>
                <a:schemeClr val="tx1"/>
              </a:buClr>
              <a:defRPr sz="1400"/>
            </a:lvl2pPr>
          </a:lstStyle>
          <a:p>
            <a:pPr lvl="0"/>
            <a:r>
              <a:rPr lang="fr-FR" dirty="0" smtClean="0"/>
              <a:t>Modifiez les styles du texte du masque</a:t>
            </a:r>
          </a:p>
          <a:p>
            <a:pPr lvl="1"/>
            <a:r>
              <a:rPr lang="fr-FR" dirty="0" smtClean="0"/>
              <a:t>Deuxième niveau</a:t>
            </a:r>
          </a:p>
        </p:txBody>
      </p:sp>
      <p:sp>
        <p:nvSpPr>
          <p:cNvPr id="8" name="Titre 7"/>
          <p:cNvSpPr>
            <a:spLocks noGrp="1"/>
          </p:cNvSpPr>
          <p:nvPr>
            <p:ph type="title"/>
          </p:nvPr>
        </p:nvSpPr>
        <p:spPr bwMode="gray">
          <a:xfrm>
            <a:off x="544439" y="316180"/>
            <a:ext cx="7093544" cy="332546"/>
          </a:xfrm>
        </p:spPr>
        <p:txBody>
          <a:bodyPr anchor="ctr"/>
          <a:lstStyle/>
          <a:p>
            <a:r>
              <a:rPr lang="fr-FR" smtClean="0"/>
              <a:t>Modifiez le style du titre</a:t>
            </a:r>
            <a:endParaRPr lang="fr-FR" dirty="0"/>
          </a:p>
        </p:txBody>
      </p:sp>
      <p:sp>
        <p:nvSpPr>
          <p:cNvPr id="4" name="Espace réservé du texte 3"/>
          <p:cNvSpPr>
            <a:spLocks noGrp="1"/>
          </p:cNvSpPr>
          <p:nvPr>
            <p:ph type="body" sz="quarter" idx="13"/>
          </p:nvPr>
        </p:nvSpPr>
        <p:spPr bwMode="gray">
          <a:xfrm>
            <a:off x="544439" y="656624"/>
            <a:ext cx="7093611" cy="269875"/>
          </a:xfrm>
          <a:prstGeom prst="rect">
            <a:avLst/>
          </a:prstGeom>
        </p:spPr>
        <p:txBody>
          <a:bodyPr tIns="4571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lvl="0"/>
            <a:r>
              <a:rPr lang="fr-FR" smtClean="0"/>
              <a:t>Modifiez les styles du texte du masque</a:t>
            </a:r>
          </a:p>
        </p:txBody>
      </p:sp>
      <p:sp>
        <p:nvSpPr>
          <p:cNvPr id="6" name="Espace réservé du pied de page 4"/>
          <p:cNvSpPr>
            <a:spLocks noGrp="1"/>
          </p:cNvSpPr>
          <p:nvPr>
            <p:ph type="ftr" sz="quarter" idx="15"/>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8E241FC4-8786-4097-B328-B9ED0E5298FC}" type="slidenum">
              <a:rPr lang="fr-FR"/>
              <a:pPr>
                <a:defRPr/>
              </a:pPr>
              <a:t>‹N°›</a:t>
            </a:fld>
            <a:endParaRPr lang="fr-FR" dirty="0"/>
          </a:p>
        </p:txBody>
      </p:sp>
      <p:sp>
        <p:nvSpPr>
          <p:cNvPr id="25" name="Espace réservé du contenu 2"/>
          <p:cNvSpPr>
            <a:spLocks noGrp="1"/>
          </p:cNvSpPr>
          <p:nvPr>
            <p:ph idx="21"/>
          </p:nvPr>
        </p:nvSpPr>
        <p:spPr bwMode="gray">
          <a:xfrm>
            <a:off x="515938" y="3176425"/>
            <a:ext cx="6634670" cy="1716918"/>
          </a:xfrm>
          <a:prstGeom prst="rect">
            <a:avLst/>
          </a:prstGeom>
        </p:spPr>
        <p:txBody>
          <a:bodyPr lIns="36000" tIns="72000"/>
          <a:lstStyle>
            <a:lvl1pPr marL="0" indent="0" algn="l">
              <a:lnSpc>
                <a:spcPct val="100000"/>
              </a:lnSpc>
              <a:spcBef>
                <a:spcPts val="0"/>
              </a:spcBef>
              <a:buFont typeface="Arial" panose="020B0604020202020204" pitchFamily="34" charset="0"/>
              <a:buNone/>
              <a:defRPr sz="1400"/>
            </a:lvl1pPr>
            <a:lvl2pPr marL="182563" indent="-182563" algn="l">
              <a:lnSpc>
                <a:spcPct val="100000"/>
              </a:lnSpc>
              <a:spcBef>
                <a:spcPts val="0"/>
              </a:spcBef>
              <a:buClr>
                <a:schemeClr val="tx1"/>
              </a:buClr>
              <a:defRPr sz="1400"/>
            </a:lvl2pPr>
          </a:lstStyle>
          <a:p>
            <a:pPr lvl="0"/>
            <a:r>
              <a:rPr lang="fr-FR" dirty="0" smtClean="0"/>
              <a:t>Modifiez les styles du texte du masque</a:t>
            </a:r>
          </a:p>
          <a:p>
            <a:pPr lvl="1"/>
            <a:r>
              <a:rPr lang="fr-FR" dirty="0" smtClean="0"/>
              <a:t>Deuxième niveau</a:t>
            </a:r>
          </a:p>
        </p:txBody>
      </p:sp>
      <p:sp>
        <p:nvSpPr>
          <p:cNvPr id="16" name="Rectangle 15"/>
          <p:cNvSpPr/>
          <p:nvPr userDrawn="1"/>
        </p:nvSpPr>
        <p:spPr>
          <a:xfrm>
            <a:off x="515673" y="1257874"/>
            <a:ext cx="1568519"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smtClean="0">
                <a:ln>
                  <a:noFill/>
                </a:ln>
                <a:solidFill>
                  <a:srgbClr val="FFFFFF"/>
                </a:solidFill>
                <a:effectLst/>
                <a:uLnTx/>
                <a:uFillTx/>
                <a:latin typeface="+mn-lt"/>
                <a:ea typeface="+mn-ea"/>
                <a:cs typeface="+mn-cs"/>
              </a:rPr>
              <a:t>Contexte &amp; enjeux</a:t>
            </a:r>
            <a:endParaRPr kumimoji="0" lang="fr-FR"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7" name="Rectangle 16"/>
          <p:cNvSpPr/>
          <p:nvPr userDrawn="1"/>
        </p:nvSpPr>
        <p:spPr>
          <a:xfrm>
            <a:off x="515672" y="2948964"/>
            <a:ext cx="3708000" cy="2160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smtClean="0">
                <a:ln>
                  <a:noFill/>
                </a:ln>
                <a:solidFill>
                  <a:srgbClr val="FFFFFF"/>
                </a:solidFill>
                <a:effectLst/>
                <a:uLnTx/>
                <a:uFillTx/>
                <a:latin typeface="+mn-lt"/>
                <a:ea typeface="+mn-ea"/>
                <a:cs typeface="+mn-cs"/>
              </a:rPr>
              <a:t>Mission et valeur ajoutée de Sopra HR Software</a:t>
            </a:r>
            <a:endParaRPr kumimoji="0" lang="fr-FR"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8" name="Rectangle 17"/>
          <p:cNvSpPr/>
          <p:nvPr userDrawn="1"/>
        </p:nvSpPr>
        <p:spPr>
          <a:xfrm>
            <a:off x="515672" y="4929688"/>
            <a:ext cx="1349064" cy="2160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smtClean="0">
                <a:ln>
                  <a:noFill/>
                </a:ln>
                <a:solidFill>
                  <a:srgbClr val="FFFFFF"/>
                </a:solidFill>
                <a:effectLst/>
                <a:uLnTx/>
                <a:uFillTx/>
                <a:latin typeface="+mn-lt"/>
                <a:ea typeface="+mn-ea"/>
                <a:cs typeface="+mn-cs"/>
              </a:rPr>
              <a:t>Bénéfices client</a:t>
            </a:r>
            <a:endParaRPr kumimoji="0" lang="en-GB" sz="1400" b="1" i="0" u="none" strike="noStrike" kern="1200" cap="none" spc="0" normalizeH="0" baseline="0" noProof="0" dirty="0">
              <a:ln>
                <a:noFill/>
              </a:ln>
              <a:solidFill>
                <a:srgbClr val="FFFFFF"/>
              </a:solidFill>
              <a:effectLst/>
              <a:uLnTx/>
              <a:uFillTx/>
              <a:latin typeface="+mn-lt"/>
              <a:ea typeface="+mn-ea"/>
              <a:cs typeface="+mn-cs"/>
            </a:endParaRPr>
          </a:p>
        </p:txBody>
      </p:sp>
      <p:grpSp>
        <p:nvGrpSpPr>
          <p:cNvPr id="22" name="Groupe 440"/>
          <p:cNvGrpSpPr>
            <a:grpSpLocks/>
          </p:cNvGrpSpPr>
          <p:nvPr userDrawn="1"/>
        </p:nvGrpSpPr>
        <p:grpSpPr bwMode="auto">
          <a:xfrm>
            <a:off x="7323588" y="3005168"/>
            <a:ext cx="321920" cy="171034"/>
            <a:chOff x="887943" y="3953468"/>
            <a:chExt cx="862188" cy="440451"/>
          </a:xfrm>
        </p:grpSpPr>
        <p:sp>
          <p:nvSpPr>
            <p:cNvPr id="23" name="Freeform 5"/>
            <p:cNvSpPr>
              <a:spLocks/>
            </p:cNvSpPr>
            <p:nvPr/>
          </p:nvSpPr>
          <p:spPr bwMode="auto">
            <a:xfrm>
              <a:off x="887943" y="3953468"/>
              <a:ext cx="862188" cy="348329"/>
            </a:xfrm>
            <a:custGeom>
              <a:avLst/>
              <a:gdLst>
                <a:gd name="T0" fmla="*/ 0 w 1795"/>
                <a:gd name="T1" fmla="*/ 348329 h 727"/>
                <a:gd name="T2" fmla="*/ 206061 w 1795"/>
                <a:gd name="T3" fmla="*/ 226629 h 727"/>
                <a:gd name="T4" fmla="*/ 339592 w 1795"/>
                <a:gd name="T5" fmla="*/ 309519 h 727"/>
                <a:gd name="T6" fmla="*/ 378978 w 1795"/>
                <a:gd name="T7" fmla="*/ 335392 h 727"/>
                <a:gd name="T8" fmla="*/ 388105 w 1795"/>
                <a:gd name="T9" fmla="*/ 339705 h 727"/>
                <a:gd name="T10" fmla="*/ 396751 w 1795"/>
                <a:gd name="T11" fmla="*/ 343538 h 727"/>
                <a:gd name="T12" fmla="*/ 405877 w 1795"/>
                <a:gd name="T13" fmla="*/ 345454 h 727"/>
                <a:gd name="T14" fmla="*/ 415003 w 1795"/>
                <a:gd name="T15" fmla="*/ 345454 h 727"/>
                <a:gd name="T16" fmla="*/ 422688 w 1795"/>
                <a:gd name="T17" fmla="*/ 343059 h 727"/>
                <a:gd name="T18" fmla="*/ 429893 w 1795"/>
                <a:gd name="T19" fmla="*/ 338746 h 727"/>
                <a:gd name="T20" fmla="*/ 436137 w 1795"/>
                <a:gd name="T21" fmla="*/ 332039 h 727"/>
                <a:gd name="T22" fmla="*/ 440460 w 1795"/>
                <a:gd name="T23" fmla="*/ 322456 h 727"/>
                <a:gd name="T24" fmla="*/ 475044 w 1795"/>
                <a:gd name="T25" fmla="*/ 216568 h 727"/>
                <a:gd name="T26" fmla="*/ 500501 w 1795"/>
                <a:gd name="T27" fmla="*/ 137990 h 727"/>
                <a:gd name="T28" fmla="*/ 559101 w 1795"/>
                <a:gd name="T29" fmla="*/ 167696 h 727"/>
                <a:gd name="T30" fmla="*/ 579275 w 1795"/>
                <a:gd name="T31" fmla="*/ 178237 h 727"/>
                <a:gd name="T32" fmla="*/ 586480 w 1795"/>
                <a:gd name="T33" fmla="*/ 181112 h 727"/>
                <a:gd name="T34" fmla="*/ 593205 w 1795"/>
                <a:gd name="T35" fmla="*/ 182549 h 727"/>
                <a:gd name="T36" fmla="*/ 607614 w 1795"/>
                <a:gd name="T37" fmla="*/ 181591 h 727"/>
                <a:gd name="T38" fmla="*/ 622024 w 1795"/>
                <a:gd name="T39" fmla="*/ 176800 h 727"/>
                <a:gd name="T40" fmla="*/ 635954 w 1795"/>
                <a:gd name="T41" fmla="*/ 170092 h 727"/>
                <a:gd name="T42" fmla="*/ 693593 w 1795"/>
                <a:gd name="T43" fmla="*/ 140865 h 727"/>
                <a:gd name="T44" fmla="*/ 771406 w 1795"/>
                <a:gd name="T45" fmla="*/ 162905 h 727"/>
                <a:gd name="T46" fmla="*/ 678223 w 1795"/>
                <a:gd name="T47" fmla="*/ 0 h 727"/>
                <a:gd name="T48" fmla="*/ 602811 w 1795"/>
                <a:gd name="T49" fmla="*/ 96306 h 727"/>
                <a:gd name="T50" fmla="*/ 561503 w 1795"/>
                <a:gd name="T51" fmla="*/ 75703 h 727"/>
                <a:gd name="T52" fmla="*/ 498580 w 1795"/>
                <a:gd name="T53" fmla="*/ 43601 h 727"/>
                <a:gd name="T54" fmla="*/ 493777 w 1795"/>
                <a:gd name="T55" fmla="*/ 41205 h 727"/>
                <a:gd name="T56" fmla="*/ 484651 w 1795"/>
                <a:gd name="T57" fmla="*/ 37851 h 727"/>
                <a:gd name="T58" fmla="*/ 475044 w 1795"/>
                <a:gd name="T59" fmla="*/ 36414 h 727"/>
                <a:gd name="T60" fmla="*/ 465918 w 1795"/>
                <a:gd name="T61" fmla="*/ 36414 h 727"/>
                <a:gd name="T62" fmla="*/ 457272 w 1795"/>
                <a:gd name="T63" fmla="*/ 37851 h 727"/>
                <a:gd name="T64" fmla="*/ 449587 w 1795"/>
                <a:gd name="T65" fmla="*/ 41205 h 727"/>
                <a:gd name="T66" fmla="*/ 442862 w 1795"/>
                <a:gd name="T67" fmla="*/ 46955 h 727"/>
                <a:gd name="T68" fmla="*/ 437578 w 1795"/>
                <a:gd name="T69" fmla="*/ 53663 h 727"/>
                <a:gd name="T70" fmla="*/ 436137 w 1795"/>
                <a:gd name="T71" fmla="*/ 57975 h 727"/>
                <a:gd name="T72" fmla="*/ 401554 w 1795"/>
                <a:gd name="T73" fmla="*/ 157634 h 727"/>
                <a:gd name="T74" fmla="*/ 374656 w 1795"/>
                <a:gd name="T75" fmla="*/ 236691 h 727"/>
                <a:gd name="T76" fmla="*/ 266582 w 1795"/>
                <a:gd name="T77" fmla="*/ 166259 h 727"/>
                <a:gd name="T78" fmla="*/ 236801 w 1795"/>
                <a:gd name="T79" fmla="*/ 146614 h 727"/>
                <a:gd name="T80" fmla="*/ 229116 w 1795"/>
                <a:gd name="T81" fmla="*/ 143260 h 727"/>
                <a:gd name="T82" fmla="*/ 221431 w 1795"/>
                <a:gd name="T83" fmla="*/ 140386 h 727"/>
                <a:gd name="T84" fmla="*/ 206061 w 1795"/>
                <a:gd name="T85" fmla="*/ 139907 h 727"/>
                <a:gd name="T86" fmla="*/ 189729 w 1795"/>
                <a:gd name="T87" fmla="*/ 143260 h 727"/>
                <a:gd name="T88" fmla="*/ 174359 w 1795"/>
                <a:gd name="T89" fmla="*/ 150447 h 727"/>
                <a:gd name="T90" fmla="*/ 138815 w 1795"/>
                <a:gd name="T91" fmla="*/ 171050 h 727"/>
                <a:gd name="T92" fmla="*/ 0 w 1795"/>
                <a:gd name="T93" fmla="*/ 253461 h 72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795" h="727">
                  <a:moveTo>
                    <a:pt x="0" y="529"/>
                  </a:moveTo>
                  <a:lnTo>
                    <a:pt x="0" y="727"/>
                  </a:lnTo>
                  <a:lnTo>
                    <a:pt x="429" y="473"/>
                  </a:lnTo>
                  <a:lnTo>
                    <a:pt x="586" y="571"/>
                  </a:lnTo>
                  <a:lnTo>
                    <a:pt x="707" y="646"/>
                  </a:lnTo>
                  <a:lnTo>
                    <a:pt x="789" y="700"/>
                  </a:lnTo>
                  <a:lnTo>
                    <a:pt x="799" y="705"/>
                  </a:lnTo>
                  <a:lnTo>
                    <a:pt x="808" y="709"/>
                  </a:lnTo>
                  <a:lnTo>
                    <a:pt x="817" y="714"/>
                  </a:lnTo>
                  <a:lnTo>
                    <a:pt x="826" y="717"/>
                  </a:lnTo>
                  <a:lnTo>
                    <a:pt x="836" y="720"/>
                  </a:lnTo>
                  <a:lnTo>
                    <a:pt x="845" y="721"/>
                  </a:lnTo>
                  <a:lnTo>
                    <a:pt x="854" y="721"/>
                  </a:lnTo>
                  <a:lnTo>
                    <a:pt x="864" y="721"/>
                  </a:lnTo>
                  <a:lnTo>
                    <a:pt x="872" y="719"/>
                  </a:lnTo>
                  <a:lnTo>
                    <a:pt x="880" y="716"/>
                  </a:lnTo>
                  <a:lnTo>
                    <a:pt x="888" y="713"/>
                  </a:lnTo>
                  <a:lnTo>
                    <a:pt x="895" y="707"/>
                  </a:lnTo>
                  <a:lnTo>
                    <a:pt x="902" y="701"/>
                  </a:lnTo>
                  <a:lnTo>
                    <a:pt x="908" y="693"/>
                  </a:lnTo>
                  <a:lnTo>
                    <a:pt x="914" y="684"/>
                  </a:lnTo>
                  <a:lnTo>
                    <a:pt x="917" y="673"/>
                  </a:lnTo>
                  <a:lnTo>
                    <a:pt x="989" y="452"/>
                  </a:lnTo>
                  <a:lnTo>
                    <a:pt x="1042" y="288"/>
                  </a:lnTo>
                  <a:lnTo>
                    <a:pt x="1109" y="322"/>
                  </a:lnTo>
                  <a:lnTo>
                    <a:pt x="1164" y="350"/>
                  </a:lnTo>
                  <a:lnTo>
                    <a:pt x="1206" y="372"/>
                  </a:lnTo>
                  <a:lnTo>
                    <a:pt x="1213" y="376"/>
                  </a:lnTo>
                  <a:lnTo>
                    <a:pt x="1221" y="378"/>
                  </a:lnTo>
                  <a:lnTo>
                    <a:pt x="1228" y="380"/>
                  </a:lnTo>
                  <a:lnTo>
                    <a:pt x="1235" y="381"/>
                  </a:lnTo>
                  <a:lnTo>
                    <a:pt x="1250" y="381"/>
                  </a:lnTo>
                  <a:lnTo>
                    <a:pt x="1265" y="379"/>
                  </a:lnTo>
                  <a:lnTo>
                    <a:pt x="1280" y="374"/>
                  </a:lnTo>
                  <a:lnTo>
                    <a:pt x="1295" y="369"/>
                  </a:lnTo>
                  <a:lnTo>
                    <a:pt x="1309" y="362"/>
                  </a:lnTo>
                  <a:lnTo>
                    <a:pt x="1324" y="355"/>
                  </a:lnTo>
                  <a:lnTo>
                    <a:pt x="1444" y="294"/>
                  </a:lnTo>
                  <a:lnTo>
                    <a:pt x="1548" y="242"/>
                  </a:lnTo>
                  <a:lnTo>
                    <a:pt x="1606" y="340"/>
                  </a:lnTo>
                  <a:lnTo>
                    <a:pt x="1795" y="20"/>
                  </a:lnTo>
                  <a:lnTo>
                    <a:pt x="1412" y="0"/>
                  </a:lnTo>
                  <a:lnTo>
                    <a:pt x="1463" y="99"/>
                  </a:lnTo>
                  <a:lnTo>
                    <a:pt x="1255" y="201"/>
                  </a:lnTo>
                  <a:lnTo>
                    <a:pt x="1169" y="158"/>
                  </a:lnTo>
                  <a:lnTo>
                    <a:pt x="1096" y="121"/>
                  </a:lnTo>
                  <a:lnTo>
                    <a:pt x="1038" y="91"/>
                  </a:lnTo>
                  <a:lnTo>
                    <a:pt x="1028" y="86"/>
                  </a:lnTo>
                  <a:lnTo>
                    <a:pt x="1018" y="83"/>
                  </a:lnTo>
                  <a:lnTo>
                    <a:pt x="1009" y="79"/>
                  </a:lnTo>
                  <a:lnTo>
                    <a:pt x="999" y="78"/>
                  </a:lnTo>
                  <a:lnTo>
                    <a:pt x="989" y="76"/>
                  </a:lnTo>
                  <a:lnTo>
                    <a:pt x="979" y="76"/>
                  </a:lnTo>
                  <a:lnTo>
                    <a:pt x="970" y="76"/>
                  </a:lnTo>
                  <a:lnTo>
                    <a:pt x="960" y="77"/>
                  </a:lnTo>
                  <a:lnTo>
                    <a:pt x="952" y="79"/>
                  </a:lnTo>
                  <a:lnTo>
                    <a:pt x="944" y="83"/>
                  </a:lnTo>
                  <a:lnTo>
                    <a:pt x="936" y="86"/>
                  </a:lnTo>
                  <a:lnTo>
                    <a:pt x="929" y="91"/>
                  </a:lnTo>
                  <a:lnTo>
                    <a:pt x="922" y="98"/>
                  </a:lnTo>
                  <a:lnTo>
                    <a:pt x="916" y="105"/>
                  </a:lnTo>
                  <a:lnTo>
                    <a:pt x="911" y="112"/>
                  </a:lnTo>
                  <a:lnTo>
                    <a:pt x="908" y="121"/>
                  </a:lnTo>
                  <a:lnTo>
                    <a:pt x="879" y="203"/>
                  </a:lnTo>
                  <a:lnTo>
                    <a:pt x="836" y="329"/>
                  </a:lnTo>
                  <a:lnTo>
                    <a:pt x="780" y="494"/>
                  </a:lnTo>
                  <a:lnTo>
                    <a:pt x="652" y="409"/>
                  </a:lnTo>
                  <a:lnTo>
                    <a:pt x="555" y="347"/>
                  </a:lnTo>
                  <a:lnTo>
                    <a:pt x="493" y="306"/>
                  </a:lnTo>
                  <a:lnTo>
                    <a:pt x="484" y="302"/>
                  </a:lnTo>
                  <a:lnTo>
                    <a:pt x="477" y="299"/>
                  </a:lnTo>
                  <a:lnTo>
                    <a:pt x="469" y="295"/>
                  </a:lnTo>
                  <a:lnTo>
                    <a:pt x="461" y="293"/>
                  </a:lnTo>
                  <a:lnTo>
                    <a:pt x="445" y="292"/>
                  </a:lnTo>
                  <a:lnTo>
                    <a:pt x="429" y="292"/>
                  </a:lnTo>
                  <a:lnTo>
                    <a:pt x="411" y="294"/>
                  </a:lnTo>
                  <a:lnTo>
                    <a:pt x="395" y="299"/>
                  </a:lnTo>
                  <a:lnTo>
                    <a:pt x="379" y="306"/>
                  </a:lnTo>
                  <a:lnTo>
                    <a:pt x="363" y="314"/>
                  </a:lnTo>
                  <a:lnTo>
                    <a:pt x="289" y="357"/>
                  </a:lnTo>
                  <a:lnTo>
                    <a:pt x="166" y="430"/>
                  </a:lnTo>
                  <a:lnTo>
                    <a:pt x="0" y="52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 name="Freeform 6"/>
            <p:cNvSpPr>
              <a:spLocks/>
            </p:cNvSpPr>
            <p:nvPr/>
          </p:nvSpPr>
          <p:spPr bwMode="auto">
            <a:xfrm>
              <a:off x="887943" y="4291722"/>
              <a:ext cx="77726" cy="102196"/>
            </a:xfrm>
            <a:custGeom>
              <a:avLst/>
              <a:gdLst>
                <a:gd name="T0" fmla="*/ 0 w 160"/>
                <a:gd name="T1" fmla="*/ 45313 h 212"/>
                <a:gd name="T2" fmla="*/ 0 w 160"/>
                <a:gd name="T3" fmla="*/ 102196 h 212"/>
                <a:gd name="T4" fmla="*/ 77726 w 160"/>
                <a:gd name="T5" fmla="*/ 102196 h 212"/>
                <a:gd name="T6" fmla="*/ 77726 w 160"/>
                <a:gd name="T7" fmla="*/ 0 h 212"/>
                <a:gd name="T8" fmla="*/ 0 w 160"/>
                <a:gd name="T9" fmla="*/ 45313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212">
                  <a:moveTo>
                    <a:pt x="0" y="94"/>
                  </a:moveTo>
                  <a:lnTo>
                    <a:pt x="0" y="212"/>
                  </a:lnTo>
                  <a:lnTo>
                    <a:pt x="160" y="212"/>
                  </a:lnTo>
                  <a:lnTo>
                    <a:pt x="160" y="0"/>
                  </a:lnTo>
                  <a:lnTo>
                    <a:pt x="0" y="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 name="Freeform 7"/>
            <p:cNvSpPr>
              <a:spLocks/>
            </p:cNvSpPr>
            <p:nvPr/>
          </p:nvSpPr>
          <p:spPr bwMode="auto">
            <a:xfrm>
              <a:off x="1016047" y="4213996"/>
              <a:ext cx="76287" cy="179923"/>
            </a:xfrm>
            <a:custGeom>
              <a:avLst/>
              <a:gdLst>
                <a:gd name="T0" fmla="*/ 0 w 159"/>
                <a:gd name="T1" fmla="*/ 47500 h 375"/>
                <a:gd name="T2" fmla="*/ 0 w 159"/>
                <a:gd name="T3" fmla="*/ 179923 h 375"/>
                <a:gd name="T4" fmla="*/ 76287 w 159"/>
                <a:gd name="T5" fmla="*/ 179923 h 375"/>
                <a:gd name="T6" fmla="*/ 76287 w 159"/>
                <a:gd name="T7" fmla="*/ 0 h 375"/>
                <a:gd name="T8" fmla="*/ 0 w 159"/>
                <a:gd name="T9" fmla="*/ 47500 h 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375">
                  <a:moveTo>
                    <a:pt x="0" y="99"/>
                  </a:moveTo>
                  <a:lnTo>
                    <a:pt x="0" y="375"/>
                  </a:lnTo>
                  <a:lnTo>
                    <a:pt x="159" y="375"/>
                  </a:lnTo>
                  <a:lnTo>
                    <a:pt x="159" y="0"/>
                  </a:lnTo>
                  <a:lnTo>
                    <a:pt x="0" y="9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1" name="Freeform 8"/>
            <p:cNvSpPr>
              <a:spLocks/>
            </p:cNvSpPr>
            <p:nvPr/>
          </p:nvSpPr>
          <p:spPr bwMode="auto">
            <a:xfrm>
              <a:off x="1525587" y="4110361"/>
              <a:ext cx="76287" cy="283558"/>
            </a:xfrm>
            <a:custGeom>
              <a:avLst/>
              <a:gdLst>
                <a:gd name="T0" fmla="*/ 0 w 159"/>
                <a:gd name="T1" fmla="*/ 41262 h 591"/>
                <a:gd name="T2" fmla="*/ 0 w 159"/>
                <a:gd name="T3" fmla="*/ 283558 h 591"/>
                <a:gd name="T4" fmla="*/ 76287 w 159"/>
                <a:gd name="T5" fmla="*/ 283558 h 591"/>
                <a:gd name="T6" fmla="*/ 76287 w 159"/>
                <a:gd name="T7" fmla="*/ 0 h 591"/>
                <a:gd name="T8" fmla="*/ 0 w 159"/>
                <a:gd name="T9" fmla="*/ 41262 h 5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591">
                  <a:moveTo>
                    <a:pt x="0" y="86"/>
                  </a:moveTo>
                  <a:lnTo>
                    <a:pt x="0" y="591"/>
                  </a:lnTo>
                  <a:lnTo>
                    <a:pt x="159" y="591"/>
                  </a:lnTo>
                  <a:lnTo>
                    <a:pt x="159" y="0"/>
                  </a:lnTo>
                  <a:lnTo>
                    <a:pt x="0" y="8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 name="Freeform 9"/>
            <p:cNvSpPr>
              <a:spLocks/>
            </p:cNvSpPr>
            <p:nvPr/>
          </p:nvSpPr>
          <p:spPr bwMode="auto">
            <a:xfrm>
              <a:off x="1652252" y="4055664"/>
              <a:ext cx="77726" cy="338254"/>
            </a:xfrm>
            <a:custGeom>
              <a:avLst/>
              <a:gdLst>
                <a:gd name="T0" fmla="*/ 0 w 160"/>
                <a:gd name="T1" fmla="*/ 116275 h 704"/>
                <a:gd name="T2" fmla="*/ 0 w 160"/>
                <a:gd name="T3" fmla="*/ 338254 h 704"/>
                <a:gd name="T4" fmla="*/ 77726 w 160"/>
                <a:gd name="T5" fmla="*/ 338254 h 704"/>
                <a:gd name="T6" fmla="*/ 77726 w 160"/>
                <a:gd name="T7" fmla="*/ 0 h 704"/>
                <a:gd name="T8" fmla="*/ 0 w 160"/>
                <a:gd name="T9" fmla="*/ 116275 h 7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704">
                  <a:moveTo>
                    <a:pt x="0" y="242"/>
                  </a:moveTo>
                  <a:lnTo>
                    <a:pt x="0" y="704"/>
                  </a:lnTo>
                  <a:lnTo>
                    <a:pt x="160" y="704"/>
                  </a:lnTo>
                  <a:lnTo>
                    <a:pt x="160" y="0"/>
                  </a:lnTo>
                  <a:lnTo>
                    <a:pt x="0" y="2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3" name="Freeform 10"/>
            <p:cNvSpPr>
              <a:spLocks/>
            </p:cNvSpPr>
            <p:nvPr/>
          </p:nvSpPr>
          <p:spPr bwMode="auto">
            <a:xfrm>
              <a:off x="1142712" y="4247101"/>
              <a:ext cx="76287" cy="146817"/>
            </a:xfrm>
            <a:custGeom>
              <a:avLst/>
              <a:gdLst>
                <a:gd name="T0" fmla="*/ 0 w 159"/>
                <a:gd name="T1" fmla="*/ 0 h 304"/>
                <a:gd name="T2" fmla="*/ 0 w 159"/>
                <a:gd name="T3" fmla="*/ 146817 h 304"/>
                <a:gd name="T4" fmla="*/ 76287 w 159"/>
                <a:gd name="T5" fmla="*/ 146817 h 304"/>
                <a:gd name="T6" fmla="*/ 76287 w 159"/>
                <a:gd name="T7" fmla="*/ 48295 h 304"/>
                <a:gd name="T8" fmla="*/ 0 w 159"/>
                <a:gd name="T9" fmla="*/ 0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304">
                  <a:moveTo>
                    <a:pt x="0" y="0"/>
                  </a:moveTo>
                  <a:lnTo>
                    <a:pt x="0" y="304"/>
                  </a:lnTo>
                  <a:lnTo>
                    <a:pt x="159" y="304"/>
                  </a:lnTo>
                  <a:lnTo>
                    <a:pt x="159" y="10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 name="Freeform 11"/>
            <p:cNvSpPr>
              <a:spLocks/>
            </p:cNvSpPr>
            <p:nvPr/>
          </p:nvSpPr>
          <p:spPr bwMode="auto">
            <a:xfrm>
              <a:off x="1400361" y="4131951"/>
              <a:ext cx="76287" cy="261967"/>
            </a:xfrm>
            <a:custGeom>
              <a:avLst/>
              <a:gdLst>
                <a:gd name="T0" fmla="*/ 0 w 160"/>
                <a:gd name="T1" fmla="*/ 0 h 545"/>
                <a:gd name="T2" fmla="*/ 0 w 160"/>
                <a:gd name="T3" fmla="*/ 261967 h 545"/>
                <a:gd name="T4" fmla="*/ 76287 w 160"/>
                <a:gd name="T5" fmla="*/ 261967 h 545"/>
                <a:gd name="T6" fmla="*/ 76287 w 160"/>
                <a:gd name="T7" fmla="*/ 34128 h 545"/>
                <a:gd name="T8" fmla="*/ 0 w 160"/>
                <a:gd name="T9" fmla="*/ 0 h 5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545">
                  <a:moveTo>
                    <a:pt x="0" y="0"/>
                  </a:moveTo>
                  <a:lnTo>
                    <a:pt x="0" y="545"/>
                  </a:lnTo>
                  <a:lnTo>
                    <a:pt x="160" y="545"/>
                  </a:lnTo>
                  <a:lnTo>
                    <a:pt x="160" y="71"/>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 name="Freeform 12"/>
            <p:cNvSpPr>
              <a:spLocks/>
            </p:cNvSpPr>
            <p:nvPr/>
          </p:nvSpPr>
          <p:spPr bwMode="auto">
            <a:xfrm>
              <a:off x="1272256" y="4301797"/>
              <a:ext cx="76287" cy="92120"/>
            </a:xfrm>
            <a:custGeom>
              <a:avLst/>
              <a:gdLst>
                <a:gd name="T0" fmla="*/ 0 w 159"/>
                <a:gd name="T1" fmla="*/ 27151 h 190"/>
                <a:gd name="T2" fmla="*/ 0 w 159"/>
                <a:gd name="T3" fmla="*/ 92120 h 190"/>
                <a:gd name="T4" fmla="*/ 76287 w 159"/>
                <a:gd name="T5" fmla="*/ 92120 h 190"/>
                <a:gd name="T6" fmla="*/ 76287 w 159"/>
                <a:gd name="T7" fmla="*/ 0 h 190"/>
                <a:gd name="T8" fmla="*/ 76287 w 159"/>
                <a:gd name="T9" fmla="*/ 0 h 190"/>
                <a:gd name="T10" fmla="*/ 72449 w 159"/>
                <a:gd name="T11" fmla="*/ 3394 h 190"/>
                <a:gd name="T12" fmla="*/ 63333 w 159"/>
                <a:gd name="T13" fmla="*/ 10182 h 190"/>
                <a:gd name="T14" fmla="*/ 51818 w 159"/>
                <a:gd name="T15" fmla="*/ 18424 h 190"/>
                <a:gd name="T16" fmla="*/ 46060 w 159"/>
                <a:gd name="T17" fmla="*/ 21818 h 190"/>
                <a:gd name="T18" fmla="*/ 41262 w 159"/>
                <a:gd name="T19" fmla="*/ 24242 h 190"/>
                <a:gd name="T20" fmla="*/ 41262 w 159"/>
                <a:gd name="T21" fmla="*/ 24242 h 190"/>
                <a:gd name="T22" fmla="*/ 35505 w 159"/>
                <a:gd name="T23" fmla="*/ 25212 h 190"/>
                <a:gd name="T24" fmla="*/ 29267 w 159"/>
                <a:gd name="T25" fmla="*/ 26181 h 190"/>
                <a:gd name="T26" fmla="*/ 15833 w 159"/>
                <a:gd name="T27" fmla="*/ 27151 h 190"/>
                <a:gd name="T28" fmla="*/ 4318 w 159"/>
                <a:gd name="T29" fmla="*/ 27151 h 190"/>
                <a:gd name="T30" fmla="*/ 0 w 159"/>
                <a:gd name="T31" fmla="*/ 27151 h 190"/>
                <a:gd name="T32" fmla="*/ 0 w 159"/>
                <a:gd name="T33" fmla="*/ 27151 h 1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9" h="190">
                  <a:moveTo>
                    <a:pt x="0" y="56"/>
                  </a:moveTo>
                  <a:lnTo>
                    <a:pt x="0" y="190"/>
                  </a:lnTo>
                  <a:lnTo>
                    <a:pt x="159" y="190"/>
                  </a:lnTo>
                  <a:lnTo>
                    <a:pt x="159" y="0"/>
                  </a:lnTo>
                  <a:lnTo>
                    <a:pt x="151" y="7"/>
                  </a:lnTo>
                  <a:lnTo>
                    <a:pt x="132" y="21"/>
                  </a:lnTo>
                  <a:lnTo>
                    <a:pt x="108" y="38"/>
                  </a:lnTo>
                  <a:lnTo>
                    <a:pt x="96" y="45"/>
                  </a:lnTo>
                  <a:lnTo>
                    <a:pt x="86" y="50"/>
                  </a:lnTo>
                  <a:lnTo>
                    <a:pt x="74" y="52"/>
                  </a:lnTo>
                  <a:lnTo>
                    <a:pt x="61" y="54"/>
                  </a:lnTo>
                  <a:lnTo>
                    <a:pt x="33" y="56"/>
                  </a:lnTo>
                  <a:lnTo>
                    <a:pt x="9" y="56"/>
                  </a:lnTo>
                  <a:lnTo>
                    <a:pt x="0" y="5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36" name="Groupe 43"/>
          <p:cNvGrpSpPr>
            <a:grpSpLocks noChangeAspect="1"/>
          </p:cNvGrpSpPr>
          <p:nvPr userDrawn="1"/>
        </p:nvGrpSpPr>
        <p:grpSpPr bwMode="auto">
          <a:xfrm>
            <a:off x="7357872" y="1297014"/>
            <a:ext cx="253352" cy="194318"/>
            <a:chOff x="179512" y="5301208"/>
            <a:chExt cx="992578" cy="766303"/>
          </a:xfrm>
        </p:grpSpPr>
        <p:sp>
          <p:nvSpPr>
            <p:cNvPr id="37" name="Freeform 38"/>
            <p:cNvSpPr>
              <a:spLocks/>
            </p:cNvSpPr>
            <p:nvPr/>
          </p:nvSpPr>
          <p:spPr bwMode="auto">
            <a:xfrm>
              <a:off x="179512" y="5301208"/>
              <a:ext cx="992578" cy="766303"/>
            </a:xfrm>
            <a:custGeom>
              <a:avLst/>
              <a:gdLst>
                <a:gd name="T0" fmla="*/ 901601 w 1702"/>
                <a:gd name="T1" fmla="*/ 678825 h 1314"/>
                <a:gd name="T2" fmla="*/ 901601 w 1702"/>
                <a:gd name="T3" fmla="*/ 367406 h 1314"/>
                <a:gd name="T4" fmla="*/ 891104 w 1702"/>
                <a:gd name="T5" fmla="*/ 365073 h 1314"/>
                <a:gd name="T6" fmla="*/ 889938 w 1702"/>
                <a:gd name="T7" fmla="*/ 366239 h 1314"/>
                <a:gd name="T8" fmla="*/ 383735 w 1702"/>
                <a:gd name="T9" fmla="*/ 262433 h 1314"/>
                <a:gd name="T10" fmla="*/ 383735 w 1702"/>
                <a:gd name="T11" fmla="*/ 676493 h 1314"/>
                <a:gd name="T12" fmla="*/ 338246 w 1702"/>
                <a:gd name="T13" fmla="*/ 676493 h 1314"/>
                <a:gd name="T14" fmla="*/ 338246 w 1702"/>
                <a:gd name="T15" fmla="*/ 206447 h 1314"/>
                <a:gd name="T16" fmla="*/ 445552 w 1702"/>
                <a:gd name="T17" fmla="*/ 228608 h 1314"/>
                <a:gd name="T18" fmla="*/ 421058 w 1702"/>
                <a:gd name="T19" fmla="*/ 3499 h 1314"/>
                <a:gd name="T20" fmla="*/ 158626 w 1702"/>
                <a:gd name="T21" fmla="*/ 0 h 1314"/>
                <a:gd name="T22" fmla="*/ 89810 w 1702"/>
                <a:gd name="T23" fmla="*/ 678825 h 1314"/>
                <a:gd name="T24" fmla="*/ 0 w 1702"/>
                <a:gd name="T25" fmla="*/ 678825 h 1314"/>
                <a:gd name="T26" fmla="*/ 0 w 1702"/>
                <a:gd name="T27" fmla="*/ 766303 h 1314"/>
                <a:gd name="T28" fmla="*/ 992578 w 1702"/>
                <a:gd name="T29" fmla="*/ 766303 h 1314"/>
                <a:gd name="T30" fmla="*/ 992578 w 1702"/>
                <a:gd name="T31" fmla="*/ 678825 h 1314"/>
                <a:gd name="T32" fmla="*/ 901601 w 1702"/>
                <a:gd name="T33" fmla="*/ 678825 h 1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02" h="1314">
                  <a:moveTo>
                    <a:pt x="1546" y="1164"/>
                  </a:moveTo>
                  <a:lnTo>
                    <a:pt x="1546" y="630"/>
                  </a:lnTo>
                  <a:lnTo>
                    <a:pt x="1528" y="626"/>
                  </a:lnTo>
                  <a:lnTo>
                    <a:pt x="1526" y="628"/>
                  </a:lnTo>
                  <a:lnTo>
                    <a:pt x="658" y="450"/>
                  </a:lnTo>
                  <a:lnTo>
                    <a:pt x="658" y="1160"/>
                  </a:lnTo>
                  <a:lnTo>
                    <a:pt x="580" y="1160"/>
                  </a:lnTo>
                  <a:lnTo>
                    <a:pt x="580" y="354"/>
                  </a:lnTo>
                  <a:lnTo>
                    <a:pt x="764" y="392"/>
                  </a:lnTo>
                  <a:lnTo>
                    <a:pt x="722" y="6"/>
                  </a:lnTo>
                  <a:lnTo>
                    <a:pt x="272" y="0"/>
                  </a:lnTo>
                  <a:lnTo>
                    <a:pt x="154" y="1164"/>
                  </a:lnTo>
                  <a:lnTo>
                    <a:pt x="0" y="1164"/>
                  </a:lnTo>
                  <a:lnTo>
                    <a:pt x="0" y="1314"/>
                  </a:lnTo>
                  <a:lnTo>
                    <a:pt x="1702" y="1314"/>
                  </a:lnTo>
                  <a:lnTo>
                    <a:pt x="1702" y="1164"/>
                  </a:lnTo>
                  <a:lnTo>
                    <a:pt x="1546" y="11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 name="Rectangle 37"/>
            <p:cNvSpPr/>
            <p:nvPr/>
          </p:nvSpPr>
          <p:spPr>
            <a:xfrm>
              <a:off x="632436" y="5732858"/>
              <a:ext cx="101187" cy="10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39" name="Rectangle 38"/>
            <p:cNvSpPr/>
            <p:nvPr/>
          </p:nvSpPr>
          <p:spPr>
            <a:xfrm>
              <a:off x="767349" y="5732861"/>
              <a:ext cx="106003" cy="10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40" name="Rectangle 39"/>
            <p:cNvSpPr/>
            <p:nvPr/>
          </p:nvSpPr>
          <p:spPr>
            <a:xfrm>
              <a:off x="907083" y="5732861"/>
              <a:ext cx="106003" cy="10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grpSp>
      <p:grpSp>
        <p:nvGrpSpPr>
          <p:cNvPr id="41" name="Groupe 1"/>
          <p:cNvGrpSpPr>
            <a:grpSpLocks/>
          </p:cNvGrpSpPr>
          <p:nvPr userDrawn="1"/>
        </p:nvGrpSpPr>
        <p:grpSpPr bwMode="auto">
          <a:xfrm>
            <a:off x="7363968" y="4685086"/>
            <a:ext cx="241160" cy="177978"/>
            <a:chOff x="8621078" y="4675482"/>
            <a:chExt cx="460392" cy="285909"/>
          </a:xfrm>
        </p:grpSpPr>
        <p:sp>
          <p:nvSpPr>
            <p:cNvPr id="42" name="Freeform 17"/>
            <p:cNvSpPr>
              <a:spLocks noEditPoints="1"/>
            </p:cNvSpPr>
            <p:nvPr/>
          </p:nvSpPr>
          <p:spPr bwMode="auto">
            <a:xfrm>
              <a:off x="8621078" y="4675482"/>
              <a:ext cx="460392" cy="285909"/>
            </a:xfrm>
            <a:custGeom>
              <a:avLst/>
              <a:gdLst>
                <a:gd name="T0" fmla="*/ 424341 w 779"/>
                <a:gd name="T1" fmla="*/ 0 h 580"/>
                <a:gd name="T2" fmla="*/ 24822 w 779"/>
                <a:gd name="T3" fmla="*/ 0 h 580"/>
                <a:gd name="T4" fmla="*/ 24822 w 779"/>
                <a:gd name="T5" fmla="*/ 225770 h 580"/>
                <a:gd name="T6" fmla="*/ 424341 w 779"/>
                <a:gd name="T7" fmla="*/ 225770 h 580"/>
                <a:gd name="T8" fmla="*/ 424341 w 779"/>
                <a:gd name="T9" fmla="*/ 0 h 580"/>
                <a:gd name="T10" fmla="*/ 398337 w 779"/>
                <a:gd name="T11" fmla="*/ 204080 h 580"/>
                <a:gd name="T12" fmla="*/ 50826 w 779"/>
                <a:gd name="T13" fmla="*/ 204080 h 580"/>
                <a:gd name="T14" fmla="*/ 50826 w 779"/>
                <a:gd name="T15" fmla="*/ 21690 h 580"/>
                <a:gd name="T16" fmla="*/ 398337 w 779"/>
                <a:gd name="T17" fmla="*/ 21690 h 580"/>
                <a:gd name="T18" fmla="*/ 398337 w 779"/>
                <a:gd name="T19" fmla="*/ 204080 h 580"/>
                <a:gd name="T20" fmla="*/ 0 w 779"/>
                <a:gd name="T21" fmla="*/ 238093 h 580"/>
                <a:gd name="T22" fmla="*/ 0 w 779"/>
                <a:gd name="T23" fmla="*/ 268163 h 580"/>
                <a:gd name="T24" fmla="*/ 460392 w 779"/>
                <a:gd name="T25" fmla="*/ 268163 h 580"/>
                <a:gd name="T26" fmla="*/ 460392 w 779"/>
                <a:gd name="T27" fmla="*/ 238093 h 580"/>
                <a:gd name="T28" fmla="*/ 0 w 779"/>
                <a:gd name="T29" fmla="*/ 238093 h 580"/>
                <a:gd name="T30" fmla="*/ 281909 w 779"/>
                <a:gd name="T31" fmla="*/ 252882 h 580"/>
                <a:gd name="T32" fmla="*/ 188530 w 779"/>
                <a:gd name="T33" fmla="*/ 252882 h 580"/>
                <a:gd name="T34" fmla="*/ 188530 w 779"/>
                <a:gd name="T35" fmla="*/ 243516 h 580"/>
                <a:gd name="T36" fmla="*/ 281909 w 779"/>
                <a:gd name="T37" fmla="*/ 243516 h 580"/>
                <a:gd name="T38" fmla="*/ 281909 w 779"/>
                <a:gd name="T39" fmla="*/ 252882 h 580"/>
                <a:gd name="T40" fmla="*/ 376469 w 779"/>
                <a:gd name="T41" fmla="*/ 262741 h 580"/>
                <a:gd name="T42" fmla="*/ 368195 w 779"/>
                <a:gd name="T43" fmla="*/ 255346 h 580"/>
                <a:gd name="T44" fmla="*/ 376469 w 779"/>
                <a:gd name="T45" fmla="*/ 248445 h 580"/>
                <a:gd name="T46" fmla="*/ 385335 w 779"/>
                <a:gd name="T47" fmla="*/ 255346 h 580"/>
                <a:gd name="T48" fmla="*/ 376469 w 779"/>
                <a:gd name="T49" fmla="*/ 262741 h 580"/>
                <a:gd name="T50" fmla="*/ 414294 w 779"/>
                <a:gd name="T51" fmla="*/ 262741 h 580"/>
                <a:gd name="T52" fmla="*/ 405429 w 779"/>
                <a:gd name="T53" fmla="*/ 255346 h 580"/>
                <a:gd name="T54" fmla="*/ 414294 w 779"/>
                <a:gd name="T55" fmla="*/ 248445 h 580"/>
                <a:gd name="T56" fmla="*/ 423159 w 779"/>
                <a:gd name="T57" fmla="*/ 255346 h 580"/>
                <a:gd name="T58" fmla="*/ 414294 w 779"/>
                <a:gd name="T59" fmla="*/ 262741 h 580"/>
                <a:gd name="T60" fmla="*/ 414294 w 779"/>
                <a:gd name="T61" fmla="*/ 262741 h 580"/>
                <a:gd name="T62" fmla="*/ 414294 w 779"/>
                <a:gd name="T63" fmla="*/ 262741 h 5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79" h="580">
                  <a:moveTo>
                    <a:pt x="718" y="0"/>
                  </a:moveTo>
                  <a:cubicBezTo>
                    <a:pt x="42" y="0"/>
                    <a:pt x="42" y="0"/>
                    <a:pt x="42" y="0"/>
                  </a:cubicBezTo>
                  <a:cubicBezTo>
                    <a:pt x="42" y="458"/>
                    <a:pt x="42" y="458"/>
                    <a:pt x="42" y="458"/>
                  </a:cubicBezTo>
                  <a:cubicBezTo>
                    <a:pt x="718" y="458"/>
                    <a:pt x="718" y="458"/>
                    <a:pt x="718" y="458"/>
                  </a:cubicBezTo>
                  <a:lnTo>
                    <a:pt x="718" y="0"/>
                  </a:lnTo>
                  <a:close/>
                  <a:moveTo>
                    <a:pt x="674" y="414"/>
                  </a:moveTo>
                  <a:cubicBezTo>
                    <a:pt x="86" y="414"/>
                    <a:pt x="86" y="414"/>
                    <a:pt x="86" y="414"/>
                  </a:cubicBezTo>
                  <a:cubicBezTo>
                    <a:pt x="86" y="44"/>
                    <a:pt x="86" y="44"/>
                    <a:pt x="86" y="44"/>
                  </a:cubicBezTo>
                  <a:cubicBezTo>
                    <a:pt x="674" y="44"/>
                    <a:pt x="674" y="44"/>
                    <a:pt x="674" y="44"/>
                  </a:cubicBezTo>
                  <a:lnTo>
                    <a:pt x="674" y="414"/>
                  </a:lnTo>
                  <a:close/>
                  <a:moveTo>
                    <a:pt x="0" y="483"/>
                  </a:moveTo>
                  <a:cubicBezTo>
                    <a:pt x="0" y="544"/>
                    <a:pt x="0" y="544"/>
                    <a:pt x="0" y="544"/>
                  </a:cubicBezTo>
                  <a:cubicBezTo>
                    <a:pt x="110" y="580"/>
                    <a:pt x="753" y="561"/>
                    <a:pt x="779" y="544"/>
                  </a:cubicBezTo>
                  <a:cubicBezTo>
                    <a:pt x="779" y="483"/>
                    <a:pt x="779" y="483"/>
                    <a:pt x="779" y="483"/>
                  </a:cubicBezTo>
                  <a:lnTo>
                    <a:pt x="0" y="483"/>
                  </a:lnTo>
                  <a:close/>
                  <a:moveTo>
                    <a:pt x="477" y="513"/>
                  </a:moveTo>
                  <a:cubicBezTo>
                    <a:pt x="319" y="513"/>
                    <a:pt x="319" y="513"/>
                    <a:pt x="319" y="513"/>
                  </a:cubicBezTo>
                  <a:cubicBezTo>
                    <a:pt x="319" y="494"/>
                    <a:pt x="319" y="494"/>
                    <a:pt x="319" y="494"/>
                  </a:cubicBezTo>
                  <a:cubicBezTo>
                    <a:pt x="477" y="494"/>
                    <a:pt x="477" y="494"/>
                    <a:pt x="477" y="494"/>
                  </a:cubicBezTo>
                  <a:lnTo>
                    <a:pt x="477" y="513"/>
                  </a:lnTo>
                  <a:close/>
                  <a:moveTo>
                    <a:pt x="637" y="533"/>
                  </a:moveTo>
                  <a:cubicBezTo>
                    <a:pt x="629" y="533"/>
                    <a:pt x="623" y="526"/>
                    <a:pt x="623" y="518"/>
                  </a:cubicBezTo>
                  <a:cubicBezTo>
                    <a:pt x="623" y="510"/>
                    <a:pt x="629" y="504"/>
                    <a:pt x="637" y="504"/>
                  </a:cubicBezTo>
                  <a:cubicBezTo>
                    <a:pt x="645" y="504"/>
                    <a:pt x="652" y="510"/>
                    <a:pt x="652" y="518"/>
                  </a:cubicBezTo>
                  <a:cubicBezTo>
                    <a:pt x="652" y="526"/>
                    <a:pt x="645" y="533"/>
                    <a:pt x="637" y="533"/>
                  </a:cubicBezTo>
                  <a:close/>
                  <a:moveTo>
                    <a:pt x="701" y="533"/>
                  </a:moveTo>
                  <a:cubicBezTo>
                    <a:pt x="693" y="533"/>
                    <a:pt x="686" y="526"/>
                    <a:pt x="686" y="518"/>
                  </a:cubicBezTo>
                  <a:cubicBezTo>
                    <a:pt x="686" y="510"/>
                    <a:pt x="693" y="504"/>
                    <a:pt x="701" y="504"/>
                  </a:cubicBezTo>
                  <a:cubicBezTo>
                    <a:pt x="709" y="504"/>
                    <a:pt x="716" y="510"/>
                    <a:pt x="716" y="518"/>
                  </a:cubicBezTo>
                  <a:cubicBezTo>
                    <a:pt x="716" y="526"/>
                    <a:pt x="709" y="533"/>
                    <a:pt x="701" y="533"/>
                  </a:cubicBezTo>
                  <a:close/>
                  <a:moveTo>
                    <a:pt x="701" y="533"/>
                  </a:moveTo>
                  <a:cubicBezTo>
                    <a:pt x="701" y="533"/>
                    <a:pt x="701" y="533"/>
                    <a:pt x="701" y="533"/>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 name="Freeform 22"/>
            <p:cNvSpPr>
              <a:spLocks noEditPoints="1"/>
            </p:cNvSpPr>
            <p:nvPr/>
          </p:nvSpPr>
          <p:spPr bwMode="auto">
            <a:xfrm>
              <a:off x="8735982" y="4719695"/>
              <a:ext cx="227235" cy="141831"/>
            </a:xfrm>
            <a:custGeom>
              <a:avLst/>
              <a:gdLst>
                <a:gd name="T0" fmla="*/ 114191 w 396"/>
                <a:gd name="T1" fmla="*/ 82415 h 296"/>
                <a:gd name="T2" fmla="*/ 158950 w 396"/>
                <a:gd name="T3" fmla="*/ 99665 h 296"/>
                <a:gd name="T4" fmla="*/ 147473 w 396"/>
                <a:gd name="T5" fmla="*/ 109248 h 296"/>
                <a:gd name="T6" fmla="*/ 113618 w 396"/>
                <a:gd name="T7" fmla="*/ 95832 h 296"/>
                <a:gd name="T8" fmla="*/ 77466 w 396"/>
                <a:gd name="T9" fmla="*/ 107811 h 296"/>
                <a:gd name="T10" fmla="*/ 65990 w 396"/>
                <a:gd name="T11" fmla="*/ 98707 h 296"/>
                <a:gd name="T12" fmla="*/ 114191 w 396"/>
                <a:gd name="T13" fmla="*/ 82415 h 296"/>
                <a:gd name="T14" fmla="*/ 43037 w 396"/>
                <a:gd name="T15" fmla="*/ 79061 h 296"/>
                <a:gd name="T16" fmla="*/ 55661 w 396"/>
                <a:gd name="T17" fmla="*/ 89603 h 296"/>
                <a:gd name="T18" fmla="*/ 114765 w 396"/>
                <a:gd name="T19" fmla="*/ 69957 h 296"/>
                <a:gd name="T20" fmla="*/ 169852 w 396"/>
                <a:gd name="T21" fmla="*/ 91040 h 296"/>
                <a:gd name="T22" fmla="*/ 182477 w 396"/>
                <a:gd name="T23" fmla="*/ 80499 h 296"/>
                <a:gd name="T24" fmla="*/ 115913 w 396"/>
                <a:gd name="T25" fmla="*/ 55103 h 296"/>
                <a:gd name="T26" fmla="*/ 43037 w 396"/>
                <a:gd name="T27" fmla="*/ 79061 h 296"/>
                <a:gd name="T28" fmla="*/ 119356 w 396"/>
                <a:gd name="T29" fmla="*/ 1437 h 296"/>
                <a:gd name="T30" fmla="*/ 0 w 396"/>
                <a:gd name="T31" fmla="*/ 40249 h 296"/>
                <a:gd name="T32" fmla="*/ 13198 w 396"/>
                <a:gd name="T33" fmla="*/ 51270 h 296"/>
                <a:gd name="T34" fmla="*/ 118208 w 396"/>
                <a:gd name="T35" fmla="*/ 16771 h 296"/>
                <a:gd name="T36" fmla="*/ 214037 w 396"/>
                <a:gd name="T37" fmla="*/ 53187 h 296"/>
                <a:gd name="T38" fmla="*/ 227235 w 396"/>
                <a:gd name="T39" fmla="*/ 42166 h 296"/>
                <a:gd name="T40" fmla="*/ 119356 w 396"/>
                <a:gd name="T41" fmla="*/ 1437 h 296"/>
                <a:gd name="T42" fmla="*/ 20084 w 396"/>
                <a:gd name="T43" fmla="*/ 59895 h 296"/>
                <a:gd name="T44" fmla="*/ 33282 w 396"/>
                <a:gd name="T45" fmla="*/ 71395 h 296"/>
                <a:gd name="T46" fmla="*/ 116487 w 396"/>
                <a:gd name="T47" fmla="*/ 44083 h 296"/>
                <a:gd name="T48" fmla="*/ 191658 w 396"/>
                <a:gd name="T49" fmla="*/ 72832 h 296"/>
                <a:gd name="T50" fmla="*/ 204856 w 396"/>
                <a:gd name="T51" fmla="*/ 61332 h 296"/>
                <a:gd name="T52" fmla="*/ 117060 w 396"/>
                <a:gd name="T53" fmla="*/ 28270 h 296"/>
                <a:gd name="T54" fmla="*/ 20084 w 396"/>
                <a:gd name="T55" fmla="*/ 59895 h 296"/>
                <a:gd name="T56" fmla="*/ 108453 w 396"/>
                <a:gd name="T57" fmla="*/ 105415 h 296"/>
                <a:gd name="T58" fmla="*/ 86648 w 396"/>
                <a:gd name="T59" fmla="*/ 123623 h 296"/>
                <a:gd name="T60" fmla="*/ 108453 w 396"/>
                <a:gd name="T61" fmla="*/ 141831 h 296"/>
                <a:gd name="T62" fmla="*/ 130258 w 396"/>
                <a:gd name="T63" fmla="*/ 123623 h 296"/>
                <a:gd name="T64" fmla="*/ 108453 w 396"/>
                <a:gd name="T65" fmla="*/ 105415 h 296"/>
                <a:gd name="T66" fmla="*/ 108453 w 396"/>
                <a:gd name="T67" fmla="*/ 105415 h 296"/>
                <a:gd name="T68" fmla="*/ 108453 w 396"/>
                <a:gd name="T69" fmla="*/ 105415 h 2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96" h="296">
                  <a:moveTo>
                    <a:pt x="199" y="172"/>
                  </a:moveTo>
                  <a:cubicBezTo>
                    <a:pt x="230" y="173"/>
                    <a:pt x="258" y="187"/>
                    <a:pt x="277" y="208"/>
                  </a:cubicBezTo>
                  <a:cubicBezTo>
                    <a:pt x="257" y="228"/>
                    <a:pt x="257" y="228"/>
                    <a:pt x="257" y="228"/>
                  </a:cubicBezTo>
                  <a:cubicBezTo>
                    <a:pt x="243" y="211"/>
                    <a:pt x="222" y="201"/>
                    <a:pt x="198" y="200"/>
                  </a:cubicBezTo>
                  <a:cubicBezTo>
                    <a:pt x="173" y="199"/>
                    <a:pt x="151" y="209"/>
                    <a:pt x="135" y="225"/>
                  </a:cubicBezTo>
                  <a:cubicBezTo>
                    <a:pt x="115" y="206"/>
                    <a:pt x="115" y="206"/>
                    <a:pt x="115" y="206"/>
                  </a:cubicBezTo>
                  <a:cubicBezTo>
                    <a:pt x="136" y="184"/>
                    <a:pt x="166" y="171"/>
                    <a:pt x="199" y="172"/>
                  </a:cubicBezTo>
                  <a:close/>
                  <a:moveTo>
                    <a:pt x="75" y="165"/>
                  </a:moveTo>
                  <a:cubicBezTo>
                    <a:pt x="97" y="187"/>
                    <a:pt x="97" y="187"/>
                    <a:pt x="97" y="187"/>
                  </a:cubicBezTo>
                  <a:cubicBezTo>
                    <a:pt x="123" y="160"/>
                    <a:pt x="160" y="144"/>
                    <a:pt x="200" y="146"/>
                  </a:cubicBezTo>
                  <a:cubicBezTo>
                    <a:pt x="238" y="147"/>
                    <a:pt x="272" y="164"/>
                    <a:pt x="296" y="190"/>
                  </a:cubicBezTo>
                  <a:cubicBezTo>
                    <a:pt x="318" y="168"/>
                    <a:pt x="318" y="168"/>
                    <a:pt x="318" y="168"/>
                  </a:cubicBezTo>
                  <a:cubicBezTo>
                    <a:pt x="288" y="137"/>
                    <a:pt x="248" y="117"/>
                    <a:pt x="202" y="115"/>
                  </a:cubicBezTo>
                  <a:cubicBezTo>
                    <a:pt x="152" y="113"/>
                    <a:pt x="107" y="132"/>
                    <a:pt x="75" y="165"/>
                  </a:cubicBezTo>
                  <a:close/>
                  <a:moveTo>
                    <a:pt x="208" y="3"/>
                  </a:moveTo>
                  <a:cubicBezTo>
                    <a:pt x="127" y="0"/>
                    <a:pt x="53" y="32"/>
                    <a:pt x="0" y="84"/>
                  </a:cubicBezTo>
                  <a:cubicBezTo>
                    <a:pt x="23" y="107"/>
                    <a:pt x="23" y="107"/>
                    <a:pt x="23" y="107"/>
                  </a:cubicBezTo>
                  <a:cubicBezTo>
                    <a:pt x="70" y="60"/>
                    <a:pt x="135" y="32"/>
                    <a:pt x="206" y="35"/>
                  </a:cubicBezTo>
                  <a:cubicBezTo>
                    <a:pt x="272" y="38"/>
                    <a:pt x="331" y="67"/>
                    <a:pt x="373" y="111"/>
                  </a:cubicBezTo>
                  <a:cubicBezTo>
                    <a:pt x="396" y="88"/>
                    <a:pt x="396" y="88"/>
                    <a:pt x="396" y="88"/>
                  </a:cubicBezTo>
                  <a:cubicBezTo>
                    <a:pt x="348" y="38"/>
                    <a:pt x="282" y="6"/>
                    <a:pt x="208" y="3"/>
                  </a:cubicBezTo>
                  <a:close/>
                  <a:moveTo>
                    <a:pt x="35" y="125"/>
                  </a:moveTo>
                  <a:cubicBezTo>
                    <a:pt x="58" y="149"/>
                    <a:pt x="58" y="149"/>
                    <a:pt x="58" y="149"/>
                  </a:cubicBezTo>
                  <a:cubicBezTo>
                    <a:pt x="95" y="112"/>
                    <a:pt x="147" y="90"/>
                    <a:pt x="203" y="92"/>
                  </a:cubicBezTo>
                  <a:cubicBezTo>
                    <a:pt x="254" y="94"/>
                    <a:pt x="301" y="117"/>
                    <a:pt x="334" y="152"/>
                  </a:cubicBezTo>
                  <a:cubicBezTo>
                    <a:pt x="357" y="128"/>
                    <a:pt x="357" y="128"/>
                    <a:pt x="357" y="128"/>
                  </a:cubicBezTo>
                  <a:cubicBezTo>
                    <a:pt x="318" y="88"/>
                    <a:pt x="264" y="61"/>
                    <a:pt x="204" y="59"/>
                  </a:cubicBezTo>
                  <a:cubicBezTo>
                    <a:pt x="138" y="56"/>
                    <a:pt x="78" y="82"/>
                    <a:pt x="35" y="125"/>
                  </a:cubicBezTo>
                  <a:close/>
                  <a:moveTo>
                    <a:pt x="189" y="220"/>
                  </a:moveTo>
                  <a:cubicBezTo>
                    <a:pt x="168" y="220"/>
                    <a:pt x="151" y="237"/>
                    <a:pt x="151" y="258"/>
                  </a:cubicBezTo>
                  <a:cubicBezTo>
                    <a:pt x="151" y="279"/>
                    <a:pt x="168" y="296"/>
                    <a:pt x="189" y="296"/>
                  </a:cubicBezTo>
                  <a:cubicBezTo>
                    <a:pt x="210" y="296"/>
                    <a:pt x="227" y="279"/>
                    <a:pt x="227" y="258"/>
                  </a:cubicBezTo>
                  <a:cubicBezTo>
                    <a:pt x="227" y="237"/>
                    <a:pt x="210" y="220"/>
                    <a:pt x="189" y="220"/>
                  </a:cubicBezTo>
                  <a:close/>
                  <a:moveTo>
                    <a:pt x="189" y="220"/>
                  </a:moveTo>
                  <a:cubicBezTo>
                    <a:pt x="189" y="220"/>
                    <a:pt x="189" y="220"/>
                    <a:pt x="189" y="22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44" name="ZoneTexte 43"/>
          <p:cNvSpPr txBox="1"/>
          <p:nvPr userDrawn="1"/>
        </p:nvSpPr>
        <p:spPr>
          <a:xfrm>
            <a:off x="7596336" y="1257874"/>
            <a:ext cx="1475656"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smtClean="0">
                <a:ln>
                  <a:noFill/>
                </a:ln>
                <a:solidFill>
                  <a:schemeClr val="tx2"/>
                </a:solidFill>
                <a:effectLst/>
                <a:uLnTx/>
                <a:uFillTx/>
                <a:latin typeface="Calibri"/>
                <a:ea typeface="+mn-ea"/>
                <a:cs typeface="+mn-cs"/>
              </a:rPr>
              <a:t>Activités </a:t>
            </a:r>
            <a:endParaRPr kumimoji="0" lang="fr-FR" sz="1200" b="1" i="0" u="none" strike="noStrike" kern="1200" cap="none" spc="0" normalizeH="0" baseline="0" noProof="0" dirty="0">
              <a:ln>
                <a:noFill/>
              </a:ln>
              <a:solidFill>
                <a:schemeClr val="tx2"/>
              </a:solidFill>
              <a:effectLst/>
              <a:uLnTx/>
              <a:uFillTx/>
              <a:latin typeface="Calibri"/>
              <a:ea typeface="+mn-ea"/>
              <a:cs typeface="+mn-cs"/>
            </a:endParaRPr>
          </a:p>
        </p:txBody>
      </p:sp>
      <p:sp>
        <p:nvSpPr>
          <p:cNvPr id="45" name="ZoneTexte 44"/>
          <p:cNvSpPr txBox="1"/>
          <p:nvPr userDrawn="1"/>
        </p:nvSpPr>
        <p:spPr>
          <a:xfrm>
            <a:off x="7596336" y="2945880"/>
            <a:ext cx="1475656"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smtClean="0">
                <a:ln>
                  <a:noFill/>
                </a:ln>
                <a:solidFill>
                  <a:schemeClr val="tx2"/>
                </a:solidFill>
                <a:effectLst/>
                <a:uLnTx/>
                <a:uFillTx/>
                <a:latin typeface="Calibri"/>
                <a:ea typeface="+mn-ea"/>
                <a:cs typeface="+mn-cs"/>
              </a:rPr>
              <a:t>Chiffres clés</a:t>
            </a:r>
            <a:endParaRPr kumimoji="0" lang="fr-FR" sz="1200" b="1" i="0" u="none" strike="noStrike" kern="1200" cap="none" spc="0" normalizeH="0" baseline="0" noProof="0" dirty="0">
              <a:ln>
                <a:noFill/>
              </a:ln>
              <a:solidFill>
                <a:schemeClr val="tx2"/>
              </a:solidFill>
              <a:effectLst/>
              <a:uLnTx/>
              <a:uFillTx/>
              <a:latin typeface="Calibri"/>
              <a:ea typeface="+mn-ea"/>
              <a:cs typeface="+mn-cs"/>
            </a:endParaRPr>
          </a:p>
        </p:txBody>
      </p:sp>
      <p:sp>
        <p:nvSpPr>
          <p:cNvPr id="46" name="ZoneTexte 45"/>
          <p:cNvSpPr txBox="1"/>
          <p:nvPr userDrawn="1"/>
        </p:nvSpPr>
        <p:spPr>
          <a:xfrm>
            <a:off x="7596336" y="4616344"/>
            <a:ext cx="1475656"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smtClean="0">
                <a:ln>
                  <a:noFill/>
                </a:ln>
                <a:solidFill>
                  <a:schemeClr val="tx2"/>
                </a:solidFill>
                <a:effectLst/>
                <a:uLnTx/>
                <a:uFillTx/>
                <a:latin typeface="Calibri"/>
                <a:ea typeface="+mn-ea"/>
                <a:cs typeface="+mn-cs"/>
              </a:rPr>
              <a:t>Solutions</a:t>
            </a:r>
            <a:endParaRPr kumimoji="0" lang="fr-FR" sz="1200" b="1" i="0" u="none" strike="noStrike" kern="1200" cap="none" spc="0" normalizeH="0" baseline="0" noProof="0" dirty="0">
              <a:ln>
                <a:noFill/>
              </a:ln>
              <a:solidFill>
                <a:schemeClr val="tx2"/>
              </a:solidFill>
              <a:effectLst/>
              <a:uLnTx/>
              <a:uFillTx/>
              <a:latin typeface="Calibri"/>
              <a:ea typeface="+mn-ea"/>
              <a:cs typeface="+mn-cs"/>
            </a:endParaRPr>
          </a:p>
        </p:txBody>
      </p:sp>
      <p:sp>
        <p:nvSpPr>
          <p:cNvPr id="49" name="Espace réservé du contenu 12"/>
          <p:cNvSpPr>
            <a:spLocks noGrp="1"/>
          </p:cNvSpPr>
          <p:nvPr>
            <p:ph sz="quarter" idx="17" hasCustomPrompt="1"/>
          </p:nvPr>
        </p:nvSpPr>
        <p:spPr>
          <a:xfrm>
            <a:off x="7232648" y="1509168"/>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smtClean="0"/>
              <a:t>Premier niveau</a:t>
            </a:r>
          </a:p>
        </p:txBody>
      </p:sp>
      <p:sp>
        <p:nvSpPr>
          <p:cNvPr id="50" name="Espace réservé du contenu 12"/>
          <p:cNvSpPr>
            <a:spLocks noGrp="1"/>
          </p:cNvSpPr>
          <p:nvPr>
            <p:ph sz="quarter" idx="24" hasCustomPrompt="1"/>
          </p:nvPr>
        </p:nvSpPr>
        <p:spPr>
          <a:xfrm>
            <a:off x="7232648" y="3191279"/>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smtClean="0"/>
              <a:t>Premier niveau</a:t>
            </a:r>
          </a:p>
        </p:txBody>
      </p:sp>
      <p:sp>
        <p:nvSpPr>
          <p:cNvPr id="53" name="Espace réservé du contenu 12"/>
          <p:cNvSpPr>
            <a:spLocks noGrp="1"/>
          </p:cNvSpPr>
          <p:nvPr>
            <p:ph sz="quarter" idx="25" hasCustomPrompt="1"/>
          </p:nvPr>
        </p:nvSpPr>
        <p:spPr>
          <a:xfrm>
            <a:off x="7232648" y="4863064"/>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smtClean="0"/>
              <a:t>Premier niveau</a:t>
            </a:r>
          </a:p>
        </p:txBody>
      </p:sp>
      <p:sp>
        <p:nvSpPr>
          <p:cNvPr id="47" name="Espace réservé du contenu 2"/>
          <p:cNvSpPr>
            <a:spLocks noGrp="1"/>
          </p:cNvSpPr>
          <p:nvPr>
            <p:ph idx="23"/>
          </p:nvPr>
        </p:nvSpPr>
        <p:spPr bwMode="gray">
          <a:xfrm>
            <a:off x="515938" y="5158149"/>
            <a:ext cx="6576341" cy="922931"/>
          </a:xfrm>
          <a:prstGeom prst="rect">
            <a:avLst/>
          </a:prstGeom>
        </p:spPr>
        <p:txBody>
          <a:bodyPr lIns="36000" tIns="72000"/>
          <a:lstStyle>
            <a:lvl1pPr marL="0" indent="0" algn="l">
              <a:spcBef>
                <a:spcPts val="0"/>
              </a:spcBef>
              <a:buFont typeface="Arial" panose="020B0604020202020204" pitchFamily="34" charset="0"/>
              <a:buNone/>
              <a:defRPr lang="fr-FR" sz="1400" kern="1200" dirty="0" smtClean="0">
                <a:solidFill>
                  <a:schemeClr val="tx1"/>
                </a:solidFill>
                <a:latin typeface="+mn-lt"/>
                <a:ea typeface="+mn-ea"/>
                <a:cs typeface="+mn-cs"/>
              </a:defRPr>
            </a:lvl1pPr>
            <a:lvl2pPr marL="182563" indent="-182563" algn="l">
              <a:spcBef>
                <a:spcPts val="0"/>
              </a:spcBef>
              <a:buClr>
                <a:schemeClr val="tx1"/>
              </a:buClr>
              <a:defRPr sz="1400"/>
            </a:lvl2pPr>
          </a:lstStyle>
          <a:p>
            <a:pPr lvl="0"/>
            <a:r>
              <a:rPr lang="fr-FR" dirty="0" smtClean="0"/>
              <a:t>Modifiez les styles du texte du masque</a:t>
            </a:r>
          </a:p>
          <a:p>
            <a:pPr lvl="1"/>
            <a:r>
              <a:rPr lang="fr-FR" dirty="0" smtClean="0"/>
              <a:t>Deuxième niveau</a:t>
            </a:r>
          </a:p>
        </p:txBody>
      </p:sp>
    </p:spTree>
    <p:extLst>
      <p:ext uri="{BB962C8B-B14F-4D97-AF65-F5344CB8AC3E}">
        <p14:creationId xmlns:p14="http://schemas.microsoft.com/office/powerpoint/2010/main" val="238590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smtClean="0"/>
              <a:t>Modifiez les styles du texte du masque</a:t>
            </a:r>
          </a:p>
          <a:p>
            <a:pPr lvl="1"/>
            <a:r>
              <a:rPr lang="fr-FR" smtClean="0"/>
              <a:t>Deuxième niveau</a:t>
            </a:r>
          </a:p>
          <a:p>
            <a:pPr lvl="2"/>
            <a:r>
              <a:rPr lang="fr-FR" smtClean="0"/>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6" name="Espace réservé de la date 3"/>
          <p:cNvSpPr>
            <a:spLocks noGrp="1"/>
          </p:cNvSpPr>
          <p:nvPr>
            <p:ph type="dt" sz="half" idx="15"/>
          </p:nvPr>
        </p:nvSpPr>
        <p:spPr/>
        <p:txBody>
          <a:bodyPr/>
          <a:lstStyle>
            <a:lvl1pPr>
              <a:defRPr/>
            </a:lvl1pPr>
          </a:lstStyle>
          <a:p>
            <a:pPr>
              <a:defRPr/>
            </a:pPr>
            <a:endParaRPr lang="fr-FR"/>
          </a:p>
        </p:txBody>
      </p:sp>
      <p:sp>
        <p:nvSpPr>
          <p:cNvPr id="7" name="Espace réservé du pied de page 4"/>
          <p:cNvSpPr>
            <a:spLocks noGrp="1"/>
          </p:cNvSpPr>
          <p:nvPr>
            <p:ph type="ftr" sz="quarter" idx="16"/>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9" name="Espace réservé du numéro de diapositive 5"/>
          <p:cNvSpPr>
            <a:spLocks noGrp="1"/>
          </p:cNvSpPr>
          <p:nvPr>
            <p:ph type="sldNum" sz="quarter" idx="17"/>
          </p:nvPr>
        </p:nvSpPr>
        <p:spPr/>
        <p:txBody>
          <a:bodyPr/>
          <a:lstStyle>
            <a:lvl1pPr>
              <a:defRPr/>
            </a:lvl1pPr>
          </a:lstStyle>
          <a:p>
            <a:pPr>
              <a:defRPr/>
            </a:pPr>
            <a:fld id="{38FCF685-0BC7-43C8-8409-2BE2751764D9}" type="slidenum">
              <a:rPr lang="fr-FR"/>
              <a:pPr>
                <a:defRPr/>
              </a:pPr>
              <a:t>‹N°›</a:t>
            </a:fld>
            <a:endParaRPr lang="fr-FR" dirty="0"/>
          </a:p>
        </p:txBody>
      </p:sp>
    </p:spTree>
    <p:extLst>
      <p:ext uri="{BB962C8B-B14F-4D97-AF65-F5344CB8AC3E}">
        <p14:creationId xmlns:p14="http://schemas.microsoft.com/office/powerpoint/2010/main" val="109883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rtlCol="0">
            <a:noAutofit/>
          </a:bodyPr>
          <a:lstStyle/>
          <a:p>
            <a:pPr lvl="0"/>
            <a:r>
              <a:rPr lang="fr-FR" noProof="0" smtClean="0"/>
              <a:t>Cliquez sur l'icône pour ajouter une image</a:t>
            </a:r>
            <a:endParaRPr lang="en-GB" noProof="0" dirty="0"/>
          </a:p>
        </p:txBody>
      </p:sp>
      <p:sp>
        <p:nvSpPr>
          <p:cNvPr id="5" name="Espace réservé de la date 3"/>
          <p:cNvSpPr>
            <a:spLocks noGrp="1"/>
          </p:cNvSpPr>
          <p:nvPr>
            <p:ph type="dt" sz="half" idx="14"/>
          </p:nvPr>
        </p:nvSpPr>
        <p:spPr/>
        <p:txBody>
          <a:bodyPr/>
          <a:lstStyle>
            <a:lvl1pPr>
              <a:defRPr/>
            </a:lvl1pPr>
          </a:lstStyle>
          <a:p>
            <a:pPr>
              <a:defRPr/>
            </a:pPr>
            <a:endParaRPr lang="fr-FR"/>
          </a:p>
        </p:txBody>
      </p:sp>
      <p:sp>
        <p:nvSpPr>
          <p:cNvPr id="6" name="Espace réservé du pied de page 4"/>
          <p:cNvSpPr>
            <a:spLocks noGrp="1"/>
          </p:cNvSpPr>
          <p:nvPr>
            <p:ph type="ftr" sz="quarter" idx="15"/>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F9128FC8-EC6F-4378-B366-9B376BD447A7}" type="slidenum">
              <a:rPr lang="fr-FR"/>
              <a:pPr>
                <a:defRPr/>
              </a:pPr>
              <a:t>‹N°›</a:t>
            </a:fld>
            <a:endParaRPr lang="fr-FR" dirty="0"/>
          </a:p>
        </p:txBody>
      </p:sp>
    </p:spTree>
    <p:extLst>
      <p:ext uri="{BB962C8B-B14F-4D97-AF65-F5344CB8AC3E}">
        <p14:creationId xmlns:p14="http://schemas.microsoft.com/office/powerpoint/2010/main" val="819029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7" name="Rectangle 6"/>
          <p:cNvSpPr/>
          <p:nvPr userDrawn="1"/>
        </p:nvSpPr>
        <p:spPr bwMode="gray">
          <a:xfrm>
            <a:off x="0" y="1474788"/>
            <a:ext cx="4556125" cy="2314575"/>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9" name="Rectangle 8"/>
          <p:cNvSpPr/>
          <p:nvPr userDrawn="1"/>
        </p:nvSpPr>
        <p:spPr bwMode="gray">
          <a:xfrm>
            <a:off x="4584700" y="1474788"/>
            <a:ext cx="4559300" cy="2314575"/>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10" name="Rectangle 9"/>
          <p:cNvSpPr/>
          <p:nvPr userDrawn="1"/>
        </p:nvSpPr>
        <p:spPr bwMode="gray">
          <a:xfrm>
            <a:off x="0" y="3824288"/>
            <a:ext cx="4556125" cy="233521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11" name="Rectangle 10"/>
          <p:cNvSpPr/>
          <p:nvPr userDrawn="1"/>
        </p:nvSpPr>
        <p:spPr bwMode="gray">
          <a:xfrm>
            <a:off x="4584700" y="3824288"/>
            <a:ext cx="4559300" cy="233521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12" name="Espace réservé de la date 8"/>
          <p:cNvSpPr>
            <a:spLocks noGrp="1"/>
          </p:cNvSpPr>
          <p:nvPr>
            <p:ph type="dt" sz="half" idx="16"/>
          </p:nvPr>
        </p:nvSpPr>
        <p:spPr/>
        <p:txBody>
          <a:bodyPr/>
          <a:lstStyle>
            <a:lvl1pPr>
              <a:defRPr/>
            </a:lvl1pPr>
          </a:lstStyle>
          <a:p>
            <a:pPr>
              <a:defRPr/>
            </a:pPr>
            <a:endParaRPr lang="fr-FR"/>
          </a:p>
        </p:txBody>
      </p:sp>
      <p:sp>
        <p:nvSpPr>
          <p:cNvPr id="13" name="Espace réservé du pied de page 9"/>
          <p:cNvSpPr>
            <a:spLocks noGrp="1"/>
          </p:cNvSpPr>
          <p:nvPr>
            <p:ph type="ftr" sz="quarter" idx="17"/>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14" name="Espace réservé du numéro de diapositive 10"/>
          <p:cNvSpPr>
            <a:spLocks noGrp="1"/>
          </p:cNvSpPr>
          <p:nvPr>
            <p:ph type="sldNum" sz="quarter" idx="18"/>
          </p:nvPr>
        </p:nvSpPr>
        <p:spPr/>
        <p:txBody>
          <a:bodyPr/>
          <a:lstStyle>
            <a:lvl1pPr>
              <a:defRPr/>
            </a:lvl1pPr>
          </a:lstStyle>
          <a:p>
            <a:pPr>
              <a:defRPr/>
            </a:pPr>
            <a:fld id="{C52555FB-E9EE-4370-B7CD-E41746C9C369}" type="slidenum">
              <a:rPr lang="fr-FR"/>
              <a:pPr>
                <a:defRPr/>
              </a:pPr>
              <a:t>‹N°›</a:t>
            </a:fld>
            <a:endParaRPr lang="fr-FR" dirty="0"/>
          </a:p>
        </p:txBody>
      </p:sp>
    </p:spTree>
    <p:extLst>
      <p:ext uri="{BB962C8B-B14F-4D97-AF65-F5344CB8AC3E}">
        <p14:creationId xmlns:p14="http://schemas.microsoft.com/office/powerpoint/2010/main" val="423245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6" name="Rectangle 5"/>
          <p:cNvSpPr/>
          <p:nvPr userDrawn="1"/>
        </p:nvSpPr>
        <p:spPr bwMode="gray">
          <a:xfrm>
            <a:off x="0" y="1474788"/>
            <a:ext cx="4891088" cy="469106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7" name="Rectangle 6"/>
          <p:cNvSpPr/>
          <p:nvPr userDrawn="1"/>
        </p:nvSpPr>
        <p:spPr bwMode="gray">
          <a:xfrm>
            <a:off x="4932363" y="1474788"/>
            <a:ext cx="4211637" cy="2314575"/>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9" name="Rectangle 8"/>
          <p:cNvSpPr/>
          <p:nvPr userDrawn="1"/>
        </p:nvSpPr>
        <p:spPr bwMode="gray">
          <a:xfrm>
            <a:off x="4932363" y="3824288"/>
            <a:ext cx="4211637" cy="233521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smtClean="0"/>
              <a:t>Modifiez les styles du texte du masque</a:t>
            </a:r>
          </a:p>
          <a:p>
            <a:pPr lvl="1"/>
            <a:r>
              <a:rPr lang="fr-FR" smtClean="0"/>
              <a:t>Deuxième niveau</a:t>
            </a:r>
          </a:p>
          <a:p>
            <a:pPr lvl="2"/>
            <a:r>
              <a:rPr lang="fr-FR" smtClean="0"/>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a:p>
            <a:pPr lvl="2"/>
            <a:r>
              <a:rPr lang="fr-FR" smtClean="0"/>
              <a:t>Troisième niveau</a:t>
            </a:r>
          </a:p>
        </p:txBody>
      </p:sp>
      <p:sp>
        <p:nvSpPr>
          <p:cNvPr id="10" name="Espace réservé de la date 8"/>
          <p:cNvSpPr>
            <a:spLocks noGrp="1"/>
          </p:cNvSpPr>
          <p:nvPr>
            <p:ph type="dt" sz="half" idx="15"/>
          </p:nvPr>
        </p:nvSpPr>
        <p:spPr/>
        <p:txBody>
          <a:bodyPr/>
          <a:lstStyle>
            <a:lvl1pPr>
              <a:defRPr/>
            </a:lvl1pPr>
          </a:lstStyle>
          <a:p>
            <a:pPr>
              <a:defRPr/>
            </a:pPr>
            <a:endParaRPr lang="fr-FR"/>
          </a:p>
        </p:txBody>
      </p:sp>
      <p:sp>
        <p:nvSpPr>
          <p:cNvPr id="11" name="Espace réservé du pied de page 9"/>
          <p:cNvSpPr>
            <a:spLocks noGrp="1"/>
          </p:cNvSpPr>
          <p:nvPr>
            <p:ph type="ftr" sz="quarter" idx="16"/>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12" name="Espace réservé du numéro de diapositive 10"/>
          <p:cNvSpPr>
            <a:spLocks noGrp="1"/>
          </p:cNvSpPr>
          <p:nvPr>
            <p:ph type="sldNum" sz="quarter" idx="17"/>
          </p:nvPr>
        </p:nvSpPr>
        <p:spPr/>
        <p:txBody>
          <a:bodyPr/>
          <a:lstStyle>
            <a:lvl1pPr>
              <a:defRPr/>
            </a:lvl1pPr>
          </a:lstStyle>
          <a:p>
            <a:pPr>
              <a:defRPr/>
            </a:pPr>
            <a:fld id="{61C395FB-5323-4A49-8533-B1556431D041}" type="slidenum">
              <a:rPr lang="fr-FR"/>
              <a:pPr>
                <a:defRPr/>
              </a:pPr>
              <a:t>‹N°›</a:t>
            </a:fld>
            <a:endParaRPr lang="fr-FR" dirty="0"/>
          </a:p>
        </p:txBody>
      </p:sp>
    </p:spTree>
    <p:extLst>
      <p:ext uri="{BB962C8B-B14F-4D97-AF65-F5344CB8AC3E}">
        <p14:creationId xmlns:p14="http://schemas.microsoft.com/office/powerpoint/2010/main" val="928040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6" name="Rectangle 5"/>
          <p:cNvSpPr/>
          <p:nvPr userDrawn="1"/>
        </p:nvSpPr>
        <p:spPr bwMode="gray">
          <a:xfrm>
            <a:off x="0" y="1474788"/>
            <a:ext cx="3019425" cy="469106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7" name="Rectangle 6"/>
          <p:cNvSpPr/>
          <p:nvPr userDrawn="1"/>
        </p:nvSpPr>
        <p:spPr bwMode="gray">
          <a:xfrm>
            <a:off x="3057525" y="1474788"/>
            <a:ext cx="3024188" cy="469106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9" name="Rectangle 8"/>
          <p:cNvSpPr/>
          <p:nvPr userDrawn="1"/>
        </p:nvSpPr>
        <p:spPr bwMode="gray">
          <a:xfrm>
            <a:off x="6118225" y="1474788"/>
            <a:ext cx="3024188" cy="469106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10" name="Espace réservé de la date 8"/>
          <p:cNvSpPr>
            <a:spLocks noGrp="1"/>
          </p:cNvSpPr>
          <p:nvPr>
            <p:ph type="dt" sz="half" idx="15"/>
          </p:nvPr>
        </p:nvSpPr>
        <p:spPr/>
        <p:txBody>
          <a:bodyPr/>
          <a:lstStyle>
            <a:lvl1pPr>
              <a:defRPr/>
            </a:lvl1pPr>
          </a:lstStyle>
          <a:p>
            <a:pPr>
              <a:defRPr/>
            </a:pPr>
            <a:endParaRPr lang="fr-FR"/>
          </a:p>
        </p:txBody>
      </p:sp>
      <p:sp>
        <p:nvSpPr>
          <p:cNvPr id="11" name="Espace réservé du pied de page 9"/>
          <p:cNvSpPr>
            <a:spLocks noGrp="1"/>
          </p:cNvSpPr>
          <p:nvPr>
            <p:ph type="ftr" sz="quarter" idx="16"/>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12" name="Espace réservé du numéro de diapositive 10"/>
          <p:cNvSpPr>
            <a:spLocks noGrp="1"/>
          </p:cNvSpPr>
          <p:nvPr>
            <p:ph type="sldNum" sz="quarter" idx="17"/>
          </p:nvPr>
        </p:nvSpPr>
        <p:spPr/>
        <p:txBody>
          <a:bodyPr/>
          <a:lstStyle>
            <a:lvl1pPr>
              <a:defRPr/>
            </a:lvl1pPr>
          </a:lstStyle>
          <a:p>
            <a:pPr>
              <a:defRPr/>
            </a:pPr>
            <a:fld id="{C2C0F035-0500-448D-B19E-3BD22C10185E}" type="slidenum">
              <a:rPr lang="fr-FR"/>
              <a:pPr>
                <a:defRPr/>
              </a:pPr>
              <a:t>‹N°›</a:t>
            </a:fld>
            <a:endParaRPr lang="fr-FR" dirty="0"/>
          </a:p>
        </p:txBody>
      </p:sp>
    </p:spTree>
    <p:extLst>
      <p:ext uri="{BB962C8B-B14F-4D97-AF65-F5344CB8AC3E}">
        <p14:creationId xmlns:p14="http://schemas.microsoft.com/office/powerpoint/2010/main" val="1778488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smtClean="0"/>
              <a:t>Modifiez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endParaRPr lang="fr-FR"/>
          </a:p>
        </p:txBody>
      </p:sp>
      <p:sp>
        <p:nvSpPr>
          <p:cNvPr id="4" name="Espace réservé du pied de page 4"/>
          <p:cNvSpPr>
            <a:spLocks noGrp="1"/>
          </p:cNvSpPr>
          <p:nvPr>
            <p:ph type="ftr" sz="quarter" idx="11"/>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5"/>
          <p:cNvSpPr>
            <a:spLocks noGrp="1"/>
          </p:cNvSpPr>
          <p:nvPr>
            <p:ph type="sldNum" sz="quarter" idx="12"/>
          </p:nvPr>
        </p:nvSpPr>
        <p:spPr/>
        <p:txBody>
          <a:bodyPr/>
          <a:lstStyle>
            <a:lvl1pPr>
              <a:defRPr/>
            </a:lvl1pPr>
          </a:lstStyle>
          <a:p>
            <a:pPr>
              <a:defRPr/>
            </a:pPr>
            <a:fld id="{B7F7F642-0DE6-4921-9654-B3B1CFA5ECFE}" type="slidenum">
              <a:rPr lang="fr-FR"/>
              <a:pPr>
                <a:defRPr/>
              </a:pPr>
              <a:t>‹N°›</a:t>
            </a:fld>
            <a:endParaRPr lang="fr-FR" dirty="0"/>
          </a:p>
        </p:txBody>
      </p:sp>
    </p:spTree>
    <p:extLst>
      <p:ext uri="{BB962C8B-B14F-4D97-AF65-F5344CB8AC3E}">
        <p14:creationId xmlns:p14="http://schemas.microsoft.com/office/powerpoint/2010/main" val="41829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cxnSp>
        <p:nvCxnSpPr>
          <p:cNvPr id="2" name="Connecteur droit 1"/>
          <p:cNvCxnSpPr/>
          <p:nvPr userDrawn="1"/>
        </p:nvCxnSpPr>
        <p:spPr bwMode="gray">
          <a:xfrm>
            <a:off x="531813" y="6538913"/>
            <a:ext cx="0" cy="98425"/>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bwMode="gray">
          <a:xfrm>
            <a:off x="0" y="0"/>
            <a:ext cx="9144000" cy="1063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en-GB"/>
          </a:p>
        </p:txBody>
      </p:sp>
      <p:pic>
        <p:nvPicPr>
          <p:cNvPr id="4" name="Imag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8101013" y="6286500"/>
            <a:ext cx="5603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e la date 1"/>
          <p:cNvSpPr>
            <a:spLocks noGrp="1"/>
          </p:cNvSpPr>
          <p:nvPr>
            <p:ph type="dt" sz="half" idx="10"/>
          </p:nvPr>
        </p:nvSpPr>
        <p:spPr/>
        <p:txBody>
          <a:bodyPr/>
          <a:lstStyle>
            <a:lvl1pPr>
              <a:defRPr/>
            </a:lvl1pPr>
          </a:lstStyle>
          <a:p>
            <a:pPr>
              <a:defRPr/>
            </a:pPr>
            <a:endParaRPr lang="fr-FR"/>
          </a:p>
        </p:txBody>
      </p:sp>
      <p:sp>
        <p:nvSpPr>
          <p:cNvPr id="6" name="Espace réservé du pied de page 2"/>
          <p:cNvSpPr>
            <a:spLocks noGrp="1"/>
          </p:cNvSpPr>
          <p:nvPr>
            <p:ph type="ftr" sz="quarter" idx="11"/>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7" name="Espace réservé du numéro de diapositive 3"/>
          <p:cNvSpPr>
            <a:spLocks noGrp="1"/>
          </p:cNvSpPr>
          <p:nvPr>
            <p:ph type="sldNum" sz="quarter" idx="12"/>
          </p:nvPr>
        </p:nvSpPr>
        <p:spPr/>
        <p:txBody>
          <a:bodyPr/>
          <a:lstStyle>
            <a:lvl1pPr>
              <a:defRPr/>
            </a:lvl1pPr>
          </a:lstStyle>
          <a:p>
            <a:pPr>
              <a:defRPr/>
            </a:pPr>
            <a:fld id="{923F5101-38B1-4CF2-8C8F-0A6F3F819E13}" type="slidenum">
              <a:rPr lang="fr-FR"/>
              <a:pPr>
                <a:defRPr/>
              </a:pPr>
              <a:t>‹N°›</a:t>
            </a:fld>
            <a:endParaRPr lang="fr-FR"/>
          </a:p>
        </p:txBody>
      </p:sp>
    </p:spTree>
    <p:extLst>
      <p:ext uri="{BB962C8B-B14F-4D97-AF65-F5344CB8AC3E}">
        <p14:creationId xmlns:p14="http://schemas.microsoft.com/office/powerpoint/2010/main" val="643123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2" name="Groupe 1"/>
          <p:cNvGrpSpPr/>
          <p:nvPr userDrawn="1"/>
        </p:nvGrpSpPr>
        <p:grpSpPr bwMode="gray">
          <a:xfrm>
            <a:off x="0" y="0"/>
            <a:ext cx="9145587" cy="1773238"/>
            <a:chOff x="0" y="1958231"/>
            <a:chExt cx="9145587" cy="1773238"/>
          </a:xfrm>
          <a:solidFill>
            <a:schemeClr val="accent4"/>
          </a:solidFill>
        </p:grpSpPr>
        <p:sp>
          <p:nvSpPr>
            <p:cNvPr id="3"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4"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5" name="Freeform 21"/>
          <p:cNvSpPr>
            <a:spLocks/>
          </p:cNvSpPr>
          <p:nvPr userDrawn="1"/>
        </p:nvSpPr>
        <p:spPr bwMode="gray">
          <a:xfrm>
            <a:off x="0" y="0"/>
            <a:ext cx="9145588" cy="1695450"/>
          </a:xfrm>
          <a:custGeom>
            <a:avLst/>
            <a:gdLst>
              <a:gd name="T0" fmla="*/ 0 w 5596"/>
              <a:gd name="T1" fmla="*/ 0 h 1037"/>
              <a:gd name="T2" fmla="*/ 0 w 5596"/>
              <a:gd name="T3" fmla="*/ 1332490 h 1037"/>
              <a:gd name="T4" fmla="*/ 3474539 w 5596"/>
              <a:gd name="T5" fmla="*/ 1695450 h 1037"/>
              <a:gd name="T6" fmla="*/ 9145588 w 5596"/>
              <a:gd name="T7" fmla="*/ 366230 h 1037"/>
              <a:gd name="T8" fmla="*/ 9145588 w 5596"/>
              <a:gd name="T9" fmla="*/ 0 h 1037"/>
              <a:gd name="T10" fmla="*/ 0 w 5596"/>
              <a:gd name="T11" fmla="*/ 0 h 10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 name="ZoneTexte 18"/>
          <p:cNvSpPr txBox="1">
            <a:spLocks noChangeArrowheads="1"/>
          </p:cNvSpPr>
          <p:nvPr userDrawn="1"/>
        </p:nvSpPr>
        <p:spPr bwMode="gray">
          <a:xfrm>
            <a:off x="461963" y="776288"/>
            <a:ext cx="2381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it-IT" altLang="fr-FR" sz="2800">
                <a:solidFill>
                  <a:schemeClr val="bg1"/>
                </a:solidFill>
              </a:rPr>
              <a:t>CONTACTS</a:t>
            </a:r>
          </a:p>
        </p:txBody>
      </p:sp>
      <p:sp>
        <p:nvSpPr>
          <p:cNvPr id="7" name="Espace réservé de la date 2"/>
          <p:cNvSpPr>
            <a:spLocks noGrp="1"/>
          </p:cNvSpPr>
          <p:nvPr>
            <p:ph type="dt" sz="half" idx="10"/>
          </p:nvPr>
        </p:nvSpPr>
        <p:spPr/>
        <p:txBody>
          <a:bodyPr/>
          <a:lstStyle>
            <a:lvl1pPr>
              <a:defRPr/>
            </a:lvl1pPr>
          </a:lstStyle>
          <a:p>
            <a:pPr>
              <a:defRPr/>
            </a:pPr>
            <a:endParaRPr lang="fr-FR"/>
          </a:p>
        </p:txBody>
      </p:sp>
      <p:sp>
        <p:nvSpPr>
          <p:cNvPr id="8" name="Espace réservé du pied de page 3"/>
          <p:cNvSpPr>
            <a:spLocks noGrp="1"/>
          </p:cNvSpPr>
          <p:nvPr>
            <p:ph type="ftr" sz="quarter" idx="11"/>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9" name="Espace réservé du numéro de diapositive 4"/>
          <p:cNvSpPr>
            <a:spLocks noGrp="1"/>
          </p:cNvSpPr>
          <p:nvPr>
            <p:ph type="sldNum" sz="quarter" idx="12"/>
          </p:nvPr>
        </p:nvSpPr>
        <p:spPr/>
        <p:txBody>
          <a:bodyPr/>
          <a:lstStyle>
            <a:lvl1pPr>
              <a:defRPr/>
            </a:lvl1pPr>
          </a:lstStyle>
          <a:p>
            <a:pPr>
              <a:defRPr/>
            </a:pPr>
            <a:fld id="{8CEB4607-0572-41B4-B46D-CDB8A4D596A6}" type="slidenum">
              <a:rPr lang="fr-FR"/>
              <a:pPr>
                <a:defRPr/>
              </a:pPr>
              <a:t>‹N°›</a:t>
            </a:fld>
            <a:endParaRPr lang="fr-FR"/>
          </a:p>
        </p:txBody>
      </p:sp>
    </p:spTree>
    <p:extLst>
      <p:ext uri="{BB962C8B-B14F-4D97-AF65-F5344CB8AC3E}">
        <p14:creationId xmlns:p14="http://schemas.microsoft.com/office/powerpoint/2010/main" val="283056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2" name="Groupe 1"/>
          <p:cNvGrpSpPr/>
          <p:nvPr userDrawn="1"/>
        </p:nvGrpSpPr>
        <p:grpSpPr bwMode="gray">
          <a:xfrm>
            <a:off x="0" y="0"/>
            <a:ext cx="9145587" cy="1773238"/>
            <a:chOff x="0" y="1958231"/>
            <a:chExt cx="9145587" cy="1773238"/>
          </a:xfrm>
          <a:solidFill>
            <a:schemeClr val="accent4"/>
          </a:solidFill>
        </p:grpSpPr>
        <p:sp>
          <p:nvSpPr>
            <p:cNvPr id="3"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4"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5" name="Freeform 21"/>
          <p:cNvSpPr>
            <a:spLocks/>
          </p:cNvSpPr>
          <p:nvPr userDrawn="1"/>
        </p:nvSpPr>
        <p:spPr bwMode="gray">
          <a:xfrm>
            <a:off x="0" y="0"/>
            <a:ext cx="9145588" cy="1695450"/>
          </a:xfrm>
          <a:custGeom>
            <a:avLst/>
            <a:gdLst>
              <a:gd name="T0" fmla="*/ 0 w 5596"/>
              <a:gd name="T1" fmla="*/ 0 h 1037"/>
              <a:gd name="T2" fmla="*/ 0 w 5596"/>
              <a:gd name="T3" fmla="*/ 1332490 h 1037"/>
              <a:gd name="T4" fmla="*/ 3474539 w 5596"/>
              <a:gd name="T5" fmla="*/ 1695450 h 1037"/>
              <a:gd name="T6" fmla="*/ 9145588 w 5596"/>
              <a:gd name="T7" fmla="*/ 366230 h 1037"/>
              <a:gd name="T8" fmla="*/ 9145588 w 5596"/>
              <a:gd name="T9" fmla="*/ 0 h 1037"/>
              <a:gd name="T10" fmla="*/ 0 w 5596"/>
              <a:gd name="T11" fmla="*/ 0 h 10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 name="Espace réservé de la date 2"/>
          <p:cNvSpPr>
            <a:spLocks noGrp="1"/>
          </p:cNvSpPr>
          <p:nvPr>
            <p:ph type="dt" sz="half" idx="10"/>
          </p:nvPr>
        </p:nvSpPr>
        <p:spPr/>
        <p:txBody>
          <a:bodyPr/>
          <a:lstStyle>
            <a:lvl1pPr>
              <a:defRPr/>
            </a:lvl1pPr>
          </a:lstStyle>
          <a:p>
            <a:pPr>
              <a:defRPr/>
            </a:pPr>
            <a:endParaRPr lang="fr-FR"/>
          </a:p>
        </p:txBody>
      </p:sp>
      <p:sp>
        <p:nvSpPr>
          <p:cNvPr id="7" name="Espace réservé du pied de page 3"/>
          <p:cNvSpPr>
            <a:spLocks noGrp="1"/>
          </p:cNvSpPr>
          <p:nvPr>
            <p:ph type="ftr" sz="quarter" idx="11"/>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8" name="Espace réservé du numéro de diapositive 4"/>
          <p:cNvSpPr>
            <a:spLocks noGrp="1"/>
          </p:cNvSpPr>
          <p:nvPr>
            <p:ph type="sldNum" sz="quarter" idx="12"/>
          </p:nvPr>
        </p:nvSpPr>
        <p:spPr/>
        <p:txBody>
          <a:bodyPr/>
          <a:lstStyle>
            <a:lvl1pPr>
              <a:defRPr/>
            </a:lvl1pPr>
          </a:lstStyle>
          <a:p>
            <a:pPr>
              <a:defRPr/>
            </a:pPr>
            <a:fld id="{B47638A7-62B4-4BD4-8C01-F99557E3FD60}" type="slidenum">
              <a:rPr lang="fr-FR"/>
              <a:pPr>
                <a:defRPr/>
              </a:pPr>
              <a:t>‹N°›</a:t>
            </a:fld>
            <a:endParaRPr lang="fr-FR"/>
          </a:p>
        </p:txBody>
      </p:sp>
    </p:spTree>
    <p:extLst>
      <p:ext uri="{BB962C8B-B14F-4D97-AF65-F5344CB8AC3E}">
        <p14:creationId xmlns:p14="http://schemas.microsoft.com/office/powerpoint/2010/main" val="337490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grpSp>
        <p:nvGrpSpPr>
          <p:cNvPr id="4" name="Groupe 3"/>
          <p:cNvGrpSpPr/>
          <p:nvPr userDrawn="1"/>
        </p:nvGrpSpPr>
        <p:grpSpPr bwMode="gray">
          <a:xfrm>
            <a:off x="0" y="1722514"/>
            <a:ext cx="9145587" cy="1773238"/>
            <a:chOff x="0" y="1958231"/>
            <a:chExt cx="9145587" cy="1773238"/>
          </a:xfrm>
          <a:solidFill>
            <a:schemeClr val="accent4"/>
          </a:solidFill>
        </p:grpSpPr>
        <p:sp>
          <p:nvSpPr>
            <p:cNvPr id="5"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6"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7" name="Rectangle 2"/>
          <p:cNvSpPr/>
          <p:nvPr userDrawn="1"/>
        </p:nvSpPr>
        <p:spPr>
          <a:xfrm>
            <a:off x="0" y="-234950"/>
            <a:ext cx="9145588" cy="3660775"/>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pic>
        <p:nvPicPr>
          <p:cNvPr id="8" name="Picture 2" descr="Z:\Sopra group - Evolution du masque Sopra Steria\2. Recu\Logo\SOPRASTERIA_soprasteriaconsulting_RV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94300" y="5927725"/>
            <a:ext cx="4005263"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19"/>
          <p:cNvSpPr txBox="1">
            <a:spLocks noChangeArrowheads="1"/>
          </p:cNvSpPr>
          <p:nvPr userDrawn="1"/>
        </p:nvSpPr>
        <p:spPr bwMode="auto">
          <a:xfrm>
            <a:off x="438150" y="6400800"/>
            <a:ext cx="269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1200">
                <a:solidFill>
                  <a:schemeClr val="accent1"/>
                </a:solidFill>
              </a:rPr>
              <a:t>Delivering Transformation. Together.</a:t>
            </a:r>
          </a:p>
        </p:txBody>
      </p:sp>
      <p:sp>
        <p:nvSpPr>
          <p:cNvPr id="10" name="ZoneTexte 20"/>
          <p:cNvSpPr txBox="1">
            <a:spLocks noChangeArrowheads="1"/>
          </p:cNvSpPr>
          <p:nvPr userDrawn="1"/>
        </p:nvSpPr>
        <p:spPr bwMode="auto">
          <a:xfrm rot="16200000">
            <a:off x="-701674" y="5719762"/>
            <a:ext cx="16192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700">
                <a:solidFill>
                  <a:srgbClr val="7F7F7F"/>
                </a:solidFill>
              </a:rPr>
              <a:t>*Réussir la transformation. Ensemble.</a:t>
            </a:r>
          </a:p>
        </p:txBody>
      </p:sp>
      <p:sp>
        <p:nvSpPr>
          <p:cNvPr id="2" name="Titre 1"/>
          <p:cNvSpPr>
            <a:spLocks noGrp="1"/>
          </p:cNvSpPr>
          <p:nvPr>
            <p:ph type="ctrTitle"/>
          </p:nvPr>
        </p:nvSpPr>
        <p:spPr bwMode="gray">
          <a:xfrm>
            <a:off x="551884" y="4217142"/>
            <a:ext cx="6451431" cy="424711"/>
          </a:xfrm>
        </p:spPr>
        <p:txBody>
          <a:bodyPr wrap="square">
            <a:spAutoFit/>
          </a:bodyPr>
          <a:lstStyle>
            <a:lvl1pPr algn="l">
              <a:defRPr sz="2400" cap="all" baseline="0">
                <a:solidFill>
                  <a:schemeClr val="tx1"/>
                </a:solidFill>
              </a:defRPr>
            </a:lvl1pPr>
          </a:lstStyle>
          <a:p>
            <a:r>
              <a:rPr lang="fr-FR" smtClean="0"/>
              <a:t>Modifiez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spTree>
    <p:extLst>
      <p:ext uri="{BB962C8B-B14F-4D97-AF65-F5344CB8AC3E}">
        <p14:creationId xmlns:p14="http://schemas.microsoft.com/office/powerpoint/2010/main" val="382394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grpSp>
        <p:nvGrpSpPr>
          <p:cNvPr id="4" name="Groupe 3"/>
          <p:cNvGrpSpPr/>
          <p:nvPr userDrawn="1"/>
        </p:nvGrpSpPr>
        <p:grpSpPr bwMode="gray">
          <a:xfrm>
            <a:off x="0" y="1722514"/>
            <a:ext cx="9145587" cy="1773238"/>
            <a:chOff x="0" y="1958231"/>
            <a:chExt cx="9145587" cy="1773238"/>
          </a:xfrm>
          <a:solidFill>
            <a:schemeClr val="accent4"/>
          </a:solidFill>
        </p:grpSpPr>
        <p:sp>
          <p:nvSpPr>
            <p:cNvPr id="5"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6"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7" name="Rectangle 2"/>
          <p:cNvSpPr/>
          <p:nvPr userDrawn="1"/>
        </p:nvSpPr>
        <p:spPr>
          <a:xfrm>
            <a:off x="0" y="-234950"/>
            <a:ext cx="9145588" cy="3660775"/>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5638" y="5986463"/>
            <a:ext cx="346075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19"/>
          <p:cNvSpPr txBox="1">
            <a:spLocks noChangeArrowheads="1"/>
          </p:cNvSpPr>
          <p:nvPr userDrawn="1"/>
        </p:nvSpPr>
        <p:spPr bwMode="auto">
          <a:xfrm>
            <a:off x="438150" y="6400800"/>
            <a:ext cx="269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1200">
                <a:solidFill>
                  <a:schemeClr val="accent1"/>
                </a:solidFill>
              </a:rPr>
              <a:t>Delivering Transformation. Together.</a:t>
            </a:r>
          </a:p>
        </p:txBody>
      </p:sp>
      <p:sp>
        <p:nvSpPr>
          <p:cNvPr id="10" name="ZoneTexte 20"/>
          <p:cNvSpPr txBox="1">
            <a:spLocks noChangeArrowheads="1"/>
          </p:cNvSpPr>
          <p:nvPr userDrawn="1"/>
        </p:nvSpPr>
        <p:spPr bwMode="auto">
          <a:xfrm rot="16200000">
            <a:off x="-701674" y="5719762"/>
            <a:ext cx="16192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700">
                <a:solidFill>
                  <a:srgbClr val="7F7F7F"/>
                </a:solidFill>
              </a:rPr>
              <a:t>*Réussir la transformation. Ensemble.</a:t>
            </a:r>
          </a:p>
        </p:txBody>
      </p:sp>
      <p:sp>
        <p:nvSpPr>
          <p:cNvPr id="2" name="Titre 1"/>
          <p:cNvSpPr>
            <a:spLocks noGrp="1"/>
          </p:cNvSpPr>
          <p:nvPr>
            <p:ph type="ctrTitle"/>
          </p:nvPr>
        </p:nvSpPr>
        <p:spPr bwMode="gray">
          <a:xfrm>
            <a:off x="551884" y="4217142"/>
            <a:ext cx="6451431" cy="424711"/>
          </a:xfrm>
        </p:spPr>
        <p:txBody>
          <a:bodyPr wrap="square">
            <a:spAutoFit/>
          </a:bodyPr>
          <a:lstStyle>
            <a:lvl1pPr algn="l">
              <a:defRPr sz="2400" cap="all" baseline="0">
                <a:solidFill>
                  <a:schemeClr val="tx1"/>
                </a:solidFill>
              </a:defRPr>
            </a:lvl1pPr>
          </a:lstStyle>
          <a:p>
            <a:r>
              <a:rPr lang="fr-FR" smtClean="0"/>
              <a:t>Modifiez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spTree>
    <p:extLst>
      <p:ext uri="{BB962C8B-B14F-4D97-AF65-F5344CB8AC3E}">
        <p14:creationId xmlns:p14="http://schemas.microsoft.com/office/powerpoint/2010/main" val="59455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smtClean="0"/>
              <a:t>Modifiez le style du titre</a:t>
            </a:r>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smtClean="0"/>
              <a:t>Modifiez les styles du texte du masque</a:t>
            </a:r>
          </a:p>
          <a:p>
            <a:pPr lvl="1"/>
            <a:r>
              <a:rPr lang="fr-FR" smtClean="0"/>
              <a:t>Deuxième niveau</a:t>
            </a:r>
          </a:p>
          <a:p>
            <a:pPr lvl="2"/>
            <a:r>
              <a:rPr lang="fr-FR" smtClean="0"/>
              <a:t>Troisième niveau</a:t>
            </a:r>
          </a:p>
        </p:txBody>
      </p:sp>
      <p:sp>
        <p:nvSpPr>
          <p:cNvPr id="4" name="Espace réservé de la date 3"/>
          <p:cNvSpPr>
            <a:spLocks noGrp="1"/>
          </p:cNvSpPr>
          <p:nvPr>
            <p:ph type="dt" sz="half" idx="14"/>
          </p:nvPr>
        </p:nvSpPr>
        <p:spPr/>
        <p:txBody>
          <a:bodyPr/>
          <a:lstStyle>
            <a:lvl1pPr>
              <a:defRPr/>
            </a:lvl1pPr>
          </a:lstStyle>
          <a:p>
            <a:pPr>
              <a:defRPr/>
            </a:pPr>
            <a:endParaRPr lang="fr-FR"/>
          </a:p>
        </p:txBody>
      </p:sp>
      <p:sp>
        <p:nvSpPr>
          <p:cNvPr id="5" name="Espace réservé du pied de page 4"/>
          <p:cNvSpPr>
            <a:spLocks noGrp="1"/>
          </p:cNvSpPr>
          <p:nvPr>
            <p:ph type="ftr" sz="quarter" idx="15"/>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6" name="Espace réservé du numéro de diapositive 5"/>
          <p:cNvSpPr>
            <a:spLocks noGrp="1"/>
          </p:cNvSpPr>
          <p:nvPr>
            <p:ph type="sldNum" sz="quarter" idx="16"/>
          </p:nvPr>
        </p:nvSpPr>
        <p:spPr/>
        <p:txBody>
          <a:bodyPr/>
          <a:lstStyle>
            <a:lvl1pPr>
              <a:defRPr/>
            </a:lvl1pPr>
          </a:lstStyle>
          <a:p>
            <a:pPr>
              <a:defRPr/>
            </a:pPr>
            <a:fld id="{8AC6F03D-15B5-4158-A9AB-90B4D2964A72}" type="slidenum">
              <a:rPr lang="fr-FR"/>
              <a:pPr>
                <a:defRPr/>
              </a:pPr>
              <a:t>‹N°›</a:t>
            </a:fld>
            <a:endParaRPr lang="fr-FR" dirty="0"/>
          </a:p>
        </p:txBody>
      </p:sp>
    </p:spTree>
    <p:extLst>
      <p:ext uri="{BB962C8B-B14F-4D97-AF65-F5344CB8AC3E}">
        <p14:creationId xmlns:p14="http://schemas.microsoft.com/office/powerpoint/2010/main" val="290342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3" name="Groupe 2"/>
          <p:cNvGrpSpPr/>
          <p:nvPr userDrawn="1"/>
        </p:nvGrpSpPr>
        <p:grpSpPr bwMode="gray">
          <a:xfrm>
            <a:off x="0" y="0"/>
            <a:ext cx="9145587" cy="1773238"/>
            <a:chOff x="0" y="1958231"/>
            <a:chExt cx="9145587" cy="1773238"/>
          </a:xfrm>
          <a:solidFill>
            <a:schemeClr val="accent4"/>
          </a:solidFill>
        </p:grpSpPr>
        <p:sp>
          <p:nvSpPr>
            <p:cNvPr id="4"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5"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6" name="Freeform 21"/>
          <p:cNvSpPr>
            <a:spLocks/>
          </p:cNvSpPr>
          <p:nvPr userDrawn="1"/>
        </p:nvSpPr>
        <p:spPr bwMode="gray">
          <a:xfrm>
            <a:off x="0" y="0"/>
            <a:ext cx="9145588" cy="1695450"/>
          </a:xfrm>
          <a:custGeom>
            <a:avLst/>
            <a:gdLst>
              <a:gd name="T0" fmla="*/ 0 w 5596"/>
              <a:gd name="T1" fmla="*/ 0 h 1037"/>
              <a:gd name="T2" fmla="*/ 0 w 5596"/>
              <a:gd name="T3" fmla="*/ 1332490 h 1037"/>
              <a:gd name="T4" fmla="*/ 3474539 w 5596"/>
              <a:gd name="T5" fmla="*/ 1695450 h 1037"/>
              <a:gd name="T6" fmla="*/ 9145588 w 5596"/>
              <a:gd name="T7" fmla="*/ 366230 h 1037"/>
              <a:gd name="T8" fmla="*/ 9145588 w 5596"/>
              <a:gd name="T9" fmla="*/ 0 h 1037"/>
              <a:gd name="T10" fmla="*/ 0 w 5596"/>
              <a:gd name="T11" fmla="*/ 0 h 10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 name="ZoneTexte 18"/>
          <p:cNvSpPr txBox="1">
            <a:spLocks noChangeArrowheads="1"/>
          </p:cNvSpPr>
          <p:nvPr userDrawn="1"/>
        </p:nvSpPr>
        <p:spPr bwMode="gray">
          <a:xfrm>
            <a:off x="461963" y="776288"/>
            <a:ext cx="2381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it-IT" altLang="fr-FR" sz="2800">
                <a:solidFill>
                  <a:schemeClr val="bg1"/>
                </a:solidFill>
              </a:rPr>
              <a:t>AGENDA</a:t>
            </a: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smtClean="0"/>
              <a:t>Modifiez les styles du texte du masque</a:t>
            </a:r>
          </a:p>
          <a:p>
            <a:pPr lvl="1"/>
            <a:r>
              <a:rPr lang="fr-FR" smtClean="0"/>
              <a:t>Deuxième niveau</a:t>
            </a:r>
          </a:p>
        </p:txBody>
      </p:sp>
      <p:sp>
        <p:nvSpPr>
          <p:cNvPr id="8" name="Espace réservé de la date 2"/>
          <p:cNvSpPr>
            <a:spLocks noGrp="1"/>
          </p:cNvSpPr>
          <p:nvPr>
            <p:ph type="dt" sz="half" idx="14"/>
          </p:nvPr>
        </p:nvSpPr>
        <p:spPr/>
        <p:txBody>
          <a:bodyPr/>
          <a:lstStyle>
            <a:lvl1pPr>
              <a:defRPr/>
            </a:lvl1pPr>
          </a:lstStyle>
          <a:p>
            <a:pPr>
              <a:defRPr/>
            </a:pPr>
            <a:endParaRPr lang="fr-FR"/>
          </a:p>
        </p:txBody>
      </p:sp>
      <p:sp>
        <p:nvSpPr>
          <p:cNvPr id="10" name="Espace réservé du pied de page 3"/>
          <p:cNvSpPr>
            <a:spLocks noGrp="1"/>
          </p:cNvSpPr>
          <p:nvPr>
            <p:ph type="ftr" sz="quarter" idx="15"/>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11" name="Espace réservé du numéro de diapositive 4"/>
          <p:cNvSpPr>
            <a:spLocks noGrp="1"/>
          </p:cNvSpPr>
          <p:nvPr>
            <p:ph type="sldNum" sz="quarter" idx="16"/>
          </p:nvPr>
        </p:nvSpPr>
        <p:spPr/>
        <p:txBody>
          <a:bodyPr/>
          <a:lstStyle>
            <a:lvl1pPr>
              <a:defRPr/>
            </a:lvl1pPr>
          </a:lstStyle>
          <a:p>
            <a:pPr>
              <a:defRPr/>
            </a:pPr>
            <a:fld id="{C5437947-6A6F-4587-8374-DFBED6F67EA5}" type="slidenum">
              <a:rPr lang="fr-FR"/>
              <a:pPr>
                <a:defRPr/>
              </a:pPr>
              <a:t>‹N°›</a:t>
            </a:fld>
            <a:endParaRPr lang="fr-FR"/>
          </a:p>
        </p:txBody>
      </p:sp>
    </p:spTree>
    <p:extLst>
      <p:ext uri="{BB962C8B-B14F-4D97-AF65-F5344CB8AC3E}">
        <p14:creationId xmlns:p14="http://schemas.microsoft.com/office/powerpoint/2010/main" val="23716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cxnSp>
        <p:nvCxnSpPr>
          <p:cNvPr id="5" name="Connecteur droit 4"/>
          <p:cNvCxnSpPr/>
          <p:nvPr userDrawn="1"/>
        </p:nvCxnSpPr>
        <p:spPr bwMode="gray">
          <a:xfrm>
            <a:off x="531813" y="6538913"/>
            <a:ext cx="0" cy="98425"/>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6" name="Groupe 5"/>
          <p:cNvGrpSpPr/>
          <p:nvPr userDrawn="1"/>
        </p:nvGrpSpPr>
        <p:grpSpPr bwMode="gray">
          <a:xfrm>
            <a:off x="0" y="1735560"/>
            <a:ext cx="9145587" cy="1773238"/>
            <a:chOff x="0" y="1958231"/>
            <a:chExt cx="9145587" cy="1773238"/>
          </a:xfrm>
          <a:solidFill>
            <a:schemeClr val="tx2">
              <a:lumMod val="10000"/>
              <a:lumOff val="90000"/>
            </a:schemeClr>
          </a:solidFill>
        </p:grpSpPr>
        <p:sp>
          <p:nvSpPr>
            <p:cNvPr id="7"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8"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pic>
        <p:nvPicPr>
          <p:cNvPr id="9" name="Image 1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8101013" y="6286500"/>
            <a:ext cx="5603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rtlCol="0">
            <a:noAutofit/>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3"/>
              </a:buBlip>
              <a:tabLst/>
              <a:defRPr/>
            </a:lvl1pPr>
          </a:lstStyle>
          <a:p>
            <a:pPr lvl="0"/>
            <a:r>
              <a:rPr lang="fr-FR" noProof="0" smtClean="0"/>
              <a:t>Cliquez sur l'icône pour ajouter une image</a:t>
            </a:r>
            <a:endParaRPr lang="fr-FR" noProof="0" dirty="0"/>
          </a:p>
        </p:txBody>
      </p:sp>
      <p:sp>
        <p:nvSpPr>
          <p:cNvPr id="24" name="Titre 1"/>
          <p:cNvSpPr>
            <a:spLocks noGrp="1"/>
          </p:cNvSpPr>
          <p:nvPr>
            <p:ph type="ctrTitle"/>
          </p:nvPr>
        </p:nvSpPr>
        <p:spPr bwMode="gray">
          <a:xfrm>
            <a:off x="551884" y="4218559"/>
            <a:ext cx="6451431" cy="424711"/>
          </a:xfrm>
        </p:spPr>
        <p:txBody>
          <a:bodyPr wrap="square">
            <a:spAutoFit/>
          </a:bodyPr>
          <a:lstStyle>
            <a:lvl1pPr algn="l">
              <a:defRPr sz="2400" cap="all" baseline="0">
                <a:solidFill>
                  <a:schemeClr val="tx1"/>
                </a:solidFill>
              </a:defRPr>
            </a:lvl1pPr>
          </a:lstStyle>
          <a:p>
            <a:r>
              <a:rPr lang="fr-FR" smtClean="0"/>
              <a:t>Modifiez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sp>
        <p:nvSpPr>
          <p:cNvPr id="10" name="Espace réservé de la date 14"/>
          <p:cNvSpPr>
            <a:spLocks noGrp="1"/>
          </p:cNvSpPr>
          <p:nvPr>
            <p:ph type="dt" sz="half" idx="16"/>
          </p:nvPr>
        </p:nvSpPr>
        <p:spPr/>
        <p:txBody>
          <a:bodyPr/>
          <a:lstStyle>
            <a:lvl1pPr>
              <a:defRPr/>
            </a:lvl1pPr>
          </a:lstStyle>
          <a:p>
            <a:pPr>
              <a:defRPr/>
            </a:pPr>
            <a:endParaRPr lang="fr-FR"/>
          </a:p>
        </p:txBody>
      </p:sp>
      <p:sp>
        <p:nvSpPr>
          <p:cNvPr id="11" name="Espace réservé du pied de page 15"/>
          <p:cNvSpPr>
            <a:spLocks noGrp="1"/>
          </p:cNvSpPr>
          <p:nvPr>
            <p:ph type="ftr" sz="quarter" idx="17"/>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12" name="Espace réservé du numéro de diapositive 16"/>
          <p:cNvSpPr>
            <a:spLocks noGrp="1"/>
          </p:cNvSpPr>
          <p:nvPr>
            <p:ph type="sldNum" sz="quarter" idx="18"/>
          </p:nvPr>
        </p:nvSpPr>
        <p:spPr/>
        <p:txBody>
          <a:bodyPr/>
          <a:lstStyle>
            <a:lvl1pPr>
              <a:defRPr/>
            </a:lvl1pPr>
          </a:lstStyle>
          <a:p>
            <a:pPr>
              <a:defRPr/>
            </a:pPr>
            <a:fld id="{C1954512-EA28-45E4-ADF8-8B5FEEF0D095}" type="slidenum">
              <a:rPr lang="fr-FR"/>
              <a:pPr>
                <a:defRPr/>
              </a:pPr>
              <a:t>‹N°›</a:t>
            </a:fld>
            <a:endParaRPr lang="fr-FR" dirty="0"/>
          </a:p>
        </p:txBody>
      </p:sp>
    </p:spTree>
    <p:extLst>
      <p:ext uri="{BB962C8B-B14F-4D97-AF65-F5344CB8AC3E}">
        <p14:creationId xmlns:p14="http://schemas.microsoft.com/office/powerpoint/2010/main" val="278931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smtClean="0"/>
              <a:t>Modifiez le style du titre</a:t>
            </a:r>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tIns="4571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lvl="0"/>
            <a:r>
              <a:rPr lang="fr-FR" smtClean="0"/>
              <a:t>Modifiez les styles du texte du masque</a:t>
            </a:r>
          </a:p>
        </p:txBody>
      </p:sp>
      <p:sp>
        <p:nvSpPr>
          <p:cNvPr id="5" name="Espace réservé de la date 3"/>
          <p:cNvSpPr>
            <a:spLocks noGrp="1"/>
          </p:cNvSpPr>
          <p:nvPr>
            <p:ph type="dt" sz="half" idx="14"/>
          </p:nvPr>
        </p:nvSpPr>
        <p:spPr/>
        <p:txBody>
          <a:bodyPr/>
          <a:lstStyle>
            <a:lvl1pPr>
              <a:defRPr/>
            </a:lvl1pPr>
          </a:lstStyle>
          <a:p>
            <a:pPr>
              <a:defRPr/>
            </a:pPr>
            <a:endParaRPr lang="fr-FR"/>
          </a:p>
        </p:txBody>
      </p:sp>
      <p:sp>
        <p:nvSpPr>
          <p:cNvPr id="6" name="Espace réservé du pied de page 4"/>
          <p:cNvSpPr>
            <a:spLocks noGrp="1"/>
          </p:cNvSpPr>
          <p:nvPr>
            <p:ph type="ftr" sz="quarter" idx="15"/>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8E241FC4-8786-4097-B328-B9ED0E5298FC}" type="slidenum">
              <a:rPr lang="fr-FR"/>
              <a:pPr>
                <a:defRPr/>
              </a:pPr>
              <a:t>‹N°›</a:t>
            </a:fld>
            <a:endParaRPr lang="fr-FR" dirty="0"/>
          </a:p>
        </p:txBody>
      </p:sp>
    </p:spTree>
    <p:extLst>
      <p:ext uri="{BB962C8B-B14F-4D97-AF65-F5344CB8AC3E}">
        <p14:creationId xmlns:p14="http://schemas.microsoft.com/office/powerpoint/2010/main" val="377377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PT avant-vente Sopra Steria">
    <p:spTree>
      <p:nvGrpSpPr>
        <p:cNvPr id="1" name=""/>
        <p:cNvGrpSpPr/>
        <p:nvPr/>
      </p:nvGrpSpPr>
      <p:grpSpPr>
        <a:xfrm>
          <a:off x="0" y="0"/>
          <a:ext cx="0" cy="0"/>
          <a:chOff x="0" y="0"/>
          <a:chExt cx="0" cy="0"/>
        </a:xfrm>
      </p:grpSpPr>
      <p:sp>
        <p:nvSpPr>
          <p:cNvPr id="9" name="Rectangle 8"/>
          <p:cNvSpPr/>
          <p:nvPr userDrawn="1"/>
        </p:nvSpPr>
        <p:spPr>
          <a:xfrm>
            <a:off x="7236296" y="1257874"/>
            <a:ext cx="1907704" cy="17991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tx2"/>
              </a:solidFill>
            </a:endParaRPr>
          </a:p>
        </p:txBody>
      </p:sp>
      <p:sp>
        <p:nvSpPr>
          <p:cNvPr id="20" name="Rectangle 19"/>
          <p:cNvSpPr/>
          <p:nvPr userDrawn="1"/>
        </p:nvSpPr>
        <p:spPr>
          <a:xfrm>
            <a:off x="7236296" y="3131476"/>
            <a:ext cx="1907704" cy="20977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3" name="Espace réservé du contenu 2"/>
          <p:cNvSpPr>
            <a:spLocks noGrp="1"/>
          </p:cNvSpPr>
          <p:nvPr>
            <p:ph idx="1"/>
          </p:nvPr>
        </p:nvSpPr>
        <p:spPr bwMode="gray">
          <a:xfrm>
            <a:off x="514644" y="1484785"/>
            <a:ext cx="6576341" cy="1412404"/>
          </a:xfrm>
          <a:prstGeom prst="rect">
            <a:avLst/>
          </a:prstGeom>
        </p:spPr>
        <p:txBody>
          <a:bodyPr lIns="36000" tIns="72000"/>
          <a:lstStyle>
            <a:lvl1pPr marL="0" indent="0" algn="l">
              <a:spcBef>
                <a:spcPts val="0"/>
              </a:spcBef>
              <a:buFont typeface="Arial" panose="020B0604020202020204" pitchFamily="34" charset="0"/>
              <a:buNone/>
              <a:defRPr sz="1400"/>
            </a:lvl1pPr>
            <a:lvl2pPr marL="182563" indent="-182563" algn="l">
              <a:spcBef>
                <a:spcPts val="0"/>
              </a:spcBef>
              <a:buClr>
                <a:schemeClr val="tx1"/>
              </a:buClr>
              <a:defRPr sz="1400"/>
            </a:lvl2pPr>
          </a:lstStyle>
          <a:p>
            <a:pPr lvl="0"/>
            <a:r>
              <a:rPr lang="fr-FR" dirty="0" smtClean="0"/>
              <a:t>Modifiez les styles du texte du masque</a:t>
            </a:r>
          </a:p>
          <a:p>
            <a:pPr lvl="1"/>
            <a:r>
              <a:rPr lang="fr-FR" dirty="0" smtClean="0"/>
              <a:t>Deuxième niveau</a:t>
            </a:r>
          </a:p>
        </p:txBody>
      </p:sp>
      <p:sp>
        <p:nvSpPr>
          <p:cNvPr id="8" name="Titre 7"/>
          <p:cNvSpPr>
            <a:spLocks noGrp="1"/>
          </p:cNvSpPr>
          <p:nvPr>
            <p:ph type="title"/>
          </p:nvPr>
        </p:nvSpPr>
        <p:spPr bwMode="gray">
          <a:xfrm>
            <a:off x="544439" y="316180"/>
            <a:ext cx="7051897" cy="332546"/>
          </a:xfrm>
        </p:spPr>
        <p:txBody>
          <a:bodyPr anchor="ctr"/>
          <a:lstStyle/>
          <a:p>
            <a:r>
              <a:rPr lang="fr-FR" smtClean="0"/>
              <a:t>Modifiez le style du titre</a:t>
            </a:r>
            <a:endParaRPr lang="fr-FR" dirty="0"/>
          </a:p>
        </p:txBody>
      </p:sp>
      <p:sp>
        <p:nvSpPr>
          <p:cNvPr id="4" name="Espace réservé du texte 3"/>
          <p:cNvSpPr>
            <a:spLocks noGrp="1"/>
          </p:cNvSpPr>
          <p:nvPr>
            <p:ph type="body" sz="quarter" idx="13"/>
          </p:nvPr>
        </p:nvSpPr>
        <p:spPr bwMode="gray">
          <a:xfrm>
            <a:off x="544439" y="656624"/>
            <a:ext cx="7051964" cy="269875"/>
          </a:xfrm>
          <a:prstGeom prst="rect">
            <a:avLst/>
          </a:prstGeom>
        </p:spPr>
        <p:txBody>
          <a:bodyPr tIns="4571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lvl="0"/>
            <a:r>
              <a:rPr lang="fr-FR" smtClean="0"/>
              <a:t>Modifiez les styles du texte du masque</a:t>
            </a:r>
          </a:p>
        </p:txBody>
      </p:sp>
      <p:sp>
        <p:nvSpPr>
          <p:cNvPr id="6" name="Espace réservé du pied de page 4"/>
          <p:cNvSpPr>
            <a:spLocks noGrp="1"/>
          </p:cNvSpPr>
          <p:nvPr>
            <p:ph type="ftr" sz="quarter" idx="15"/>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8E241FC4-8786-4097-B328-B9ED0E5298FC}" type="slidenum">
              <a:rPr lang="fr-FR"/>
              <a:pPr>
                <a:defRPr/>
              </a:pPr>
              <a:t>‹N°›</a:t>
            </a:fld>
            <a:endParaRPr lang="fr-FR" dirty="0"/>
          </a:p>
        </p:txBody>
      </p:sp>
      <p:sp>
        <p:nvSpPr>
          <p:cNvPr id="13" name="Espace réservé du contenu 12"/>
          <p:cNvSpPr>
            <a:spLocks noGrp="1"/>
          </p:cNvSpPr>
          <p:nvPr>
            <p:ph sz="quarter" idx="17" hasCustomPrompt="1"/>
          </p:nvPr>
        </p:nvSpPr>
        <p:spPr>
          <a:xfrm>
            <a:off x="7232648" y="1496976"/>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smtClean="0"/>
              <a:t>Premier niveau</a:t>
            </a:r>
          </a:p>
        </p:txBody>
      </p:sp>
      <p:sp>
        <p:nvSpPr>
          <p:cNvPr id="14" name="Espace réservé du contenu 12"/>
          <p:cNvSpPr>
            <a:spLocks noGrp="1"/>
          </p:cNvSpPr>
          <p:nvPr>
            <p:ph sz="quarter" idx="18" hasCustomPrompt="1"/>
          </p:nvPr>
        </p:nvSpPr>
        <p:spPr>
          <a:xfrm>
            <a:off x="7235825" y="3339848"/>
            <a:ext cx="1908175" cy="457868"/>
          </a:xfrm>
          <a:noFill/>
        </p:spPr>
        <p:txBody>
          <a:bodyPr lIns="0" tIns="36000" rIns="72000" bIns="72000">
            <a:spAutoFit/>
          </a:bodyPr>
          <a:lstStyle>
            <a:lvl1pPr marL="92075" indent="-92075" algn="l">
              <a:spcBef>
                <a:spcPts val="200"/>
              </a:spcBef>
              <a:buFont typeface="Calibri" panose="020F0502020204030204" pitchFamily="34" charset="0"/>
              <a:buChar char=" "/>
              <a:defRPr sz="1050" b="0" i="1">
                <a:solidFill>
                  <a:schemeClr val="tx2"/>
                </a:solidFill>
              </a:defRPr>
            </a:lvl1pPr>
            <a:lvl2pPr marL="176213" indent="-84138">
              <a:spcBef>
                <a:spcPts val="200"/>
              </a:spcBef>
              <a:buClr>
                <a:schemeClr val="tx1"/>
              </a:buClr>
              <a:buFont typeface="Arial" panose="020B0604020202020204" pitchFamily="34" charset="0"/>
              <a:buChar char="•"/>
              <a:defRPr sz="1050" b="1" i="1">
                <a:solidFill>
                  <a:schemeClr val="tx2"/>
                </a:solidFill>
              </a:defRPr>
            </a:lvl2pPr>
            <a:lvl3pPr marL="266700" indent="-84138">
              <a:spcBef>
                <a:spcPts val="200"/>
              </a:spcBef>
              <a:buFont typeface="Arial" panose="020B0604020202020204" pitchFamily="34" charset="0"/>
              <a:buChar char="•"/>
              <a:defRPr sz="1050" b="1"/>
            </a:lvl3pPr>
            <a:lvl4pPr>
              <a:defRPr sz="1050"/>
            </a:lvl4pPr>
            <a:lvl5pPr>
              <a:defRPr sz="1050"/>
            </a:lvl5pPr>
          </a:lstStyle>
          <a:p>
            <a:pPr lvl="0"/>
            <a:r>
              <a:rPr lang="fr-FR" dirty="0" smtClean="0"/>
              <a:t>Métier(s) / offre(s) Sopra Steria</a:t>
            </a:r>
          </a:p>
          <a:p>
            <a:pPr lvl="1"/>
            <a:r>
              <a:rPr lang="fr-FR" dirty="0" smtClean="0"/>
              <a:t>Deuxième niveau</a:t>
            </a:r>
          </a:p>
        </p:txBody>
      </p:sp>
      <p:sp>
        <p:nvSpPr>
          <p:cNvPr id="16" name="Espace réservé pour une image  15"/>
          <p:cNvSpPr>
            <a:spLocks noGrp="1"/>
          </p:cNvSpPr>
          <p:nvPr>
            <p:ph type="pic" sz="quarter" idx="19" hasCustomPrompt="1"/>
          </p:nvPr>
        </p:nvSpPr>
        <p:spPr>
          <a:xfrm>
            <a:off x="7235825" y="5228863"/>
            <a:ext cx="1908175" cy="936625"/>
          </a:xfrm>
          <a:solidFill>
            <a:schemeClr val="accent6"/>
          </a:solidFill>
        </p:spPr>
        <p:txBody>
          <a:bodyPr anchor="ctr"/>
          <a:lstStyle>
            <a:lvl1pPr marL="0" indent="0" algn="ctr">
              <a:buNone/>
              <a:defRPr sz="1050" baseline="0">
                <a:solidFill>
                  <a:schemeClr val="bg1"/>
                </a:solidFill>
              </a:defRPr>
            </a:lvl1pPr>
          </a:lstStyle>
          <a:p>
            <a:r>
              <a:rPr lang="en-GB" dirty="0" smtClean="0"/>
              <a:t>Visuel facultatif</a:t>
            </a:r>
            <a:endParaRPr lang="en-GB" dirty="0"/>
          </a:p>
        </p:txBody>
      </p:sp>
      <p:sp>
        <p:nvSpPr>
          <p:cNvPr id="25" name="Espace réservé du contenu 2"/>
          <p:cNvSpPr>
            <a:spLocks noGrp="1"/>
          </p:cNvSpPr>
          <p:nvPr>
            <p:ph idx="21"/>
          </p:nvPr>
        </p:nvSpPr>
        <p:spPr bwMode="gray">
          <a:xfrm>
            <a:off x="514644" y="3183282"/>
            <a:ext cx="6576341" cy="1757885"/>
          </a:xfrm>
          <a:prstGeom prst="rect">
            <a:avLst/>
          </a:prstGeom>
        </p:spPr>
        <p:txBody>
          <a:bodyPr lIns="36000" tIns="72000"/>
          <a:lstStyle>
            <a:lvl1pPr marL="0" indent="0" algn="l">
              <a:spcBef>
                <a:spcPts val="0"/>
              </a:spcBef>
              <a:buFont typeface="Arial" panose="020B0604020202020204" pitchFamily="34" charset="0"/>
              <a:buNone/>
              <a:defRPr sz="1400"/>
            </a:lvl1pPr>
            <a:lvl2pPr marL="182563" indent="-182563" algn="l">
              <a:spcBef>
                <a:spcPts val="0"/>
              </a:spcBef>
              <a:buClr>
                <a:schemeClr val="tx1"/>
              </a:buClr>
              <a:defRPr sz="1400"/>
            </a:lvl2pPr>
          </a:lstStyle>
          <a:p>
            <a:pPr lvl="0"/>
            <a:r>
              <a:rPr lang="fr-FR" dirty="0" smtClean="0"/>
              <a:t>Modifiez les styles du texte du masque</a:t>
            </a:r>
          </a:p>
          <a:p>
            <a:pPr lvl="1"/>
            <a:r>
              <a:rPr lang="fr-FR" dirty="0" smtClean="0"/>
              <a:t>Deuxième niveau</a:t>
            </a:r>
          </a:p>
        </p:txBody>
      </p:sp>
      <p:sp>
        <p:nvSpPr>
          <p:cNvPr id="27" name="Espace réservé du contenu 2"/>
          <p:cNvSpPr>
            <a:spLocks noGrp="1"/>
          </p:cNvSpPr>
          <p:nvPr>
            <p:ph idx="23"/>
          </p:nvPr>
        </p:nvSpPr>
        <p:spPr bwMode="gray">
          <a:xfrm>
            <a:off x="514644" y="5237021"/>
            <a:ext cx="6576341" cy="936000"/>
          </a:xfrm>
          <a:prstGeom prst="rect">
            <a:avLst/>
          </a:prstGeom>
        </p:spPr>
        <p:txBody>
          <a:bodyPr lIns="36000" tIns="72000"/>
          <a:lstStyle>
            <a:lvl1pPr marL="0" indent="0" algn="l">
              <a:spcBef>
                <a:spcPts val="0"/>
              </a:spcBef>
              <a:buFont typeface="Arial" panose="020B0604020202020204" pitchFamily="34" charset="0"/>
              <a:buNone/>
              <a:defRPr lang="fr-FR" sz="1400" kern="1200" dirty="0" smtClean="0">
                <a:solidFill>
                  <a:schemeClr val="tx1"/>
                </a:solidFill>
                <a:latin typeface="+mn-lt"/>
                <a:ea typeface="+mn-ea"/>
                <a:cs typeface="+mn-cs"/>
              </a:defRPr>
            </a:lvl1pPr>
            <a:lvl2pPr marL="182563" indent="-182563" algn="l">
              <a:spcBef>
                <a:spcPts val="0"/>
              </a:spcBef>
              <a:buClr>
                <a:schemeClr val="tx1"/>
              </a:buClr>
              <a:defRPr sz="1400"/>
            </a:lvl2pPr>
          </a:lstStyle>
          <a:p>
            <a:pPr lvl="0"/>
            <a:r>
              <a:rPr lang="fr-FR" dirty="0" smtClean="0"/>
              <a:t>Modifiez les styles du texte du masque</a:t>
            </a:r>
          </a:p>
          <a:p>
            <a:pPr lvl="1"/>
            <a:r>
              <a:rPr lang="fr-FR" dirty="0" smtClean="0"/>
              <a:t>Deuxième niveau</a:t>
            </a:r>
          </a:p>
        </p:txBody>
      </p:sp>
      <p:sp>
        <p:nvSpPr>
          <p:cNvPr id="2" name="Rectangle 1"/>
          <p:cNvSpPr/>
          <p:nvPr userDrawn="1"/>
        </p:nvSpPr>
        <p:spPr>
          <a:xfrm>
            <a:off x="514644" y="1257874"/>
            <a:ext cx="1568519"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10800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smtClean="0">
                <a:ln>
                  <a:noFill/>
                </a:ln>
                <a:solidFill>
                  <a:srgbClr val="FFFFFF"/>
                </a:solidFill>
                <a:effectLst/>
                <a:uLnTx/>
                <a:uFillTx/>
                <a:latin typeface="+mn-lt"/>
                <a:ea typeface="+mn-ea"/>
                <a:cs typeface="+mn-cs"/>
              </a:rPr>
              <a:t>Contexte &amp; enjeux</a:t>
            </a:r>
            <a:endParaRPr kumimoji="0" lang="fr-FR"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ZoneTexte 9"/>
          <p:cNvSpPr txBox="1"/>
          <p:nvPr userDrawn="1"/>
        </p:nvSpPr>
        <p:spPr>
          <a:xfrm>
            <a:off x="7236296" y="1257874"/>
            <a:ext cx="1907704"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smtClean="0">
                <a:ln>
                  <a:noFill/>
                </a:ln>
                <a:solidFill>
                  <a:schemeClr val="tx2"/>
                </a:solidFill>
                <a:effectLst/>
                <a:uLnTx/>
                <a:uFillTx/>
                <a:latin typeface="Calibri"/>
                <a:ea typeface="+mn-ea"/>
                <a:cs typeface="+mn-cs"/>
              </a:rPr>
              <a:t>Activités du client</a:t>
            </a:r>
            <a:endParaRPr kumimoji="0" lang="fr-FR" sz="1200" b="1" i="0" u="none" strike="noStrike" kern="1200" cap="none" spc="0" normalizeH="0" baseline="0" noProof="0" dirty="0">
              <a:ln>
                <a:noFill/>
              </a:ln>
              <a:solidFill>
                <a:schemeClr val="tx2"/>
              </a:solidFill>
              <a:effectLst/>
              <a:uLnTx/>
              <a:uFillTx/>
              <a:latin typeface="Calibri"/>
              <a:ea typeface="+mn-ea"/>
              <a:cs typeface="+mn-cs"/>
            </a:endParaRPr>
          </a:p>
        </p:txBody>
      </p:sp>
      <p:sp>
        <p:nvSpPr>
          <p:cNvPr id="22" name="ZoneTexte 21"/>
          <p:cNvSpPr txBox="1"/>
          <p:nvPr userDrawn="1"/>
        </p:nvSpPr>
        <p:spPr>
          <a:xfrm>
            <a:off x="7236296" y="3131476"/>
            <a:ext cx="1907704" cy="276999"/>
          </a:xfrm>
          <a:prstGeom prst="rect">
            <a:avLst/>
          </a:prstGeom>
          <a:noFill/>
        </p:spPr>
        <p:txBody>
          <a:bodyPr wrap="square" rtlCol="0">
            <a:spAutoFit/>
          </a:bodyPr>
          <a:lstStyle/>
          <a:p>
            <a:pPr marL="3175" marR="0" lvl="2" indent="-31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smtClean="0">
                <a:ln>
                  <a:noFill/>
                </a:ln>
                <a:solidFill>
                  <a:schemeClr val="tx2"/>
                </a:solidFill>
                <a:effectLst/>
                <a:uLnTx/>
                <a:uFillTx/>
                <a:latin typeface="Calibri"/>
                <a:ea typeface="+mn-ea"/>
                <a:cs typeface="+mn-cs"/>
              </a:rPr>
              <a:t>Projet en bref</a:t>
            </a:r>
            <a:endParaRPr kumimoji="0" lang="fr-FR"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23" name="Rectangle 11"/>
          <p:cNvSpPr>
            <a:spLocks noChangeArrowheads="1"/>
          </p:cNvSpPr>
          <p:nvPr userDrawn="1"/>
        </p:nvSpPr>
        <p:spPr bwMode="auto">
          <a:xfrm>
            <a:off x="504456" y="2969380"/>
            <a:ext cx="3168000" cy="215900"/>
          </a:xfrm>
          <a:prstGeom prst="rect">
            <a:avLst/>
          </a:prstGeom>
          <a:solidFill>
            <a:schemeClr val="accent4"/>
          </a:solidFill>
          <a:ln w="3175" algn="ctr">
            <a:noFill/>
            <a:miter lim="800000"/>
            <a:headEnd/>
            <a:tailEnd/>
          </a:ln>
        </p:spPr>
        <p:txBody>
          <a:bodyPr wrap="none" anchor="ctr"/>
          <a:lstStyle/>
          <a:p>
            <a:pPr defTabSz="914199" fontAlgn="auto">
              <a:spcBef>
                <a:spcPts val="0"/>
              </a:spcBef>
              <a:spcAft>
                <a:spcPts val="0"/>
              </a:spcAft>
              <a:defRPr/>
            </a:pPr>
            <a:r>
              <a:rPr lang="fr-FR" sz="1400" b="1" dirty="0">
                <a:solidFill>
                  <a:schemeClr val="bg1"/>
                </a:solidFill>
                <a:latin typeface="Calibri"/>
                <a:cs typeface="+mn-cs"/>
              </a:rPr>
              <a:t>Mission et valeur ajoutée de Sopra </a:t>
            </a:r>
            <a:r>
              <a:rPr lang="fr-FR" sz="1400" b="1" dirty="0" err="1" smtClean="0">
                <a:solidFill>
                  <a:schemeClr val="bg1"/>
                </a:solidFill>
                <a:latin typeface="Calibri"/>
                <a:cs typeface="+mn-cs"/>
              </a:rPr>
              <a:t>Steria</a:t>
            </a:r>
            <a:endParaRPr lang="fr-FR" sz="1400" b="1" dirty="0">
              <a:solidFill>
                <a:schemeClr val="bg1"/>
              </a:solidFill>
              <a:latin typeface="Calibri"/>
              <a:cs typeface="+mn-cs"/>
            </a:endParaRPr>
          </a:p>
        </p:txBody>
      </p:sp>
      <p:sp>
        <p:nvSpPr>
          <p:cNvPr id="24" name="Rectangle 12"/>
          <p:cNvSpPr>
            <a:spLocks noChangeArrowheads="1"/>
          </p:cNvSpPr>
          <p:nvPr userDrawn="1"/>
        </p:nvSpPr>
        <p:spPr bwMode="auto">
          <a:xfrm>
            <a:off x="514644" y="5000539"/>
            <a:ext cx="1332000" cy="215900"/>
          </a:xfrm>
          <a:prstGeom prst="rect">
            <a:avLst/>
          </a:prstGeom>
          <a:solidFill>
            <a:schemeClr val="accent6"/>
          </a:solidFill>
          <a:ln w="3175" algn="ctr">
            <a:noFill/>
            <a:miter lim="800000"/>
            <a:headEnd/>
            <a:tailEnd/>
          </a:ln>
        </p:spPr>
        <p:txBody>
          <a:bodyPr wrap="none" anchor="ctr"/>
          <a:lstStyle/>
          <a:p>
            <a:pPr defTabSz="914199" fontAlgn="auto">
              <a:spcBef>
                <a:spcPts val="0"/>
              </a:spcBef>
              <a:spcAft>
                <a:spcPts val="0"/>
              </a:spcAft>
              <a:defRPr/>
            </a:pPr>
            <a:r>
              <a:rPr lang="fr-FR" sz="1400" b="1" dirty="0">
                <a:solidFill>
                  <a:schemeClr val="bg1"/>
                </a:solidFill>
                <a:latin typeface="Calibri"/>
                <a:cs typeface="+mn-cs"/>
              </a:rPr>
              <a:t>Bénéfices client</a:t>
            </a:r>
          </a:p>
        </p:txBody>
      </p:sp>
    </p:spTree>
    <p:extLst>
      <p:ext uri="{BB962C8B-B14F-4D97-AF65-F5344CB8AC3E}">
        <p14:creationId xmlns:p14="http://schemas.microsoft.com/office/powerpoint/2010/main" val="57370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PT avant-vente Sopra Steria CONSULTING">
    <p:spTree>
      <p:nvGrpSpPr>
        <p:cNvPr id="1" name=""/>
        <p:cNvGrpSpPr/>
        <p:nvPr/>
      </p:nvGrpSpPr>
      <p:grpSpPr>
        <a:xfrm>
          <a:off x="0" y="0"/>
          <a:ext cx="0" cy="0"/>
          <a:chOff x="0" y="0"/>
          <a:chExt cx="0" cy="0"/>
        </a:xfrm>
      </p:grpSpPr>
      <p:sp>
        <p:nvSpPr>
          <p:cNvPr id="9" name="Rectangle 8"/>
          <p:cNvSpPr/>
          <p:nvPr userDrawn="1"/>
        </p:nvSpPr>
        <p:spPr>
          <a:xfrm>
            <a:off x="7236296" y="1257874"/>
            <a:ext cx="1907704" cy="17991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20" name="Rectangle 19"/>
          <p:cNvSpPr/>
          <p:nvPr userDrawn="1"/>
        </p:nvSpPr>
        <p:spPr>
          <a:xfrm>
            <a:off x="7236296" y="3131476"/>
            <a:ext cx="1907704" cy="20977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3" name="Espace réservé du contenu 2"/>
          <p:cNvSpPr>
            <a:spLocks noGrp="1"/>
          </p:cNvSpPr>
          <p:nvPr>
            <p:ph idx="1"/>
          </p:nvPr>
        </p:nvSpPr>
        <p:spPr bwMode="gray">
          <a:xfrm>
            <a:off x="514644" y="1484785"/>
            <a:ext cx="6576341" cy="1412404"/>
          </a:xfrm>
          <a:prstGeom prst="rect">
            <a:avLst/>
          </a:prstGeom>
        </p:spPr>
        <p:txBody>
          <a:bodyPr lIns="36000" tIns="72000"/>
          <a:lstStyle>
            <a:lvl1pPr marL="0" indent="0" algn="l">
              <a:spcBef>
                <a:spcPts val="0"/>
              </a:spcBef>
              <a:buFont typeface="Arial" panose="020B0604020202020204" pitchFamily="34" charset="0"/>
              <a:buNone/>
              <a:defRPr sz="1400"/>
            </a:lvl1pPr>
            <a:lvl2pPr marL="182563" indent="-182563" algn="l">
              <a:spcBef>
                <a:spcPts val="0"/>
              </a:spcBef>
              <a:buClr>
                <a:schemeClr val="tx1"/>
              </a:buClr>
              <a:defRPr sz="1400"/>
            </a:lvl2pPr>
          </a:lstStyle>
          <a:p>
            <a:pPr lvl="0"/>
            <a:r>
              <a:rPr lang="fr-FR" dirty="0" smtClean="0"/>
              <a:t>Modifiez les styles du texte du masque</a:t>
            </a:r>
          </a:p>
          <a:p>
            <a:pPr lvl="1"/>
            <a:r>
              <a:rPr lang="fr-FR" dirty="0" smtClean="0"/>
              <a:t>Deuxième niveau</a:t>
            </a:r>
          </a:p>
        </p:txBody>
      </p:sp>
      <p:sp>
        <p:nvSpPr>
          <p:cNvPr id="8" name="Titre 7"/>
          <p:cNvSpPr>
            <a:spLocks noGrp="1"/>
          </p:cNvSpPr>
          <p:nvPr>
            <p:ph type="title"/>
          </p:nvPr>
        </p:nvSpPr>
        <p:spPr bwMode="gray">
          <a:xfrm>
            <a:off x="544439" y="316180"/>
            <a:ext cx="7051897" cy="332546"/>
          </a:xfrm>
        </p:spPr>
        <p:txBody>
          <a:bodyPr anchor="ctr"/>
          <a:lstStyle/>
          <a:p>
            <a:r>
              <a:rPr lang="fr-FR" smtClean="0"/>
              <a:t>Modifiez le style du titre</a:t>
            </a:r>
            <a:endParaRPr lang="fr-FR" dirty="0"/>
          </a:p>
        </p:txBody>
      </p:sp>
      <p:sp>
        <p:nvSpPr>
          <p:cNvPr id="4" name="Espace réservé du texte 3"/>
          <p:cNvSpPr>
            <a:spLocks noGrp="1"/>
          </p:cNvSpPr>
          <p:nvPr>
            <p:ph type="body" sz="quarter" idx="13"/>
          </p:nvPr>
        </p:nvSpPr>
        <p:spPr bwMode="gray">
          <a:xfrm>
            <a:off x="544439" y="656624"/>
            <a:ext cx="7051964" cy="269875"/>
          </a:xfrm>
          <a:prstGeom prst="rect">
            <a:avLst/>
          </a:prstGeom>
        </p:spPr>
        <p:txBody>
          <a:bodyPr tIns="4571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lvl="0"/>
            <a:r>
              <a:rPr lang="fr-FR" smtClean="0"/>
              <a:t>Modifiez les styles du texte du masque</a:t>
            </a:r>
          </a:p>
        </p:txBody>
      </p:sp>
      <p:sp>
        <p:nvSpPr>
          <p:cNvPr id="6" name="Espace réservé du pied de page 4"/>
          <p:cNvSpPr>
            <a:spLocks noGrp="1"/>
          </p:cNvSpPr>
          <p:nvPr>
            <p:ph type="ftr" sz="quarter" idx="15"/>
          </p:nvPr>
        </p:nvSpPr>
        <p:spPr/>
        <p:txBody>
          <a:bodyPr/>
          <a:lstStyle>
            <a:lvl1pPr>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8E241FC4-8786-4097-B328-B9ED0E5298FC}" type="slidenum">
              <a:rPr lang="fr-FR"/>
              <a:pPr>
                <a:defRPr/>
              </a:pPr>
              <a:t>‹N°›</a:t>
            </a:fld>
            <a:endParaRPr lang="fr-FR" dirty="0"/>
          </a:p>
        </p:txBody>
      </p:sp>
      <p:sp>
        <p:nvSpPr>
          <p:cNvPr id="13" name="Espace réservé du contenu 12"/>
          <p:cNvSpPr>
            <a:spLocks noGrp="1"/>
          </p:cNvSpPr>
          <p:nvPr>
            <p:ph sz="quarter" idx="17" hasCustomPrompt="1"/>
          </p:nvPr>
        </p:nvSpPr>
        <p:spPr>
          <a:xfrm>
            <a:off x="7232648" y="1496976"/>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smtClean="0"/>
              <a:t>Premier niveau</a:t>
            </a:r>
          </a:p>
        </p:txBody>
      </p:sp>
      <p:sp>
        <p:nvSpPr>
          <p:cNvPr id="14" name="Espace réservé du contenu 12"/>
          <p:cNvSpPr>
            <a:spLocks noGrp="1"/>
          </p:cNvSpPr>
          <p:nvPr>
            <p:ph sz="quarter" idx="18" hasCustomPrompt="1"/>
          </p:nvPr>
        </p:nvSpPr>
        <p:spPr>
          <a:xfrm>
            <a:off x="7235825" y="3339848"/>
            <a:ext cx="1908175" cy="457868"/>
          </a:xfrm>
          <a:noFill/>
        </p:spPr>
        <p:txBody>
          <a:bodyPr lIns="0" tIns="36000" rIns="72000" bIns="72000">
            <a:spAutoFit/>
          </a:bodyPr>
          <a:lstStyle>
            <a:lvl1pPr marL="92075" indent="-92075" algn="l">
              <a:spcBef>
                <a:spcPts val="200"/>
              </a:spcBef>
              <a:buFont typeface="Calibri" panose="020F0502020204030204" pitchFamily="34" charset="0"/>
              <a:buChar char=" "/>
              <a:defRPr sz="1050" b="0" i="1">
                <a:solidFill>
                  <a:schemeClr val="tx2"/>
                </a:solidFill>
              </a:defRPr>
            </a:lvl1pPr>
            <a:lvl2pPr marL="176213" indent="-84138">
              <a:spcBef>
                <a:spcPts val="200"/>
              </a:spcBef>
              <a:buClr>
                <a:schemeClr val="tx1"/>
              </a:buClr>
              <a:buFont typeface="Arial" panose="020B0604020202020204" pitchFamily="34" charset="0"/>
              <a:buChar char="•"/>
              <a:defRPr sz="1050" b="1" i="1">
                <a:solidFill>
                  <a:schemeClr val="tx2"/>
                </a:solidFill>
              </a:defRPr>
            </a:lvl2pPr>
            <a:lvl3pPr marL="266700" indent="-84138">
              <a:spcBef>
                <a:spcPts val="200"/>
              </a:spcBef>
              <a:buFont typeface="Arial" panose="020B0604020202020204" pitchFamily="34" charset="0"/>
              <a:buChar char="•"/>
              <a:defRPr sz="1050" b="1"/>
            </a:lvl3pPr>
            <a:lvl4pPr>
              <a:defRPr sz="1050"/>
            </a:lvl4pPr>
            <a:lvl5pPr>
              <a:defRPr sz="1050"/>
            </a:lvl5pPr>
          </a:lstStyle>
          <a:p>
            <a:pPr lvl="0"/>
            <a:r>
              <a:rPr lang="fr-FR" dirty="0" smtClean="0"/>
              <a:t>Métier(s) / offre(s) Sopra Steria</a:t>
            </a:r>
          </a:p>
          <a:p>
            <a:pPr lvl="1"/>
            <a:r>
              <a:rPr lang="fr-FR" dirty="0" smtClean="0"/>
              <a:t>Deuxième niveau</a:t>
            </a:r>
          </a:p>
        </p:txBody>
      </p:sp>
      <p:sp>
        <p:nvSpPr>
          <p:cNvPr id="16" name="Espace réservé pour une image  15"/>
          <p:cNvSpPr>
            <a:spLocks noGrp="1"/>
          </p:cNvSpPr>
          <p:nvPr>
            <p:ph type="pic" sz="quarter" idx="19" hasCustomPrompt="1"/>
          </p:nvPr>
        </p:nvSpPr>
        <p:spPr>
          <a:xfrm>
            <a:off x="7235825" y="5228863"/>
            <a:ext cx="1908175" cy="936625"/>
          </a:xfrm>
          <a:solidFill>
            <a:schemeClr val="accent6"/>
          </a:solidFill>
        </p:spPr>
        <p:txBody>
          <a:bodyPr anchor="ctr"/>
          <a:lstStyle>
            <a:lvl1pPr marL="0" indent="0" algn="ctr">
              <a:buNone/>
              <a:defRPr sz="1050" baseline="0">
                <a:solidFill>
                  <a:schemeClr val="bg1"/>
                </a:solidFill>
              </a:defRPr>
            </a:lvl1pPr>
          </a:lstStyle>
          <a:p>
            <a:r>
              <a:rPr lang="en-GB" dirty="0" smtClean="0"/>
              <a:t>Visuel facultatif</a:t>
            </a:r>
            <a:endParaRPr lang="en-GB" dirty="0"/>
          </a:p>
        </p:txBody>
      </p:sp>
      <p:sp>
        <p:nvSpPr>
          <p:cNvPr id="25" name="Espace réservé du contenu 2"/>
          <p:cNvSpPr>
            <a:spLocks noGrp="1"/>
          </p:cNvSpPr>
          <p:nvPr>
            <p:ph idx="21"/>
          </p:nvPr>
        </p:nvSpPr>
        <p:spPr bwMode="gray">
          <a:xfrm>
            <a:off x="514644" y="3183282"/>
            <a:ext cx="6576341" cy="1757885"/>
          </a:xfrm>
          <a:prstGeom prst="rect">
            <a:avLst/>
          </a:prstGeom>
        </p:spPr>
        <p:txBody>
          <a:bodyPr lIns="36000" tIns="72000"/>
          <a:lstStyle>
            <a:lvl1pPr marL="0" indent="0" algn="l">
              <a:spcBef>
                <a:spcPts val="0"/>
              </a:spcBef>
              <a:buFont typeface="Arial" panose="020B0604020202020204" pitchFamily="34" charset="0"/>
              <a:buNone/>
              <a:defRPr sz="1400"/>
            </a:lvl1pPr>
            <a:lvl2pPr marL="182563" indent="-182563" algn="l">
              <a:spcBef>
                <a:spcPts val="0"/>
              </a:spcBef>
              <a:buClr>
                <a:schemeClr val="tx1"/>
              </a:buClr>
              <a:defRPr sz="1400"/>
            </a:lvl2pPr>
          </a:lstStyle>
          <a:p>
            <a:pPr lvl="0"/>
            <a:r>
              <a:rPr lang="fr-FR" dirty="0" smtClean="0"/>
              <a:t>Modifiez les styles du texte du masque</a:t>
            </a:r>
          </a:p>
          <a:p>
            <a:pPr lvl="1"/>
            <a:r>
              <a:rPr lang="fr-FR" dirty="0" smtClean="0"/>
              <a:t>Deuxième niveau</a:t>
            </a:r>
          </a:p>
        </p:txBody>
      </p:sp>
      <p:sp>
        <p:nvSpPr>
          <p:cNvPr id="27" name="Espace réservé du contenu 2"/>
          <p:cNvSpPr>
            <a:spLocks noGrp="1"/>
          </p:cNvSpPr>
          <p:nvPr>
            <p:ph idx="23"/>
          </p:nvPr>
        </p:nvSpPr>
        <p:spPr bwMode="gray">
          <a:xfrm>
            <a:off x="514644" y="5237021"/>
            <a:ext cx="6576341" cy="936000"/>
          </a:xfrm>
          <a:prstGeom prst="rect">
            <a:avLst/>
          </a:prstGeom>
        </p:spPr>
        <p:txBody>
          <a:bodyPr lIns="36000" tIns="72000"/>
          <a:lstStyle>
            <a:lvl1pPr marL="0" indent="0" algn="l">
              <a:spcBef>
                <a:spcPts val="0"/>
              </a:spcBef>
              <a:buFont typeface="Arial" panose="020B0604020202020204" pitchFamily="34" charset="0"/>
              <a:buNone/>
              <a:defRPr lang="fr-FR" sz="1400" kern="1200" dirty="0" smtClean="0">
                <a:solidFill>
                  <a:schemeClr val="tx1"/>
                </a:solidFill>
                <a:latin typeface="+mn-lt"/>
                <a:ea typeface="+mn-ea"/>
                <a:cs typeface="+mn-cs"/>
              </a:defRPr>
            </a:lvl1pPr>
            <a:lvl2pPr marL="182563" indent="-182563" algn="l">
              <a:spcBef>
                <a:spcPts val="0"/>
              </a:spcBef>
              <a:buClr>
                <a:schemeClr val="tx1"/>
              </a:buClr>
              <a:defRPr sz="1400"/>
            </a:lvl2pPr>
          </a:lstStyle>
          <a:p>
            <a:pPr lvl="0"/>
            <a:r>
              <a:rPr lang="fr-FR" dirty="0" smtClean="0"/>
              <a:t>Modifiez les styles du texte du masque</a:t>
            </a:r>
          </a:p>
          <a:p>
            <a:pPr lvl="1"/>
            <a:r>
              <a:rPr lang="fr-FR" dirty="0" smtClean="0"/>
              <a:t>Deuxième niveau</a:t>
            </a:r>
          </a:p>
        </p:txBody>
      </p:sp>
      <p:sp>
        <p:nvSpPr>
          <p:cNvPr id="2" name="Rectangle 1"/>
          <p:cNvSpPr/>
          <p:nvPr userDrawn="1"/>
        </p:nvSpPr>
        <p:spPr>
          <a:xfrm>
            <a:off x="514644" y="1257874"/>
            <a:ext cx="1568519"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10800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smtClean="0">
                <a:ln>
                  <a:noFill/>
                </a:ln>
                <a:solidFill>
                  <a:srgbClr val="FFFFFF"/>
                </a:solidFill>
                <a:effectLst/>
                <a:uLnTx/>
                <a:uFillTx/>
                <a:latin typeface="+mn-lt"/>
                <a:ea typeface="+mn-ea"/>
                <a:cs typeface="+mn-cs"/>
              </a:rPr>
              <a:t>Contexte &amp; enjeux</a:t>
            </a:r>
            <a:endParaRPr kumimoji="0" lang="fr-FR"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ZoneTexte 9"/>
          <p:cNvSpPr txBox="1"/>
          <p:nvPr userDrawn="1"/>
        </p:nvSpPr>
        <p:spPr>
          <a:xfrm>
            <a:off x="7236296" y="1257874"/>
            <a:ext cx="1907704"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smtClean="0">
                <a:ln>
                  <a:noFill/>
                </a:ln>
                <a:solidFill>
                  <a:schemeClr val="tx2"/>
                </a:solidFill>
                <a:effectLst/>
                <a:uLnTx/>
                <a:uFillTx/>
                <a:latin typeface="Calibri"/>
                <a:ea typeface="+mn-ea"/>
                <a:cs typeface="+mn-cs"/>
              </a:rPr>
              <a:t>Activités du client</a:t>
            </a:r>
            <a:endParaRPr kumimoji="0" lang="fr-FR" sz="1200" b="1" i="0" u="none" strike="noStrike" kern="1200" cap="none" spc="0" normalizeH="0" baseline="0" noProof="0" dirty="0">
              <a:ln>
                <a:noFill/>
              </a:ln>
              <a:solidFill>
                <a:schemeClr val="tx2"/>
              </a:solidFill>
              <a:effectLst/>
              <a:uLnTx/>
              <a:uFillTx/>
              <a:latin typeface="Calibri"/>
              <a:ea typeface="+mn-ea"/>
              <a:cs typeface="+mn-cs"/>
            </a:endParaRPr>
          </a:p>
        </p:txBody>
      </p:sp>
      <p:sp>
        <p:nvSpPr>
          <p:cNvPr id="22" name="ZoneTexte 21"/>
          <p:cNvSpPr txBox="1"/>
          <p:nvPr userDrawn="1"/>
        </p:nvSpPr>
        <p:spPr>
          <a:xfrm>
            <a:off x="7236296" y="3131476"/>
            <a:ext cx="1907704" cy="276999"/>
          </a:xfrm>
          <a:prstGeom prst="rect">
            <a:avLst/>
          </a:prstGeom>
          <a:noFill/>
        </p:spPr>
        <p:txBody>
          <a:bodyPr wrap="square" rtlCol="0">
            <a:spAutoFit/>
          </a:bodyPr>
          <a:lstStyle/>
          <a:p>
            <a:pPr marL="3175" marR="0" lvl="2" indent="-31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smtClean="0">
                <a:ln>
                  <a:noFill/>
                </a:ln>
                <a:solidFill>
                  <a:schemeClr val="tx2"/>
                </a:solidFill>
                <a:effectLst/>
                <a:uLnTx/>
                <a:uFillTx/>
                <a:latin typeface="Calibri"/>
                <a:ea typeface="+mn-ea"/>
                <a:cs typeface="+mn-cs"/>
              </a:rPr>
              <a:t>Projet en bref</a:t>
            </a:r>
            <a:endParaRPr kumimoji="0" lang="fr-FR"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23" name="Rectangle 11"/>
          <p:cNvSpPr>
            <a:spLocks noChangeArrowheads="1"/>
          </p:cNvSpPr>
          <p:nvPr userDrawn="1"/>
        </p:nvSpPr>
        <p:spPr bwMode="auto">
          <a:xfrm>
            <a:off x="504456" y="2969380"/>
            <a:ext cx="3996000" cy="215900"/>
          </a:xfrm>
          <a:prstGeom prst="rect">
            <a:avLst/>
          </a:prstGeom>
          <a:solidFill>
            <a:schemeClr val="accent4"/>
          </a:solidFill>
          <a:ln w="3175" algn="ctr">
            <a:noFill/>
            <a:miter lim="800000"/>
            <a:headEnd/>
            <a:tailEnd/>
          </a:ln>
        </p:spPr>
        <p:txBody>
          <a:bodyPr wrap="none" anchor="ctr"/>
          <a:lstStyle/>
          <a:p>
            <a:pPr defTabSz="914199" fontAlgn="auto">
              <a:spcBef>
                <a:spcPts val="0"/>
              </a:spcBef>
              <a:spcAft>
                <a:spcPts val="0"/>
              </a:spcAft>
              <a:defRPr/>
            </a:pPr>
            <a:r>
              <a:rPr lang="fr-FR" sz="1400" b="1" dirty="0">
                <a:solidFill>
                  <a:schemeClr val="bg1"/>
                </a:solidFill>
                <a:latin typeface="Calibri"/>
                <a:cs typeface="+mn-cs"/>
              </a:rPr>
              <a:t>Mission et valeur ajoutée de Sopra </a:t>
            </a:r>
            <a:r>
              <a:rPr lang="fr-FR" sz="1400" b="1" dirty="0" err="1" smtClean="0">
                <a:solidFill>
                  <a:schemeClr val="bg1"/>
                </a:solidFill>
                <a:latin typeface="Calibri"/>
                <a:cs typeface="+mn-cs"/>
              </a:rPr>
              <a:t>Steria</a:t>
            </a:r>
            <a:r>
              <a:rPr lang="fr-FR" sz="1400" b="1" dirty="0" smtClean="0">
                <a:solidFill>
                  <a:schemeClr val="bg1"/>
                </a:solidFill>
                <a:latin typeface="Calibri"/>
                <a:cs typeface="+mn-cs"/>
              </a:rPr>
              <a:t> Consulting</a:t>
            </a:r>
            <a:endParaRPr lang="fr-FR" sz="1400" b="1" dirty="0">
              <a:solidFill>
                <a:schemeClr val="bg1"/>
              </a:solidFill>
              <a:latin typeface="Calibri"/>
              <a:cs typeface="+mn-cs"/>
            </a:endParaRPr>
          </a:p>
        </p:txBody>
      </p:sp>
      <p:sp>
        <p:nvSpPr>
          <p:cNvPr id="24" name="Rectangle 12"/>
          <p:cNvSpPr>
            <a:spLocks noChangeArrowheads="1"/>
          </p:cNvSpPr>
          <p:nvPr userDrawn="1"/>
        </p:nvSpPr>
        <p:spPr bwMode="auto">
          <a:xfrm>
            <a:off x="514644" y="5000539"/>
            <a:ext cx="1332000" cy="215900"/>
          </a:xfrm>
          <a:prstGeom prst="rect">
            <a:avLst/>
          </a:prstGeom>
          <a:solidFill>
            <a:schemeClr val="accent6"/>
          </a:solidFill>
          <a:ln w="3175" algn="ctr">
            <a:noFill/>
            <a:miter lim="800000"/>
            <a:headEnd/>
            <a:tailEnd/>
          </a:ln>
        </p:spPr>
        <p:txBody>
          <a:bodyPr wrap="none" anchor="ctr"/>
          <a:lstStyle/>
          <a:p>
            <a:pPr defTabSz="914199" fontAlgn="auto">
              <a:spcBef>
                <a:spcPts val="0"/>
              </a:spcBef>
              <a:spcAft>
                <a:spcPts val="0"/>
              </a:spcAft>
              <a:defRPr/>
            </a:pPr>
            <a:r>
              <a:rPr lang="fr-FR" sz="1400" b="1" dirty="0">
                <a:solidFill>
                  <a:schemeClr val="bg1"/>
                </a:solidFill>
                <a:latin typeface="Calibri"/>
                <a:cs typeface="+mn-cs"/>
              </a:rPr>
              <a:t>Bénéfices client</a:t>
            </a:r>
          </a:p>
        </p:txBody>
      </p:sp>
    </p:spTree>
    <p:extLst>
      <p:ext uri="{BB962C8B-B14F-4D97-AF65-F5344CB8AC3E}">
        <p14:creationId xmlns:p14="http://schemas.microsoft.com/office/powerpoint/2010/main" val="267908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513" y="190500"/>
            <a:ext cx="8045450" cy="790575"/>
          </a:xfrm>
          <a:prstGeom prst="rect">
            <a:avLst/>
          </a:prstGeom>
        </p:spPr>
        <p:txBody>
          <a:bodyPr vert="horz" lIns="0" tIns="45710" rIns="0" bIns="45710" rtlCol="0" anchor="b">
            <a:noAutofit/>
          </a:bodyPr>
          <a:lstStyle/>
          <a:p>
            <a:r>
              <a:rPr lang="fr-FR" dirty="0" smtClean="0"/>
              <a:t>Modifiez le style du titre</a:t>
            </a:r>
            <a:endParaRPr lang="fr-FR" dirty="0"/>
          </a:p>
        </p:txBody>
      </p:sp>
      <p:sp>
        <p:nvSpPr>
          <p:cNvPr id="4" name="Espace réservé de la date 3"/>
          <p:cNvSpPr>
            <a:spLocks noGrp="1"/>
          </p:cNvSpPr>
          <p:nvPr>
            <p:ph type="dt" sz="half" idx="2"/>
          </p:nvPr>
        </p:nvSpPr>
        <p:spPr bwMode="gray">
          <a:xfrm>
            <a:off x="5141913" y="6469063"/>
            <a:ext cx="1085850" cy="204787"/>
          </a:xfrm>
          <a:prstGeom prst="rect">
            <a:avLst/>
          </a:prstGeom>
        </p:spPr>
        <p:txBody>
          <a:bodyPr vert="horz" lIns="91420" tIns="45710" rIns="91420" bIns="45710" rtlCol="0" anchor="ctr"/>
          <a:lstStyle>
            <a:lvl1pPr algn="l" defTabSz="914199" fontAlgn="auto">
              <a:spcBef>
                <a:spcPts val="0"/>
              </a:spcBef>
              <a:spcAft>
                <a:spcPts val="0"/>
              </a:spcAft>
              <a:defRPr sz="1000" dirty="0">
                <a:solidFill>
                  <a:srgbClr val="464646"/>
                </a:solidFill>
                <a:latin typeface="+mn-lt"/>
                <a:cs typeface="+mn-cs"/>
              </a:defRPr>
            </a:lvl1pPr>
          </a:lstStyle>
          <a:p>
            <a:pPr>
              <a:defRPr/>
            </a:pPr>
            <a:endParaRPr lang="fr-FR"/>
          </a:p>
        </p:txBody>
      </p:sp>
      <p:sp>
        <p:nvSpPr>
          <p:cNvPr id="5" name="Espace réservé du pied de page 4"/>
          <p:cNvSpPr>
            <a:spLocks noGrp="1"/>
          </p:cNvSpPr>
          <p:nvPr>
            <p:ph type="ftr" sz="quarter" idx="3"/>
          </p:nvPr>
        </p:nvSpPr>
        <p:spPr bwMode="gray">
          <a:xfrm>
            <a:off x="531813" y="6502400"/>
            <a:ext cx="4545012" cy="161925"/>
          </a:xfrm>
          <a:prstGeom prst="rect">
            <a:avLst/>
          </a:prstGeom>
        </p:spPr>
        <p:txBody>
          <a:bodyPr vert="horz" lIns="91420" tIns="45710" rIns="91420" bIns="45710" rtlCol="0" anchor="ctr"/>
          <a:lstStyle>
            <a:lvl1pPr algn="l" defTabSz="914199" fontAlgn="auto">
              <a:spcBef>
                <a:spcPts val="0"/>
              </a:spcBef>
              <a:spcAft>
                <a:spcPts val="0"/>
              </a:spcAft>
              <a:defRPr sz="1000" smtClean="0">
                <a:solidFill>
                  <a:srgbClr val="464646"/>
                </a:solidFill>
                <a:latin typeface="+mn-lt"/>
                <a:cs typeface="+mn-cs"/>
              </a:defRPr>
            </a:lvl1p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6" name="Espace réservé du numéro de diapositive 5"/>
          <p:cNvSpPr>
            <a:spLocks noGrp="1"/>
          </p:cNvSpPr>
          <p:nvPr>
            <p:ph type="sldNum" sz="quarter" idx="4"/>
          </p:nvPr>
        </p:nvSpPr>
        <p:spPr bwMode="gray">
          <a:xfrm>
            <a:off x="122238" y="6502400"/>
            <a:ext cx="296862" cy="161925"/>
          </a:xfrm>
          <a:prstGeom prst="rect">
            <a:avLst/>
          </a:prstGeom>
        </p:spPr>
        <p:txBody>
          <a:bodyPr vert="horz" lIns="0" tIns="45710" rIns="0" bIns="45710" rtlCol="0" anchor="ctr"/>
          <a:lstStyle>
            <a:lvl1pPr algn="r" defTabSz="914199" fontAlgn="auto">
              <a:spcBef>
                <a:spcPts val="0"/>
              </a:spcBef>
              <a:spcAft>
                <a:spcPts val="0"/>
              </a:spcAft>
              <a:defRPr sz="1000" smtClean="0">
                <a:solidFill>
                  <a:srgbClr val="464646"/>
                </a:solidFill>
                <a:latin typeface="+mn-lt"/>
                <a:cs typeface="+mn-cs"/>
              </a:defRPr>
            </a:lvl1pPr>
          </a:lstStyle>
          <a:p>
            <a:pPr>
              <a:defRPr/>
            </a:pPr>
            <a:fld id="{C7A5A234-6F17-43C4-84AD-3D95001A5588}" type="slidenum">
              <a:rPr lang="fr-FR"/>
              <a:pPr>
                <a:defRPr/>
              </a:pPr>
              <a:t>‹N°›</a:t>
            </a:fld>
            <a:endParaRPr lang="fr-FR" dirty="0"/>
          </a:p>
        </p:txBody>
      </p:sp>
      <p:cxnSp>
        <p:nvCxnSpPr>
          <p:cNvPr id="11" name="Connecteur droit 10"/>
          <p:cNvCxnSpPr/>
          <p:nvPr/>
        </p:nvCxnSpPr>
        <p:spPr bwMode="gray">
          <a:xfrm>
            <a:off x="531813" y="6538913"/>
            <a:ext cx="0" cy="98425"/>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00"/>
            <a:ext cx="641350"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0"/>
            <a:ext cx="9144000" cy="1063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en-GB"/>
          </a:p>
        </p:txBody>
      </p:sp>
      <p:sp>
        <p:nvSpPr>
          <p:cNvPr id="1033" name="Espace réservé du texte 6"/>
          <p:cNvSpPr>
            <a:spLocks noGrp="1"/>
          </p:cNvSpPr>
          <p:nvPr>
            <p:ph type="body" idx="1"/>
          </p:nvPr>
        </p:nvSpPr>
        <p:spPr bwMode="gray">
          <a:xfrm>
            <a:off x="515938" y="1484313"/>
            <a:ext cx="8088312"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fr-FR" smtClean="0"/>
              <a:t>Modifiez les styles du texte du masque</a:t>
            </a:r>
          </a:p>
          <a:p>
            <a:pPr lvl="1"/>
            <a:r>
              <a:rPr lang="fr-FR" altLang="fr-FR" smtClean="0"/>
              <a:t>Deuxième niveau</a:t>
            </a:r>
          </a:p>
          <a:p>
            <a:pPr lvl="2"/>
            <a:r>
              <a:rPr lang="fr-FR" altLang="fr-FR" smtClean="0"/>
              <a:t>Troisième niveau</a:t>
            </a:r>
          </a:p>
        </p:txBody>
      </p:sp>
      <p:pic>
        <p:nvPicPr>
          <p:cNvPr id="1034" name="Image 14"/>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gray">
          <a:xfrm>
            <a:off x="8101013" y="6286500"/>
            <a:ext cx="5603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86" r:id="rId4"/>
    <p:sldLayoutId id="2147483694" r:id="rId5"/>
    <p:sldLayoutId id="2147483695" r:id="rId6"/>
    <p:sldLayoutId id="2147483687" r:id="rId7"/>
    <p:sldLayoutId id="2147483702" r:id="rId8"/>
    <p:sldLayoutId id="2147483704" r:id="rId9"/>
    <p:sldLayoutId id="2147483703" r:id="rId10"/>
    <p:sldLayoutId id="2147483688" r:id="rId11"/>
    <p:sldLayoutId id="2147483689" r:id="rId12"/>
    <p:sldLayoutId id="2147483696" r:id="rId13"/>
    <p:sldLayoutId id="2147483697" r:id="rId14"/>
    <p:sldLayoutId id="2147483698" r:id="rId15"/>
    <p:sldLayoutId id="2147483690" r:id="rId16"/>
    <p:sldLayoutId id="2147483699" r:id="rId17"/>
    <p:sldLayoutId id="2147483700" r:id="rId18"/>
    <p:sldLayoutId id="2147483701" r:id="rId19"/>
  </p:sldLayoutIdLst>
  <p:timing>
    <p:tnLst>
      <p:par>
        <p:cTn id="1" dur="indefinite" restart="never" nodeType="tmRoot"/>
      </p:par>
    </p:tnLst>
  </p:timing>
  <p:hf hdr="0" dt="0"/>
  <p:txStyles>
    <p:titleStyle>
      <a:lvl1pPr algn="l" defTabSz="912813" rtl="0" fontAlgn="base">
        <a:lnSpc>
          <a:spcPct val="90000"/>
        </a:lnSpc>
        <a:spcBef>
          <a:spcPct val="0"/>
        </a:spcBef>
        <a:spcAft>
          <a:spcPct val="0"/>
        </a:spcAft>
        <a:defRPr sz="2200" kern="1200" cap="all">
          <a:solidFill>
            <a:schemeClr val="tx1"/>
          </a:solidFill>
          <a:latin typeface="Tahoma" panose="020B0604030504040204" pitchFamily="34" charset="0"/>
          <a:ea typeface="Tahoma" panose="020B0604030504040204" pitchFamily="34" charset="0"/>
          <a:cs typeface="Tahoma" panose="020B0604030504040204" pitchFamily="34" charset="0"/>
        </a:defRPr>
      </a:lvl1pPr>
      <a:lvl2pPr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2pPr>
      <a:lvl3pPr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3pPr>
      <a:lvl4pPr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4pPr>
      <a:lvl5pPr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5pPr>
      <a:lvl6pPr marL="457200"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6pPr>
      <a:lvl7pPr marL="914400"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7pPr>
      <a:lvl8pPr marL="1371600"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8pPr>
      <a:lvl9pPr marL="1828800"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9pPr>
    </p:titleStyle>
    <p:bodyStyle>
      <a:lvl1pPr marL="271463" indent="-271463" algn="l" defTabSz="912813" rtl="0" fontAlgn="base">
        <a:spcBef>
          <a:spcPts val="1800"/>
        </a:spcBef>
        <a:spcAft>
          <a:spcPct val="0"/>
        </a:spcAft>
        <a:buClr>
          <a:srgbClr val="CF022B"/>
        </a:buClr>
        <a:buSzPct val="90000"/>
        <a:buBlip>
          <a:blip r:embed="rId22"/>
        </a:buBlip>
        <a:defRPr sz="2000" kern="1200">
          <a:solidFill>
            <a:schemeClr val="tx1"/>
          </a:solidFill>
          <a:latin typeface="+mn-lt"/>
          <a:ea typeface="+mn-ea"/>
          <a:cs typeface="+mn-cs"/>
        </a:defRPr>
      </a:lvl1pPr>
      <a:lvl2pPr marL="715963" indent="-242888" algn="l" defTabSz="912813" rtl="0" fontAlgn="base">
        <a:spcBef>
          <a:spcPts val="413"/>
        </a:spcBef>
        <a:spcAft>
          <a:spcPct val="0"/>
        </a:spcAft>
        <a:buClr>
          <a:srgbClr val="F07D00"/>
        </a:buClr>
        <a:buSzPct val="100000"/>
        <a:buFont typeface="Wingdings" pitchFamily="2" charset="2"/>
        <a:buChar char=""/>
        <a:defRPr kern="1200">
          <a:solidFill>
            <a:schemeClr val="tx1"/>
          </a:solidFill>
          <a:latin typeface="+mn-lt"/>
          <a:ea typeface="+mn-ea"/>
          <a:cs typeface="+mn-cs"/>
        </a:defRPr>
      </a:lvl2pPr>
      <a:lvl3pPr marL="989013" indent="-203200" algn="l" defTabSz="725488" rtl="0" fontAlgn="base">
        <a:spcBef>
          <a:spcPts val="413"/>
        </a:spcBef>
        <a:spcAft>
          <a:spcPct val="0"/>
        </a:spcAft>
        <a:buFont typeface="Calibri" pitchFamily="34" charset="0"/>
        <a:buChar char="‐"/>
        <a:defRPr lang="fr-FR" sz="1600" kern="1200" dirty="0">
          <a:solidFill>
            <a:schemeClr val="tx1"/>
          </a:solidFill>
          <a:latin typeface="+mn-lt"/>
          <a:ea typeface="+mn-ea"/>
          <a:cs typeface="+mn-cs"/>
        </a:defRPr>
      </a:lvl3pPr>
      <a:lvl4pPr marL="990600" indent="-206375" algn="l" defTabSz="912813" rtl="0" fontAlgn="base">
        <a:spcBef>
          <a:spcPct val="0"/>
        </a:spcBef>
        <a:spcAft>
          <a:spcPct val="0"/>
        </a:spcAft>
        <a:buFont typeface="Calibri" pitchFamily="34" charset="0"/>
        <a:buChar char="‐"/>
        <a:defRPr sz="1600" kern="1200">
          <a:solidFill>
            <a:schemeClr val="tx1"/>
          </a:solidFill>
          <a:latin typeface="+mn-lt"/>
          <a:ea typeface="+mn-ea"/>
          <a:cs typeface="+mn-cs"/>
        </a:defRPr>
      </a:lvl4pPr>
      <a:lvl5pPr marL="985838" indent="-198438" algn="l" defTabSz="912813" rtl="0" fontAlgn="base">
        <a:spcBef>
          <a:spcPct val="0"/>
        </a:spcBef>
        <a:spcAft>
          <a:spcPct val="0"/>
        </a:spcAft>
        <a:buFont typeface="Calibri" pitchFamily="34" charset="0"/>
        <a:buChar char="‐"/>
        <a:defRPr sz="160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11.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hyperlink" Target="https://msdn.microsoft.co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hyperlink" Target="http://stackoverflow.com/" TargetMode="External"/><Relationship Id="rId4" Type="http://schemas.openxmlformats.org/officeDocument/2006/relationships/hyperlink" Target="https://mva.microsoft.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dotnet/wcf"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MIAGE – Initiation au .NET</a:t>
            </a:r>
            <a:endParaRPr lang="fr-FR" dirty="0"/>
          </a:p>
        </p:txBody>
      </p:sp>
      <p:sp>
        <p:nvSpPr>
          <p:cNvPr id="4" name="Sous-titre 3"/>
          <p:cNvSpPr>
            <a:spLocks noGrp="1"/>
          </p:cNvSpPr>
          <p:nvPr>
            <p:ph type="subTitle" idx="1"/>
          </p:nvPr>
        </p:nvSpPr>
        <p:spPr/>
        <p:txBody>
          <a:bodyPr/>
          <a:lstStyle/>
          <a:p>
            <a:endParaRPr lang="fr-FR"/>
          </a:p>
        </p:txBody>
      </p:sp>
      <p:pic>
        <p:nvPicPr>
          <p:cNvPr id="5" name="Picture 2" descr="Image associé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315" y="4972196"/>
            <a:ext cx="1847624" cy="119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496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VISUAL STUDIO</a:t>
            </a:r>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10</a:t>
            </a:fld>
            <a:endParaRPr lang="fr-FR" dirty="0"/>
          </a:p>
        </p:txBody>
      </p:sp>
      <p:pic>
        <p:nvPicPr>
          <p:cNvPr id="6" name="Image 5"/>
          <p:cNvPicPr>
            <a:picLocks noChangeAspect="1"/>
          </p:cNvPicPr>
          <p:nvPr/>
        </p:nvPicPr>
        <p:blipFill>
          <a:blip r:embed="rId3"/>
          <a:stretch>
            <a:fillRect/>
          </a:stretch>
        </p:blipFill>
        <p:spPr>
          <a:xfrm>
            <a:off x="539552" y="1412776"/>
            <a:ext cx="8106834" cy="4320480"/>
          </a:xfrm>
          <a:prstGeom prst="rect">
            <a:avLst/>
          </a:prstGeom>
        </p:spPr>
      </p:pic>
      <p:sp>
        <p:nvSpPr>
          <p:cNvPr id="8" name="ZoneTexte 7"/>
          <p:cNvSpPr txBox="1"/>
          <p:nvPr/>
        </p:nvSpPr>
        <p:spPr>
          <a:xfrm>
            <a:off x="2483768" y="2033578"/>
            <a:ext cx="4536504" cy="3416320"/>
          </a:xfrm>
          <a:prstGeom prst="rect">
            <a:avLst/>
          </a:prstGeom>
          <a:noFill/>
        </p:spPr>
        <p:txBody>
          <a:bodyPr wrap="square" rtlCol="0">
            <a:spAutoFit/>
          </a:bodyPr>
          <a:lstStyle/>
          <a:p>
            <a:pPr algn="ctr"/>
            <a:r>
              <a:rPr lang="fr-FR" sz="7200" dirty="0" smtClean="0">
                <a:latin typeface="Impact" panose="020B0806030902050204" pitchFamily="34" charset="0"/>
              </a:rPr>
              <a:t>BEST</a:t>
            </a:r>
          </a:p>
          <a:p>
            <a:pPr algn="ctr"/>
            <a:r>
              <a:rPr lang="fr-FR" sz="7200" dirty="0" smtClean="0">
                <a:latin typeface="Impact" panose="020B0806030902050204" pitchFamily="34" charset="0"/>
              </a:rPr>
              <a:t>IDE</a:t>
            </a:r>
          </a:p>
          <a:p>
            <a:pPr algn="ctr"/>
            <a:r>
              <a:rPr lang="fr-FR" sz="7200" dirty="0" smtClean="0">
                <a:latin typeface="Impact" panose="020B0806030902050204" pitchFamily="34" charset="0"/>
              </a:rPr>
              <a:t>EVER</a:t>
            </a:r>
            <a:endParaRPr lang="fr-FR" sz="7200" dirty="0">
              <a:latin typeface="Impact" panose="020B0806030902050204" pitchFamily="34" charset="0"/>
            </a:endParaRPr>
          </a:p>
        </p:txBody>
      </p:sp>
    </p:spTree>
    <p:extLst>
      <p:ext uri="{BB962C8B-B14F-4D97-AF65-F5344CB8AC3E}">
        <p14:creationId xmlns:p14="http://schemas.microsoft.com/office/powerpoint/2010/main" val="41820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VISUAL STUDIO</a:t>
            </a:r>
            <a:endParaRPr lang="en-US" dirty="0"/>
          </a:p>
        </p:txBody>
      </p:sp>
      <p:sp>
        <p:nvSpPr>
          <p:cNvPr id="5" name="Espace réservé du contenu 4"/>
          <p:cNvSpPr>
            <a:spLocks noGrp="1"/>
          </p:cNvSpPr>
          <p:nvPr>
            <p:ph sz="quarter" idx="13"/>
          </p:nvPr>
        </p:nvSpPr>
        <p:spPr/>
        <p:txBody>
          <a:bodyPr/>
          <a:lstStyle/>
          <a:p>
            <a:r>
              <a:rPr lang="fr-FR" sz="2400" dirty="0"/>
              <a:t>IDE Officiel de </a:t>
            </a:r>
            <a:r>
              <a:rPr lang="fr-FR" sz="2400" dirty="0" smtClean="0"/>
              <a:t>développement depuis 2003</a:t>
            </a:r>
            <a:endParaRPr lang="fr-FR" sz="2400" dirty="0"/>
          </a:p>
          <a:p>
            <a:r>
              <a:rPr lang="fr-FR" sz="2400" dirty="0" smtClean="0"/>
              <a:t>Nouvelle version tous les 2 ans</a:t>
            </a:r>
          </a:p>
          <a:p>
            <a:pPr lvl="1"/>
            <a:r>
              <a:rPr lang="fr-FR" dirty="0" smtClean="0"/>
              <a:t>VS 2015 aujourd’hui</a:t>
            </a:r>
          </a:p>
          <a:p>
            <a:pPr lvl="1"/>
            <a:r>
              <a:rPr lang="fr-FR" dirty="0" smtClean="0"/>
              <a:t>VS 2017 </a:t>
            </a:r>
            <a:r>
              <a:rPr lang="fr-FR" dirty="0" err="1" smtClean="0"/>
              <a:t>incoming</a:t>
            </a:r>
            <a:r>
              <a:rPr lang="fr-FR" dirty="0" smtClean="0"/>
              <a:t>!!!</a:t>
            </a:r>
          </a:p>
          <a:p>
            <a:r>
              <a:rPr lang="fr-FR" sz="2400" dirty="0" smtClean="0"/>
              <a:t>3 éditions:</a:t>
            </a:r>
          </a:p>
          <a:p>
            <a:pPr lvl="1"/>
            <a:r>
              <a:rPr lang="fr-FR" sz="2000" dirty="0" err="1" smtClean="0"/>
              <a:t>Community</a:t>
            </a:r>
            <a:r>
              <a:rPr lang="fr-FR" sz="2000" dirty="0" smtClean="0"/>
              <a:t> (Gratuite)</a:t>
            </a:r>
          </a:p>
          <a:p>
            <a:pPr lvl="1"/>
            <a:r>
              <a:rPr lang="fr-FR" sz="2000" dirty="0" err="1" smtClean="0"/>
              <a:t>Profesionelle</a:t>
            </a:r>
            <a:r>
              <a:rPr lang="fr-FR" sz="2000" dirty="0" smtClean="0"/>
              <a:t> (Payante)</a:t>
            </a:r>
          </a:p>
          <a:p>
            <a:pPr lvl="1"/>
            <a:r>
              <a:rPr lang="fr-FR" sz="2000" dirty="0" smtClean="0"/>
              <a:t>Entreprise (Payante et super chère)</a:t>
            </a:r>
          </a:p>
          <a:p>
            <a:pPr lvl="1"/>
            <a:endParaRPr lang="fr-FR" sz="2000" dirty="0"/>
          </a:p>
          <a:p>
            <a:r>
              <a:rPr lang="fr-FR" sz="2400" dirty="0" smtClean="0"/>
              <a:t>Développement en .NET mais pas que…</a:t>
            </a:r>
          </a:p>
        </p:txBody>
      </p:sp>
      <p:sp>
        <p:nvSpPr>
          <p:cNvPr id="3" name="Espace réservé du pied de page 2"/>
          <p:cNvSpPr>
            <a:spLocks noGrp="1"/>
          </p:cNvSpPr>
          <p:nvPr>
            <p:ph type="ftr" sz="quarter" idx="1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16"/>
          </p:nvPr>
        </p:nvSpPr>
        <p:spPr/>
        <p:txBody>
          <a:bodyPr/>
          <a:lstStyle/>
          <a:p>
            <a:fld id="{AF43E6FD-AB27-4108-A2FC-346BB5F75E3F}" type="slidenum">
              <a:rPr lang="fr-FR" smtClean="0"/>
              <a:pPr/>
              <a:t>11</a:t>
            </a:fld>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492896"/>
            <a:ext cx="2840038" cy="1880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303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Pas de </a:t>
            </a:r>
            <a:r>
              <a:rPr lang="fr-FR" dirty="0" err="1" smtClean="0"/>
              <a:t>Workspace</a:t>
            </a:r>
            <a:r>
              <a:rPr lang="fr-FR" dirty="0" smtClean="0"/>
              <a:t> comme en Java…</a:t>
            </a:r>
          </a:p>
          <a:p>
            <a:r>
              <a:rPr lang="fr-FR" dirty="0" smtClean="0"/>
              <a:t>Solution (.</a:t>
            </a:r>
            <a:r>
              <a:rPr lang="fr-FR" dirty="0" err="1" smtClean="0"/>
              <a:t>sln</a:t>
            </a:r>
            <a:r>
              <a:rPr lang="fr-FR" dirty="0" smtClean="0"/>
              <a:t>) : Regroupement de projets</a:t>
            </a:r>
          </a:p>
          <a:p>
            <a:r>
              <a:rPr lang="fr-FR" dirty="0" smtClean="0"/>
              <a:t>1 projet = 1 </a:t>
            </a:r>
            <a:r>
              <a:rPr lang="fr-FR" dirty="0" err="1" smtClean="0"/>
              <a:t>assembly</a:t>
            </a:r>
            <a:r>
              <a:rPr lang="fr-FR" dirty="0" smtClean="0"/>
              <a:t> ou 1 application</a:t>
            </a:r>
          </a:p>
          <a:p>
            <a:r>
              <a:rPr lang="fr-FR" dirty="0" smtClean="0"/>
              <a:t>Les projets se référencent entre eux pour accéder à leur code</a:t>
            </a:r>
          </a:p>
          <a:p>
            <a:pPr lvl="1"/>
            <a:r>
              <a:rPr lang="fr-FR" dirty="0" smtClean="0"/>
              <a:t>Attention au références cycliques</a:t>
            </a:r>
          </a:p>
          <a:p>
            <a:r>
              <a:rPr lang="fr-FR" dirty="0" smtClean="0"/>
              <a:t>Les projets portent les fichiers de code source</a:t>
            </a:r>
          </a:p>
          <a:p>
            <a:pPr lvl="1"/>
            <a:endParaRPr lang="fr-FR" dirty="0"/>
          </a:p>
        </p:txBody>
      </p:sp>
      <p:sp>
        <p:nvSpPr>
          <p:cNvPr id="2" name="Titre 1"/>
          <p:cNvSpPr>
            <a:spLocks noGrp="1"/>
          </p:cNvSpPr>
          <p:nvPr>
            <p:ph type="title"/>
          </p:nvPr>
        </p:nvSpPr>
        <p:spPr/>
        <p:txBody>
          <a:bodyPr/>
          <a:lstStyle/>
          <a:p>
            <a:r>
              <a:rPr lang="fr-FR" dirty="0" smtClean="0"/>
              <a:t>Organisation d’un projet en .NET</a:t>
            </a:r>
            <a:endParaRPr lang="fr-FR" dirty="0"/>
          </a:p>
        </p:txBody>
      </p:sp>
      <p:sp>
        <p:nvSpPr>
          <p:cNvPr id="4" name="Espace réservé du pied de page 3"/>
          <p:cNvSpPr>
            <a:spLocks noGrp="1"/>
          </p:cNvSpPr>
          <p:nvPr>
            <p:ph type="ftr" sz="quarter" idx="16"/>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12</a:t>
            </a:fld>
            <a:endParaRPr lang="fr-FR" dirty="0"/>
          </a:p>
        </p:txBody>
      </p:sp>
      <p:pic>
        <p:nvPicPr>
          <p:cNvPr id="7" name="Image 6"/>
          <p:cNvPicPr>
            <a:picLocks noChangeAspect="1"/>
          </p:cNvPicPr>
          <p:nvPr/>
        </p:nvPicPr>
        <p:blipFill rotWithShape="1">
          <a:blip r:embed="rId3"/>
          <a:srcRect r="1778"/>
          <a:stretch/>
        </p:blipFill>
        <p:spPr>
          <a:xfrm>
            <a:off x="5076825" y="1173548"/>
            <a:ext cx="3095618" cy="4985657"/>
          </a:xfrm>
          <a:prstGeom prst="rect">
            <a:avLst/>
          </a:prstGeom>
        </p:spPr>
      </p:pic>
    </p:spTree>
    <p:extLst>
      <p:ext uri="{BB962C8B-B14F-4D97-AF65-F5344CB8AC3E}">
        <p14:creationId xmlns:p14="http://schemas.microsoft.com/office/powerpoint/2010/main" val="2786207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518493" y="1221696"/>
            <a:ext cx="3701008" cy="4555093"/>
          </a:xfrm>
          <a:prstGeom prst="rect">
            <a:avLst/>
          </a:prstGeom>
          <a:noFill/>
          <a:ln>
            <a:solidFill>
              <a:schemeClr val="tx1"/>
            </a:solidFill>
          </a:ln>
        </p:spPr>
        <p:txBody>
          <a:bodyPr wrap="square" rtlCol="0">
            <a:spAutoFit/>
          </a:bodyPr>
          <a:lstStyle/>
          <a:p>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class</a:t>
            </a:r>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MonExemple</a:t>
            </a:r>
            <a:endParaRPr lang="fr-FR" sz="1000" dirty="0">
              <a:solidFill>
                <a:srgbClr val="2B91AF"/>
              </a:solidFill>
              <a:latin typeface="Consolas" panose="020B0609020204030204" pitchFamily="49" charset="0"/>
            </a:endParaRPr>
          </a:p>
          <a:p>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var1;</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var2;</a:t>
            </a:r>
          </a:p>
          <a:p>
            <a:endParaRPr lang="fr-FR"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Prop1 { </a:t>
            </a:r>
            <a:r>
              <a:rPr lang="en-US" sz="1000" dirty="0">
                <a:solidFill>
                  <a:srgbClr val="0000FF"/>
                </a:solidFill>
                <a:latin typeface="Consolas" panose="020B0609020204030204" pitchFamily="49" charset="0"/>
              </a:rPr>
              <a:t>get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set</a:t>
            </a:r>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List</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string</a:t>
            </a:r>
            <a:r>
              <a:rPr lang="en-US" sz="1000" dirty="0">
                <a:solidFill>
                  <a:srgbClr val="000000"/>
                </a:solidFill>
                <a:latin typeface="Consolas" panose="020B0609020204030204" pitchFamily="49" charset="0"/>
              </a:rPr>
              <a:t>&gt; </a:t>
            </a:r>
            <a:r>
              <a:rPr lang="en-US" sz="1000" dirty="0" err="1">
                <a:solidFill>
                  <a:srgbClr val="000000"/>
                </a:solidFill>
                <a:latin typeface="Consolas" panose="020B0609020204030204" pitchFamily="49" charset="0"/>
              </a:rPr>
              <a:t>MyList</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get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set</a:t>
            </a:r>
            <a:r>
              <a:rPr lang="en-US"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MonExemple</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MyList</a:t>
            </a:r>
            <a:r>
              <a:rPr lang="fr-FR" sz="1000" dirty="0">
                <a:solidFill>
                  <a:srgbClr val="000000"/>
                </a:solidFill>
                <a:latin typeface="Consolas" panose="020B0609020204030204" pitchFamily="49" charset="0"/>
              </a:rPr>
              <a:t> = </a:t>
            </a:r>
            <a:r>
              <a:rPr lang="fr-FR" sz="1000" dirty="0">
                <a:solidFill>
                  <a:srgbClr val="0000FF"/>
                </a:solidFill>
                <a:latin typeface="Consolas" panose="020B0609020204030204" pitchFamily="49" charset="0"/>
              </a:rPr>
              <a:t>new</a:t>
            </a:r>
            <a:r>
              <a:rPr lang="fr-FR" sz="1000" dirty="0">
                <a:solidFill>
                  <a:srgbClr val="000000"/>
                </a:solidFill>
                <a:latin typeface="Consolas" panose="020B0609020204030204" pitchFamily="49" charset="0"/>
              </a:rPr>
              <a:t> </a:t>
            </a:r>
            <a:r>
              <a:rPr lang="fr-FR" sz="1000" dirty="0">
                <a:solidFill>
                  <a:srgbClr val="2B91AF"/>
                </a:solidFill>
                <a:latin typeface="Consolas" panose="020B0609020204030204" pitchFamily="49" charset="0"/>
              </a:rPr>
              <a:t>List</a:t>
            </a:r>
            <a:r>
              <a:rPr lang="fr-FR" sz="1000" dirty="0">
                <a:solidFill>
                  <a:srgbClr val="000000"/>
                </a:solidFill>
                <a:latin typeface="Consolas" panose="020B0609020204030204" pitchFamily="49" charset="0"/>
              </a:rPr>
              <a:t>&lt;</a:t>
            </a:r>
            <a:r>
              <a:rPr lang="fr-FR" sz="1000" dirty="0">
                <a:solidFill>
                  <a:srgbClr val="0000FF"/>
                </a:solidFill>
                <a:latin typeface="Consolas" panose="020B0609020204030204" pitchFamily="49" charset="0"/>
              </a:rPr>
              <a:t>string</a:t>
            </a:r>
            <a:r>
              <a:rPr lang="fr-FR" sz="1000" dirty="0">
                <a:solidFill>
                  <a:srgbClr val="000000"/>
                </a:solidFill>
                <a:latin typeface="Consolas" panose="020B0609020204030204" pitchFamily="49" charset="0"/>
              </a:rPr>
              <a:t>&gt;();</a:t>
            </a:r>
          </a:p>
          <a:p>
            <a:r>
              <a:rPr lang="fr-FR" sz="1000" dirty="0">
                <a:solidFill>
                  <a:srgbClr val="000000"/>
                </a:solidFill>
                <a:latin typeface="Consolas" panose="020B0609020204030204" pitchFamily="49" charset="0"/>
              </a:rPr>
              <a:t>        var1 = 1;</a:t>
            </a:r>
          </a:p>
          <a:p>
            <a:r>
              <a:rPr lang="fr-FR" sz="1000" dirty="0">
                <a:solidFill>
                  <a:srgbClr val="000000"/>
                </a:solidFill>
                <a:latin typeface="Consolas" panose="020B0609020204030204" pitchFamily="49" charset="0"/>
              </a:rPr>
              <a:t>        var2 = 2;</a:t>
            </a:r>
          </a:p>
          <a:p>
            <a:r>
              <a:rPr lang="fr-FR"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void</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ReadList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foreach</a:t>
            </a:r>
            <a:r>
              <a:rPr lang="fr-FR" sz="1000" dirty="0">
                <a:solidFill>
                  <a:srgbClr val="000000"/>
                </a:solidFill>
                <a:latin typeface="Consolas" panose="020B0609020204030204" pitchFamily="49" charset="0"/>
              </a:rPr>
              <a:t>(</a:t>
            </a:r>
            <a:r>
              <a:rPr lang="fr-FR" sz="1000" dirty="0">
                <a:solidFill>
                  <a:srgbClr val="0000FF"/>
                </a:solidFill>
                <a:latin typeface="Consolas" panose="020B0609020204030204" pitchFamily="49" charset="0"/>
              </a:rPr>
              <a:t>string</a:t>
            </a:r>
            <a:r>
              <a:rPr lang="fr-FR" sz="1000" dirty="0">
                <a:solidFill>
                  <a:srgbClr val="000000"/>
                </a:solidFill>
                <a:latin typeface="Consolas" panose="020B0609020204030204" pitchFamily="49" charset="0"/>
              </a:rPr>
              <a:t> item </a:t>
            </a:r>
            <a:r>
              <a:rPr lang="fr-FR" sz="1000" dirty="0">
                <a:solidFill>
                  <a:srgbClr val="0000FF"/>
                </a:solidFill>
                <a:latin typeface="Consolas" panose="020B0609020204030204" pitchFamily="49" charset="0"/>
              </a:rPr>
              <a:t>in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MyList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Console</a:t>
            </a:r>
            <a:r>
              <a:rPr lang="fr-FR" sz="1000" dirty="0" err="1">
                <a:solidFill>
                  <a:srgbClr val="000000"/>
                </a:solidFill>
                <a:latin typeface="Consolas" panose="020B0609020204030204" pitchFamily="49" charset="0"/>
              </a:rPr>
              <a:t>.WriteLine</a:t>
            </a:r>
            <a:r>
              <a:rPr lang="fr-FR" sz="1000" dirty="0">
                <a:solidFill>
                  <a:srgbClr val="000000"/>
                </a:solidFill>
                <a:latin typeface="Consolas" panose="020B0609020204030204" pitchFamily="49" charset="0"/>
              </a:rPr>
              <a:t>(item);</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Calc</a:t>
            </a:r>
            <a:r>
              <a:rPr lang="fr-FR" sz="1000" dirty="0">
                <a:solidFill>
                  <a:srgbClr val="000000"/>
                </a:solidFill>
                <a:latin typeface="Consolas" panose="020B0609020204030204" pitchFamily="49" charset="0"/>
              </a:rPr>
              <a:t>(</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var3)</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r>
              <a:rPr lang="fr-FR" sz="1000" dirty="0">
                <a:solidFill>
                  <a:srgbClr val="000000"/>
                </a:solidFill>
                <a:latin typeface="Consolas" panose="020B0609020204030204" pitchFamily="49" charset="0"/>
              </a:rPr>
              <a:t> = var1 + var2 + var3;</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return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a:t>
            </a:r>
            <a:endParaRPr lang="fr-FR" sz="1000" dirty="0"/>
          </a:p>
        </p:txBody>
      </p:sp>
      <p:sp>
        <p:nvSpPr>
          <p:cNvPr id="2" name="Titre 1"/>
          <p:cNvSpPr>
            <a:spLocks noGrp="1"/>
          </p:cNvSpPr>
          <p:nvPr>
            <p:ph type="title"/>
          </p:nvPr>
        </p:nvSpPr>
        <p:spPr/>
        <p:txBody>
          <a:bodyPr/>
          <a:lstStyle/>
          <a:p>
            <a:r>
              <a:rPr lang="fr-FR" dirty="0" smtClean="0"/>
              <a:t>Les LANGAGES</a:t>
            </a:r>
            <a:endParaRPr lang="fr-FR" dirty="0"/>
          </a:p>
        </p:txBody>
      </p:sp>
      <p:sp>
        <p:nvSpPr>
          <p:cNvPr id="4" name="Espace réservé du pied de page 3"/>
          <p:cNvSpPr>
            <a:spLocks noGrp="1"/>
          </p:cNvSpPr>
          <p:nvPr>
            <p:ph type="ftr" sz="quarter" idx="16"/>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13</a:t>
            </a:fld>
            <a:endParaRPr lang="fr-FR" dirty="0"/>
          </a:p>
        </p:txBody>
      </p:sp>
      <p:pic>
        <p:nvPicPr>
          <p:cNvPr id="2052" name="Picture 4" descr="http://www.guillaumebrout.fr/wp-content/uploads/2016/01/2p4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893" y="1221696"/>
            <a:ext cx="902608" cy="90260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4499992" y="1221695"/>
            <a:ext cx="4464496" cy="4555093"/>
          </a:xfrm>
          <a:prstGeom prst="rect">
            <a:avLst/>
          </a:prstGeom>
          <a:noFill/>
          <a:ln>
            <a:solidFill>
              <a:schemeClr val="tx1"/>
            </a:solidFill>
          </a:ln>
        </p:spPr>
        <p:txBody>
          <a:bodyPr wrap="square" rtlCol="0">
            <a:spAutoFit/>
          </a:bodyPr>
          <a:lstStyle/>
          <a:p>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Class</a:t>
            </a:r>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MonExemple</a:t>
            </a:r>
            <a:endParaRPr lang="fr-FR" sz="1000" dirty="0">
              <a:solidFill>
                <a:srgbClr val="2B91AF"/>
              </a:solidFill>
              <a:latin typeface="Consolas" panose="020B0609020204030204" pitchFamily="49" charset="0"/>
            </a:endParaRPr>
          </a:p>
          <a:p>
            <a:endParaRPr lang="fr-FR" sz="1000" dirty="0">
              <a:solidFill>
                <a:srgbClr val="2B91AF"/>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var1 </a:t>
            </a:r>
            <a:r>
              <a:rPr lang="fr-FR" sz="1000" dirty="0">
                <a:solidFill>
                  <a:srgbClr val="0000FF"/>
                </a:solidFill>
                <a:latin typeface="Consolas" panose="020B0609020204030204" pitchFamily="49" charset="0"/>
              </a:rPr>
              <a:t>As</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Integer</a:t>
            </a:r>
            <a:endParaRPr lang="fr-FR" sz="1000" dirty="0">
              <a:solidFill>
                <a:srgbClr val="0000FF"/>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var2 </a:t>
            </a:r>
            <a:r>
              <a:rPr lang="fr-FR" sz="1000" dirty="0">
                <a:solidFill>
                  <a:srgbClr val="0000FF"/>
                </a:solidFill>
                <a:latin typeface="Consolas" panose="020B0609020204030204" pitchFamily="49" charset="0"/>
              </a:rPr>
              <a:t>As</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Integer</a:t>
            </a:r>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Property</a:t>
            </a:r>
            <a:r>
              <a:rPr lang="en-US" sz="1000" dirty="0">
                <a:solidFill>
                  <a:srgbClr val="000000"/>
                </a:solidFill>
                <a:latin typeface="Consolas" panose="020B0609020204030204" pitchFamily="49" charset="0"/>
              </a:rPr>
              <a:t> Prop1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Integer</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Property</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MyList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List</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Of</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String</a:t>
            </a:r>
            <a:r>
              <a:rPr lang="en-US" sz="1000" dirty="0">
                <a:solidFill>
                  <a:srgbClr val="000000"/>
                </a:solidFill>
                <a:latin typeface="Consolas" panose="020B0609020204030204" pitchFamily="49" charset="0"/>
              </a:rPr>
              <a:t>)</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Sub</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MonExemple</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var1 = 1</a:t>
            </a:r>
          </a:p>
          <a:p>
            <a:r>
              <a:rPr lang="fr-FR" sz="1000" dirty="0">
                <a:solidFill>
                  <a:srgbClr val="000000"/>
                </a:solidFill>
                <a:latin typeface="Consolas" panose="020B0609020204030204" pitchFamily="49" charset="0"/>
              </a:rPr>
              <a:t>        var2 = 3</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End</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Sub</a:t>
            </a:r>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Sub</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ReadList</a:t>
            </a:r>
            <a:r>
              <a:rPr lang="fr-FR"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For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Each</a:t>
            </a:r>
            <a:r>
              <a:rPr lang="en-US" sz="1000" dirty="0">
                <a:solidFill>
                  <a:srgbClr val="000000"/>
                </a:solidFill>
                <a:latin typeface="Consolas" panose="020B0609020204030204" pitchFamily="49" charset="0"/>
              </a:rPr>
              <a:t> item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String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MyList</a:t>
            </a:r>
            <a:endParaRPr lang="en-US"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Console</a:t>
            </a:r>
            <a:r>
              <a:rPr lang="fr-FR" sz="1000" dirty="0" err="1">
                <a:solidFill>
                  <a:srgbClr val="000000"/>
                </a:solidFill>
                <a:latin typeface="Consolas" panose="020B0609020204030204" pitchFamily="49" charset="0"/>
              </a:rPr>
              <a:t>.WriteLine</a:t>
            </a:r>
            <a:r>
              <a:rPr lang="fr-FR" sz="1000" dirty="0">
                <a:solidFill>
                  <a:srgbClr val="000000"/>
                </a:solidFill>
                <a:latin typeface="Consolas" panose="020B0609020204030204" pitchFamily="49" charset="0"/>
              </a:rPr>
              <a:t>(item)</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Next</a:t>
            </a:r>
            <a:endParaRPr lang="fr-FR" sz="1000" dirty="0">
              <a:solidFill>
                <a:srgbClr val="0000FF"/>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End</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Sub</a:t>
            </a:r>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Function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Calc</a:t>
            </a:r>
            <a:r>
              <a:rPr lang="en-US" sz="1000" dirty="0">
                <a:solidFill>
                  <a:srgbClr val="000000"/>
                </a:solidFill>
                <a:latin typeface="Consolas" panose="020B0609020204030204" pitchFamily="49" charset="0"/>
              </a:rPr>
              <a:t>(</a:t>
            </a:r>
            <a:r>
              <a:rPr lang="en-US" sz="1000" dirty="0" err="1">
                <a:solidFill>
                  <a:srgbClr val="0000FF"/>
                </a:solidFill>
                <a:latin typeface="Consolas" panose="020B0609020204030204" pitchFamily="49" charset="0"/>
              </a:rPr>
              <a:t>ByVal</a:t>
            </a:r>
            <a:r>
              <a:rPr lang="en-US" sz="1000" dirty="0">
                <a:solidFill>
                  <a:srgbClr val="000000"/>
                </a:solidFill>
                <a:latin typeface="Consolas" panose="020B0609020204030204" pitchFamily="49" charset="0"/>
              </a:rPr>
              <a:t> var3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Integer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Integer</a:t>
            </a:r>
          </a:p>
          <a:p>
            <a:r>
              <a:rPr lang="sv-SE" sz="1000" dirty="0">
                <a:solidFill>
                  <a:srgbClr val="000000"/>
                </a:solidFill>
                <a:latin typeface="Consolas" panose="020B0609020204030204" pitchFamily="49" charset="0"/>
              </a:rPr>
              <a:t>        </a:t>
            </a:r>
            <a:r>
              <a:rPr lang="sv-SE" sz="1000" dirty="0">
                <a:solidFill>
                  <a:srgbClr val="0000FF"/>
                </a:solidFill>
                <a:latin typeface="Consolas" panose="020B0609020204030204" pitchFamily="49" charset="0"/>
              </a:rPr>
              <a:t>Dim</a:t>
            </a:r>
            <a:r>
              <a:rPr lang="sv-SE" sz="1000" dirty="0">
                <a:solidFill>
                  <a:srgbClr val="000000"/>
                </a:solidFill>
                <a:latin typeface="Consolas" panose="020B0609020204030204" pitchFamily="49" charset="0"/>
              </a:rPr>
              <a:t> result </a:t>
            </a:r>
            <a:r>
              <a:rPr lang="sv-SE" sz="1000" dirty="0">
                <a:solidFill>
                  <a:srgbClr val="0000FF"/>
                </a:solidFill>
                <a:latin typeface="Consolas" panose="020B0609020204030204" pitchFamily="49" charset="0"/>
              </a:rPr>
              <a:t>As</a:t>
            </a:r>
            <a:r>
              <a:rPr lang="sv-SE" sz="1000" dirty="0">
                <a:solidFill>
                  <a:srgbClr val="000000"/>
                </a:solidFill>
                <a:latin typeface="Consolas" panose="020B0609020204030204" pitchFamily="49" charset="0"/>
              </a:rPr>
              <a:t> </a:t>
            </a:r>
            <a:r>
              <a:rPr lang="sv-SE" sz="1000" dirty="0">
                <a:solidFill>
                  <a:srgbClr val="0000FF"/>
                </a:solidFill>
                <a:latin typeface="Consolas" panose="020B0609020204030204" pitchFamily="49" charset="0"/>
              </a:rPr>
              <a:t>Integer</a:t>
            </a:r>
            <a:r>
              <a:rPr lang="sv-SE" sz="1000" dirty="0">
                <a:solidFill>
                  <a:srgbClr val="000000"/>
                </a:solidFill>
                <a:latin typeface="Consolas" panose="020B0609020204030204" pitchFamily="49" charset="0"/>
              </a:rPr>
              <a:t> = var1 + var2 + var3</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Return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End</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Function</a:t>
            </a:r>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r>
              <a:rPr lang="fr-FR" sz="1000" dirty="0">
                <a:solidFill>
                  <a:srgbClr val="0000FF"/>
                </a:solidFill>
                <a:latin typeface="Consolas" panose="020B0609020204030204" pitchFamily="49" charset="0"/>
              </a:rPr>
              <a:t>End</a:t>
            </a:r>
            <a:r>
              <a:rPr lang="fr-FR" sz="1000" dirty="0">
                <a:solidFill>
                  <a:srgbClr val="000000"/>
                </a:solidFill>
                <a:latin typeface="Consolas" panose="020B0609020204030204" pitchFamily="49" charset="0"/>
              </a:rPr>
              <a:t> </a:t>
            </a:r>
            <a:r>
              <a:rPr lang="fr-FR" sz="1000" dirty="0" smtClean="0">
                <a:solidFill>
                  <a:srgbClr val="0000FF"/>
                </a:solidFill>
                <a:latin typeface="Consolas" panose="020B0609020204030204" pitchFamily="49" charset="0"/>
              </a:rPr>
              <a:t>Class</a:t>
            </a:r>
          </a:p>
          <a:p>
            <a:endParaRPr lang="fr-FR" sz="1000" dirty="0">
              <a:solidFill>
                <a:srgbClr val="0000FF"/>
              </a:solidFill>
              <a:latin typeface="Consolas" panose="020B0609020204030204" pitchFamily="49" charset="0"/>
            </a:endParaRPr>
          </a:p>
          <a:p>
            <a:endParaRPr lang="fr-FR" sz="1000" dirty="0" smtClean="0">
              <a:solidFill>
                <a:srgbClr val="0000FF"/>
              </a:solidFill>
              <a:latin typeface="Consolas" panose="020B0609020204030204" pitchFamily="49" charset="0"/>
            </a:endParaRPr>
          </a:p>
          <a:p>
            <a:endParaRPr lang="fr-FR" sz="1000" dirty="0" smtClean="0">
              <a:solidFill>
                <a:srgbClr val="0000FF"/>
              </a:solidFill>
              <a:latin typeface="Consolas" panose="020B0609020204030204" pitchFamily="49" charset="0"/>
            </a:endParaRPr>
          </a:p>
          <a:p>
            <a:endParaRPr lang="fr-FR" sz="1000" dirty="0"/>
          </a:p>
        </p:txBody>
      </p:sp>
      <p:pic>
        <p:nvPicPr>
          <p:cNvPr id="2054" name="Picture 6" descr="Résultat de recherche d'images pour &quot;VB.NET log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9633" y="1221695"/>
            <a:ext cx="1014022" cy="7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72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Les </a:t>
            </a:r>
            <a:r>
              <a:rPr lang="fr-FR" dirty="0" err="1" smtClean="0"/>
              <a:t>LANGAGEs</a:t>
            </a:r>
            <a:endParaRPr lang="fr-FR" dirty="0"/>
          </a:p>
        </p:txBody>
      </p:sp>
      <p:sp>
        <p:nvSpPr>
          <p:cNvPr id="8" name="Espace réservé du contenu 7"/>
          <p:cNvSpPr>
            <a:spLocks noGrp="1"/>
          </p:cNvSpPr>
          <p:nvPr>
            <p:ph sz="quarter" idx="13"/>
          </p:nvPr>
        </p:nvSpPr>
        <p:spPr/>
        <p:txBody>
          <a:bodyPr/>
          <a:lstStyle/>
          <a:p>
            <a:r>
              <a:rPr lang="fr-FR" sz="2400" dirty="0" smtClean="0"/>
              <a:t>F# : Langage de programmation fonctionnelle</a:t>
            </a:r>
          </a:p>
          <a:p>
            <a:r>
              <a:rPr lang="fr-FR" sz="2400" dirty="0" smtClean="0"/>
              <a:t>Les langages sont interopérables</a:t>
            </a:r>
          </a:p>
          <a:p>
            <a:pPr lvl="1"/>
            <a:r>
              <a:rPr lang="fr-FR" sz="2000" dirty="0" smtClean="0"/>
              <a:t>Le compilateur transforme les instructions C# et VB en code intermédiaire nommé </a:t>
            </a:r>
            <a:r>
              <a:rPr lang="fr-FR" sz="2000" b="1" dirty="0"/>
              <a:t>Common </a:t>
            </a:r>
            <a:r>
              <a:rPr lang="fr-FR" sz="2000" b="1" dirty="0" err="1"/>
              <a:t>Intermediate</a:t>
            </a:r>
            <a:r>
              <a:rPr lang="fr-FR" sz="2000" b="1" dirty="0"/>
              <a:t> </a:t>
            </a:r>
            <a:r>
              <a:rPr lang="fr-FR" sz="2000" b="1" dirty="0" err="1"/>
              <a:t>Language</a:t>
            </a:r>
            <a:r>
              <a:rPr lang="fr-FR" sz="2000" b="1" dirty="0"/>
              <a:t> </a:t>
            </a:r>
            <a:r>
              <a:rPr lang="fr-FR" sz="2000" dirty="0"/>
              <a:t>(CIL</a:t>
            </a:r>
            <a:r>
              <a:rPr lang="fr-FR" sz="2000" dirty="0" smtClean="0"/>
              <a:t>)</a:t>
            </a:r>
          </a:p>
          <a:p>
            <a:pPr lvl="1"/>
            <a:r>
              <a:rPr lang="fr-FR" sz="2000" dirty="0" smtClean="0"/>
              <a:t>C’est ce code qui est compilé par la CLR</a:t>
            </a:r>
          </a:p>
          <a:p>
            <a:pPr lvl="1"/>
            <a:endParaRPr lang="fr-FR" sz="2000" dirty="0"/>
          </a:p>
          <a:p>
            <a:r>
              <a:rPr lang="fr-FR" sz="2400" dirty="0"/>
              <a:t>Possibilité de mélanger les langages dans </a:t>
            </a:r>
            <a:r>
              <a:rPr lang="fr-FR" sz="2400" dirty="0" smtClean="0"/>
              <a:t>une même solution</a:t>
            </a:r>
            <a:endParaRPr lang="fr-FR" sz="2400" dirty="0"/>
          </a:p>
          <a:p>
            <a:pPr lvl="1"/>
            <a:r>
              <a:rPr lang="fr-FR" sz="2000" dirty="0"/>
              <a:t>Absolument pas recommandé!!</a:t>
            </a:r>
          </a:p>
          <a:p>
            <a:pPr lvl="1"/>
            <a:endParaRPr lang="fr-FR" sz="2000" dirty="0"/>
          </a:p>
        </p:txBody>
      </p:sp>
      <p:sp>
        <p:nvSpPr>
          <p:cNvPr id="5" name="Espace réservé du pied de page 4"/>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6" name="Espace réservé du numéro de diapositive 5"/>
          <p:cNvSpPr>
            <a:spLocks noGrp="1"/>
          </p:cNvSpPr>
          <p:nvPr>
            <p:ph type="sldNum" sz="quarter" idx="16"/>
          </p:nvPr>
        </p:nvSpPr>
        <p:spPr/>
        <p:txBody>
          <a:bodyPr/>
          <a:lstStyle/>
          <a:p>
            <a:pPr>
              <a:defRPr/>
            </a:pPr>
            <a:fld id="{38FCF685-0BC7-43C8-8409-2BE2751764D9}" type="slidenum">
              <a:rPr lang="fr-FR" smtClean="0"/>
              <a:pPr>
                <a:defRPr/>
              </a:pPr>
              <a:t>14</a:t>
            </a:fld>
            <a:endParaRPr lang="fr-FR" dirty="0"/>
          </a:p>
        </p:txBody>
      </p:sp>
    </p:spTree>
    <p:extLst>
      <p:ext uri="{BB962C8B-B14F-4D97-AF65-F5344CB8AC3E}">
        <p14:creationId xmlns:p14="http://schemas.microsoft.com/office/powerpoint/2010/main" val="3863865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FOCUS SUR C# : Présentation</a:t>
            </a:r>
            <a:endParaRPr lang="fr-FR" dirty="0"/>
          </a:p>
        </p:txBody>
      </p:sp>
      <p:sp>
        <p:nvSpPr>
          <p:cNvPr id="3" name="Espace réservé du contenu 2"/>
          <p:cNvSpPr>
            <a:spLocks noGrp="1"/>
          </p:cNvSpPr>
          <p:nvPr>
            <p:ph sz="quarter" idx="13"/>
          </p:nvPr>
        </p:nvSpPr>
        <p:spPr>
          <a:xfrm>
            <a:off x="515938" y="1484313"/>
            <a:ext cx="4848150" cy="4681537"/>
          </a:xfrm>
        </p:spPr>
        <p:txBody>
          <a:bodyPr/>
          <a:lstStyle/>
          <a:p>
            <a:r>
              <a:rPr lang="fr-FR" dirty="0" smtClean="0"/>
              <a:t>Langage de Programmation Orienté Objet fortement typé</a:t>
            </a:r>
          </a:p>
          <a:p>
            <a:r>
              <a:rPr lang="fr-FR" dirty="0" smtClean="0"/>
              <a:t>Dérivé de C et C++ et ressemblant au Java</a:t>
            </a:r>
          </a:p>
          <a:p>
            <a:r>
              <a:rPr lang="fr-FR" dirty="0" smtClean="0"/>
              <a:t>Code source dans des fichiers </a:t>
            </a:r>
            <a:r>
              <a:rPr lang="fr-FR" b="1" dirty="0" smtClean="0"/>
              <a:t>.</a:t>
            </a:r>
            <a:r>
              <a:rPr lang="fr-FR" b="1" dirty="0" err="1" smtClean="0"/>
              <a:t>cs</a:t>
            </a:r>
            <a:endParaRPr lang="fr-FR" b="1" dirty="0" smtClean="0"/>
          </a:p>
          <a:p>
            <a:r>
              <a:rPr lang="fr-FR" dirty="0" smtClean="0"/>
              <a:t>Vous savez programmez en Java, vous saurez programmer en C#</a:t>
            </a:r>
          </a:p>
          <a:p>
            <a:r>
              <a:rPr lang="fr-FR" b="1" dirty="0" smtClean="0"/>
              <a:t>ATTENTION AUX NORMES DE NOMMAGE</a:t>
            </a:r>
          </a:p>
          <a:p>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15</a:t>
            </a:fld>
            <a:endParaRPr lang="fr-FR" dirty="0"/>
          </a:p>
        </p:txBody>
      </p:sp>
      <p:sp>
        <p:nvSpPr>
          <p:cNvPr id="6" name="ZoneTexte 5"/>
          <p:cNvSpPr txBox="1"/>
          <p:nvPr/>
        </p:nvSpPr>
        <p:spPr>
          <a:xfrm>
            <a:off x="5329512" y="1268760"/>
            <a:ext cx="3701008" cy="4555093"/>
          </a:xfrm>
          <a:prstGeom prst="rect">
            <a:avLst/>
          </a:prstGeom>
          <a:noFill/>
          <a:ln>
            <a:solidFill>
              <a:schemeClr val="tx1"/>
            </a:solidFill>
          </a:ln>
        </p:spPr>
        <p:txBody>
          <a:bodyPr wrap="square" rtlCol="0">
            <a:spAutoFit/>
          </a:bodyPr>
          <a:lstStyle/>
          <a:p>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class</a:t>
            </a:r>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MonExemple</a:t>
            </a:r>
            <a:endParaRPr lang="fr-FR" sz="1000" dirty="0">
              <a:solidFill>
                <a:srgbClr val="2B91AF"/>
              </a:solidFill>
              <a:latin typeface="Consolas" panose="020B0609020204030204" pitchFamily="49" charset="0"/>
            </a:endParaRPr>
          </a:p>
          <a:p>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var1;</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var2;</a:t>
            </a:r>
          </a:p>
          <a:p>
            <a:endParaRPr lang="fr-FR"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Prop1 { </a:t>
            </a:r>
            <a:r>
              <a:rPr lang="en-US" sz="1000" dirty="0">
                <a:solidFill>
                  <a:srgbClr val="0000FF"/>
                </a:solidFill>
                <a:latin typeface="Consolas" panose="020B0609020204030204" pitchFamily="49" charset="0"/>
              </a:rPr>
              <a:t>get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set</a:t>
            </a:r>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List</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string</a:t>
            </a:r>
            <a:r>
              <a:rPr lang="en-US" sz="1000" dirty="0">
                <a:solidFill>
                  <a:srgbClr val="000000"/>
                </a:solidFill>
                <a:latin typeface="Consolas" panose="020B0609020204030204" pitchFamily="49" charset="0"/>
              </a:rPr>
              <a:t>&gt; </a:t>
            </a:r>
            <a:r>
              <a:rPr lang="en-US" sz="1000" dirty="0" err="1">
                <a:solidFill>
                  <a:srgbClr val="000000"/>
                </a:solidFill>
                <a:latin typeface="Consolas" panose="020B0609020204030204" pitchFamily="49" charset="0"/>
              </a:rPr>
              <a:t>MyList</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get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set</a:t>
            </a:r>
            <a:r>
              <a:rPr lang="en-US"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MonExemple</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MyList</a:t>
            </a:r>
            <a:r>
              <a:rPr lang="fr-FR" sz="1000" dirty="0">
                <a:solidFill>
                  <a:srgbClr val="000000"/>
                </a:solidFill>
                <a:latin typeface="Consolas" panose="020B0609020204030204" pitchFamily="49" charset="0"/>
              </a:rPr>
              <a:t> = </a:t>
            </a:r>
            <a:r>
              <a:rPr lang="fr-FR" sz="1000" dirty="0">
                <a:solidFill>
                  <a:srgbClr val="0000FF"/>
                </a:solidFill>
                <a:latin typeface="Consolas" panose="020B0609020204030204" pitchFamily="49" charset="0"/>
              </a:rPr>
              <a:t>new</a:t>
            </a:r>
            <a:r>
              <a:rPr lang="fr-FR" sz="1000" dirty="0">
                <a:solidFill>
                  <a:srgbClr val="000000"/>
                </a:solidFill>
                <a:latin typeface="Consolas" panose="020B0609020204030204" pitchFamily="49" charset="0"/>
              </a:rPr>
              <a:t> </a:t>
            </a:r>
            <a:r>
              <a:rPr lang="fr-FR" sz="1000" dirty="0">
                <a:solidFill>
                  <a:srgbClr val="2B91AF"/>
                </a:solidFill>
                <a:latin typeface="Consolas" panose="020B0609020204030204" pitchFamily="49" charset="0"/>
              </a:rPr>
              <a:t>List</a:t>
            </a:r>
            <a:r>
              <a:rPr lang="fr-FR" sz="1000" dirty="0">
                <a:solidFill>
                  <a:srgbClr val="000000"/>
                </a:solidFill>
                <a:latin typeface="Consolas" panose="020B0609020204030204" pitchFamily="49" charset="0"/>
              </a:rPr>
              <a:t>&lt;</a:t>
            </a:r>
            <a:r>
              <a:rPr lang="fr-FR" sz="1000" dirty="0">
                <a:solidFill>
                  <a:srgbClr val="0000FF"/>
                </a:solidFill>
                <a:latin typeface="Consolas" panose="020B0609020204030204" pitchFamily="49" charset="0"/>
              </a:rPr>
              <a:t>string</a:t>
            </a:r>
            <a:r>
              <a:rPr lang="fr-FR" sz="1000" dirty="0">
                <a:solidFill>
                  <a:srgbClr val="000000"/>
                </a:solidFill>
                <a:latin typeface="Consolas" panose="020B0609020204030204" pitchFamily="49" charset="0"/>
              </a:rPr>
              <a:t>&gt;();</a:t>
            </a:r>
          </a:p>
          <a:p>
            <a:r>
              <a:rPr lang="fr-FR" sz="1000" dirty="0">
                <a:solidFill>
                  <a:srgbClr val="000000"/>
                </a:solidFill>
                <a:latin typeface="Consolas" panose="020B0609020204030204" pitchFamily="49" charset="0"/>
              </a:rPr>
              <a:t>        var1 = 1;</a:t>
            </a:r>
          </a:p>
          <a:p>
            <a:r>
              <a:rPr lang="fr-FR" sz="1000" dirty="0">
                <a:solidFill>
                  <a:srgbClr val="000000"/>
                </a:solidFill>
                <a:latin typeface="Consolas" panose="020B0609020204030204" pitchFamily="49" charset="0"/>
              </a:rPr>
              <a:t>        var2 = 2;</a:t>
            </a:r>
          </a:p>
          <a:p>
            <a:r>
              <a:rPr lang="fr-FR"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void</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ReadList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foreach</a:t>
            </a:r>
            <a:r>
              <a:rPr lang="fr-FR" sz="1000" dirty="0">
                <a:solidFill>
                  <a:srgbClr val="000000"/>
                </a:solidFill>
                <a:latin typeface="Consolas" panose="020B0609020204030204" pitchFamily="49" charset="0"/>
              </a:rPr>
              <a:t>(</a:t>
            </a:r>
            <a:r>
              <a:rPr lang="fr-FR" sz="1000" dirty="0">
                <a:solidFill>
                  <a:srgbClr val="0000FF"/>
                </a:solidFill>
                <a:latin typeface="Consolas" panose="020B0609020204030204" pitchFamily="49" charset="0"/>
              </a:rPr>
              <a:t>string</a:t>
            </a:r>
            <a:r>
              <a:rPr lang="fr-FR" sz="1000" dirty="0">
                <a:solidFill>
                  <a:srgbClr val="000000"/>
                </a:solidFill>
                <a:latin typeface="Consolas" panose="020B0609020204030204" pitchFamily="49" charset="0"/>
              </a:rPr>
              <a:t> item </a:t>
            </a:r>
            <a:r>
              <a:rPr lang="fr-FR" sz="1000" dirty="0">
                <a:solidFill>
                  <a:srgbClr val="0000FF"/>
                </a:solidFill>
                <a:latin typeface="Consolas" panose="020B0609020204030204" pitchFamily="49" charset="0"/>
              </a:rPr>
              <a:t>in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MyList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r>
              <a:rPr lang="fr-FR" sz="1000" dirty="0" smtClean="0">
                <a:solidFill>
                  <a:srgbClr val="000000"/>
                </a:solidFill>
                <a:latin typeface="Consolas" panose="020B0609020204030204" pitchFamily="49" charset="0"/>
              </a:rPr>
              <a:t>{</a:t>
            </a:r>
            <a:endParaRPr lang="fr-FR" sz="1000" dirty="0">
              <a:solidFill>
                <a:srgbClr val="000000"/>
              </a:solidFill>
              <a:latin typeface="Consolas" panose="020B0609020204030204" pitchFamily="49" charset="0"/>
            </a:endParaRPr>
          </a:p>
          <a:p>
            <a:r>
              <a:rPr lang="fr-FR" sz="1000" dirty="0" smtClean="0">
                <a:solidFill>
                  <a:srgbClr val="000000"/>
                </a:solidFill>
                <a:latin typeface="Consolas" panose="020B0609020204030204" pitchFamily="49" charset="0"/>
              </a:rPr>
              <a:t>            </a:t>
            </a:r>
            <a:r>
              <a:rPr lang="fr-FR" sz="1000" dirty="0" err="1" smtClean="0">
                <a:solidFill>
                  <a:srgbClr val="2B91AF"/>
                </a:solidFill>
                <a:latin typeface="Consolas" panose="020B0609020204030204" pitchFamily="49" charset="0"/>
              </a:rPr>
              <a:t>Console</a:t>
            </a:r>
            <a:r>
              <a:rPr lang="fr-FR" sz="1000" dirty="0" err="1" smtClean="0">
                <a:solidFill>
                  <a:srgbClr val="000000"/>
                </a:solidFill>
                <a:latin typeface="Consolas" panose="020B0609020204030204" pitchFamily="49" charset="0"/>
              </a:rPr>
              <a:t>.WriteLine</a:t>
            </a:r>
            <a:r>
              <a:rPr lang="fr-FR" sz="1000" dirty="0" smtClean="0">
                <a:solidFill>
                  <a:srgbClr val="000000"/>
                </a:solidFill>
                <a:latin typeface="Consolas" panose="020B0609020204030204" pitchFamily="49" charset="0"/>
              </a:rPr>
              <a:t>(item);</a:t>
            </a:r>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Calc</a:t>
            </a:r>
            <a:r>
              <a:rPr lang="fr-FR" sz="1000" dirty="0">
                <a:solidFill>
                  <a:srgbClr val="000000"/>
                </a:solidFill>
                <a:latin typeface="Consolas" panose="020B0609020204030204" pitchFamily="49" charset="0"/>
              </a:rPr>
              <a:t>(</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var3)</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r>
              <a:rPr lang="fr-FR" sz="1000" dirty="0">
                <a:solidFill>
                  <a:srgbClr val="000000"/>
                </a:solidFill>
                <a:latin typeface="Consolas" panose="020B0609020204030204" pitchFamily="49" charset="0"/>
              </a:rPr>
              <a:t> = var1 + var2 + var3;</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return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a:t>
            </a:r>
            <a:endParaRPr lang="fr-FR" sz="1000" dirty="0"/>
          </a:p>
        </p:txBody>
      </p:sp>
    </p:spTree>
    <p:extLst>
      <p:ext uri="{BB962C8B-B14F-4D97-AF65-F5344CB8AC3E}">
        <p14:creationId xmlns:p14="http://schemas.microsoft.com/office/powerpoint/2010/main" val="2409970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Les types de base</a:t>
            </a:r>
          </a:p>
          <a:p>
            <a:pPr marL="0" indent="0">
              <a:buNone/>
            </a:pPr>
            <a:endParaRPr lang="fr-FR" dirty="0"/>
          </a:p>
        </p:txBody>
      </p:sp>
      <p:sp>
        <p:nvSpPr>
          <p:cNvPr id="2" name="Titre 1"/>
          <p:cNvSpPr>
            <a:spLocks noGrp="1"/>
          </p:cNvSpPr>
          <p:nvPr>
            <p:ph type="title"/>
          </p:nvPr>
        </p:nvSpPr>
        <p:spPr/>
        <p:txBody>
          <a:bodyPr/>
          <a:lstStyle/>
          <a:p>
            <a:r>
              <a:rPr lang="fr-FR" dirty="0"/>
              <a:t>FOCUS SUR C</a:t>
            </a:r>
            <a:r>
              <a:rPr lang="fr-FR" dirty="0" smtClean="0"/>
              <a:t># : Les bases</a:t>
            </a:r>
            <a:endParaRPr lang="fr-FR" dirty="0"/>
          </a:p>
        </p:txBody>
      </p:sp>
      <p:sp>
        <p:nvSpPr>
          <p:cNvPr id="11" name="Espace réservé du contenu 10"/>
          <p:cNvSpPr>
            <a:spLocks noGrp="1"/>
          </p:cNvSpPr>
          <p:nvPr>
            <p:ph idx="14"/>
          </p:nvPr>
        </p:nvSpPr>
        <p:spPr/>
        <p:txBody>
          <a:bodyPr/>
          <a:lstStyle/>
          <a:p>
            <a:r>
              <a:rPr lang="fr-FR" dirty="0" smtClean="0"/>
              <a:t>Les boucles</a:t>
            </a:r>
            <a:endParaRPr lang="fr-FR" dirty="0"/>
          </a:p>
        </p:txBody>
      </p:sp>
      <p:sp>
        <p:nvSpPr>
          <p:cNvPr id="12" name="Espace réservé du contenu 11"/>
          <p:cNvSpPr>
            <a:spLocks noGrp="1"/>
          </p:cNvSpPr>
          <p:nvPr>
            <p:ph idx="15"/>
          </p:nvPr>
        </p:nvSpPr>
        <p:spPr/>
        <p:txBody>
          <a:bodyPr/>
          <a:lstStyle/>
          <a:p>
            <a:r>
              <a:rPr lang="fr-FR" dirty="0" smtClean="0"/>
              <a:t>Les opérations de contrôle</a:t>
            </a:r>
            <a:endParaRPr lang="fr-FR" dirty="0"/>
          </a:p>
        </p:txBody>
      </p:sp>
      <p:sp>
        <p:nvSpPr>
          <p:cNvPr id="4" name="Espace réservé du pied de page 3"/>
          <p:cNvSpPr>
            <a:spLocks noGrp="1"/>
          </p:cNvSpPr>
          <p:nvPr>
            <p:ph type="ftr" sz="quarter" idx="17"/>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8"/>
          </p:nvPr>
        </p:nvSpPr>
        <p:spPr/>
        <p:txBody>
          <a:bodyPr/>
          <a:lstStyle/>
          <a:p>
            <a:pPr>
              <a:defRPr/>
            </a:pPr>
            <a:fld id="{8AC6F03D-15B5-4158-A9AB-90B4D2964A72}" type="slidenum">
              <a:rPr lang="fr-FR" smtClean="0"/>
              <a:pPr>
                <a:defRPr/>
              </a:pPr>
              <a:t>16</a:t>
            </a:fld>
            <a:endParaRPr lang="fr-FR" dirty="0"/>
          </a:p>
        </p:txBody>
      </p:sp>
      <p:graphicFrame>
        <p:nvGraphicFramePr>
          <p:cNvPr id="13" name="Espace réservé du contenu 8"/>
          <p:cNvGraphicFramePr>
            <a:graphicFrameLocks/>
          </p:cNvGraphicFramePr>
          <p:nvPr>
            <p:extLst>
              <p:ext uri="{D42A27DB-BD31-4B8C-83A1-F6EECF244321}">
                <p14:modId xmlns:p14="http://schemas.microsoft.com/office/powerpoint/2010/main" val="620014360"/>
              </p:ext>
            </p:extLst>
          </p:nvPr>
        </p:nvGraphicFramePr>
        <p:xfrm>
          <a:off x="103677" y="2144345"/>
          <a:ext cx="2304000" cy="1597392"/>
        </p:xfrm>
        <a:graphic>
          <a:graphicData uri="http://schemas.openxmlformats.org/drawingml/2006/table">
            <a:tbl>
              <a:tblPr bandRow="1">
                <a:tableStyleId>{5C22544A-7EE6-4342-B048-85BDC9FD1C3A}</a:tableStyleId>
              </a:tblPr>
              <a:tblGrid>
                <a:gridCol w="864000">
                  <a:extLst>
                    <a:ext uri="{9D8B030D-6E8A-4147-A177-3AD203B41FA5}">
                      <a16:colId xmlns:a16="http://schemas.microsoft.com/office/drawing/2014/main" val="3222680281"/>
                    </a:ext>
                  </a:extLst>
                </a:gridCol>
                <a:gridCol w="1440000">
                  <a:extLst>
                    <a:ext uri="{9D8B030D-6E8A-4147-A177-3AD203B41FA5}">
                      <a16:colId xmlns:a16="http://schemas.microsoft.com/office/drawing/2014/main" val="863821206"/>
                    </a:ext>
                  </a:extLst>
                </a:gridCol>
              </a:tblGrid>
              <a:tr h="252000">
                <a:tc>
                  <a:txBody>
                    <a:bodyPr/>
                    <a:lstStyle/>
                    <a:p>
                      <a:r>
                        <a:rPr lang="fr-FR" sz="1200" kern="1200" dirty="0" smtClean="0">
                          <a:solidFill>
                            <a:srgbClr val="0000FF"/>
                          </a:solidFill>
                          <a:latin typeface="Consolas" panose="020B0609020204030204" pitchFamily="49" charset="0"/>
                          <a:ea typeface="+mn-ea"/>
                          <a:cs typeface="Arial" charset="0"/>
                        </a:rPr>
                        <a:t>byte</a:t>
                      </a:r>
                      <a:endParaRPr lang="fr-FR" sz="1000" kern="1200" dirty="0">
                        <a:solidFill>
                          <a:srgbClr val="0000FF"/>
                        </a:solidFill>
                        <a:latin typeface="Consolas" panose="020B0609020204030204" pitchFamily="49" charset="0"/>
                        <a:ea typeface="+mn-ea"/>
                        <a:cs typeface="Arial" charset="0"/>
                      </a:endParaRPr>
                    </a:p>
                  </a:txBody>
                  <a:tcPr marL="166046" marR="166046" marT="41676" marB="41676"/>
                </a:tc>
                <a:tc>
                  <a:txBody>
                    <a:bodyPr/>
                    <a:lstStyle/>
                    <a:p>
                      <a:r>
                        <a:rPr lang="fr-FR" sz="1200" dirty="0" err="1" smtClean="0">
                          <a:latin typeface="Consolas" panose="020B0609020204030204" pitchFamily="49" charset="0"/>
                        </a:rPr>
                        <a:t>System.</a:t>
                      </a:r>
                      <a:r>
                        <a:rPr lang="fr-FR" sz="1200" kern="1200" dirty="0" err="1" smtClean="0">
                          <a:solidFill>
                            <a:srgbClr val="2B91AF"/>
                          </a:solidFill>
                          <a:latin typeface="Consolas" panose="020B0609020204030204" pitchFamily="49" charset="0"/>
                          <a:ea typeface="+mn-ea"/>
                          <a:cs typeface="Arial" charset="0"/>
                        </a:rPr>
                        <a:t>Byte</a:t>
                      </a:r>
                      <a:endParaRPr lang="fr-FR" sz="1200" kern="1200" dirty="0">
                        <a:solidFill>
                          <a:srgbClr val="2B91AF"/>
                        </a:solidFill>
                        <a:latin typeface="Consolas" panose="020B0609020204030204" pitchFamily="49" charset="0"/>
                        <a:ea typeface="+mn-ea"/>
                        <a:cs typeface="Arial" charset="0"/>
                      </a:endParaRPr>
                    </a:p>
                  </a:txBody>
                  <a:tcPr marL="166046" marR="166046" marT="41676" marB="41676"/>
                </a:tc>
                <a:extLst>
                  <a:ext uri="{0D108BD9-81ED-4DB2-BD59-A6C34878D82A}">
                    <a16:rowId xmlns:a16="http://schemas.microsoft.com/office/drawing/2014/main" val="1494480658"/>
                  </a:ext>
                </a:extLst>
              </a:tr>
              <a:tr h="252000">
                <a:tc>
                  <a:txBody>
                    <a:bodyPr/>
                    <a:lstStyle/>
                    <a:p>
                      <a:r>
                        <a:rPr lang="fr-FR" sz="1200" kern="1200" dirty="0" smtClean="0">
                          <a:solidFill>
                            <a:srgbClr val="0000FF"/>
                          </a:solidFill>
                          <a:latin typeface="Consolas" panose="020B0609020204030204" pitchFamily="49" charset="0"/>
                          <a:ea typeface="+mn-ea"/>
                          <a:cs typeface="Arial" charset="0"/>
                        </a:rPr>
                        <a:t>short</a:t>
                      </a:r>
                      <a:endParaRPr lang="fr-FR" sz="1200" kern="1200" dirty="0">
                        <a:solidFill>
                          <a:srgbClr val="0000FF"/>
                        </a:solidFill>
                        <a:latin typeface="Consolas" panose="020B0609020204030204" pitchFamily="49" charset="0"/>
                        <a:ea typeface="+mn-ea"/>
                        <a:cs typeface="Arial" charset="0"/>
                      </a:endParaRPr>
                    </a:p>
                  </a:txBody>
                  <a:tcPr marL="166046" marR="166046" marT="41676" marB="41676"/>
                </a:tc>
                <a:tc>
                  <a:txBody>
                    <a:bodyPr/>
                    <a:lstStyle/>
                    <a:p>
                      <a:pPr marL="0" algn="l" defTabSz="914199" rtl="0" eaLnBrk="1" latinLnBrk="0" hangingPunct="1"/>
                      <a:r>
                        <a:rPr lang="fr-FR" sz="1200" kern="1200" dirty="0" smtClean="0">
                          <a:solidFill>
                            <a:schemeClr val="dk1"/>
                          </a:solidFill>
                          <a:latin typeface="Consolas" panose="020B0609020204030204" pitchFamily="49" charset="0"/>
                          <a:ea typeface="+mn-ea"/>
                          <a:cs typeface="+mn-cs"/>
                        </a:rPr>
                        <a:t>System.</a:t>
                      </a:r>
                      <a:r>
                        <a:rPr lang="fr-FR" sz="1200" kern="1200" dirty="0" smtClean="0">
                          <a:solidFill>
                            <a:srgbClr val="2B91AF"/>
                          </a:solidFill>
                          <a:latin typeface="Consolas" panose="020B0609020204030204" pitchFamily="49" charset="0"/>
                          <a:ea typeface="+mn-ea"/>
                          <a:cs typeface="Arial" charset="0"/>
                        </a:rPr>
                        <a:t>Int16</a:t>
                      </a:r>
                      <a:endParaRPr lang="fr-FR" sz="1200" kern="1200" dirty="0">
                        <a:solidFill>
                          <a:srgbClr val="2B91AF"/>
                        </a:solidFill>
                        <a:latin typeface="Consolas" panose="020B0609020204030204" pitchFamily="49" charset="0"/>
                        <a:ea typeface="+mn-ea"/>
                        <a:cs typeface="Arial" charset="0"/>
                      </a:endParaRPr>
                    </a:p>
                  </a:txBody>
                  <a:tcPr marL="166046" marR="166046" marT="41676" marB="41676"/>
                </a:tc>
                <a:extLst>
                  <a:ext uri="{0D108BD9-81ED-4DB2-BD59-A6C34878D82A}">
                    <a16:rowId xmlns:a16="http://schemas.microsoft.com/office/drawing/2014/main" val="2233649206"/>
                  </a:ext>
                </a:extLst>
              </a:tr>
              <a:tr h="252000">
                <a:tc>
                  <a:txBody>
                    <a:bodyPr/>
                    <a:lstStyle/>
                    <a:p>
                      <a:r>
                        <a:rPr lang="fr-FR" sz="1200" kern="1200" dirty="0" err="1" smtClean="0">
                          <a:solidFill>
                            <a:srgbClr val="0000FF"/>
                          </a:solidFill>
                          <a:latin typeface="Consolas" panose="020B0609020204030204" pitchFamily="49" charset="0"/>
                          <a:ea typeface="+mn-ea"/>
                          <a:cs typeface="Arial" charset="0"/>
                        </a:rPr>
                        <a:t>int</a:t>
                      </a:r>
                      <a:endParaRPr lang="fr-FR" sz="1200" kern="1200" dirty="0">
                        <a:solidFill>
                          <a:srgbClr val="0000FF"/>
                        </a:solidFill>
                        <a:latin typeface="Consolas" panose="020B0609020204030204" pitchFamily="49" charset="0"/>
                        <a:ea typeface="+mn-ea"/>
                        <a:cs typeface="Arial" charset="0"/>
                      </a:endParaRPr>
                    </a:p>
                  </a:txBody>
                  <a:tcPr marL="166046" marR="166046"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smtClean="0">
                          <a:solidFill>
                            <a:schemeClr val="dk1"/>
                          </a:solidFill>
                          <a:latin typeface="Consolas" panose="020B0609020204030204" pitchFamily="49" charset="0"/>
                          <a:ea typeface="+mn-ea"/>
                          <a:cs typeface="+mn-cs"/>
                        </a:rPr>
                        <a:t>System.</a:t>
                      </a:r>
                      <a:r>
                        <a:rPr lang="fr-FR" sz="1200" kern="1200" dirty="0" smtClean="0">
                          <a:solidFill>
                            <a:srgbClr val="2B91AF"/>
                          </a:solidFill>
                          <a:latin typeface="Consolas" panose="020B0609020204030204" pitchFamily="49" charset="0"/>
                          <a:ea typeface="+mn-ea"/>
                          <a:cs typeface="Arial" charset="0"/>
                        </a:rPr>
                        <a:t>Int32</a:t>
                      </a:r>
                    </a:p>
                  </a:txBody>
                  <a:tcPr marL="166046" marR="166046" marT="41676" marB="41676"/>
                </a:tc>
                <a:extLst>
                  <a:ext uri="{0D108BD9-81ED-4DB2-BD59-A6C34878D82A}">
                    <a16:rowId xmlns:a16="http://schemas.microsoft.com/office/drawing/2014/main" val="4108264751"/>
                  </a:ext>
                </a:extLst>
              </a:tr>
              <a:tr h="252000">
                <a:tc>
                  <a:txBody>
                    <a:bodyPr/>
                    <a:lstStyle/>
                    <a:p>
                      <a:r>
                        <a:rPr lang="fr-FR" sz="1200" kern="1200" dirty="0" smtClean="0">
                          <a:solidFill>
                            <a:srgbClr val="0000FF"/>
                          </a:solidFill>
                          <a:latin typeface="Consolas" panose="020B0609020204030204" pitchFamily="49" charset="0"/>
                          <a:ea typeface="+mn-ea"/>
                          <a:cs typeface="Arial" charset="0"/>
                        </a:rPr>
                        <a:t>long</a:t>
                      </a:r>
                      <a:endParaRPr lang="fr-FR" sz="1200" kern="1200" dirty="0">
                        <a:solidFill>
                          <a:srgbClr val="0000FF"/>
                        </a:solidFill>
                        <a:latin typeface="Consolas" panose="020B0609020204030204" pitchFamily="49" charset="0"/>
                        <a:ea typeface="+mn-ea"/>
                        <a:cs typeface="Arial" charset="0"/>
                      </a:endParaRPr>
                    </a:p>
                  </a:txBody>
                  <a:tcPr marL="166046" marR="166046"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smtClean="0">
                          <a:solidFill>
                            <a:schemeClr val="dk1"/>
                          </a:solidFill>
                          <a:latin typeface="Consolas" panose="020B0609020204030204" pitchFamily="49" charset="0"/>
                          <a:ea typeface="+mn-ea"/>
                          <a:cs typeface="+mn-cs"/>
                        </a:rPr>
                        <a:t>System.</a:t>
                      </a:r>
                      <a:r>
                        <a:rPr lang="fr-FR" sz="1200" kern="1200" dirty="0" smtClean="0">
                          <a:solidFill>
                            <a:srgbClr val="2B91AF"/>
                          </a:solidFill>
                          <a:latin typeface="Consolas" panose="020B0609020204030204" pitchFamily="49" charset="0"/>
                          <a:ea typeface="+mn-ea"/>
                          <a:cs typeface="Arial" charset="0"/>
                        </a:rPr>
                        <a:t>Int64</a:t>
                      </a:r>
                    </a:p>
                  </a:txBody>
                  <a:tcPr marL="166046" marR="166046" marT="41676" marB="41676"/>
                </a:tc>
                <a:extLst>
                  <a:ext uri="{0D108BD9-81ED-4DB2-BD59-A6C34878D82A}">
                    <a16:rowId xmlns:a16="http://schemas.microsoft.com/office/drawing/2014/main" val="1589319128"/>
                  </a:ext>
                </a:extLst>
              </a:tr>
              <a:tr h="252000">
                <a:tc>
                  <a:txBody>
                    <a:bodyPr/>
                    <a:lstStyle/>
                    <a:p>
                      <a:r>
                        <a:rPr lang="fr-FR" sz="1200" kern="1200" dirty="0" err="1" smtClean="0">
                          <a:solidFill>
                            <a:srgbClr val="0000FF"/>
                          </a:solidFill>
                          <a:latin typeface="Consolas" panose="020B0609020204030204" pitchFamily="49" charset="0"/>
                          <a:ea typeface="+mn-ea"/>
                          <a:cs typeface="Arial" charset="0"/>
                        </a:rPr>
                        <a:t>float</a:t>
                      </a:r>
                      <a:endParaRPr lang="fr-FR" sz="1200" kern="1200" dirty="0">
                        <a:solidFill>
                          <a:srgbClr val="0000FF"/>
                        </a:solidFill>
                        <a:latin typeface="Consolas" panose="020B0609020204030204" pitchFamily="49" charset="0"/>
                        <a:ea typeface="+mn-ea"/>
                        <a:cs typeface="Arial" charset="0"/>
                      </a:endParaRPr>
                    </a:p>
                  </a:txBody>
                  <a:tcPr marL="166046" marR="166046"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dk1"/>
                          </a:solidFill>
                          <a:latin typeface="Consolas" panose="020B0609020204030204" pitchFamily="49" charset="0"/>
                          <a:ea typeface="+mn-ea"/>
                          <a:cs typeface="+mn-cs"/>
                        </a:rPr>
                        <a:t>System.</a:t>
                      </a:r>
                      <a:r>
                        <a:rPr lang="fr-FR" sz="1200" kern="1200" dirty="0" err="1" smtClean="0">
                          <a:solidFill>
                            <a:srgbClr val="2B91AF"/>
                          </a:solidFill>
                          <a:latin typeface="Consolas" panose="020B0609020204030204" pitchFamily="49" charset="0"/>
                          <a:ea typeface="+mn-ea"/>
                          <a:cs typeface="Arial" charset="0"/>
                        </a:rPr>
                        <a:t>Single</a:t>
                      </a:r>
                      <a:endParaRPr lang="fr-FR" sz="1200" kern="1200" dirty="0">
                        <a:solidFill>
                          <a:srgbClr val="2B91AF"/>
                        </a:solidFill>
                        <a:latin typeface="Consolas" panose="020B0609020204030204" pitchFamily="49" charset="0"/>
                        <a:ea typeface="+mn-ea"/>
                        <a:cs typeface="Arial" charset="0"/>
                      </a:endParaRPr>
                    </a:p>
                  </a:txBody>
                  <a:tcPr marL="166046" marR="166046" marT="41676" marB="41676"/>
                </a:tc>
                <a:extLst>
                  <a:ext uri="{0D108BD9-81ED-4DB2-BD59-A6C34878D82A}">
                    <a16:rowId xmlns:a16="http://schemas.microsoft.com/office/drawing/2014/main" val="2593530133"/>
                  </a:ext>
                </a:extLst>
              </a:tr>
              <a:tr h="252000">
                <a:tc>
                  <a:txBody>
                    <a:bodyPr/>
                    <a:lstStyle/>
                    <a:p>
                      <a:r>
                        <a:rPr lang="fr-FR" sz="1200" kern="1200" dirty="0" smtClean="0">
                          <a:solidFill>
                            <a:srgbClr val="0000FF"/>
                          </a:solidFill>
                          <a:latin typeface="Consolas" panose="020B0609020204030204" pitchFamily="49" charset="0"/>
                          <a:ea typeface="+mn-ea"/>
                          <a:cs typeface="Arial" charset="0"/>
                        </a:rPr>
                        <a:t>double</a:t>
                      </a:r>
                      <a:endParaRPr lang="fr-FR" sz="1200" kern="1200" dirty="0">
                        <a:solidFill>
                          <a:srgbClr val="0000FF"/>
                        </a:solidFill>
                        <a:latin typeface="Consolas" panose="020B0609020204030204" pitchFamily="49" charset="0"/>
                        <a:ea typeface="+mn-ea"/>
                        <a:cs typeface="Arial" charset="0"/>
                      </a:endParaRPr>
                    </a:p>
                  </a:txBody>
                  <a:tcPr marL="166046" marR="166046"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dk1"/>
                          </a:solidFill>
                          <a:latin typeface="Consolas" panose="020B0609020204030204" pitchFamily="49" charset="0"/>
                          <a:ea typeface="+mn-ea"/>
                          <a:cs typeface="+mn-cs"/>
                        </a:rPr>
                        <a:t>System.</a:t>
                      </a:r>
                      <a:r>
                        <a:rPr lang="fr-FR" sz="1200" kern="1200" dirty="0" err="1" smtClean="0">
                          <a:solidFill>
                            <a:srgbClr val="2B91AF"/>
                          </a:solidFill>
                          <a:latin typeface="Consolas" panose="020B0609020204030204" pitchFamily="49" charset="0"/>
                          <a:ea typeface="+mn-ea"/>
                          <a:cs typeface="Arial" charset="0"/>
                        </a:rPr>
                        <a:t>Double</a:t>
                      </a:r>
                      <a:endParaRPr lang="fr-FR" sz="1200" kern="1200" dirty="0">
                        <a:solidFill>
                          <a:srgbClr val="2B91AF"/>
                        </a:solidFill>
                        <a:latin typeface="Consolas" panose="020B0609020204030204" pitchFamily="49" charset="0"/>
                        <a:ea typeface="+mn-ea"/>
                        <a:cs typeface="Arial" charset="0"/>
                      </a:endParaRPr>
                    </a:p>
                  </a:txBody>
                  <a:tcPr marL="166046" marR="166046" marT="41676" marB="41676"/>
                </a:tc>
                <a:extLst>
                  <a:ext uri="{0D108BD9-81ED-4DB2-BD59-A6C34878D82A}">
                    <a16:rowId xmlns:a16="http://schemas.microsoft.com/office/drawing/2014/main" val="2047111400"/>
                  </a:ext>
                </a:extLst>
              </a:tr>
            </a:tbl>
          </a:graphicData>
        </a:graphic>
      </p:graphicFrame>
      <p:sp>
        <p:nvSpPr>
          <p:cNvPr id="14" name="Espace réservé du contenu 13"/>
          <p:cNvSpPr>
            <a:spLocks noGrp="1"/>
          </p:cNvSpPr>
          <p:nvPr>
            <p:ph idx="13"/>
          </p:nvPr>
        </p:nvSpPr>
        <p:spPr/>
        <p:txBody>
          <a:bodyPr/>
          <a:lstStyle/>
          <a:p>
            <a:r>
              <a:rPr lang="fr-FR" dirty="0" smtClean="0"/>
              <a:t>Les opérateurs</a:t>
            </a:r>
          </a:p>
          <a:p>
            <a:pPr lvl="1"/>
            <a:r>
              <a:rPr lang="fr-FR" altLang="en-US" sz="1200" dirty="0"/>
              <a:t>affectation :  a = b </a:t>
            </a:r>
          </a:p>
          <a:p>
            <a:pPr lvl="1"/>
            <a:r>
              <a:rPr lang="fr-FR" altLang="en-US" sz="1200" dirty="0"/>
              <a:t>arithmétiques : + - / * %</a:t>
            </a:r>
          </a:p>
          <a:p>
            <a:pPr lvl="2"/>
            <a:r>
              <a:rPr lang="fr-FR" altLang="en-US" sz="1200" dirty="0"/>
              <a:t>++   -- </a:t>
            </a:r>
          </a:p>
          <a:p>
            <a:pPr lvl="1"/>
            <a:r>
              <a:rPr lang="fr-FR" altLang="en-US" sz="1200" dirty="0"/>
              <a:t>logiques : ! (non), &amp;&amp; (et), || (ou),</a:t>
            </a:r>
          </a:p>
          <a:p>
            <a:pPr lvl="2"/>
            <a:r>
              <a:rPr lang="fr-FR" altLang="en-US" sz="1200" dirty="0"/>
              <a:t> &amp; (et), | (ou)</a:t>
            </a:r>
          </a:p>
          <a:p>
            <a:pPr lvl="2"/>
            <a:r>
              <a:rPr lang="fr-FR" altLang="en-US" sz="1200" dirty="0"/>
              <a:t>+ pour concaténer des chaînes</a:t>
            </a:r>
          </a:p>
          <a:p>
            <a:pPr lvl="1"/>
            <a:r>
              <a:rPr lang="fr-FR" altLang="en-US" sz="1200" dirty="0"/>
              <a:t>relationnels :   ==    !=    &lt;    &lt;=    &gt;    &gt;=</a:t>
            </a:r>
          </a:p>
          <a:p>
            <a:pPr lvl="1"/>
            <a:r>
              <a:rPr lang="fr-FR" altLang="en-US" sz="1200" dirty="0"/>
              <a:t>ternaire : si alors sinon simplifié : (a ? b : c) </a:t>
            </a:r>
          </a:p>
        </p:txBody>
      </p:sp>
      <p:graphicFrame>
        <p:nvGraphicFramePr>
          <p:cNvPr id="10" name="Espace réservé du contenu 8"/>
          <p:cNvGraphicFramePr>
            <a:graphicFrameLocks/>
          </p:cNvGraphicFramePr>
          <p:nvPr>
            <p:extLst>
              <p:ext uri="{D42A27DB-BD31-4B8C-83A1-F6EECF244321}">
                <p14:modId xmlns:p14="http://schemas.microsoft.com/office/powerpoint/2010/main" val="505986187"/>
              </p:ext>
            </p:extLst>
          </p:nvPr>
        </p:nvGraphicFramePr>
        <p:xfrm>
          <a:off x="2249099" y="1759600"/>
          <a:ext cx="2304000" cy="1597392"/>
        </p:xfrm>
        <a:graphic>
          <a:graphicData uri="http://schemas.openxmlformats.org/drawingml/2006/table">
            <a:tbl>
              <a:tblPr bandRow="1">
                <a:tableStyleId>{5C22544A-7EE6-4342-B048-85BDC9FD1C3A}</a:tableStyleId>
              </a:tblPr>
              <a:tblGrid>
                <a:gridCol w="864000">
                  <a:extLst>
                    <a:ext uri="{9D8B030D-6E8A-4147-A177-3AD203B41FA5}">
                      <a16:colId xmlns:a16="http://schemas.microsoft.com/office/drawing/2014/main" val="3222680281"/>
                    </a:ext>
                  </a:extLst>
                </a:gridCol>
                <a:gridCol w="1440000">
                  <a:extLst>
                    <a:ext uri="{9D8B030D-6E8A-4147-A177-3AD203B41FA5}">
                      <a16:colId xmlns:a16="http://schemas.microsoft.com/office/drawing/2014/main" val="863821206"/>
                    </a:ext>
                  </a:extLst>
                </a:gridCol>
              </a:tblGrid>
              <a:tr h="0">
                <a:tc>
                  <a:txBody>
                    <a:bodyPr/>
                    <a:lstStyle/>
                    <a:p>
                      <a:r>
                        <a:rPr lang="fr-FR" sz="1200" kern="1200" dirty="0" err="1" smtClean="0">
                          <a:solidFill>
                            <a:srgbClr val="0000FF"/>
                          </a:solidFill>
                          <a:latin typeface="Consolas" panose="020B0609020204030204" pitchFamily="49" charset="0"/>
                          <a:ea typeface="+mn-ea"/>
                          <a:cs typeface="Arial" charset="0"/>
                        </a:rPr>
                        <a:t>bool</a:t>
                      </a:r>
                      <a:endParaRPr lang="fr-FR" sz="1200" kern="1200" dirty="0">
                        <a:solidFill>
                          <a:srgbClr val="0000FF"/>
                        </a:solidFill>
                        <a:latin typeface="Consolas" panose="020B0609020204030204" pitchFamily="49" charset="0"/>
                        <a:ea typeface="+mn-ea"/>
                        <a:cs typeface="Arial" charset="0"/>
                      </a:endParaRPr>
                    </a:p>
                  </a:txBody>
                  <a:tcPr marL="83351" marR="83351" marT="41676" marB="41676"/>
                </a:tc>
                <a:tc>
                  <a:txBody>
                    <a:bodyPr/>
                    <a:lstStyle/>
                    <a:p>
                      <a:r>
                        <a:rPr lang="fr-FR" sz="1200" kern="1200" dirty="0" err="1" smtClean="0">
                          <a:solidFill>
                            <a:schemeClr val="dk1"/>
                          </a:solidFill>
                          <a:latin typeface="Consolas" panose="020B0609020204030204" pitchFamily="49" charset="0"/>
                          <a:ea typeface="+mn-ea"/>
                          <a:cs typeface="+mn-cs"/>
                        </a:rPr>
                        <a:t>System.</a:t>
                      </a:r>
                      <a:r>
                        <a:rPr lang="fr-FR" sz="1200" kern="1200" dirty="0" err="1" smtClean="0">
                          <a:solidFill>
                            <a:srgbClr val="2B91AF"/>
                          </a:solidFill>
                          <a:latin typeface="Consolas" panose="020B0609020204030204" pitchFamily="49" charset="0"/>
                          <a:ea typeface="+mn-ea"/>
                          <a:cs typeface="Arial" charset="0"/>
                        </a:rPr>
                        <a:t>Boolean</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1494480658"/>
                  </a:ext>
                </a:extLst>
              </a:tr>
              <a:tr h="0">
                <a:tc>
                  <a:txBody>
                    <a:bodyPr/>
                    <a:lstStyle/>
                    <a:p>
                      <a:r>
                        <a:rPr lang="fr-FR" sz="1200" kern="1200" dirty="0" smtClean="0">
                          <a:solidFill>
                            <a:srgbClr val="0000FF"/>
                          </a:solidFill>
                          <a:latin typeface="Consolas" panose="020B0609020204030204" pitchFamily="49" charset="0"/>
                          <a:ea typeface="+mn-ea"/>
                          <a:cs typeface="Arial" charset="0"/>
                        </a:rPr>
                        <a:t>char</a:t>
                      </a:r>
                      <a:endParaRPr lang="fr-FR" sz="1200" kern="1200" dirty="0">
                        <a:solidFill>
                          <a:srgbClr val="0000FF"/>
                        </a:solidFill>
                        <a:latin typeface="Consolas" panose="020B0609020204030204" pitchFamily="49" charset="0"/>
                        <a:ea typeface="+mn-ea"/>
                        <a:cs typeface="Arial" charset="0"/>
                      </a:endParaRPr>
                    </a:p>
                  </a:txBody>
                  <a:tcPr marL="83351" marR="83351"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dk1"/>
                          </a:solidFill>
                          <a:latin typeface="Consolas" panose="020B0609020204030204" pitchFamily="49" charset="0"/>
                          <a:ea typeface="+mn-ea"/>
                          <a:cs typeface="+mn-cs"/>
                        </a:rPr>
                        <a:t>System.</a:t>
                      </a:r>
                      <a:r>
                        <a:rPr lang="fr-FR" sz="1200" kern="1200" dirty="0" err="1" smtClean="0">
                          <a:solidFill>
                            <a:srgbClr val="2B91AF"/>
                          </a:solidFill>
                          <a:latin typeface="Consolas" panose="020B0609020204030204" pitchFamily="49" charset="0"/>
                          <a:ea typeface="+mn-ea"/>
                          <a:cs typeface="Arial" charset="0"/>
                        </a:rPr>
                        <a:t>Char</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2233649206"/>
                  </a:ext>
                </a:extLst>
              </a:tr>
              <a:tr h="0">
                <a:tc>
                  <a:txBody>
                    <a:bodyPr/>
                    <a:lstStyle/>
                    <a:p>
                      <a:r>
                        <a:rPr lang="fr-FR" sz="1200" kern="1200" dirty="0" smtClean="0">
                          <a:solidFill>
                            <a:srgbClr val="0000FF"/>
                          </a:solidFill>
                          <a:latin typeface="Consolas" panose="020B0609020204030204" pitchFamily="49" charset="0"/>
                          <a:ea typeface="+mn-ea"/>
                          <a:cs typeface="Arial" charset="0"/>
                        </a:rPr>
                        <a:t>string</a:t>
                      </a:r>
                      <a:endParaRPr lang="fr-FR" sz="1200" kern="1200" dirty="0">
                        <a:solidFill>
                          <a:srgbClr val="0000FF"/>
                        </a:solidFill>
                        <a:latin typeface="Consolas" panose="020B0609020204030204" pitchFamily="49" charset="0"/>
                        <a:ea typeface="+mn-ea"/>
                        <a:cs typeface="Arial" charset="0"/>
                      </a:endParaRPr>
                    </a:p>
                  </a:txBody>
                  <a:tcPr marL="83351" marR="83351"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dk1"/>
                          </a:solidFill>
                          <a:latin typeface="Consolas" panose="020B0609020204030204" pitchFamily="49" charset="0"/>
                          <a:ea typeface="+mn-ea"/>
                          <a:cs typeface="+mn-cs"/>
                        </a:rPr>
                        <a:t>System.</a:t>
                      </a:r>
                      <a:r>
                        <a:rPr lang="fr-FR" sz="1200" kern="1200" dirty="0" err="1" smtClean="0">
                          <a:solidFill>
                            <a:srgbClr val="2B91AF"/>
                          </a:solidFill>
                          <a:latin typeface="Consolas" panose="020B0609020204030204" pitchFamily="49" charset="0"/>
                          <a:ea typeface="+mn-ea"/>
                          <a:cs typeface="Arial" charset="0"/>
                        </a:rPr>
                        <a:t>String</a:t>
                      </a:r>
                      <a:endParaRPr lang="fr-FR" sz="1200" kern="1200" dirty="0" smtClean="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4108264751"/>
                  </a:ext>
                </a:extLst>
              </a:tr>
              <a:tr h="0">
                <a:tc>
                  <a:txBody>
                    <a:bodyPr/>
                    <a:lstStyle/>
                    <a:p>
                      <a:r>
                        <a:rPr lang="fr-FR" sz="1200" kern="1200" dirty="0" err="1" smtClean="0">
                          <a:solidFill>
                            <a:srgbClr val="0000FF"/>
                          </a:solidFill>
                          <a:latin typeface="Consolas" panose="020B0609020204030204" pitchFamily="49" charset="0"/>
                          <a:ea typeface="+mn-ea"/>
                          <a:cs typeface="Arial" charset="0"/>
                        </a:rPr>
                        <a:t>object</a:t>
                      </a:r>
                      <a:endParaRPr lang="fr-FR" sz="1200" kern="1200" dirty="0">
                        <a:solidFill>
                          <a:srgbClr val="0000FF"/>
                        </a:solidFill>
                        <a:latin typeface="Consolas" panose="020B0609020204030204" pitchFamily="49" charset="0"/>
                        <a:ea typeface="+mn-ea"/>
                        <a:cs typeface="Arial" charset="0"/>
                      </a:endParaRPr>
                    </a:p>
                  </a:txBody>
                  <a:tcPr marL="83351" marR="83351"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dk1"/>
                          </a:solidFill>
                          <a:latin typeface="Consolas" panose="020B0609020204030204" pitchFamily="49" charset="0"/>
                          <a:ea typeface="+mn-ea"/>
                          <a:cs typeface="+mn-cs"/>
                        </a:rPr>
                        <a:t>System.</a:t>
                      </a:r>
                      <a:r>
                        <a:rPr lang="fr-FR" sz="1200" kern="1200" dirty="0" err="1" smtClean="0">
                          <a:solidFill>
                            <a:srgbClr val="2B91AF"/>
                          </a:solidFill>
                          <a:latin typeface="Consolas" panose="020B0609020204030204" pitchFamily="49" charset="0"/>
                          <a:ea typeface="+mn-ea"/>
                          <a:cs typeface="Arial" charset="0"/>
                        </a:rPr>
                        <a:t>Object</a:t>
                      </a:r>
                      <a:endParaRPr lang="fr-FR" sz="1200" kern="1200" dirty="0" smtClean="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1589319128"/>
                  </a:ext>
                </a:extLst>
              </a:tr>
              <a:tr h="0">
                <a:tc>
                  <a:txBody>
                    <a:bodyPr/>
                    <a:lstStyle/>
                    <a:p>
                      <a:r>
                        <a:rPr lang="fr-FR" sz="1200" kern="1200" dirty="0" err="1" smtClean="0">
                          <a:solidFill>
                            <a:srgbClr val="2B91AF"/>
                          </a:solidFill>
                          <a:latin typeface="Consolas" panose="020B0609020204030204" pitchFamily="49" charset="0"/>
                          <a:ea typeface="+mn-ea"/>
                          <a:cs typeface="Arial" charset="0"/>
                        </a:rPr>
                        <a:t>DateTime</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tc>
                  <a:txBody>
                    <a:bodyPr/>
                    <a:lstStyle/>
                    <a:p>
                      <a:pPr marL="0" algn="l" defTabSz="914199" rtl="0" eaLnBrk="1" latinLnBrk="0" hangingPunct="1"/>
                      <a:r>
                        <a:rPr lang="fr-FR" sz="1200" kern="1200" dirty="0" err="1" smtClean="0">
                          <a:solidFill>
                            <a:schemeClr val="dk1"/>
                          </a:solidFill>
                          <a:latin typeface="Consolas" panose="020B0609020204030204" pitchFamily="49" charset="0"/>
                          <a:ea typeface="+mn-ea"/>
                          <a:cs typeface="+mn-cs"/>
                        </a:rPr>
                        <a:t>System.</a:t>
                      </a:r>
                      <a:r>
                        <a:rPr lang="fr-FR" sz="1200" kern="1200" dirty="0" err="1" smtClean="0">
                          <a:solidFill>
                            <a:srgbClr val="2B91AF"/>
                          </a:solidFill>
                          <a:latin typeface="Consolas" panose="020B0609020204030204" pitchFamily="49" charset="0"/>
                          <a:ea typeface="+mn-ea"/>
                          <a:cs typeface="Arial" charset="0"/>
                        </a:rPr>
                        <a:t>DateTime</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2593530133"/>
                  </a:ext>
                </a:extLst>
              </a:tr>
              <a:tr h="0">
                <a:tc>
                  <a:txBody>
                    <a:bodyPr/>
                    <a:lstStyle/>
                    <a:p>
                      <a:r>
                        <a:rPr lang="fr-FR" sz="1200" kern="1200" dirty="0" err="1" smtClean="0">
                          <a:solidFill>
                            <a:srgbClr val="2B91AF"/>
                          </a:solidFill>
                          <a:latin typeface="Consolas" panose="020B0609020204030204" pitchFamily="49" charset="0"/>
                          <a:ea typeface="+mn-ea"/>
                          <a:cs typeface="Arial" charset="0"/>
                        </a:rPr>
                        <a:t>TimeSpan</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tc>
                  <a:txBody>
                    <a:bodyPr/>
                    <a:lstStyle/>
                    <a:p>
                      <a:r>
                        <a:rPr lang="fr-FR" sz="1200" kern="1200" dirty="0" err="1" smtClean="0">
                          <a:solidFill>
                            <a:schemeClr val="dk1"/>
                          </a:solidFill>
                          <a:latin typeface="Consolas" panose="020B0609020204030204" pitchFamily="49" charset="0"/>
                          <a:ea typeface="+mn-ea"/>
                          <a:cs typeface="+mn-cs"/>
                        </a:rPr>
                        <a:t>System.</a:t>
                      </a:r>
                      <a:r>
                        <a:rPr lang="fr-FR" sz="1200" kern="1200" dirty="0" err="1" smtClean="0">
                          <a:solidFill>
                            <a:srgbClr val="2B91AF"/>
                          </a:solidFill>
                          <a:latin typeface="Consolas" panose="020B0609020204030204" pitchFamily="49" charset="0"/>
                          <a:ea typeface="+mn-ea"/>
                          <a:cs typeface="Arial" charset="0"/>
                        </a:rPr>
                        <a:t>TimeSpan</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2047111400"/>
                  </a:ext>
                </a:extLst>
              </a:tr>
            </a:tbl>
          </a:graphicData>
        </a:graphic>
      </p:graphicFrame>
      <p:sp>
        <p:nvSpPr>
          <p:cNvPr id="15" name="ZoneTexte 14"/>
          <p:cNvSpPr txBox="1"/>
          <p:nvPr/>
        </p:nvSpPr>
        <p:spPr>
          <a:xfrm>
            <a:off x="103677" y="4174108"/>
            <a:ext cx="2628000" cy="430887"/>
          </a:xfrm>
          <a:prstGeom prst="rect">
            <a:avLst/>
          </a:prstGeom>
          <a:solidFill>
            <a:schemeClr val="bg1"/>
          </a:solidFill>
          <a:ln>
            <a:solidFill>
              <a:schemeClr val="tx1"/>
            </a:solidFill>
          </a:ln>
        </p:spPr>
        <p:txBody>
          <a:bodyPr wrap="square" rtlCol="0">
            <a:spAutoFit/>
          </a:bodyPr>
          <a:lstStyle/>
          <a:p>
            <a:r>
              <a:rPr lang="en-US" sz="1050" dirty="0">
                <a:solidFill>
                  <a:srgbClr val="0000FF"/>
                </a:solidFill>
                <a:highlight>
                  <a:srgbClr val="FFFFFF"/>
                </a:highlight>
                <a:latin typeface="Consolas"/>
              </a:rPr>
              <a:t>if</a:t>
            </a:r>
            <a:r>
              <a:rPr lang="en-US" sz="1050" dirty="0">
                <a:solidFill>
                  <a:srgbClr val="000000"/>
                </a:solidFill>
                <a:highlight>
                  <a:srgbClr val="FFFFFF"/>
                </a:highlight>
                <a:latin typeface="Consolas"/>
              </a:rPr>
              <a:t> (</a:t>
            </a:r>
            <a:r>
              <a:rPr lang="en-US" sz="1050" dirty="0" err="1">
                <a:solidFill>
                  <a:srgbClr val="000000"/>
                </a:solidFill>
                <a:highlight>
                  <a:srgbClr val="FFFFFF"/>
                </a:highlight>
                <a:latin typeface="Consolas"/>
              </a:rPr>
              <a:t>itest</a:t>
            </a:r>
            <a:r>
              <a:rPr lang="en-US" sz="1050" dirty="0">
                <a:solidFill>
                  <a:srgbClr val="000000"/>
                </a:solidFill>
                <a:highlight>
                  <a:srgbClr val="FFFFFF"/>
                </a:highlight>
                <a:latin typeface="Consolas"/>
              </a:rPr>
              <a:t> == 10)</a:t>
            </a:r>
          </a:p>
          <a:p>
            <a:r>
              <a:rPr lang="en-US" sz="1050" dirty="0">
                <a:solidFill>
                  <a:srgbClr val="000000"/>
                </a:solidFill>
                <a:highlight>
                  <a:srgbClr val="FFFFFF"/>
                </a:highlight>
                <a:latin typeface="Consolas"/>
              </a:rPr>
              <a:t>    </a:t>
            </a:r>
            <a:r>
              <a:rPr lang="en-US" sz="1050" dirty="0" err="1">
                <a:solidFill>
                  <a:srgbClr val="2B91AF"/>
                </a:solidFill>
                <a:highlight>
                  <a:srgbClr val="FFFFFF"/>
                </a:highlight>
                <a:latin typeface="Consolas"/>
              </a:rPr>
              <a:t>Console</a:t>
            </a:r>
            <a:r>
              <a:rPr lang="en-US" sz="1050" dirty="0" err="1">
                <a:solidFill>
                  <a:srgbClr val="000000"/>
                </a:solidFill>
                <a:highlight>
                  <a:srgbClr val="FFFFFF"/>
                </a:highlight>
                <a:latin typeface="Consolas"/>
              </a:rPr>
              <a:t>.WriteLine</a:t>
            </a:r>
            <a:r>
              <a:rPr lang="en-US" sz="1050" dirty="0">
                <a:solidFill>
                  <a:srgbClr val="000000"/>
                </a:solidFill>
                <a:highlight>
                  <a:srgbClr val="FFFFFF"/>
                </a:highlight>
                <a:latin typeface="Consolas"/>
              </a:rPr>
              <a:t>(</a:t>
            </a:r>
            <a:r>
              <a:rPr lang="en-US" sz="1050" dirty="0">
                <a:solidFill>
                  <a:srgbClr val="A31515"/>
                </a:solidFill>
                <a:highlight>
                  <a:srgbClr val="FFFFFF"/>
                </a:highlight>
                <a:latin typeface="Consolas"/>
              </a:rPr>
              <a:t>"Bonjour"</a:t>
            </a:r>
            <a:r>
              <a:rPr lang="en-US" sz="1050" dirty="0">
                <a:solidFill>
                  <a:srgbClr val="000000"/>
                </a:solidFill>
                <a:highlight>
                  <a:srgbClr val="FFFFFF"/>
                </a:highlight>
                <a:latin typeface="Consolas"/>
              </a:rPr>
              <a:t>);</a:t>
            </a:r>
            <a:endParaRPr lang="en-US" sz="1050" dirty="0"/>
          </a:p>
        </p:txBody>
      </p:sp>
      <p:sp>
        <p:nvSpPr>
          <p:cNvPr id="16" name="ZoneTexte 15"/>
          <p:cNvSpPr txBox="1"/>
          <p:nvPr/>
        </p:nvSpPr>
        <p:spPr>
          <a:xfrm>
            <a:off x="365332" y="4807297"/>
            <a:ext cx="1872000" cy="1015663"/>
          </a:xfrm>
          <a:prstGeom prst="rect">
            <a:avLst/>
          </a:prstGeom>
          <a:solidFill>
            <a:schemeClr val="bg1"/>
          </a:solidFill>
          <a:ln>
            <a:solidFill>
              <a:schemeClr val="tx1"/>
            </a:solidFill>
          </a:ln>
        </p:spPr>
        <p:txBody>
          <a:bodyPr wrap="square" rtlCol="0">
            <a:spAutoFit/>
          </a:bodyPr>
          <a:lstStyle/>
          <a:p>
            <a:r>
              <a:rPr lang="en-US" sz="1000" dirty="0">
                <a:solidFill>
                  <a:srgbClr val="0000FF"/>
                </a:solidFill>
                <a:highlight>
                  <a:srgbClr val="FFFFFF"/>
                </a:highlight>
                <a:latin typeface="Consolas"/>
              </a:rPr>
              <a:t>if</a:t>
            </a:r>
            <a:r>
              <a:rPr lang="en-US" sz="1000" dirty="0">
                <a:solidFill>
                  <a:srgbClr val="000000"/>
                </a:solidFill>
                <a:highlight>
                  <a:srgbClr val="FFFFFF"/>
                </a:highlight>
                <a:latin typeface="Consolas"/>
              </a:rPr>
              <a:t> (condition1)</a:t>
            </a:r>
          </a:p>
          <a:p>
            <a:r>
              <a:rPr lang="en-US" sz="1000" dirty="0">
                <a:solidFill>
                  <a:srgbClr val="000000"/>
                </a:solidFill>
                <a:highlight>
                  <a:srgbClr val="FFFFFF"/>
                </a:highlight>
                <a:latin typeface="Consolas"/>
              </a:rPr>
              <a:t>{ ... }</a:t>
            </a:r>
          </a:p>
          <a:p>
            <a:r>
              <a:rPr lang="en-US" sz="1000" dirty="0">
                <a:solidFill>
                  <a:srgbClr val="0000FF"/>
                </a:solidFill>
                <a:highlight>
                  <a:srgbClr val="FFFFFF"/>
                </a:highlight>
                <a:latin typeface="Consolas"/>
              </a:rPr>
              <a:t>else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if</a:t>
            </a:r>
            <a:r>
              <a:rPr lang="en-US" sz="1000" dirty="0">
                <a:solidFill>
                  <a:srgbClr val="000000"/>
                </a:solidFill>
                <a:highlight>
                  <a:srgbClr val="FFFFFF"/>
                </a:highlight>
                <a:latin typeface="Consolas"/>
              </a:rPr>
              <a:t> (condition2)</a:t>
            </a:r>
          </a:p>
          <a:p>
            <a:r>
              <a:rPr lang="en-US" sz="1000" dirty="0">
                <a:solidFill>
                  <a:srgbClr val="000000"/>
                </a:solidFill>
                <a:highlight>
                  <a:srgbClr val="FFFFFF"/>
                </a:highlight>
                <a:latin typeface="Consolas"/>
              </a:rPr>
              <a:t>{ ... }</a:t>
            </a:r>
          </a:p>
          <a:p>
            <a:r>
              <a:rPr lang="en-US" sz="1000" dirty="0">
                <a:solidFill>
                  <a:srgbClr val="0000FF"/>
                </a:solidFill>
                <a:highlight>
                  <a:srgbClr val="FFFFFF"/>
                </a:highlight>
                <a:latin typeface="Consolas"/>
              </a:rPr>
              <a:t>else</a:t>
            </a:r>
          </a:p>
          <a:p>
            <a:r>
              <a:rPr lang="en-US" sz="1000" dirty="0">
                <a:solidFill>
                  <a:srgbClr val="000000"/>
                </a:solidFill>
                <a:highlight>
                  <a:srgbClr val="FFFFFF"/>
                </a:highlight>
                <a:latin typeface="Consolas"/>
              </a:rPr>
              <a:t>{ ... }</a:t>
            </a:r>
            <a:endParaRPr lang="en-US" sz="1000" dirty="0"/>
          </a:p>
        </p:txBody>
      </p:sp>
      <p:sp>
        <p:nvSpPr>
          <p:cNvPr id="17" name="ZoneTexte 16"/>
          <p:cNvSpPr txBox="1"/>
          <p:nvPr/>
        </p:nvSpPr>
        <p:spPr>
          <a:xfrm>
            <a:off x="2816005" y="4113304"/>
            <a:ext cx="1556725" cy="2052000"/>
          </a:xfrm>
          <a:prstGeom prst="rect">
            <a:avLst/>
          </a:prstGeom>
          <a:solidFill>
            <a:schemeClr val="bg1"/>
          </a:solidFill>
          <a:ln>
            <a:solidFill>
              <a:schemeClr val="tx1"/>
            </a:solidFill>
          </a:ln>
        </p:spPr>
        <p:txBody>
          <a:bodyPr wrap="square" rtlCol="0">
            <a:spAutoFit/>
          </a:bodyPr>
          <a:lstStyle/>
          <a:p>
            <a:r>
              <a:rPr lang="en-US" sz="1000" dirty="0">
                <a:solidFill>
                  <a:srgbClr val="0000FF"/>
                </a:solidFill>
                <a:highlight>
                  <a:srgbClr val="FFFFFF"/>
                </a:highlight>
                <a:latin typeface="Consolas"/>
              </a:rPr>
              <a:t>switch</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var</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0:</a:t>
            </a:r>
          </a:p>
          <a:p>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break</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1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2 : </a:t>
            </a:r>
          </a:p>
          <a:p>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break</a:t>
            </a:r>
            <a:r>
              <a:rPr lang="en-US"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default</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break</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a:t>
            </a:r>
            <a:endParaRPr lang="en-US" sz="1000" dirty="0"/>
          </a:p>
        </p:txBody>
      </p:sp>
      <p:sp>
        <p:nvSpPr>
          <p:cNvPr id="20" name="ZoneTexte 19"/>
          <p:cNvSpPr txBox="1"/>
          <p:nvPr/>
        </p:nvSpPr>
        <p:spPr>
          <a:xfrm>
            <a:off x="4706951" y="5122119"/>
            <a:ext cx="3276000" cy="972000"/>
          </a:xfrm>
          <a:prstGeom prst="rect">
            <a:avLst/>
          </a:prstGeom>
          <a:solidFill>
            <a:schemeClr val="bg1"/>
          </a:solidFill>
          <a:ln>
            <a:solidFill>
              <a:schemeClr val="tx1"/>
            </a:solidFill>
          </a:ln>
        </p:spPr>
        <p:txBody>
          <a:bodyPr wrap="square" rtlCol="0">
            <a:spAutoFit/>
          </a:bodyPr>
          <a:lstStyle/>
          <a:p>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i</a:t>
            </a:r>
            <a:r>
              <a:rPr lang="en-US" sz="1000" dirty="0">
                <a:solidFill>
                  <a:srgbClr val="000000"/>
                </a:solidFill>
                <a:highlight>
                  <a:srgbClr val="FFFFFF"/>
                </a:highlight>
                <a:latin typeface="Consolas"/>
              </a:rPr>
              <a:t> = 0; </a:t>
            </a:r>
            <a:endParaRPr lang="en-US" sz="1000" dirty="0" smtClean="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while</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i</a:t>
            </a:r>
            <a:r>
              <a:rPr lang="en-US" sz="1000" dirty="0">
                <a:solidFill>
                  <a:srgbClr val="000000"/>
                </a:solidFill>
                <a:highlight>
                  <a:srgbClr val="FFFFFF"/>
                </a:highlight>
                <a:latin typeface="Consolas"/>
              </a:rPr>
              <a:t> &lt;= 15)</a:t>
            </a:r>
          </a:p>
          <a:p>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Valeur</a:t>
            </a:r>
            <a:r>
              <a:rPr lang="en-US" sz="1000" dirty="0">
                <a:solidFill>
                  <a:srgbClr val="A31515"/>
                </a:solidFill>
                <a:highlight>
                  <a:srgbClr val="FFFFFF"/>
                </a:highlight>
                <a:latin typeface="Consolas"/>
              </a:rPr>
              <a:t> de </a:t>
            </a:r>
            <a:r>
              <a:rPr lang="en-US" sz="1000" dirty="0" err="1">
                <a:solidFill>
                  <a:srgbClr val="A31515"/>
                </a:solidFill>
                <a:highlight>
                  <a:srgbClr val="FFFFFF"/>
                </a:highlight>
                <a:latin typeface="Consolas"/>
              </a:rPr>
              <a:t>i</a:t>
            </a:r>
            <a:r>
              <a:rPr lang="en-US" sz="1000" dirty="0">
                <a:solidFill>
                  <a:srgbClr val="A31515"/>
                </a:solidFill>
                <a:highlight>
                  <a:srgbClr val="FFFFFF"/>
                </a:highlight>
                <a:latin typeface="Consolas"/>
              </a:rPr>
              <a:t> = "</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i</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i</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a:t>
            </a:r>
            <a:endParaRPr lang="en-US" sz="1000" dirty="0"/>
          </a:p>
        </p:txBody>
      </p:sp>
      <p:sp>
        <p:nvSpPr>
          <p:cNvPr id="18" name="ZoneTexte 17"/>
          <p:cNvSpPr txBox="1"/>
          <p:nvPr/>
        </p:nvSpPr>
        <p:spPr>
          <a:xfrm>
            <a:off x="4781462" y="4154664"/>
            <a:ext cx="2232000" cy="707886"/>
          </a:xfrm>
          <a:prstGeom prst="rect">
            <a:avLst/>
          </a:prstGeom>
          <a:solidFill>
            <a:schemeClr val="bg1"/>
          </a:solidFill>
          <a:ln>
            <a:solidFill>
              <a:schemeClr val="tx1"/>
            </a:solidFill>
          </a:ln>
        </p:spPr>
        <p:txBody>
          <a:bodyPr wrap="square" rtlCol="0">
            <a:spAutoFit/>
          </a:bodyPr>
          <a:lstStyle/>
          <a:p>
            <a:r>
              <a:rPr lang="nn-NO" sz="1000" dirty="0">
                <a:solidFill>
                  <a:srgbClr val="0000FF"/>
                </a:solidFill>
                <a:highlight>
                  <a:srgbClr val="FFFFFF"/>
                </a:highlight>
                <a:latin typeface="Consolas"/>
              </a:rPr>
              <a:t>for</a:t>
            </a:r>
            <a:r>
              <a:rPr lang="nn-NO" sz="1000" dirty="0">
                <a:solidFill>
                  <a:srgbClr val="000000"/>
                </a:solidFill>
                <a:highlight>
                  <a:srgbClr val="FFFFFF"/>
                </a:highlight>
                <a:latin typeface="Consolas"/>
              </a:rPr>
              <a:t> (</a:t>
            </a:r>
            <a:r>
              <a:rPr lang="nn-NO" sz="1000" dirty="0">
                <a:solidFill>
                  <a:srgbClr val="0000FF"/>
                </a:solidFill>
                <a:highlight>
                  <a:srgbClr val="FFFFFF"/>
                </a:highlight>
                <a:latin typeface="Consolas"/>
              </a:rPr>
              <a:t>int</a:t>
            </a:r>
            <a:r>
              <a:rPr lang="nn-NO" sz="1000" dirty="0">
                <a:solidFill>
                  <a:srgbClr val="000000"/>
                </a:solidFill>
                <a:highlight>
                  <a:srgbClr val="FFFFFF"/>
                </a:highlight>
                <a:latin typeface="Consolas"/>
              </a:rPr>
              <a:t> i = 0; i &lt;= 10; i++)</a:t>
            </a:r>
          </a:p>
          <a:p>
            <a:r>
              <a:rPr lang="en-US" sz="1000" dirty="0">
                <a:solidFill>
                  <a:srgbClr val="000000"/>
                </a:solidFill>
                <a:highlight>
                  <a:srgbClr val="FFFFFF"/>
                </a:highlight>
                <a:latin typeface="Consolas"/>
              </a:rPr>
              <a:t>{</a:t>
            </a: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smtClean="0">
                <a:solidFill>
                  <a:srgbClr val="000000"/>
                </a:solidFill>
                <a:highlight>
                  <a:srgbClr val="FFFFFF"/>
                </a:highlight>
                <a:latin typeface="Consolas"/>
              </a:rPr>
              <a:t>(</a:t>
            </a:r>
            <a:r>
              <a:rPr lang="en-US" sz="1000" dirty="0" err="1" smtClean="0">
                <a:solidFill>
                  <a:srgbClr val="000000"/>
                </a:solidFill>
                <a:highlight>
                  <a:srgbClr val="FFFFFF"/>
                </a:highlight>
                <a:latin typeface="Consolas"/>
              </a:rPr>
              <a:t>i</a:t>
            </a:r>
            <a:r>
              <a:rPr lang="en-US" sz="1000" dirty="0" smtClean="0">
                <a:solidFill>
                  <a:srgbClr val="000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a:t>
            </a:r>
            <a:endParaRPr lang="en-US" sz="1000" dirty="0"/>
          </a:p>
        </p:txBody>
      </p:sp>
      <p:sp>
        <p:nvSpPr>
          <p:cNvPr id="19" name="ZoneTexte 18"/>
          <p:cNvSpPr txBox="1"/>
          <p:nvPr/>
        </p:nvSpPr>
        <p:spPr>
          <a:xfrm>
            <a:off x="5890646" y="4715336"/>
            <a:ext cx="3204000" cy="553998"/>
          </a:xfrm>
          <a:prstGeom prst="rect">
            <a:avLst/>
          </a:prstGeom>
          <a:solidFill>
            <a:schemeClr val="bg1"/>
          </a:solidFill>
          <a:ln>
            <a:solidFill>
              <a:schemeClr val="tx1"/>
            </a:solidFill>
          </a:ln>
        </p:spPr>
        <p:txBody>
          <a:bodyPr wrap="square" rtlCol="0">
            <a:spAutoFit/>
          </a:bodyPr>
          <a:lstStyle/>
          <a:p>
            <a:r>
              <a:rPr lang="nn-NO" sz="1000" dirty="0">
                <a:solidFill>
                  <a:srgbClr val="0000FF"/>
                </a:solidFill>
                <a:highlight>
                  <a:srgbClr val="FFFFFF"/>
                </a:highlight>
                <a:latin typeface="Consolas"/>
              </a:rPr>
              <a:t>string</a:t>
            </a:r>
            <a:r>
              <a:rPr lang="nn-NO" sz="1000" dirty="0">
                <a:solidFill>
                  <a:srgbClr val="000000"/>
                </a:solidFill>
                <a:highlight>
                  <a:srgbClr val="FFFFFF"/>
                </a:highlight>
                <a:latin typeface="Consolas"/>
              </a:rPr>
              <a:t>[] tab = { </a:t>
            </a:r>
            <a:r>
              <a:rPr lang="nn-NO" sz="1000" dirty="0">
                <a:solidFill>
                  <a:srgbClr val="A31515"/>
                </a:solidFill>
                <a:highlight>
                  <a:srgbClr val="FFFFFF"/>
                </a:highlight>
                <a:latin typeface="Consolas"/>
              </a:rPr>
              <a:t>"bleu"</a:t>
            </a:r>
            <a:r>
              <a:rPr lang="nn-NO" sz="1000" dirty="0">
                <a:solidFill>
                  <a:srgbClr val="000000"/>
                </a:solidFill>
                <a:highlight>
                  <a:srgbClr val="FFFFFF"/>
                </a:highlight>
                <a:latin typeface="Consolas"/>
              </a:rPr>
              <a:t>, </a:t>
            </a:r>
            <a:r>
              <a:rPr lang="nn-NO" sz="1000" dirty="0">
                <a:solidFill>
                  <a:srgbClr val="A31515"/>
                </a:solidFill>
                <a:highlight>
                  <a:srgbClr val="FFFFFF"/>
                </a:highlight>
                <a:latin typeface="Consolas"/>
              </a:rPr>
              <a:t>"rouge"</a:t>
            </a:r>
            <a:r>
              <a:rPr lang="nn-NO" sz="1000" dirty="0">
                <a:solidFill>
                  <a:srgbClr val="000000"/>
                </a:solidFill>
                <a:highlight>
                  <a:srgbClr val="FFFFFF"/>
                </a:highlight>
                <a:latin typeface="Consolas"/>
              </a:rPr>
              <a:t>, </a:t>
            </a:r>
            <a:r>
              <a:rPr lang="nn-NO" sz="1000" dirty="0">
                <a:solidFill>
                  <a:srgbClr val="A31515"/>
                </a:solidFill>
                <a:highlight>
                  <a:srgbClr val="FFFFFF"/>
                </a:highlight>
                <a:latin typeface="Consolas"/>
              </a:rPr>
              <a:t>"vert"</a:t>
            </a:r>
            <a:r>
              <a:rPr lang="nn-NO" sz="1000" dirty="0">
                <a:solidFill>
                  <a:srgbClr val="000000"/>
                </a:solidFill>
                <a:highlight>
                  <a:srgbClr val="FFFFFF"/>
                </a:highlight>
                <a:latin typeface="Consolas"/>
              </a:rPr>
              <a:t> };</a:t>
            </a:r>
          </a:p>
          <a:p>
            <a:r>
              <a:rPr lang="en-US" sz="1000" dirty="0" err="1">
                <a:solidFill>
                  <a:srgbClr val="0000FF"/>
                </a:solidFill>
                <a:highlight>
                  <a:srgbClr val="FFFFFF"/>
                </a:highlight>
                <a:latin typeface="Consolas"/>
              </a:rPr>
              <a:t>foreach</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item </a:t>
            </a:r>
            <a:r>
              <a:rPr lang="en-US" sz="1000" dirty="0">
                <a:solidFill>
                  <a:srgbClr val="0000FF"/>
                </a:solidFill>
                <a:highlight>
                  <a:srgbClr val="FFFFFF"/>
                </a:highlight>
                <a:latin typeface="Consolas"/>
              </a:rPr>
              <a:t>in</a:t>
            </a:r>
            <a:r>
              <a:rPr lang="en-US" sz="1000" dirty="0">
                <a:solidFill>
                  <a:srgbClr val="000000"/>
                </a:solidFill>
                <a:highlight>
                  <a:srgbClr val="FFFFFF"/>
                </a:highlight>
                <a:latin typeface="Consolas"/>
              </a:rPr>
              <a:t> tab) </a:t>
            </a:r>
            <a:endParaRPr lang="en-US" sz="1000" dirty="0" smtClean="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smtClean="0">
                <a:solidFill>
                  <a:srgbClr val="000000"/>
                </a:solidFill>
                <a:highlight>
                  <a:srgbClr val="FFFFFF"/>
                </a:highlight>
                <a:latin typeface="Consolas"/>
              </a:rPr>
              <a:t>(item </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"&lt;</a:t>
            </a:r>
            <a:r>
              <a:rPr lang="en-US" sz="1000" dirty="0" err="1">
                <a:solidFill>
                  <a:srgbClr val="A31515"/>
                </a:solidFill>
                <a:highlight>
                  <a:srgbClr val="FFFFFF"/>
                </a:highlight>
                <a:latin typeface="Consolas"/>
              </a:rPr>
              <a:t>br</a:t>
            </a:r>
            <a:r>
              <a:rPr lang="en-US" sz="1000" dirty="0">
                <a:solidFill>
                  <a:srgbClr val="A31515"/>
                </a:solidFill>
                <a:highlight>
                  <a:srgbClr val="FFFFFF"/>
                </a:highlight>
                <a:latin typeface="Consolas"/>
              </a:rPr>
              <a:t>&gt;"</a:t>
            </a:r>
            <a:r>
              <a:rPr lang="en-US" sz="1000" dirty="0">
                <a:solidFill>
                  <a:srgbClr val="000000"/>
                </a:solidFill>
                <a:highlight>
                  <a:srgbClr val="FFFFFF"/>
                </a:highlight>
                <a:latin typeface="Consolas"/>
              </a:rPr>
              <a:t>);</a:t>
            </a:r>
            <a:endParaRPr lang="en-US" sz="1000" dirty="0"/>
          </a:p>
        </p:txBody>
      </p:sp>
    </p:spTree>
    <p:extLst>
      <p:ext uri="{BB962C8B-B14F-4D97-AF65-F5344CB8AC3E}">
        <p14:creationId xmlns:p14="http://schemas.microsoft.com/office/powerpoint/2010/main" val="3582430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lstStyle/>
          <a:p>
            <a:r>
              <a:rPr lang="fr-FR" dirty="0" smtClean="0"/>
              <a:t>Composition d’une classe</a:t>
            </a:r>
          </a:p>
          <a:p>
            <a:pPr lvl="1"/>
            <a:r>
              <a:rPr lang="fr-FR" dirty="0" smtClean="0"/>
              <a:t>Attributs</a:t>
            </a:r>
          </a:p>
          <a:p>
            <a:pPr lvl="1"/>
            <a:r>
              <a:rPr lang="fr-FR" b="1" dirty="0" smtClean="0"/>
              <a:t>Propriétés</a:t>
            </a:r>
          </a:p>
          <a:p>
            <a:pPr lvl="1"/>
            <a:r>
              <a:rPr lang="fr-FR" dirty="0" smtClean="0"/>
              <a:t>Constructeurs</a:t>
            </a:r>
          </a:p>
          <a:p>
            <a:pPr lvl="1"/>
            <a:r>
              <a:rPr lang="fr-FR" dirty="0" smtClean="0"/>
              <a:t>Méthodes</a:t>
            </a:r>
          </a:p>
          <a:p>
            <a:pPr lvl="1"/>
            <a:endParaRPr lang="fr-FR" dirty="0"/>
          </a:p>
        </p:txBody>
      </p:sp>
      <p:sp>
        <p:nvSpPr>
          <p:cNvPr id="2" name="Titre 1"/>
          <p:cNvSpPr>
            <a:spLocks noGrp="1"/>
          </p:cNvSpPr>
          <p:nvPr>
            <p:ph type="title"/>
          </p:nvPr>
        </p:nvSpPr>
        <p:spPr/>
        <p:txBody>
          <a:bodyPr/>
          <a:lstStyle/>
          <a:p>
            <a:r>
              <a:rPr lang="fr-FR" dirty="0"/>
              <a:t>FOCUS SUR C</a:t>
            </a:r>
            <a:r>
              <a:rPr lang="fr-FR" dirty="0" smtClean="0"/>
              <a:t># : LES CLASSES </a:t>
            </a:r>
            <a:endParaRPr lang="fr-FR" dirty="0"/>
          </a:p>
        </p:txBody>
      </p:sp>
      <p:sp>
        <p:nvSpPr>
          <p:cNvPr id="7" name="Espace réservé du contenu 6"/>
          <p:cNvSpPr>
            <a:spLocks noGrp="1"/>
          </p:cNvSpPr>
          <p:nvPr>
            <p:ph idx="13"/>
          </p:nvPr>
        </p:nvSpPr>
        <p:spPr/>
        <p:txBody>
          <a:bodyPr/>
          <a:lstStyle/>
          <a:p>
            <a:r>
              <a:rPr lang="fr-FR" dirty="0" err="1" smtClean="0"/>
              <a:t>Namespace</a:t>
            </a:r>
            <a:endParaRPr lang="fr-FR" dirty="0" smtClean="0"/>
          </a:p>
          <a:p>
            <a:pPr lvl="1"/>
            <a:r>
              <a:rPr lang="fr-FR" dirty="0" smtClean="0"/>
              <a:t>Une classe appartient à un </a:t>
            </a:r>
            <a:r>
              <a:rPr lang="fr-FR" dirty="0" err="1" smtClean="0"/>
              <a:t>Namespace</a:t>
            </a:r>
            <a:endParaRPr lang="fr-FR" dirty="0" smtClean="0"/>
          </a:p>
          <a:p>
            <a:pPr lvl="1"/>
            <a:r>
              <a:rPr lang="fr-FR" dirty="0" smtClean="0"/>
              <a:t>Le </a:t>
            </a:r>
            <a:r>
              <a:rPr lang="fr-FR" dirty="0" err="1" smtClean="0"/>
              <a:t>namespace</a:t>
            </a:r>
            <a:r>
              <a:rPr lang="fr-FR" dirty="0" smtClean="0"/>
              <a:t> par défaut est le nom de l’</a:t>
            </a:r>
            <a:r>
              <a:rPr lang="fr-FR" dirty="0" err="1" smtClean="0"/>
              <a:t>assembly</a:t>
            </a:r>
            <a:r>
              <a:rPr lang="fr-FR" dirty="0" smtClean="0"/>
              <a:t> qui contient la classe</a:t>
            </a:r>
          </a:p>
          <a:p>
            <a:pPr lvl="1"/>
            <a:r>
              <a:rPr lang="fr-FR" dirty="0" smtClean="0"/>
              <a:t>Chaque dossier ajoute un niveau de </a:t>
            </a:r>
            <a:r>
              <a:rPr lang="fr-FR" dirty="0" err="1" smtClean="0"/>
              <a:t>namespace</a:t>
            </a:r>
            <a:endParaRPr lang="fr-FR" dirty="0" smtClean="0"/>
          </a:p>
          <a:p>
            <a:pPr lvl="1"/>
            <a:r>
              <a:rPr lang="fr-FR" dirty="0" smtClean="0"/>
              <a:t>Nom complet d’une classe : Nom de la classe précédé de son </a:t>
            </a:r>
            <a:r>
              <a:rPr lang="fr-FR" dirty="0" err="1" smtClean="0"/>
              <a:t>namspace</a:t>
            </a:r>
            <a:endParaRPr lang="fr-FR" dirty="0" smtClean="0"/>
          </a:p>
          <a:p>
            <a:endParaRPr lang="fr-FR" dirty="0"/>
          </a:p>
        </p:txBody>
      </p:sp>
      <p:sp>
        <p:nvSpPr>
          <p:cNvPr id="8" name="Espace réservé du contenu 7"/>
          <p:cNvSpPr>
            <a:spLocks noGrp="1"/>
          </p:cNvSpPr>
          <p:nvPr>
            <p:ph idx="14"/>
          </p:nvPr>
        </p:nvSpPr>
        <p:spPr/>
        <p:txBody>
          <a:bodyPr/>
          <a:lstStyle/>
          <a:p>
            <a:r>
              <a:rPr lang="fr-FR" dirty="0" smtClean="0"/>
              <a:t>Polymorphisme</a:t>
            </a:r>
          </a:p>
          <a:p>
            <a:pPr lvl="1"/>
            <a:r>
              <a:rPr lang="fr-FR" dirty="0" smtClean="0"/>
              <a:t>Même nom pour plusieurs formes de méthodes</a:t>
            </a:r>
          </a:p>
          <a:p>
            <a:pPr lvl="1"/>
            <a:r>
              <a:rPr lang="fr-FR" dirty="0" smtClean="0"/>
              <a:t>Mot clé </a:t>
            </a:r>
            <a:r>
              <a:rPr lang="fr-FR" sz="1200" b="1" dirty="0" err="1">
                <a:solidFill>
                  <a:srgbClr val="0000FF"/>
                </a:solidFill>
                <a:latin typeface="Consolas" panose="020B0609020204030204" pitchFamily="49" charset="0"/>
                <a:cs typeface="Consolas" panose="020B0609020204030204" pitchFamily="49" charset="0"/>
              </a:rPr>
              <a:t>override</a:t>
            </a:r>
            <a:r>
              <a:rPr lang="fr-FR" dirty="0" smtClean="0"/>
              <a:t> pour surcharger une méthode d’une classe mère (La méthode mère doit être </a:t>
            </a:r>
            <a:r>
              <a:rPr lang="fr-FR" sz="1200" b="1" dirty="0" err="1">
                <a:solidFill>
                  <a:srgbClr val="0000FF"/>
                </a:solidFill>
                <a:latin typeface="Consolas" panose="020B0609020204030204" pitchFamily="49" charset="0"/>
                <a:cs typeface="Consolas" panose="020B0609020204030204" pitchFamily="49" charset="0"/>
              </a:rPr>
              <a:t>virtual</a:t>
            </a:r>
            <a:r>
              <a:rPr lang="fr-FR" dirty="0" smtClean="0"/>
              <a:t>)</a:t>
            </a:r>
          </a:p>
          <a:p>
            <a:pPr lvl="1"/>
            <a:endParaRPr lang="fr-FR" dirty="0"/>
          </a:p>
        </p:txBody>
      </p:sp>
      <p:sp>
        <p:nvSpPr>
          <p:cNvPr id="9" name="Espace réservé du contenu 8"/>
          <p:cNvSpPr>
            <a:spLocks noGrp="1"/>
          </p:cNvSpPr>
          <p:nvPr>
            <p:ph idx="15"/>
          </p:nvPr>
        </p:nvSpPr>
        <p:spPr/>
        <p:txBody>
          <a:bodyPr/>
          <a:lstStyle/>
          <a:p>
            <a:r>
              <a:rPr lang="fr-FR" dirty="0" smtClean="0"/>
              <a:t>Héritage et interfaces</a:t>
            </a:r>
          </a:p>
          <a:p>
            <a:pPr lvl="1"/>
            <a:r>
              <a:rPr lang="fr-FR" dirty="0" smtClean="0"/>
              <a:t>Pas d’héritage multiple</a:t>
            </a:r>
          </a:p>
          <a:p>
            <a:pPr lvl="1"/>
            <a:r>
              <a:rPr lang="fr-FR" dirty="0" smtClean="0"/>
              <a:t>Implémente autant d’interface que l’ont veut</a:t>
            </a:r>
          </a:p>
          <a:p>
            <a:pPr lvl="1"/>
            <a:r>
              <a:rPr lang="fr-FR" dirty="0" smtClean="0"/>
              <a:t>Appel d’une méthode ou du constructeur de la classe mère par le mot clé </a:t>
            </a:r>
            <a:r>
              <a:rPr lang="fr-FR" sz="1200" b="1" dirty="0">
                <a:solidFill>
                  <a:srgbClr val="0000FF"/>
                </a:solidFill>
                <a:latin typeface="Consolas" panose="020B0609020204030204" pitchFamily="49" charset="0"/>
                <a:cs typeface="Consolas" panose="020B0609020204030204" pitchFamily="49" charset="0"/>
              </a:rPr>
              <a:t>base</a:t>
            </a:r>
          </a:p>
          <a:p>
            <a:pPr lvl="1"/>
            <a:endParaRPr lang="fr-FR" dirty="0" smtClean="0"/>
          </a:p>
          <a:p>
            <a:pPr lvl="1"/>
            <a:endParaRPr lang="fr-FR" dirty="0"/>
          </a:p>
        </p:txBody>
      </p:sp>
      <p:sp>
        <p:nvSpPr>
          <p:cNvPr id="4" name="Espace réservé du pied de page 3"/>
          <p:cNvSpPr>
            <a:spLocks noGrp="1"/>
          </p:cNvSpPr>
          <p:nvPr>
            <p:ph type="ftr" sz="quarter" idx="17"/>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8"/>
          </p:nvPr>
        </p:nvSpPr>
        <p:spPr/>
        <p:txBody>
          <a:bodyPr/>
          <a:lstStyle/>
          <a:p>
            <a:pPr>
              <a:defRPr/>
            </a:pPr>
            <a:fld id="{8AC6F03D-15B5-4158-A9AB-90B4D2964A72}" type="slidenum">
              <a:rPr lang="fr-FR" smtClean="0"/>
              <a:pPr>
                <a:defRPr/>
              </a:pPr>
              <a:t>17</a:t>
            </a:fld>
            <a:endParaRPr lang="fr-FR" dirty="0"/>
          </a:p>
        </p:txBody>
      </p:sp>
      <p:sp>
        <p:nvSpPr>
          <p:cNvPr id="10" name="Text Box 7"/>
          <p:cNvSpPr txBox="1">
            <a:spLocks noChangeArrowheads="1"/>
          </p:cNvSpPr>
          <p:nvPr/>
        </p:nvSpPr>
        <p:spPr bwMode="auto">
          <a:xfrm>
            <a:off x="402308" y="4143163"/>
            <a:ext cx="3895725" cy="1569660"/>
          </a:xfrm>
          <a:prstGeom prst="rect">
            <a:avLst/>
          </a:prstGeom>
          <a:solidFill>
            <a:schemeClr val="bg1"/>
          </a:solidFill>
          <a:ln>
            <a:solidFill>
              <a:schemeClr val="tx1"/>
            </a:solidFill>
            <a:prstDash val="solid"/>
          </a:ln>
          <a:effectLst/>
        </p:spPr>
        <p:txBody>
          <a:bodyPr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altLang="en-US" sz="1200" b="1" noProof="1">
                <a:solidFill>
                  <a:srgbClr val="0000FF"/>
                </a:solidFill>
                <a:latin typeface="Consolas" panose="020B0609020204030204" pitchFamily="49" charset="0"/>
                <a:cs typeface="Consolas" panose="020B0609020204030204" pitchFamily="49" charset="0"/>
              </a:rPr>
              <a:t>public</a:t>
            </a:r>
            <a:r>
              <a:rPr lang="en-US" altLang="en-US" sz="1200" b="1" noProof="1">
                <a:latin typeface="Consolas" panose="020B0609020204030204" pitchFamily="49" charset="0"/>
                <a:cs typeface="Consolas" panose="020B0609020204030204" pitchFamily="49" charset="0"/>
              </a:rPr>
              <a:t> </a:t>
            </a:r>
            <a:r>
              <a:rPr lang="en-US" altLang="en-US" sz="1200" b="1" noProof="1">
                <a:solidFill>
                  <a:srgbClr val="0000FF"/>
                </a:solidFill>
                <a:latin typeface="Consolas" panose="020B0609020204030204" pitchFamily="49" charset="0"/>
                <a:cs typeface="Consolas" panose="020B0609020204030204" pitchFamily="49" charset="0"/>
              </a:rPr>
              <a:t>class</a:t>
            </a:r>
            <a:r>
              <a:rPr lang="en-US" altLang="en-US" sz="1200" noProof="1">
                <a:solidFill>
                  <a:srgbClr val="0000FF"/>
                </a:solidFill>
                <a:latin typeface="Consolas" panose="020B0609020204030204" pitchFamily="49" charset="0"/>
                <a:cs typeface="Consolas" panose="020B0609020204030204" pitchFamily="49" charset="0"/>
              </a:rPr>
              <a:t> </a:t>
            </a:r>
            <a:r>
              <a:rPr lang="fr-FR" altLang="en-US" sz="1200" dirty="0" err="1">
                <a:solidFill>
                  <a:srgbClr val="49B0F0"/>
                </a:solidFill>
                <a:latin typeface="Consolas" panose="020B0609020204030204" pitchFamily="49" charset="0"/>
                <a:cs typeface="Consolas" panose="020B0609020204030204" pitchFamily="49" charset="0"/>
              </a:rPr>
              <a:t>Heir</a:t>
            </a:r>
            <a:r>
              <a:rPr lang="fr-FR" altLang="en-US" sz="1200" noProof="1">
                <a:solidFill>
                  <a:srgbClr val="49B0F0"/>
                </a:solidFill>
                <a:latin typeface="Consolas" panose="020B0609020204030204" pitchFamily="49" charset="0"/>
                <a:cs typeface="Consolas" panose="020B0609020204030204" pitchFamily="49" charset="0"/>
              </a:rPr>
              <a:t> </a:t>
            </a:r>
            <a:r>
              <a:rPr lang="fr-FR" altLang="en-US" sz="1200" noProof="1">
                <a:latin typeface="Consolas" panose="020B0609020204030204" pitchFamily="49" charset="0"/>
                <a:cs typeface="Consolas" panose="020B0609020204030204" pitchFamily="49" charset="0"/>
              </a:rPr>
              <a:t>: </a:t>
            </a:r>
            <a:r>
              <a:rPr lang="fr-FR" altLang="en-US" sz="1200" dirty="0">
                <a:solidFill>
                  <a:srgbClr val="49B0F0"/>
                </a:solidFill>
                <a:latin typeface="Consolas" panose="020B0609020204030204" pitchFamily="49" charset="0"/>
                <a:cs typeface="Consolas" panose="020B0609020204030204" pitchFamily="49" charset="0"/>
              </a:rPr>
              <a:t>Elder</a:t>
            </a:r>
          </a:p>
          <a:p>
            <a:r>
              <a:rPr lang="fr-FR" altLang="en-US" sz="1200" noProof="1">
                <a:latin typeface="Consolas" panose="020B0609020204030204" pitchFamily="49" charset="0"/>
                <a:cs typeface="Consolas" panose="020B0609020204030204" pitchFamily="49" charset="0"/>
              </a:rPr>
              <a:t>{</a:t>
            </a:r>
          </a:p>
          <a:p>
            <a:r>
              <a:rPr lang="fr-FR" altLang="en-US" sz="1200" noProof="1">
                <a:latin typeface="Consolas" panose="020B0609020204030204" pitchFamily="49" charset="0"/>
                <a:cs typeface="Consolas" panose="020B0609020204030204" pitchFamily="49" charset="0"/>
              </a:rPr>
              <a:t>	</a:t>
            </a:r>
            <a:r>
              <a:rPr lang="fr-FR" altLang="en-US" sz="1200" b="1" noProof="1">
                <a:solidFill>
                  <a:srgbClr val="0000FF"/>
                </a:solidFill>
                <a:latin typeface="Consolas" panose="020B0609020204030204" pitchFamily="49" charset="0"/>
                <a:cs typeface="Consolas" panose="020B0609020204030204" pitchFamily="49" charset="0"/>
              </a:rPr>
              <a:t>public</a:t>
            </a:r>
            <a:r>
              <a:rPr lang="fr-FR" altLang="en-US" sz="1200" b="1" noProof="1">
                <a:latin typeface="Consolas" panose="020B0609020204030204" pitchFamily="49" charset="0"/>
                <a:cs typeface="Consolas" panose="020B0609020204030204" pitchFamily="49" charset="0"/>
              </a:rPr>
              <a:t> </a:t>
            </a:r>
            <a:r>
              <a:rPr lang="fr-FR" altLang="en-US" sz="1200" b="1" noProof="1">
                <a:solidFill>
                  <a:srgbClr val="0000FF"/>
                </a:solidFill>
                <a:latin typeface="Consolas" panose="020B0609020204030204" pitchFamily="49" charset="0"/>
                <a:cs typeface="Consolas" panose="020B0609020204030204" pitchFamily="49" charset="0"/>
              </a:rPr>
              <a:t>override</a:t>
            </a:r>
            <a:r>
              <a:rPr lang="fr-FR" altLang="en-US" sz="1200" b="1" noProof="1">
                <a:latin typeface="Consolas" panose="020B0609020204030204" pitchFamily="49" charset="0"/>
                <a:cs typeface="Consolas" panose="020B0609020204030204" pitchFamily="49" charset="0"/>
              </a:rPr>
              <a:t> </a:t>
            </a:r>
            <a:r>
              <a:rPr lang="fr-FR" altLang="en-US" sz="1200" b="1" noProof="1">
                <a:solidFill>
                  <a:srgbClr val="0000FF"/>
                </a:solidFill>
                <a:latin typeface="Consolas" panose="020B0609020204030204" pitchFamily="49" charset="0"/>
                <a:cs typeface="Consolas" panose="020B0609020204030204" pitchFamily="49" charset="0"/>
              </a:rPr>
              <a:t>string</a:t>
            </a:r>
            <a:r>
              <a:rPr lang="fr-FR" altLang="en-US" sz="1200" noProof="1">
                <a:solidFill>
                  <a:srgbClr val="0000FF"/>
                </a:solidFill>
                <a:latin typeface="Consolas" panose="020B0609020204030204" pitchFamily="49" charset="0"/>
                <a:cs typeface="Consolas" panose="020B0609020204030204" pitchFamily="49" charset="0"/>
              </a:rPr>
              <a:t> </a:t>
            </a:r>
            <a:r>
              <a:rPr lang="fr-FR" altLang="en-US" sz="1200" dirty="0" err="1">
                <a:latin typeface="Consolas" panose="020B0609020204030204" pitchFamily="49" charset="0"/>
                <a:cs typeface="Consolas" panose="020B0609020204030204" pitchFamily="49" charset="0"/>
              </a:rPr>
              <a:t>WhoAmI</a:t>
            </a:r>
            <a:r>
              <a:rPr lang="fr-FR" altLang="en-US" sz="1200" noProof="1">
                <a:latin typeface="Consolas" panose="020B0609020204030204" pitchFamily="49" charset="0"/>
                <a:cs typeface="Consolas" panose="020B0609020204030204" pitchFamily="49" charset="0"/>
              </a:rPr>
              <a:t>()</a:t>
            </a:r>
            <a:endParaRPr lang="fr-FR" altLang="en-US" sz="1200" dirty="0">
              <a:latin typeface="Consolas" panose="020B0609020204030204" pitchFamily="49" charset="0"/>
              <a:cs typeface="Consolas" panose="020B0609020204030204" pitchFamily="49" charset="0"/>
            </a:endParaRPr>
          </a:p>
          <a:p>
            <a:r>
              <a:rPr lang="fr-FR" altLang="en-US" sz="1200" dirty="0">
                <a:latin typeface="Consolas" panose="020B0609020204030204" pitchFamily="49" charset="0"/>
                <a:cs typeface="Consolas" panose="020B0609020204030204" pitchFamily="49" charset="0"/>
              </a:rPr>
              <a:t>	</a:t>
            </a:r>
            <a:r>
              <a:rPr lang="fr-FR" altLang="en-US" sz="1200" noProof="1">
                <a:latin typeface="Consolas" panose="020B0609020204030204" pitchFamily="49" charset="0"/>
                <a:cs typeface="Consolas" panose="020B0609020204030204" pitchFamily="49" charset="0"/>
              </a:rPr>
              <a:t>{</a:t>
            </a:r>
          </a:p>
          <a:p>
            <a:r>
              <a:rPr lang="fr-FR" altLang="en-US" sz="1200" noProof="1">
                <a:latin typeface="Consolas" panose="020B0609020204030204" pitchFamily="49" charset="0"/>
                <a:cs typeface="Consolas" panose="020B0609020204030204" pitchFamily="49" charset="0"/>
              </a:rPr>
              <a:t>		</a:t>
            </a:r>
            <a:r>
              <a:rPr lang="fr-FR" altLang="en-US" sz="1200" b="1" dirty="0">
                <a:solidFill>
                  <a:srgbClr val="0000FF"/>
                </a:solidFill>
                <a:latin typeface="Consolas" panose="020B0609020204030204" pitchFamily="49" charset="0"/>
                <a:cs typeface="Consolas" panose="020B0609020204030204" pitchFamily="49" charset="0"/>
              </a:rPr>
              <a:t>return</a:t>
            </a:r>
            <a:r>
              <a:rPr lang="fr-FR" altLang="en-US" sz="1200" dirty="0">
                <a:solidFill>
                  <a:srgbClr val="0000FF"/>
                </a:solidFill>
                <a:latin typeface="Consolas" panose="020B0609020204030204" pitchFamily="49" charset="0"/>
                <a:cs typeface="Consolas" panose="020B0609020204030204" pitchFamily="49" charset="0"/>
              </a:rPr>
              <a:t> </a:t>
            </a:r>
            <a:r>
              <a:rPr lang="fr-FR" altLang="en-US" sz="1200" dirty="0" err="1">
                <a:latin typeface="Consolas" panose="020B0609020204030204" pitchFamily="49" charset="0"/>
                <a:cs typeface="Consolas" panose="020B0609020204030204" pitchFamily="49" charset="0"/>
              </a:rPr>
              <a:t>base.WhoAmI</a:t>
            </a:r>
            <a:r>
              <a:rPr lang="fr-FR" altLang="en-US" sz="1200" noProof="1">
                <a:latin typeface="Consolas" panose="020B0609020204030204" pitchFamily="49" charset="0"/>
                <a:cs typeface="Consolas" panose="020B0609020204030204" pitchFamily="49" charset="0"/>
              </a:rPr>
              <a:t>();</a:t>
            </a:r>
          </a:p>
          <a:p>
            <a:r>
              <a:rPr lang="fr-FR" altLang="en-US" sz="1200" noProof="1">
                <a:latin typeface="Consolas" panose="020B0609020204030204" pitchFamily="49" charset="0"/>
                <a:cs typeface="Consolas" panose="020B0609020204030204" pitchFamily="49" charset="0"/>
              </a:rPr>
              <a:t>	}</a:t>
            </a:r>
          </a:p>
          <a:p>
            <a:endParaRPr lang="fr-FR" altLang="en-US" sz="1200" noProof="1">
              <a:latin typeface="Consolas" panose="020B0609020204030204" pitchFamily="49" charset="0"/>
              <a:cs typeface="Consolas" panose="020B0609020204030204" pitchFamily="49" charset="0"/>
            </a:endParaRPr>
          </a:p>
          <a:p>
            <a:r>
              <a:rPr lang="fr-FR" altLang="en-US" sz="1200" noProof="1">
                <a:latin typeface="Consolas" panose="020B0609020204030204" pitchFamily="49" charset="0"/>
                <a:cs typeface="Consolas" panose="020B0609020204030204" pitchFamily="49" charset="0"/>
              </a:rPr>
              <a:t>}</a:t>
            </a:r>
          </a:p>
        </p:txBody>
      </p:sp>
      <p:sp>
        <p:nvSpPr>
          <p:cNvPr id="11" name="Text Box 4"/>
          <p:cNvSpPr txBox="1">
            <a:spLocks noChangeArrowheads="1"/>
          </p:cNvSpPr>
          <p:nvPr/>
        </p:nvSpPr>
        <p:spPr bwMode="auto">
          <a:xfrm>
            <a:off x="5314908" y="3934143"/>
            <a:ext cx="3380291" cy="1169551"/>
          </a:xfrm>
          <a:prstGeom prst="rect">
            <a:avLst/>
          </a:prstGeom>
          <a:solidFill>
            <a:schemeClr val="bg1"/>
          </a:solidFill>
          <a:ln>
            <a:solidFill>
              <a:schemeClr val="tx1"/>
            </a:solidFill>
            <a:prstDash val="solid"/>
          </a:ln>
          <a:effectLst/>
        </p:spPr>
        <p:txBody>
          <a:bodyPr wrap="square"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altLang="en-US" sz="1000" b="1" noProof="1">
                <a:solidFill>
                  <a:srgbClr val="0000FF"/>
                </a:solidFill>
                <a:latin typeface="Consolas" panose="020B0609020204030204" pitchFamily="49" charset="0"/>
                <a:cs typeface="Consolas" panose="020B0609020204030204" pitchFamily="49" charset="0"/>
              </a:rPr>
              <a:t>public</a:t>
            </a:r>
            <a:r>
              <a:rPr lang="en-US" altLang="en-US" sz="1000" b="1" noProof="1">
                <a:latin typeface="Consolas" panose="020B0609020204030204" pitchFamily="49" charset="0"/>
                <a:cs typeface="Consolas" panose="020B0609020204030204" pitchFamily="49" charset="0"/>
              </a:rPr>
              <a:t> </a:t>
            </a:r>
            <a:r>
              <a:rPr lang="en-US" altLang="en-US" sz="1000" b="1" noProof="1">
                <a:solidFill>
                  <a:srgbClr val="0000FF"/>
                </a:solidFill>
                <a:latin typeface="Consolas" panose="020B0609020204030204" pitchFamily="49" charset="0"/>
                <a:cs typeface="Consolas" panose="020B0609020204030204" pitchFamily="49" charset="0"/>
              </a:rPr>
              <a:t>class</a:t>
            </a:r>
            <a:r>
              <a:rPr lang="en-US" altLang="en-US" sz="1000" noProof="1">
                <a:solidFill>
                  <a:srgbClr val="0000FF"/>
                </a:solidFill>
                <a:latin typeface="Consolas" panose="020B0609020204030204" pitchFamily="49" charset="0"/>
                <a:cs typeface="Consolas" panose="020B0609020204030204" pitchFamily="49" charset="0"/>
              </a:rPr>
              <a:t> </a:t>
            </a:r>
            <a:r>
              <a:rPr lang="fr-FR" altLang="en-US" sz="1000" dirty="0">
                <a:solidFill>
                  <a:srgbClr val="49B0F0"/>
                </a:solidFill>
                <a:latin typeface="Consolas" panose="020B0609020204030204" pitchFamily="49" charset="0"/>
                <a:cs typeface="Consolas" panose="020B0609020204030204" pitchFamily="49" charset="0"/>
              </a:rPr>
              <a:t>Elder</a:t>
            </a:r>
          </a:p>
          <a:p>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public</a:t>
            </a:r>
            <a:r>
              <a:rPr lang="fr-FR" altLang="en-US" sz="1000" b="1"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virtual</a:t>
            </a:r>
            <a:r>
              <a:rPr lang="fr-FR" altLang="en-US" sz="1000" b="1"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string</a:t>
            </a:r>
            <a:r>
              <a:rPr lang="fr-FR" altLang="en-US" sz="1000" noProof="1">
                <a:solidFill>
                  <a:srgbClr val="0000FF"/>
                </a:solidFill>
                <a:latin typeface="Consolas" panose="020B0609020204030204" pitchFamily="49" charset="0"/>
                <a:cs typeface="Consolas" panose="020B0609020204030204" pitchFamily="49" charset="0"/>
              </a:rPr>
              <a:t> </a:t>
            </a:r>
            <a:r>
              <a:rPr lang="fr-FR" altLang="en-US" sz="1000" dirty="0" err="1">
                <a:latin typeface="Consolas" panose="020B0609020204030204" pitchFamily="49" charset="0"/>
                <a:cs typeface="Consolas" panose="020B0609020204030204" pitchFamily="49" charset="0"/>
              </a:rPr>
              <a:t>WhoAmI</a:t>
            </a:r>
            <a:r>
              <a:rPr lang="fr-FR" altLang="en-US" sz="1000" noProof="1">
                <a:latin typeface="Consolas" panose="020B0609020204030204" pitchFamily="49" charset="0"/>
                <a:cs typeface="Consolas" panose="020B0609020204030204" pitchFamily="49" charset="0"/>
              </a:rPr>
              <a:t>()</a:t>
            </a:r>
            <a:endParaRPr lang="fr-FR" altLang="en-US" sz="1000" dirty="0">
              <a:latin typeface="Consolas" panose="020B0609020204030204" pitchFamily="49" charset="0"/>
              <a:cs typeface="Consolas" panose="020B0609020204030204" pitchFamily="49" charset="0"/>
            </a:endParaRPr>
          </a:p>
          <a:p>
            <a:r>
              <a:rPr lang="fr-FR" altLang="en-US" sz="1000" dirty="0">
                <a:latin typeface="Consolas" panose="020B0609020204030204" pitchFamily="49" charset="0"/>
                <a:cs typeface="Consolas" panose="020B0609020204030204" pitchFamily="49" charset="0"/>
              </a:rPr>
              <a:t>	</a:t>
            </a:r>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r>
              <a:rPr lang="fr-FR" altLang="en-US" sz="1000" b="1" noProof="1">
                <a:latin typeface="Consolas" panose="020B0609020204030204" pitchFamily="49" charset="0"/>
                <a:cs typeface="Consolas" panose="020B0609020204030204" pitchFamily="49" charset="0"/>
              </a:rPr>
              <a:t>return</a:t>
            </a:r>
            <a:r>
              <a:rPr lang="fr-FR" altLang="en-US" sz="1000" noProof="1">
                <a:latin typeface="Consolas" panose="020B0609020204030204" pitchFamily="49" charset="0"/>
                <a:cs typeface="Consolas" panose="020B0609020204030204" pitchFamily="49" charset="0"/>
              </a:rPr>
              <a:t> </a:t>
            </a:r>
            <a:r>
              <a:rPr lang="fr-FR" altLang="en-US" sz="1000" noProof="1">
                <a:solidFill>
                  <a:schemeClr val="accent1"/>
                </a:solidFill>
                <a:latin typeface="Consolas" panose="020B0609020204030204" pitchFamily="49" charset="0"/>
                <a:cs typeface="Consolas" panose="020B0609020204030204" pitchFamily="49" charset="0"/>
              </a:rPr>
              <a:t>"je suis un Ancetre"</a:t>
            </a:r>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p>
          <a:p>
            <a:r>
              <a:rPr lang="fr-FR" altLang="en-US" sz="1000" noProof="1">
                <a:latin typeface="Consolas" panose="020B0609020204030204" pitchFamily="49" charset="0"/>
                <a:cs typeface="Consolas" panose="020B0609020204030204" pitchFamily="49" charset="0"/>
              </a:rPr>
              <a:t>}</a:t>
            </a:r>
          </a:p>
        </p:txBody>
      </p:sp>
      <p:sp>
        <p:nvSpPr>
          <p:cNvPr id="12" name="Text Box 5"/>
          <p:cNvSpPr txBox="1">
            <a:spLocks noChangeArrowheads="1"/>
          </p:cNvSpPr>
          <p:nvPr/>
        </p:nvSpPr>
        <p:spPr bwMode="auto">
          <a:xfrm>
            <a:off x="5314908" y="5615887"/>
            <a:ext cx="3384376" cy="861774"/>
          </a:xfrm>
          <a:prstGeom prst="rect">
            <a:avLst/>
          </a:prstGeom>
          <a:solidFill>
            <a:schemeClr val="bg1"/>
          </a:solidFill>
          <a:ln>
            <a:solidFill>
              <a:schemeClr val="tx1"/>
            </a:solidFill>
            <a:prstDash val="solid"/>
          </a:ln>
          <a:effectLst/>
        </p:spPr>
        <p:txBody>
          <a:bodyPr wrap="square"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altLang="en-US" sz="1000" b="1" noProof="1">
                <a:solidFill>
                  <a:srgbClr val="0000FF"/>
                </a:solidFill>
                <a:latin typeface="Consolas" panose="020B0609020204030204" pitchFamily="49" charset="0"/>
                <a:cs typeface="Consolas" panose="020B0609020204030204" pitchFamily="49" charset="0"/>
              </a:rPr>
              <a:t>public</a:t>
            </a:r>
            <a:r>
              <a:rPr lang="en-US" altLang="en-US" sz="1000" b="1" noProof="1">
                <a:latin typeface="Consolas" panose="020B0609020204030204" pitchFamily="49" charset="0"/>
                <a:cs typeface="Consolas" panose="020B0609020204030204" pitchFamily="49" charset="0"/>
              </a:rPr>
              <a:t> </a:t>
            </a:r>
            <a:r>
              <a:rPr lang="en-US" altLang="en-US" sz="1000" b="1" noProof="1">
                <a:solidFill>
                  <a:srgbClr val="0000FF"/>
                </a:solidFill>
                <a:latin typeface="Consolas" panose="020B0609020204030204" pitchFamily="49" charset="0"/>
                <a:cs typeface="Consolas" panose="020B0609020204030204" pitchFamily="49" charset="0"/>
              </a:rPr>
              <a:t>class</a:t>
            </a:r>
            <a:r>
              <a:rPr lang="en-US" altLang="en-US" sz="1000" noProof="1">
                <a:solidFill>
                  <a:srgbClr val="0000FF"/>
                </a:solidFill>
                <a:latin typeface="Consolas" panose="020B0609020204030204" pitchFamily="49" charset="0"/>
                <a:cs typeface="Consolas" panose="020B0609020204030204" pitchFamily="49" charset="0"/>
              </a:rPr>
              <a:t> </a:t>
            </a:r>
            <a:r>
              <a:rPr lang="fr-FR" altLang="en-US" sz="1000" dirty="0" err="1">
                <a:solidFill>
                  <a:srgbClr val="49B0F0"/>
                </a:solidFill>
                <a:latin typeface="Consolas" panose="020B0609020204030204" pitchFamily="49" charset="0"/>
                <a:cs typeface="Consolas" panose="020B0609020204030204" pitchFamily="49" charset="0"/>
              </a:rPr>
              <a:t>Heir</a:t>
            </a:r>
            <a:r>
              <a:rPr lang="fr-FR" altLang="en-US" sz="1000" noProof="1">
                <a:solidFill>
                  <a:srgbClr val="49B0F0"/>
                </a:solidFill>
                <a:latin typeface="Consolas" panose="020B0609020204030204" pitchFamily="49" charset="0"/>
                <a:cs typeface="Consolas" panose="020B0609020204030204" pitchFamily="49" charset="0"/>
              </a:rPr>
              <a:t> </a:t>
            </a:r>
            <a:r>
              <a:rPr lang="fr-FR" altLang="en-US" sz="1000" noProof="1">
                <a:latin typeface="Consolas" panose="020B0609020204030204" pitchFamily="49" charset="0"/>
                <a:cs typeface="Consolas" panose="020B0609020204030204" pitchFamily="49" charset="0"/>
              </a:rPr>
              <a:t>: </a:t>
            </a:r>
            <a:r>
              <a:rPr lang="fr-FR" altLang="en-US" sz="1000" dirty="0">
                <a:solidFill>
                  <a:srgbClr val="49B0F0"/>
                </a:solidFill>
                <a:latin typeface="Consolas" panose="020B0609020204030204" pitchFamily="49" charset="0"/>
                <a:cs typeface="Consolas" panose="020B0609020204030204" pitchFamily="49" charset="0"/>
              </a:rPr>
              <a:t>Elder</a:t>
            </a:r>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public</a:t>
            </a:r>
            <a:r>
              <a:rPr lang="fr-FR" altLang="en-US" sz="1000" b="1"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override</a:t>
            </a:r>
            <a:r>
              <a:rPr lang="fr-FR" altLang="en-US" sz="1000" b="1"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string</a:t>
            </a:r>
            <a:r>
              <a:rPr lang="fr-FR" altLang="en-US" sz="1000" noProof="1">
                <a:solidFill>
                  <a:srgbClr val="0000FF"/>
                </a:solidFill>
                <a:latin typeface="Consolas" panose="020B0609020204030204" pitchFamily="49" charset="0"/>
                <a:cs typeface="Consolas" panose="020B0609020204030204" pitchFamily="49" charset="0"/>
              </a:rPr>
              <a:t> </a:t>
            </a:r>
            <a:r>
              <a:rPr lang="fr-FR" altLang="en-US" sz="1000" dirty="0" err="1">
                <a:latin typeface="Consolas" panose="020B0609020204030204" pitchFamily="49" charset="0"/>
                <a:cs typeface="Consolas" panose="020B0609020204030204" pitchFamily="49" charset="0"/>
              </a:rPr>
              <a:t>WhoAmI</a:t>
            </a:r>
            <a:r>
              <a:rPr lang="fr-FR" altLang="en-US" sz="1000" noProof="1">
                <a:latin typeface="Consolas" panose="020B0609020204030204" pitchFamily="49" charset="0"/>
                <a:cs typeface="Consolas" panose="020B0609020204030204" pitchFamily="49" charset="0"/>
              </a:rPr>
              <a:t>()</a:t>
            </a:r>
            <a:r>
              <a:rPr lang="fr-FR" altLang="en-US" sz="1000" dirty="0">
                <a:latin typeface="Consolas" panose="020B0609020204030204" pitchFamily="49" charset="0"/>
                <a:cs typeface="Consolas" panose="020B0609020204030204" pitchFamily="49" charset="0"/>
              </a:rPr>
              <a:t> </a:t>
            </a:r>
            <a:r>
              <a:rPr lang="fr-FR" altLang="en-US" sz="1000" noProof="1">
                <a:latin typeface="Consolas" panose="020B0609020204030204" pitchFamily="49" charset="0"/>
                <a:cs typeface="Consolas" panose="020B0609020204030204" pitchFamily="49" charset="0"/>
              </a:rPr>
              <a:t>:</a:t>
            </a:r>
            <a:r>
              <a:rPr lang="fr-FR" altLang="en-US" sz="1000" dirty="0">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base</a:t>
            </a:r>
            <a:r>
              <a:rPr lang="fr-FR" altLang="en-US" sz="1000" b="1" noProof="1">
                <a:latin typeface="Consolas" panose="020B0609020204030204" pitchFamily="49" charset="0"/>
                <a:cs typeface="Consolas" panose="020B0609020204030204" pitchFamily="49" charset="0"/>
              </a:rPr>
              <a:t>()</a:t>
            </a:r>
            <a:endParaRPr lang="fr-FR" altLang="en-US" sz="1000" b="1" dirty="0">
              <a:latin typeface="Consolas" panose="020B0609020204030204" pitchFamily="49" charset="0"/>
              <a:cs typeface="Consolas" panose="020B0609020204030204" pitchFamily="49" charset="0"/>
            </a:endParaRPr>
          </a:p>
          <a:p>
            <a:r>
              <a:rPr lang="fr-FR" altLang="en-US" sz="1000" b="1" dirty="0">
                <a:latin typeface="Consolas" panose="020B0609020204030204" pitchFamily="49" charset="0"/>
                <a:cs typeface="Consolas" panose="020B0609020204030204" pitchFamily="49" charset="0"/>
              </a:rPr>
              <a:t>	</a:t>
            </a:r>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p>
          <a:p>
            <a:r>
              <a:rPr lang="fr-FR" altLang="en-US" sz="1000" noProof="1">
                <a:latin typeface="Consolas" panose="020B0609020204030204" pitchFamily="49" charset="0"/>
                <a:cs typeface="Consolas" panose="020B0609020204030204" pitchFamily="49" charset="0"/>
              </a:rPr>
              <a:t>}</a:t>
            </a:r>
          </a:p>
        </p:txBody>
      </p:sp>
      <p:sp>
        <p:nvSpPr>
          <p:cNvPr id="13" name="AutoShape 6"/>
          <p:cNvSpPr>
            <a:spLocks noChangeArrowheads="1"/>
          </p:cNvSpPr>
          <p:nvPr/>
        </p:nvSpPr>
        <p:spPr bwMode="auto">
          <a:xfrm>
            <a:off x="6679269" y="5164528"/>
            <a:ext cx="173037" cy="390525"/>
          </a:xfrm>
          <a:prstGeom prst="upArrow">
            <a:avLst>
              <a:gd name="adj1" fmla="val 50000"/>
              <a:gd name="adj2" fmla="val 56422"/>
            </a:avLst>
          </a:prstGeom>
          <a:solidFill>
            <a:schemeClr val="bg1"/>
          </a:solidFill>
          <a:ln w="12700">
            <a:solidFill>
              <a:schemeClr val="tx1"/>
            </a:solidFill>
            <a:miter lim="800000"/>
            <a:headEnd/>
            <a:tailEnd/>
          </a:ln>
          <a:effectLst/>
          <a:extLst/>
        </p:spPr>
        <p:txBody>
          <a:bodyPr wrap="none" anchor="ctr">
            <a:spAutoFit/>
          </a:bodyPr>
          <a:lstStyle/>
          <a:p>
            <a:endParaRPr lang="en-US"/>
          </a:p>
        </p:txBody>
      </p:sp>
      <p:sp>
        <p:nvSpPr>
          <p:cNvPr id="14" name="ZoneTexte 13"/>
          <p:cNvSpPr txBox="1"/>
          <p:nvPr/>
        </p:nvSpPr>
        <p:spPr>
          <a:xfrm>
            <a:off x="5302887" y="1850758"/>
            <a:ext cx="3240360" cy="1446550"/>
          </a:xfrm>
          <a:prstGeom prst="rect">
            <a:avLst/>
          </a:prstGeom>
          <a:solidFill>
            <a:schemeClr val="bg1"/>
          </a:solidFill>
          <a:ln>
            <a:solidFill>
              <a:schemeClr val="tx1"/>
            </a:solidFill>
          </a:ln>
        </p:spPr>
        <p:txBody>
          <a:bodyPr wrap="square" rtlCol="0">
            <a:spAutoFit/>
          </a:bodyPr>
          <a:lstStyle/>
          <a:p>
            <a:r>
              <a:rPr lang="fr-FR" sz="1000" dirty="0" err="1">
                <a:solidFill>
                  <a:srgbClr val="0000FF"/>
                </a:solidFill>
                <a:latin typeface="Consolas" panose="020B0609020204030204" pitchFamily="49" charset="0"/>
              </a:rPr>
              <a:t>namespace</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MIAGE.Exemple.Web.Models</a:t>
            </a:r>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class</a:t>
            </a:r>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PlayerModel</a:t>
            </a:r>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a:t>
            </a:r>
          </a:p>
          <a:p>
            <a:endParaRPr lang="fr-FR" dirty="0"/>
          </a:p>
        </p:txBody>
      </p:sp>
      <p:sp>
        <p:nvSpPr>
          <p:cNvPr id="15" name="ZoneTexte 14"/>
          <p:cNvSpPr txBox="1"/>
          <p:nvPr/>
        </p:nvSpPr>
        <p:spPr>
          <a:xfrm>
            <a:off x="242455" y="157600"/>
            <a:ext cx="4464496" cy="3631763"/>
          </a:xfrm>
          <a:prstGeom prst="rect">
            <a:avLst/>
          </a:prstGeom>
          <a:solidFill>
            <a:schemeClr val="bg1"/>
          </a:solidFill>
          <a:ln>
            <a:solidFill>
              <a:schemeClr val="tx1"/>
            </a:solidFill>
          </a:ln>
        </p:spPr>
        <p:txBody>
          <a:bodyPr wrap="square" rtlCol="0">
            <a:spAutoFit/>
          </a:bodyPr>
          <a:lstStyle/>
          <a:p>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Vehicule</a:t>
            </a:r>
            <a:endParaRPr lang="en-US" sz="1000" dirty="0">
              <a:solidFill>
                <a:srgbClr val="2B91AF"/>
              </a:solidFill>
              <a:highlight>
                <a:srgbClr val="FFFFFF"/>
              </a:highlight>
              <a:latin typeface="Consolas"/>
            </a:endParaRPr>
          </a:p>
          <a:p>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private</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DateTime</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dateMiseEnCirculation</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value</a:t>
            </a:r>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DateTime</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DateMiseEnCirculation</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dateMiseEnCirculation</a:t>
            </a:r>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dateMiseEnCirculation</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value</a:t>
            </a:r>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Rouler</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p>
          <a:p>
            <a:r>
              <a:rPr lang="fr-FR" sz="1000" dirty="0">
                <a:solidFill>
                  <a:srgbClr val="000000"/>
                </a:solidFill>
                <a:highlight>
                  <a:srgbClr val="FFFFFF"/>
                </a:highlight>
                <a:latin typeface="Consolas"/>
              </a:rPr>
              <a:t>        </a:t>
            </a:r>
            <a:r>
              <a:rPr lang="fr-FR" sz="1000" dirty="0">
                <a:solidFill>
                  <a:srgbClr val="008000"/>
                </a:solidFill>
                <a:highlight>
                  <a:srgbClr val="FFFFFF"/>
                </a:highlight>
                <a:latin typeface="Consolas"/>
              </a:rPr>
              <a:t>// TODO : coder de la méthode Rouler</a:t>
            </a: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CalculerConsommation</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p>
          <a:p>
            <a:r>
              <a:rPr lang="fr-FR" sz="1000" dirty="0">
                <a:solidFill>
                  <a:srgbClr val="000000"/>
                </a:solidFill>
                <a:highlight>
                  <a:srgbClr val="FFFFFF"/>
                </a:highlight>
                <a:latin typeface="Consolas"/>
              </a:rPr>
              <a:t>        </a:t>
            </a:r>
            <a:r>
              <a:rPr lang="fr-FR" sz="1000" dirty="0">
                <a:solidFill>
                  <a:srgbClr val="008000"/>
                </a:solidFill>
                <a:highlight>
                  <a:srgbClr val="FFFFFF"/>
                </a:highlight>
                <a:latin typeface="Consolas"/>
              </a:rPr>
              <a:t>// TODO : Coder la méthode </a:t>
            </a:r>
            <a:r>
              <a:rPr lang="fr-FR" sz="1000" dirty="0" err="1">
                <a:solidFill>
                  <a:srgbClr val="008000"/>
                </a:solidFill>
                <a:highlight>
                  <a:srgbClr val="FFFFFF"/>
                </a:highlight>
                <a:latin typeface="Consolas"/>
              </a:rPr>
              <a:t>CalculerConsommation</a:t>
            </a:r>
            <a:endParaRPr lang="fr-FR" sz="1000" dirty="0">
              <a:solidFill>
                <a:srgbClr val="008000"/>
              </a:solidFill>
              <a:highlight>
                <a:srgbClr val="FFFFFF"/>
              </a:highlight>
              <a:latin typeface="Consolas"/>
            </a:endParaRP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a:t>
            </a:r>
            <a:endParaRPr lang="en-US" sz="1000" dirty="0"/>
          </a:p>
        </p:txBody>
      </p:sp>
    </p:spTree>
    <p:extLst>
      <p:ext uri="{BB962C8B-B14F-4D97-AF65-F5344CB8AC3E}">
        <p14:creationId xmlns:p14="http://schemas.microsoft.com/office/powerpoint/2010/main" val="124409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14"/>
          </p:nvPr>
        </p:nvSpPr>
        <p:spPr/>
        <p:txBody>
          <a:bodyPr/>
          <a:lstStyle/>
          <a:p>
            <a:pPr>
              <a:lnSpc>
                <a:spcPct val="80000"/>
              </a:lnSpc>
            </a:pPr>
            <a:r>
              <a:rPr lang="fr-FR" altLang="en-US" dirty="0" err="1"/>
              <a:t>Hashtable</a:t>
            </a:r>
            <a:r>
              <a:rPr lang="fr-FR" altLang="en-US" dirty="0"/>
              <a:t> </a:t>
            </a:r>
          </a:p>
          <a:p>
            <a:pPr lvl="1">
              <a:lnSpc>
                <a:spcPct val="80000"/>
              </a:lnSpc>
            </a:pPr>
            <a:r>
              <a:rPr lang="fr-FR" altLang="en-US" dirty="0"/>
              <a:t>Dictionnaire indexé</a:t>
            </a:r>
          </a:p>
          <a:p>
            <a:pPr lvl="1">
              <a:lnSpc>
                <a:spcPct val="80000"/>
              </a:lnSpc>
            </a:pPr>
            <a:r>
              <a:rPr lang="fr-FR" altLang="en-US" dirty="0"/>
              <a:t>Principales méthodes et propriétés :</a:t>
            </a:r>
          </a:p>
          <a:p>
            <a:pPr lvl="2">
              <a:lnSpc>
                <a:spcPct val="80000"/>
              </a:lnSpc>
            </a:pPr>
            <a:r>
              <a:rPr lang="fr-FR" altLang="en-US" dirty="0" err="1"/>
              <a:t>Add</a:t>
            </a:r>
            <a:r>
              <a:rPr lang="fr-FR" altLang="en-US" dirty="0"/>
              <a:t>()</a:t>
            </a:r>
          </a:p>
          <a:p>
            <a:pPr lvl="2">
              <a:lnSpc>
                <a:spcPct val="80000"/>
              </a:lnSpc>
            </a:pPr>
            <a:r>
              <a:rPr lang="fr-FR" altLang="en-US" dirty="0" err="1"/>
              <a:t>Clear</a:t>
            </a:r>
            <a:r>
              <a:rPr lang="fr-FR" altLang="en-US" dirty="0"/>
              <a:t>()</a:t>
            </a:r>
          </a:p>
          <a:p>
            <a:pPr lvl="2">
              <a:lnSpc>
                <a:spcPct val="80000"/>
              </a:lnSpc>
            </a:pPr>
            <a:r>
              <a:rPr lang="fr-FR" altLang="en-US" dirty="0"/>
              <a:t>Count</a:t>
            </a:r>
          </a:p>
          <a:p>
            <a:pPr lvl="2">
              <a:lnSpc>
                <a:spcPct val="80000"/>
              </a:lnSpc>
            </a:pPr>
            <a:r>
              <a:rPr lang="fr-FR" altLang="en-US" dirty="0" err="1"/>
              <a:t>Contains</a:t>
            </a:r>
            <a:r>
              <a:rPr lang="fr-FR" altLang="en-US" dirty="0"/>
              <a:t>()</a:t>
            </a:r>
          </a:p>
          <a:p>
            <a:pPr lvl="2">
              <a:lnSpc>
                <a:spcPct val="80000"/>
              </a:lnSpc>
            </a:pPr>
            <a:r>
              <a:rPr lang="fr-FR" altLang="en-US" b="1" dirty="0"/>
              <a:t>Keys</a:t>
            </a:r>
          </a:p>
          <a:p>
            <a:pPr lvl="2">
              <a:lnSpc>
                <a:spcPct val="80000"/>
              </a:lnSpc>
            </a:pPr>
            <a:r>
              <a:rPr lang="fr-FR" altLang="en-US" b="1" dirty="0" smtClean="0"/>
              <a:t>Values</a:t>
            </a:r>
          </a:p>
          <a:p>
            <a:pPr>
              <a:lnSpc>
                <a:spcPct val="80000"/>
              </a:lnSpc>
            </a:pPr>
            <a:r>
              <a:rPr lang="fr-FR" altLang="en-US" noProof="1"/>
              <a:t>Dictionnary&lt;T</a:t>
            </a:r>
            <a:r>
              <a:rPr lang="fr-FR" altLang="en-US" dirty="0"/>
              <a:t>1</a:t>
            </a:r>
            <a:r>
              <a:rPr lang="fr-FR" altLang="en-US" noProof="1"/>
              <a:t>,</a:t>
            </a:r>
            <a:r>
              <a:rPr lang="fr-FR" altLang="en-US" dirty="0"/>
              <a:t> </a:t>
            </a:r>
            <a:r>
              <a:rPr lang="fr-FR" altLang="en-US" noProof="1"/>
              <a:t>T</a:t>
            </a:r>
            <a:r>
              <a:rPr lang="fr-FR" altLang="en-US" dirty="0"/>
              <a:t>2&gt;</a:t>
            </a:r>
          </a:p>
          <a:p>
            <a:pPr marL="0" indent="0">
              <a:lnSpc>
                <a:spcPct val="80000"/>
              </a:lnSpc>
              <a:buNone/>
            </a:pPr>
            <a:endParaRPr lang="fr-FR" altLang="en-US" b="1" dirty="0"/>
          </a:p>
          <a:p>
            <a:pPr>
              <a:lnSpc>
                <a:spcPct val="80000"/>
              </a:lnSpc>
            </a:pPr>
            <a:endParaRPr lang="fr-FR" altLang="en-US" b="1" dirty="0"/>
          </a:p>
          <a:p>
            <a:endParaRPr lang="fr-FR" dirty="0"/>
          </a:p>
        </p:txBody>
      </p:sp>
      <p:sp>
        <p:nvSpPr>
          <p:cNvPr id="7" name="Espace réservé du texte 6"/>
          <p:cNvSpPr>
            <a:spLocks noGrp="1"/>
          </p:cNvSpPr>
          <p:nvPr>
            <p:ph idx="1"/>
          </p:nvPr>
        </p:nvSpPr>
        <p:spPr/>
        <p:txBody>
          <a:bodyPr/>
          <a:lstStyle/>
          <a:p>
            <a:pPr>
              <a:lnSpc>
                <a:spcPct val="80000"/>
              </a:lnSpc>
            </a:pPr>
            <a:r>
              <a:rPr lang="fr-FR" altLang="en-US" dirty="0" err="1"/>
              <a:t>ArrayList</a:t>
            </a:r>
            <a:endParaRPr lang="fr-FR" altLang="en-US" dirty="0"/>
          </a:p>
          <a:p>
            <a:pPr lvl="1">
              <a:lnSpc>
                <a:spcPct val="80000"/>
              </a:lnSpc>
            </a:pPr>
            <a:r>
              <a:rPr lang="fr-FR" altLang="en-US" dirty="0"/>
              <a:t>Peut contenir n’importe quoi</a:t>
            </a:r>
          </a:p>
          <a:p>
            <a:pPr lvl="1">
              <a:lnSpc>
                <a:spcPct val="80000"/>
              </a:lnSpc>
            </a:pPr>
            <a:r>
              <a:rPr lang="fr-FR" altLang="en-US" dirty="0"/>
              <a:t>Principales méthodes et propriétés :</a:t>
            </a:r>
          </a:p>
          <a:p>
            <a:pPr lvl="2">
              <a:lnSpc>
                <a:spcPct val="80000"/>
              </a:lnSpc>
            </a:pPr>
            <a:r>
              <a:rPr lang="fr-FR" altLang="en-US" dirty="0" err="1"/>
              <a:t>Add</a:t>
            </a:r>
            <a:r>
              <a:rPr lang="fr-FR" altLang="en-US" dirty="0"/>
              <a:t>()</a:t>
            </a:r>
          </a:p>
          <a:p>
            <a:pPr lvl="2">
              <a:lnSpc>
                <a:spcPct val="80000"/>
              </a:lnSpc>
            </a:pPr>
            <a:r>
              <a:rPr lang="fr-FR" altLang="en-US" dirty="0" err="1"/>
              <a:t>Clear</a:t>
            </a:r>
            <a:r>
              <a:rPr lang="fr-FR" altLang="en-US" dirty="0"/>
              <a:t>()</a:t>
            </a:r>
          </a:p>
          <a:p>
            <a:pPr lvl="2">
              <a:lnSpc>
                <a:spcPct val="80000"/>
              </a:lnSpc>
            </a:pPr>
            <a:r>
              <a:rPr lang="fr-FR" altLang="en-US" dirty="0"/>
              <a:t>Count</a:t>
            </a:r>
          </a:p>
          <a:p>
            <a:pPr lvl="2">
              <a:lnSpc>
                <a:spcPct val="80000"/>
              </a:lnSpc>
            </a:pPr>
            <a:r>
              <a:rPr lang="fr-FR" altLang="en-US" dirty="0" err="1"/>
              <a:t>Contains</a:t>
            </a:r>
            <a:r>
              <a:rPr lang="fr-FR" altLang="en-US" dirty="0"/>
              <a:t>()</a:t>
            </a:r>
          </a:p>
          <a:p>
            <a:pPr lvl="2">
              <a:lnSpc>
                <a:spcPct val="80000"/>
              </a:lnSpc>
            </a:pPr>
            <a:r>
              <a:rPr lang="fr-FR" altLang="en-US" dirty="0" err="1"/>
              <a:t>ToArray</a:t>
            </a:r>
            <a:r>
              <a:rPr lang="fr-FR" altLang="en-US" dirty="0"/>
              <a:t>()</a:t>
            </a:r>
          </a:p>
          <a:p>
            <a:pPr lvl="2">
              <a:lnSpc>
                <a:spcPct val="80000"/>
              </a:lnSpc>
            </a:pPr>
            <a:r>
              <a:rPr lang="fr-FR" altLang="en-US" b="1" dirty="0" err="1"/>
              <a:t>foreach</a:t>
            </a:r>
            <a:endParaRPr lang="fr-FR" altLang="en-US" b="1" dirty="0"/>
          </a:p>
          <a:p>
            <a:pPr>
              <a:lnSpc>
                <a:spcPct val="80000"/>
              </a:lnSpc>
            </a:pPr>
            <a:r>
              <a:rPr lang="fr-FR" altLang="en-US" dirty="0" smtClean="0"/>
              <a:t>List&lt;T&gt;</a:t>
            </a:r>
            <a:endParaRPr lang="fr-FR" altLang="en-US" dirty="0"/>
          </a:p>
        </p:txBody>
      </p:sp>
      <p:sp>
        <p:nvSpPr>
          <p:cNvPr id="2" name="Titre 1"/>
          <p:cNvSpPr>
            <a:spLocks noGrp="1"/>
          </p:cNvSpPr>
          <p:nvPr>
            <p:ph type="title"/>
          </p:nvPr>
        </p:nvSpPr>
        <p:spPr/>
        <p:txBody>
          <a:bodyPr/>
          <a:lstStyle/>
          <a:p>
            <a:r>
              <a:rPr lang="fr-FR" dirty="0"/>
              <a:t>FOCUS SUR C</a:t>
            </a:r>
            <a:r>
              <a:rPr lang="fr-FR" dirty="0" smtClean="0"/>
              <a:t># : Les Collections &amp; Généricité</a:t>
            </a:r>
            <a:endParaRPr lang="fr-FR" dirty="0"/>
          </a:p>
        </p:txBody>
      </p:sp>
      <p:sp>
        <p:nvSpPr>
          <p:cNvPr id="4" name="Espace réservé du pied de page 3"/>
          <p:cNvSpPr>
            <a:spLocks noGrp="1"/>
          </p:cNvSpPr>
          <p:nvPr>
            <p:ph type="ftr" sz="quarter" idx="16"/>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18</a:t>
            </a:fld>
            <a:endParaRPr lang="fr-FR" dirty="0"/>
          </a:p>
        </p:txBody>
      </p:sp>
      <p:sp>
        <p:nvSpPr>
          <p:cNvPr id="9" name="Text Box 4"/>
          <p:cNvSpPr txBox="1">
            <a:spLocks noChangeArrowheads="1"/>
          </p:cNvSpPr>
          <p:nvPr/>
        </p:nvSpPr>
        <p:spPr bwMode="auto">
          <a:xfrm>
            <a:off x="35496" y="4590032"/>
            <a:ext cx="3896172" cy="1277273"/>
          </a:xfrm>
          <a:prstGeom prst="rect">
            <a:avLst/>
          </a:prstGeom>
          <a:solidFill>
            <a:schemeClr val="bg1"/>
          </a:solidFill>
          <a:ln>
            <a:solidFill>
              <a:schemeClr val="tx1"/>
            </a:solidFill>
          </a:ln>
          <a:effectLst/>
        </p:spPr>
        <p:txBody>
          <a:bodyPr wrap="square"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sz="1100" dirty="0">
                <a:solidFill>
                  <a:srgbClr val="2B91AF"/>
                </a:solidFill>
                <a:highlight>
                  <a:srgbClr val="FFFFFF"/>
                </a:highlight>
                <a:latin typeface="Consolas"/>
              </a:rPr>
              <a:t>List</a:t>
            </a:r>
            <a:r>
              <a:rPr lang="en-US" sz="1100" dirty="0">
                <a:solidFill>
                  <a:srgbClr val="000000"/>
                </a:solidFill>
                <a:highlight>
                  <a:srgbClr val="FFFFFF"/>
                </a:highlight>
                <a:latin typeface="Consolas"/>
              </a:rPr>
              <a:t>&lt;</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&gt; list = </a:t>
            </a:r>
            <a:r>
              <a:rPr lang="en-US" sz="1100" dirty="0">
                <a:solidFill>
                  <a:srgbClr val="0000FF"/>
                </a:solidFill>
                <a:highlight>
                  <a:srgbClr val="FFFFFF"/>
                </a:highlight>
                <a:latin typeface="Consolas"/>
              </a:rPr>
              <a:t>new</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List</a:t>
            </a:r>
            <a:r>
              <a:rPr lang="en-US" sz="1100" dirty="0">
                <a:solidFill>
                  <a:srgbClr val="000000"/>
                </a:solidFill>
                <a:highlight>
                  <a:srgbClr val="FFFFFF"/>
                </a:highlight>
                <a:latin typeface="Consolas"/>
              </a:rPr>
              <a:t>&lt;</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&gt;();</a:t>
            </a:r>
          </a:p>
          <a:p>
            <a:r>
              <a:rPr lang="en-US" sz="1100" dirty="0" err="1">
                <a:solidFill>
                  <a:srgbClr val="0000FF"/>
                </a:solidFill>
                <a:highlight>
                  <a:srgbClr val="FFFFFF"/>
                </a:highlight>
                <a:latin typeface="Consolas"/>
              </a:rPr>
              <a:t>foreach</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 p </a:t>
            </a:r>
            <a:r>
              <a:rPr lang="en-US" sz="1100" dirty="0">
                <a:solidFill>
                  <a:srgbClr val="0000FF"/>
                </a:solidFill>
                <a:highlight>
                  <a:srgbClr val="FFFFFF"/>
                </a:highlight>
                <a:latin typeface="Consolas"/>
              </a:rPr>
              <a:t>in</a:t>
            </a:r>
            <a:r>
              <a:rPr lang="en-US" sz="1100" dirty="0">
                <a:solidFill>
                  <a:srgbClr val="000000"/>
                </a:solidFill>
                <a:highlight>
                  <a:srgbClr val="FFFFFF"/>
                </a:highlight>
                <a:latin typeface="Consolas"/>
              </a:rPr>
              <a:t> list)</a:t>
            </a:r>
          </a:p>
          <a:p>
            <a:r>
              <a:rPr lang="en-US" sz="1100" dirty="0">
                <a:solidFill>
                  <a:srgbClr val="000000"/>
                </a:solidFill>
                <a:highlight>
                  <a:srgbClr val="FFFFFF"/>
                </a:highlight>
                <a:latin typeface="Consolas"/>
              </a:rPr>
              <a:t>{</a:t>
            </a:r>
          </a:p>
          <a:p>
            <a:r>
              <a:rPr lang="fr-FR" sz="1100" dirty="0">
                <a:solidFill>
                  <a:srgbClr val="000000"/>
                </a:solidFill>
                <a:highlight>
                  <a:srgbClr val="FFFFFF"/>
                </a:highlight>
                <a:latin typeface="Consolas"/>
              </a:rPr>
              <a:t>    </a:t>
            </a:r>
            <a:r>
              <a:rPr lang="fr-FR" sz="1100" dirty="0">
                <a:solidFill>
                  <a:srgbClr val="008000"/>
                </a:solidFill>
                <a:highlight>
                  <a:srgbClr val="FFFFFF"/>
                </a:highlight>
                <a:latin typeface="Consolas"/>
              </a:rPr>
              <a:t>// Pas de transtypage de </a:t>
            </a:r>
            <a:r>
              <a:rPr lang="fr-FR" sz="1100" dirty="0" err="1">
                <a:solidFill>
                  <a:srgbClr val="008000"/>
                </a:solidFill>
                <a:highlight>
                  <a:srgbClr val="FFFFFF"/>
                </a:highlight>
                <a:latin typeface="Consolas"/>
              </a:rPr>
              <a:t>object</a:t>
            </a:r>
            <a:r>
              <a:rPr lang="fr-FR" sz="1100" dirty="0">
                <a:solidFill>
                  <a:srgbClr val="008000"/>
                </a:solidFill>
                <a:highlight>
                  <a:srgbClr val="FFFFFF"/>
                </a:highlight>
                <a:latin typeface="Consolas"/>
              </a:rPr>
              <a:t> en Personne</a:t>
            </a:r>
          </a:p>
          <a:p>
            <a:r>
              <a:rPr lang="fr-FR" sz="1100" dirty="0">
                <a:solidFill>
                  <a:srgbClr val="000000"/>
                </a:solidFill>
                <a:highlight>
                  <a:srgbClr val="FFFFFF"/>
                </a:highlight>
                <a:latin typeface="Consolas"/>
              </a:rPr>
              <a:t>    </a:t>
            </a:r>
            <a:r>
              <a:rPr lang="fr-FR" sz="1100" dirty="0">
                <a:solidFill>
                  <a:srgbClr val="008000"/>
                </a:solidFill>
                <a:highlight>
                  <a:srgbClr val="FFFFFF"/>
                </a:highlight>
                <a:latin typeface="Consolas"/>
              </a:rPr>
              <a:t>// Le type personne est connu à se stade</a:t>
            </a:r>
          </a:p>
          <a:p>
            <a:r>
              <a:rPr lang="en-US" sz="1100" dirty="0">
                <a:solidFill>
                  <a:srgbClr val="000000"/>
                </a:solidFill>
                <a:highlight>
                  <a:srgbClr val="FFFFFF"/>
                </a:highlight>
                <a:latin typeface="Consolas"/>
              </a:rPr>
              <a:t>    </a:t>
            </a:r>
            <a:r>
              <a:rPr lang="en-US" sz="1100" dirty="0" err="1">
                <a:solidFill>
                  <a:srgbClr val="2B91AF"/>
                </a:solidFill>
                <a:highlight>
                  <a:srgbClr val="FFFFFF"/>
                </a:highlight>
                <a:latin typeface="Consolas"/>
              </a:rPr>
              <a:t>Console</a:t>
            </a:r>
            <a:r>
              <a:rPr lang="en-US" sz="1100" dirty="0" err="1">
                <a:solidFill>
                  <a:srgbClr val="000000"/>
                </a:solidFill>
                <a:highlight>
                  <a:srgbClr val="FFFFFF"/>
                </a:highlight>
                <a:latin typeface="Consolas"/>
              </a:rPr>
              <a:t>.WriteLine</a:t>
            </a:r>
            <a:r>
              <a:rPr lang="en-US" sz="1100" dirty="0">
                <a:solidFill>
                  <a:srgbClr val="000000"/>
                </a:solidFill>
                <a:highlight>
                  <a:srgbClr val="FFFFFF"/>
                </a:highlight>
                <a:latin typeface="Consolas"/>
              </a:rPr>
              <a:t>(</a:t>
            </a:r>
            <a:r>
              <a:rPr lang="en-US" sz="1100" dirty="0" err="1">
                <a:solidFill>
                  <a:srgbClr val="000000"/>
                </a:solidFill>
                <a:highlight>
                  <a:srgbClr val="FFFFFF"/>
                </a:highlight>
                <a:latin typeface="Consolas"/>
              </a:rPr>
              <a:t>p.Nom</a:t>
            </a:r>
            <a:r>
              <a:rPr lang="en-US" sz="1100" dirty="0">
                <a:solidFill>
                  <a:srgbClr val="000000"/>
                </a:solidFill>
                <a:highlight>
                  <a:srgbClr val="FFFFFF"/>
                </a:highlight>
                <a:latin typeface="Consolas"/>
              </a:rPr>
              <a:t>);</a:t>
            </a:r>
          </a:p>
          <a:p>
            <a:r>
              <a:rPr lang="en-US" sz="1100" dirty="0">
                <a:solidFill>
                  <a:srgbClr val="000000"/>
                </a:solidFill>
                <a:highlight>
                  <a:srgbClr val="FFFFFF"/>
                </a:highlight>
                <a:latin typeface="Consolas"/>
              </a:rPr>
              <a:t>}</a:t>
            </a:r>
            <a:endParaRPr lang="fr-FR" altLang="en-US" sz="1100" noProof="1">
              <a:latin typeface="Consolas" panose="020B0609020204030204" pitchFamily="49" charset="0"/>
              <a:cs typeface="Consolas" panose="020B0609020204030204" pitchFamily="49" charset="0"/>
            </a:endParaRPr>
          </a:p>
        </p:txBody>
      </p:sp>
      <p:sp>
        <p:nvSpPr>
          <p:cNvPr id="10" name="Text Box 5"/>
          <p:cNvSpPr txBox="1">
            <a:spLocks noChangeArrowheads="1"/>
          </p:cNvSpPr>
          <p:nvPr/>
        </p:nvSpPr>
        <p:spPr bwMode="auto">
          <a:xfrm>
            <a:off x="3995936" y="4581128"/>
            <a:ext cx="5220000" cy="938719"/>
          </a:xfrm>
          <a:prstGeom prst="rect">
            <a:avLst/>
          </a:prstGeom>
          <a:solidFill>
            <a:schemeClr val="bg1"/>
          </a:solidFill>
          <a:ln>
            <a:solidFill>
              <a:schemeClr val="tx1"/>
            </a:solidFill>
          </a:ln>
          <a:effectLst/>
        </p:spPr>
        <p:txBody>
          <a:bodyPr wrap="square"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sz="1100" dirty="0">
                <a:solidFill>
                  <a:srgbClr val="2B91AF"/>
                </a:solidFill>
                <a:highlight>
                  <a:srgbClr val="FFFFFF"/>
                </a:highlight>
                <a:latin typeface="Consolas"/>
              </a:rPr>
              <a:t>Dictionary</a:t>
            </a:r>
            <a:r>
              <a:rPr lang="en-US" sz="1100" dirty="0">
                <a:solidFill>
                  <a:srgbClr val="000000"/>
                </a:solidFill>
                <a:highlight>
                  <a:srgbClr val="FFFFFF"/>
                </a:highlight>
                <a:latin typeface="Consolas"/>
              </a:rPr>
              <a:t>&lt;</a:t>
            </a:r>
            <a:r>
              <a:rPr lang="en-US" sz="1100" dirty="0">
                <a:solidFill>
                  <a:srgbClr val="0000FF"/>
                </a:solidFill>
                <a:highlight>
                  <a:srgbClr val="FFFFFF"/>
                </a:highlight>
                <a:latin typeface="Consolas"/>
              </a:rPr>
              <a:t>string</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&gt; </a:t>
            </a:r>
            <a:r>
              <a:rPr lang="en-US" sz="1100" dirty="0" err="1">
                <a:solidFill>
                  <a:srgbClr val="000000"/>
                </a:solidFill>
                <a:highlight>
                  <a:srgbClr val="FFFFFF"/>
                </a:highlight>
                <a:latin typeface="Consolas"/>
              </a:rPr>
              <a:t>dic</a:t>
            </a:r>
            <a:r>
              <a:rPr lang="en-US" sz="1100" dirty="0">
                <a:solidFill>
                  <a:srgbClr val="000000"/>
                </a:solidFill>
                <a:highlight>
                  <a:srgbClr val="FFFFFF"/>
                </a:highlight>
                <a:latin typeface="Consolas"/>
              </a:rPr>
              <a:t> = </a:t>
            </a:r>
            <a:r>
              <a:rPr lang="en-US" sz="1100" dirty="0">
                <a:solidFill>
                  <a:srgbClr val="0000FF"/>
                </a:solidFill>
                <a:highlight>
                  <a:srgbClr val="FFFFFF"/>
                </a:highlight>
                <a:latin typeface="Consolas"/>
              </a:rPr>
              <a:t>new</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Dictionary</a:t>
            </a:r>
            <a:r>
              <a:rPr lang="en-US" sz="1100" dirty="0">
                <a:solidFill>
                  <a:srgbClr val="000000"/>
                </a:solidFill>
                <a:highlight>
                  <a:srgbClr val="FFFFFF"/>
                </a:highlight>
                <a:latin typeface="Consolas"/>
              </a:rPr>
              <a:t>&lt;</a:t>
            </a:r>
            <a:r>
              <a:rPr lang="en-US" sz="1100" dirty="0">
                <a:solidFill>
                  <a:srgbClr val="0000FF"/>
                </a:solidFill>
                <a:highlight>
                  <a:srgbClr val="FFFFFF"/>
                </a:highlight>
                <a:latin typeface="Consolas"/>
              </a:rPr>
              <a:t>string</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&gt;();</a:t>
            </a:r>
          </a:p>
          <a:p>
            <a:r>
              <a:rPr lang="en-US" sz="1100" dirty="0" err="1">
                <a:solidFill>
                  <a:srgbClr val="0000FF"/>
                </a:solidFill>
                <a:highlight>
                  <a:srgbClr val="FFFFFF"/>
                </a:highlight>
                <a:latin typeface="Consolas"/>
              </a:rPr>
              <a:t>foreach</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 p </a:t>
            </a:r>
            <a:r>
              <a:rPr lang="en-US" sz="1100" dirty="0">
                <a:solidFill>
                  <a:srgbClr val="0000FF"/>
                </a:solidFill>
                <a:highlight>
                  <a:srgbClr val="FFFFFF"/>
                </a:highlight>
                <a:latin typeface="Consolas"/>
              </a:rPr>
              <a:t>in</a:t>
            </a:r>
            <a:r>
              <a:rPr lang="en-US" sz="1100" dirty="0">
                <a:solidFill>
                  <a:srgbClr val="000000"/>
                </a:solidFill>
                <a:highlight>
                  <a:srgbClr val="FFFFFF"/>
                </a:highlight>
                <a:latin typeface="Consolas"/>
              </a:rPr>
              <a:t> </a:t>
            </a:r>
            <a:r>
              <a:rPr lang="en-US" sz="1100" dirty="0" err="1">
                <a:solidFill>
                  <a:srgbClr val="000000"/>
                </a:solidFill>
                <a:highlight>
                  <a:srgbClr val="FFFFFF"/>
                </a:highlight>
                <a:latin typeface="Consolas"/>
              </a:rPr>
              <a:t>dic.Values</a:t>
            </a:r>
            <a:r>
              <a:rPr lang="en-US" sz="1100" dirty="0">
                <a:solidFill>
                  <a:srgbClr val="000000"/>
                </a:solidFill>
                <a:highlight>
                  <a:srgbClr val="FFFFFF"/>
                </a:highlight>
                <a:latin typeface="Consolas"/>
              </a:rPr>
              <a:t>)</a:t>
            </a:r>
          </a:p>
          <a:p>
            <a:r>
              <a:rPr lang="en-US" sz="1100" dirty="0">
                <a:solidFill>
                  <a:srgbClr val="000000"/>
                </a:solidFill>
                <a:highlight>
                  <a:srgbClr val="FFFFFF"/>
                </a:highlight>
                <a:latin typeface="Consolas"/>
              </a:rPr>
              <a:t>{</a:t>
            </a:r>
          </a:p>
          <a:p>
            <a:r>
              <a:rPr lang="en-US" sz="1100" dirty="0">
                <a:solidFill>
                  <a:srgbClr val="000000"/>
                </a:solidFill>
                <a:highlight>
                  <a:srgbClr val="FFFFFF"/>
                </a:highlight>
                <a:latin typeface="Consolas"/>
              </a:rPr>
              <a:t>    </a:t>
            </a:r>
            <a:r>
              <a:rPr lang="en-US" sz="1100" dirty="0" err="1">
                <a:solidFill>
                  <a:srgbClr val="2B91AF"/>
                </a:solidFill>
                <a:highlight>
                  <a:srgbClr val="FFFFFF"/>
                </a:highlight>
                <a:latin typeface="Consolas"/>
              </a:rPr>
              <a:t>Console</a:t>
            </a:r>
            <a:r>
              <a:rPr lang="en-US" sz="1100" dirty="0" err="1">
                <a:solidFill>
                  <a:srgbClr val="000000"/>
                </a:solidFill>
                <a:highlight>
                  <a:srgbClr val="FFFFFF"/>
                </a:highlight>
                <a:latin typeface="Consolas"/>
              </a:rPr>
              <a:t>.WriteLine</a:t>
            </a:r>
            <a:r>
              <a:rPr lang="en-US" sz="1100" dirty="0">
                <a:solidFill>
                  <a:srgbClr val="000000"/>
                </a:solidFill>
                <a:highlight>
                  <a:srgbClr val="FFFFFF"/>
                </a:highlight>
                <a:latin typeface="Consolas"/>
              </a:rPr>
              <a:t>(</a:t>
            </a:r>
            <a:r>
              <a:rPr lang="en-US" sz="1100" dirty="0" err="1">
                <a:solidFill>
                  <a:srgbClr val="000000"/>
                </a:solidFill>
                <a:highlight>
                  <a:srgbClr val="FFFFFF"/>
                </a:highlight>
                <a:latin typeface="Consolas"/>
              </a:rPr>
              <a:t>p.Name</a:t>
            </a:r>
            <a:r>
              <a:rPr lang="en-US" sz="1100" dirty="0">
                <a:solidFill>
                  <a:srgbClr val="000000"/>
                </a:solidFill>
                <a:highlight>
                  <a:srgbClr val="FFFFFF"/>
                </a:highlight>
                <a:latin typeface="Consolas"/>
              </a:rPr>
              <a:t>);</a:t>
            </a:r>
          </a:p>
          <a:p>
            <a:r>
              <a:rPr lang="en-US" sz="1100" dirty="0">
                <a:solidFill>
                  <a:srgbClr val="000000"/>
                </a:solidFill>
                <a:highlight>
                  <a:srgbClr val="FFFFFF"/>
                </a:highlight>
                <a:latin typeface="Consolas"/>
              </a:rPr>
              <a:t>}</a:t>
            </a:r>
            <a:endParaRPr lang="fr-FR" altLang="en-US" sz="11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90497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sz="quarter" idx="14"/>
          </p:nvPr>
        </p:nvSpPr>
        <p:spPr/>
        <p:txBody>
          <a:bodyPr/>
          <a:lstStyle/>
          <a:p>
            <a:r>
              <a:rPr lang="fr-FR" sz="1600" b="1" dirty="0" smtClean="0"/>
              <a:t>Normes de nommage</a:t>
            </a:r>
          </a:p>
          <a:p>
            <a:pPr lvl="1"/>
            <a:r>
              <a:rPr lang="fr-FR" sz="1200" dirty="0" err="1" smtClean="0"/>
              <a:t>PascalCase</a:t>
            </a:r>
            <a:r>
              <a:rPr lang="fr-FR" sz="1200" dirty="0" smtClean="0"/>
              <a:t>: Classes, méthodes, propriétés, </a:t>
            </a:r>
            <a:r>
              <a:rPr lang="fr-FR" sz="1200" dirty="0" err="1" smtClean="0"/>
              <a:t>enum</a:t>
            </a:r>
            <a:endParaRPr lang="fr-FR" sz="1200" dirty="0" smtClean="0"/>
          </a:p>
          <a:p>
            <a:pPr lvl="1"/>
            <a:r>
              <a:rPr lang="fr-FR" sz="1200" dirty="0" err="1" smtClean="0"/>
              <a:t>camelCase</a:t>
            </a:r>
            <a:r>
              <a:rPr lang="fr-FR" sz="1200" dirty="0" smtClean="0"/>
              <a:t>: variable, attributs, etc...</a:t>
            </a:r>
          </a:p>
          <a:p>
            <a:r>
              <a:rPr lang="fr-FR" sz="1600" b="1" dirty="0" smtClean="0"/>
              <a:t>Visibilité</a:t>
            </a:r>
            <a:endParaRPr lang="fr-FR" b="1" dirty="0" smtClean="0"/>
          </a:p>
          <a:p>
            <a:pPr lvl="1"/>
            <a:r>
              <a:rPr lang="fr-FR" sz="1200" dirty="0" err="1">
                <a:solidFill>
                  <a:srgbClr val="0000FF"/>
                </a:solidFill>
                <a:highlight>
                  <a:srgbClr val="FFFFFF"/>
                </a:highlight>
                <a:latin typeface="Consolas"/>
                <a:cs typeface="Arial" charset="0"/>
              </a:rPr>
              <a:t>p</a:t>
            </a:r>
            <a:r>
              <a:rPr lang="fr-FR" sz="1200" dirty="0" err="1" smtClean="0">
                <a:solidFill>
                  <a:srgbClr val="0000FF"/>
                </a:solidFill>
                <a:highlight>
                  <a:srgbClr val="FFFFFF"/>
                </a:highlight>
                <a:latin typeface="Consolas"/>
                <a:cs typeface="Arial" charset="0"/>
              </a:rPr>
              <a:t>rivate</a:t>
            </a:r>
            <a:r>
              <a:rPr lang="fr-FR" sz="1200" dirty="0" smtClean="0">
                <a:solidFill>
                  <a:srgbClr val="0000FF"/>
                </a:solidFill>
                <a:highlight>
                  <a:srgbClr val="FFFFFF"/>
                </a:highlight>
                <a:latin typeface="Consolas"/>
                <a:cs typeface="Arial" charset="0"/>
              </a:rPr>
              <a:t> </a:t>
            </a:r>
            <a:endParaRPr lang="fr-FR" sz="1200" dirty="0">
              <a:solidFill>
                <a:srgbClr val="0000FF"/>
              </a:solidFill>
              <a:highlight>
                <a:srgbClr val="FFFFFF"/>
              </a:highlight>
              <a:latin typeface="Consolas"/>
              <a:cs typeface="Arial" charset="0"/>
            </a:endParaRPr>
          </a:p>
          <a:p>
            <a:pPr lvl="1"/>
            <a:r>
              <a:rPr lang="fr-FR" sz="1200" dirty="0" err="1" smtClean="0">
                <a:solidFill>
                  <a:srgbClr val="0000FF"/>
                </a:solidFill>
                <a:highlight>
                  <a:srgbClr val="FFFFFF"/>
                </a:highlight>
                <a:latin typeface="Consolas"/>
                <a:cs typeface="Arial" charset="0"/>
              </a:rPr>
              <a:t>protected</a:t>
            </a:r>
            <a:endParaRPr lang="fr-FR" sz="1200" dirty="0">
              <a:solidFill>
                <a:srgbClr val="0000FF"/>
              </a:solidFill>
              <a:highlight>
                <a:srgbClr val="FFFFFF"/>
              </a:highlight>
              <a:latin typeface="Consolas"/>
              <a:cs typeface="Arial" charset="0"/>
            </a:endParaRPr>
          </a:p>
          <a:p>
            <a:pPr lvl="1"/>
            <a:r>
              <a:rPr lang="fr-FR" sz="1200" dirty="0" err="1" smtClean="0">
                <a:solidFill>
                  <a:srgbClr val="0000FF"/>
                </a:solidFill>
                <a:highlight>
                  <a:srgbClr val="FFFFFF"/>
                </a:highlight>
                <a:latin typeface="Consolas"/>
                <a:cs typeface="Arial" charset="0"/>
              </a:rPr>
              <a:t>internal</a:t>
            </a:r>
            <a:endParaRPr lang="fr-FR" sz="1200" dirty="0">
              <a:solidFill>
                <a:srgbClr val="0000FF"/>
              </a:solidFill>
              <a:highlight>
                <a:srgbClr val="FFFFFF"/>
              </a:highlight>
              <a:latin typeface="Consolas"/>
              <a:cs typeface="Arial" charset="0"/>
            </a:endParaRPr>
          </a:p>
          <a:p>
            <a:pPr lvl="1"/>
            <a:r>
              <a:rPr lang="fr-FR" sz="1200" dirty="0" smtClean="0">
                <a:solidFill>
                  <a:srgbClr val="0000FF"/>
                </a:solidFill>
                <a:highlight>
                  <a:srgbClr val="FFFFFF"/>
                </a:highlight>
                <a:latin typeface="Consolas"/>
                <a:cs typeface="Arial" charset="0"/>
              </a:rPr>
              <a:t>public</a:t>
            </a:r>
            <a:endParaRPr lang="fr-FR" sz="1200" dirty="0">
              <a:solidFill>
                <a:srgbClr val="0000FF"/>
              </a:solidFill>
              <a:highlight>
                <a:srgbClr val="FFFFFF"/>
              </a:highlight>
              <a:latin typeface="Consolas"/>
              <a:cs typeface="Arial" charset="0"/>
            </a:endParaRPr>
          </a:p>
          <a:p>
            <a:pPr>
              <a:spcBef>
                <a:spcPts val="600"/>
              </a:spcBef>
            </a:pPr>
            <a:r>
              <a:rPr lang="fr-FR" sz="1600" b="1" dirty="0" smtClean="0"/>
              <a:t>Var</a:t>
            </a:r>
            <a:endParaRPr lang="fr-FR" b="1" dirty="0" smtClean="0"/>
          </a:p>
          <a:p>
            <a:pPr lvl="1">
              <a:spcBef>
                <a:spcPts val="0"/>
              </a:spcBef>
            </a:pPr>
            <a:r>
              <a:rPr lang="fr-FR" altLang="en-US" sz="1200" dirty="0" smtClean="0"/>
              <a:t>Déclaration dynamique de variable</a:t>
            </a:r>
            <a:endParaRPr lang="fr-FR" altLang="en-US" sz="1200" dirty="0"/>
          </a:p>
          <a:p>
            <a:pPr lvl="1">
              <a:spcBef>
                <a:spcPts val="0"/>
              </a:spcBef>
            </a:pPr>
            <a:r>
              <a:rPr lang="fr-FR" altLang="en-US" sz="1200" dirty="0" smtClean="0"/>
              <a:t>Variables </a:t>
            </a:r>
            <a:r>
              <a:rPr lang="fr-FR" altLang="en-US" sz="1200" dirty="0"/>
              <a:t>de </a:t>
            </a:r>
            <a:r>
              <a:rPr lang="fr-FR" altLang="en-US" sz="1200" dirty="0" smtClean="0"/>
              <a:t>méthode uniquement</a:t>
            </a:r>
          </a:p>
          <a:p>
            <a:pPr lvl="1">
              <a:spcBef>
                <a:spcPts val="0"/>
              </a:spcBef>
            </a:pPr>
            <a:r>
              <a:rPr lang="fr-FR" altLang="en-US" sz="1200" dirty="0" smtClean="0"/>
              <a:t>Reste fortement typé</a:t>
            </a:r>
            <a:r>
              <a:rPr lang="fr-FR" altLang="en-US" dirty="0" smtClean="0"/>
              <a:t>	</a:t>
            </a:r>
            <a:endParaRPr lang="fr-FR" dirty="0"/>
          </a:p>
          <a:p>
            <a:pPr>
              <a:spcBef>
                <a:spcPts val="600"/>
              </a:spcBef>
            </a:pPr>
            <a:r>
              <a:rPr lang="fr-FR" sz="1600" b="1" dirty="0" err="1" smtClean="0"/>
              <a:t>Linq</a:t>
            </a:r>
            <a:endParaRPr lang="fr-FR" b="1" dirty="0"/>
          </a:p>
        </p:txBody>
      </p:sp>
      <p:sp>
        <p:nvSpPr>
          <p:cNvPr id="3" name="Espace réservé du contenu 2"/>
          <p:cNvSpPr>
            <a:spLocks noGrp="1"/>
          </p:cNvSpPr>
          <p:nvPr>
            <p:ph idx="1"/>
          </p:nvPr>
        </p:nvSpPr>
        <p:spPr/>
        <p:txBody>
          <a:bodyPr/>
          <a:lstStyle/>
          <a:p>
            <a:r>
              <a:rPr lang="fr-FR" sz="1600" b="1" dirty="0" smtClean="0"/>
              <a:t>Propriétés</a:t>
            </a:r>
            <a:endParaRPr lang="fr-FR" b="1" dirty="0" smtClean="0"/>
          </a:p>
          <a:p>
            <a:pPr marL="0" indent="0">
              <a:buNone/>
            </a:pPr>
            <a:endParaRPr lang="fr-FR" dirty="0" smtClean="0"/>
          </a:p>
          <a:p>
            <a:endParaRPr lang="fr-FR" dirty="0" smtClean="0"/>
          </a:p>
          <a:p>
            <a:endParaRPr lang="fr-FR" sz="1600" dirty="0" smtClean="0"/>
          </a:p>
          <a:p>
            <a:pPr>
              <a:spcBef>
                <a:spcPts val="600"/>
              </a:spcBef>
            </a:pPr>
            <a:r>
              <a:rPr lang="fr-FR" sz="1600" b="1" dirty="0" smtClean="0"/>
              <a:t>Exceptions</a:t>
            </a:r>
            <a:endParaRPr lang="fr-FR" b="1" dirty="0" smtClean="0"/>
          </a:p>
          <a:p>
            <a:pPr lvl="1"/>
            <a:r>
              <a:rPr lang="fr-FR" sz="1400" dirty="0" smtClean="0"/>
              <a:t>Pas de déclaration des exceptions levée en entête de méthode</a:t>
            </a:r>
          </a:p>
          <a:p>
            <a:r>
              <a:rPr lang="fr-FR" sz="1600" b="1" dirty="0" smtClean="0"/>
              <a:t>Lambda</a:t>
            </a:r>
            <a:endParaRPr lang="fr-FR" b="1" dirty="0"/>
          </a:p>
        </p:txBody>
      </p:sp>
      <p:sp>
        <p:nvSpPr>
          <p:cNvPr id="2" name="Titre 1"/>
          <p:cNvSpPr>
            <a:spLocks noGrp="1"/>
          </p:cNvSpPr>
          <p:nvPr>
            <p:ph type="title"/>
          </p:nvPr>
        </p:nvSpPr>
        <p:spPr/>
        <p:txBody>
          <a:bodyPr/>
          <a:lstStyle/>
          <a:p>
            <a:r>
              <a:rPr lang="fr-FR" dirty="0"/>
              <a:t>FOCUS SUR C</a:t>
            </a:r>
            <a:r>
              <a:rPr lang="fr-FR" dirty="0" smtClean="0"/>
              <a:t># : Quelques spécificités </a:t>
            </a:r>
            <a:endParaRPr lang="fr-FR" dirty="0"/>
          </a:p>
        </p:txBody>
      </p:sp>
      <p:sp>
        <p:nvSpPr>
          <p:cNvPr id="4" name="Espace réservé du pied de page 3"/>
          <p:cNvSpPr>
            <a:spLocks noGrp="1"/>
          </p:cNvSpPr>
          <p:nvPr>
            <p:ph type="ftr" sz="quarter" idx="16"/>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19</a:t>
            </a:fld>
            <a:endParaRPr lang="fr-FR" dirty="0"/>
          </a:p>
        </p:txBody>
      </p:sp>
      <p:sp>
        <p:nvSpPr>
          <p:cNvPr id="7" name="ZoneTexte 6"/>
          <p:cNvSpPr txBox="1"/>
          <p:nvPr/>
        </p:nvSpPr>
        <p:spPr>
          <a:xfrm>
            <a:off x="760849" y="1772816"/>
            <a:ext cx="3456384" cy="1015663"/>
          </a:xfrm>
          <a:prstGeom prst="rect">
            <a:avLst/>
          </a:prstGeom>
          <a:solidFill>
            <a:schemeClr val="bg1"/>
          </a:solidFill>
          <a:ln>
            <a:solidFill>
              <a:schemeClr val="tx1"/>
            </a:solidFill>
          </a:ln>
        </p:spPr>
        <p:txBody>
          <a:bodyPr wrap="square" rtlCol="0">
            <a:spAutoFit/>
          </a:bodyPr>
          <a:lstStyle/>
          <a:p>
            <a:pPr lvl="0"/>
            <a:r>
              <a:rPr lang="en-US" sz="1000" dirty="0">
                <a:solidFill>
                  <a:srgbClr val="0000FF"/>
                </a:solidFill>
                <a:highlight>
                  <a:srgbClr val="FFFFFF"/>
                </a:highlight>
                <a:latin typeface="Consolas"/>
              </a:rPr>
              <a:t>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a:t>
            </a:r>
          </a:p>
          <a:p>
            <a:pPr lvl="0"/>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endParaRPr lang="en-US" sz="1000" dirty="0">
              <a:solidFill>
                <a:srgbClr val="000000"/>
              </a:solidFill>
              <a:highlight>
                <a:srgbClr val="FFFFFF"/>
              </a:highlight>
              <a:latin typeface="Consolas"/>
            </a:endParaRPr>
          </a:p>
          <a:p>
            <a:pPr lvl="0"/>
            <a:r>
              <a:rPr lang="en-US" sz="1000" dirty="0">
                <a:solidFill>
                  <a:srgbClr val="000000"/>
                </a:solidFill>
                <a:highlight>
                  <a:srgbClr val="FFFFFF"/>
                </a:highlight>
                <a:latin typeface="Consolas"/>
              </a:rPr>
              <a:t>{</a:t>
            </a:r>
          </a:p>
          <a:p>
            <a:pPr lvl="0"/>
            <a:r>
              <a:rPr lang="en-US" sz="1000" dirty="0">
                <a:solidFill>
                  <a:srgbClr val="0000FF"/>
                </a:solidFill>
                <a:highlight>
                  <a:srgbClr val="FFFFFF"/>
                </a:highlight>
                <a:latin typeface="Consolas"/>
              </a:rPr>
              <a:t>    get</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a:t>
            </a:r>
          </a:p>
          <a:p>
            <a:pPr lvl="0"/>
            <a:r>
              <a:rPr lang="en-US" sz="1000" dirty="0">
                <a:solidFill>
                  <a:srgbClr val="0000FF"/>
                </a:solidFill>
                <a:highlight>
                  <a:srgbClr val="FFFFFF"/>
                </a:highlight>
                <a:latin typeface="Consolas"/>
              </a:rPr>
              <a:t>    set</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value</a:t>
            </a:r>
            <a:r>
              <a:rPr lang="en-US" sz="1000" dirty="0">
                <a:solidFill>
                  <a:srgbClr val="000000"/>
                </a:solidFill>
                <a:highlight>
                  <a:srgbClr val="FFFFFF"/>
                </a:highlight>
                <a:latin typeface="Consolas"/>
              </a:rPr>
              <a:t>; }</a:t>
            </a:r>
          </a:p>
          <a:p>
            <a:pPr lvl="0"/>
            <a:r>
              <a:rPr lang="en-US" sz="1000" dirty="0" smtClean="0">
                <a:solidFill>
                  <a:srgbClr val="000000"/>
                </a:solidFill>
                <a:highlight>
                  <a:srgbClr val="FFFFFF"/>
                </a:highlight>
                <a:latin typeface="Consolas"/>
              </a:rPr>
              <a:t>}</a:t>
            </a:r>
            <a:endParaRPr lang="en-US" sz="1000" dirty="0">
              <a:solidFill>
                <a:srgbClr val="000000"/>
              </a:solidFill>
              <a:highlight>
                <a:srgbClr val="FFFFFF"/>
              </a:highlight>
              <a:latin typeface="Consolas"/>
            </a:endParaRPr>
          </a:p>
        </p:txBody>
      </p:sp>
      <p:sp>
        <p:nvSpPr>
          <p:cNvPr id="8" name="ZoneTexte 7"/>
          <p:cNvSpPr txBox="1"/>
          <p:nvPr/>
        </p:nvSpPr>
        <p:spPr>
          <a:xfrm>
            <a:off x="760850" y="2852936"/>
            <a:ext cx="3456384" cy="246221"/>
          </a:xfrm>
          <a:prstGeom prst="rect">
            <a:avLst/>
          </a:prstGeom>
          <a:solidFill>
            <a:schemeClr val="bg1"/>
          </a:solidFill>
          <a:ln>
            <a:solidFill>
              <a:schemeClr val="tx1"/>
            </a:solidFill>
          </a:ln>
        </p:spPr>
        <p:txBody>
          <a:bodyPr wrap="square" rtlCol="0">
            <a:spAutoFit/>
          </a:bodyPr>
          <a:lstStyle/>
          <a:p>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a:t>
            </a:r>
            <a:endParaRPr lang="en-US" sz="1000" dirty="0">
              <a:solidFill>
                <a:srgbClr val="000000"/>
              </a:solidFill>
              <a:highlight>
                <a:srgbClr val="FFFFFF"/>
              </a:highlight>
              <a:latin typeface="Consolas"/>
            </a:endParaRPr>
          </a:p>
        </p:txBody>
      </p:sp>
      <p:sp>
        <p:nvSpPr>
          <p:cNvPr id="9" name="Text Box 4"/>
          <p:cNvSpPr txBox="1">
            <a:spLocks noChangeArrowheads="1"/>
          </p:cNvSpPr>
          <p:nvPr/>
        </p:nvSpPr>
        <p:spPr bwMode="auto">
          <a:xfrm>
            <a:off x="377417" y="4543960"/>
            <a:ext cx="4050568" cy="1477328"/>
          </a:xfrm>
          <a:prstGeom prst="rect">
            <a:avLst/>
          </a:prstGeom>
          <a:solidFill>
            <a:schemeClr val="bg1"/>
          </a:solidFill>
          <a:ln w="12700" cap="rnd" algn="ctr">
            <a:solidFill>
              <a:srgbClr val="000000"/>
            </a:solidFill>
            <a:prstDash val="solid"/>
            <a:miter lim="800000"/>
            <a:headEnd/>
            <a:tailEnd/>
          </a:ln>
        </p:spPr>
        <p:txBody>
          <a:bodyPr wrap="square" anchor="ctr">
            <a:spAutoFit/>
          </a:bodyPr>
          <a:lstStyle>
            <a:lvl1pPr defTabSz="349250">
              <a:defRPr>
                <a:solidFill>
                  <a:schemeClr val="tx2"/>
                </a:solidFill>
                <a:latin typeface="Arial" charset="0"/>
                <a:ea typeface="ヒラギノ角ゴ Pro W3" pitchFamily="1" charset="-128"/>
              </a:defRPr>
            </a:lvl1pPr>
            <a:lvl2pPr marL="742950" indent="-285750" defTabSz="349250">
              <a:defRPr>
                <a:solidFill>
                  <a:schemeClr val="tx2"/>
                </a:solidFill>
                <a:latin typeface="Arial" charset="0"/>
                <a:ea typeface="ヒラギノ角ゴ Pro W3" pitchFamily="1" charset="-128"/>
              </a:defRPr>
            </a:lvl2pPr>
            <a:lvl3pPr marL="1143000" indent="-228600" defTabSz="349250">
              <a:defRPr>
                <a:solidFill>
                  <a:schemeClr val="tx2"/>
                </a:solidFill>
                <a:latin typeface="Arial" charset="0"/>
                <a:ea typeface="ヒラギノ角ゴ Pro W3" pitchFamily="1" charset="-128"/>
              </a:defRPr>
            </a:lvl3pPr>
            <a:lvl4pPr marL="1600200" indent="-228600" defTabSz="349250">
              <a:defRPr>
                <a:solidFill>
                  <a:schemeClr val="tx2"/>
                </a:solidFill>
                <a:latin typeface="Arial" charset="0"/>
                <a:ea typeface="ヒラギノ角ゴ Pro W3" pitchFamily="1" charset="-128"/>
              </a:defRPr>
            </a:lvl4pPr>
            <a:lvl5pPr marL="2057400" indent="-228600" defTabSz="349250">
              <a:defRPr>
                <a:solidFill>
                  <a:schemeClr val="tx2"/>
                </a:solidFill>
                <a:latin typeface="Arial" charset="0"/>
                <a:ea typeface="ヒラギノ角ゴ Pro W3" pitchFamily="1" charset="-128"/>
              </a:defRPr>
            </a:lvl5pPr>
            <a:lvl6pPr marL="2514600" indent="-228600" defTabSz="349250" eaLnBrk="0" fontAlgn="base" hangingPunct="0">
              <a:spcBef>
                <a:spcPct val="0"/>
              </a:spcBef>
              <a:spcAft>
                <a:spcPct val="0"/>
              </a:spcAft>
              <a:defRPr>
                <a:solidFill>
                  <a:schemeClr val="tx2"/>
                </a:solidFill>
                <a:latin typeface="Arial" charset="0"/>
                <a:ea typeface="ヒラギノ角ゴ Pro W3" pitchFamily="1" charset="-128"/>
              </a:defRPr>
            </a:lvl6pPr>
            <a:lvl7pPr marL="2971800" indent="-228600" defTabSz="349250" eaLnBrk="0" fontAlgn="base" hangingPunct="0">
              <a:spcBef>
                <a:spcPct val="0"/>
              </a:spcBef>
              <a:spcAft>
                <a:spcPct val="0"/>
              </a:spcAft>
              <a:defRPr>
                <a:solidFill>
                  <a:schemeClr val="tx2"/>
                </a:solidFill>
                <a:latin typeface="Arial" charset="0"/>
                <a:ea typeface="ヒラギノ角ゴ Pro W3" pitchFamily="1" charset="-128"/>
              </a:defRPr>
            </a:lvl7pPr>
            <a:lvl8pPr marL="3429000" indent="-228600" defTabSz="349250" eaLnBrk="0" fontAlgn="base" hangingPunct="0">
              <a:spcBef>
                <a:spcPct val="0"/>
              </a:spcBef>
              <a:spcAft>
                <a:spcPct val="0"/>
              </a:spcAft>
              <a:defRPr>
                <a:solidFill>
                  <a:schemeClr val="tx2"/>
                </a:solidFill>
                <a:latin typeface="Arial" charset="0"/>
                <a:ea typeface="ヒラギノ角ゴ Pro W3" pitchFamily="1" charset="-128"/>
              </a:defRPr>
            </a:lvl8pPr>
            <a:lvl9pPr marL="3886200" indent="-228600" defTabSz="349250" eaLnBrk="0" fontAlgn="base" hangingPunct="0">
              <a:spcBef>
                <a:spcPct val="0"/>
              </a:spcBef>
              <a:spcAft>
                <a:spcPct val="0"/>
              </a:spcAft>
              <a:defRPr>
                <a:solidFill>
                  <a:schemeClr val="tx2"/>
                </a:solidFill>
                <a:latin typeface="Arial" charset="0"/>
                <a:ea typeface="ヒラギノ角ゴ Pro W3" pitchFamily="1" charset="-128"/>
              </a:defRPr>
            </a:lvl9pPr>
          </a:lstStyle>
          <a:p>
            <a:r>
              <a:rPr lang="en-US" sz="1000" dirty="0">
                <a:solidFill>
                  <a:srgbClr val="2B91AF"/>
                </a:solidFill>
                <a:highlight>
                  <a:srgbClr val="FFFFFF"/>
                </a:highlight>
                <a:latin typeface="Consolas"/>
              </a:rPr>
              <a:t>List</a:t>
            </a:r>
            <a:r>
              <a:rPr lang="en-US" sz="1000" dirty="0">
                <a:solidFill>
                  <a:srgbClr val="000000"/>
                </a:solidFill>
                <a:highlight>
                  <a:srgbClr val="FFFFFF"/>
                </a:highlight>
                <a:latin typeface="Consolas"/>
              </a:rPr>
              <a:t>&lt;</a:t>
            </a:r>
            <a:r>
              <a:rPr lang="en-US" sz="1000" dirty="0">
                <a:solidFill>
                  <a:srgbClr val="2B91AF"/>
                </a:solidFill>
                <a:highlight>
                  <a:srgbClr val="FFFFFF"/>
                </a:highlight>
                <a:latin typeface="Consolas"/>
              </a:rPr>
              <a:t>Animal</a:t>
            </a:r>
            <a:r>
              <a:rPr lang="en-US" sz="1000" dirty="0">
                <a:solidFill>
                  <a:srgbClr val="000000"/>
                </a:solidFill>
                <a:highlight>
                  <a:srgbClr val="FFFFFF"/>
                </a:highlight>
                <a:latin typeface="Consolas"/>
              </a:rPr>
              <a:t>&gt; </a:t>
            </a:r>
            <a:r>
              <a:rPr lang="en-US" sz="1000" dirty="0" err="1">
                <a:solidFill>
                  <a:srgbClr val="000000"/>
                </a:solidFill>
                <a:highlight>
                  <a:srgbClr val="FFFFFF"/>
                </a:highlight>
                <a:latin typeface="Consolas"/>
              </a:rPr>
              <a:t>liste</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List</a:t>
            </a:r>
            <a:r>
              <a:rPr lang="en-US" sz="1000" dirty="0">
                <a:solidFill>
                  <a:srgbClr val="000000"/>
                </a:solidFill>
                <a:highlight>
                  <a:srgbClr val="FFFFFF"/>
                </a:highlight>
                <a:latin typeface="Consolas"/>
              </a:rPr>
              <a:t>&lt;</a:t>
            </a:r>
            <a:r>
              <a:rPr lang="en-US" sz="1000" dirty="0">
                <a:solidFill>
                  <a:srgbClr val="2B91AF"/>
                </a:solidFill>
                <a:highlight>
                  <a:srgbClr val="FFFFFF"/>
                </a:highlight>
                <a:latin typeface="Consolas"/>
              </a:rPr>
              <a:t>Animal</a:t>
            </a:r>
            <a:r>
              <a:rPr lang="en-US" sz="1000" dirty="0">
                <a:solidFill>
                  <a:srgbClr val="000000"/>
                </a:solidFill>
                <a:highlight>
                  <a:srgbClr val="FFFFFF"/>
                </a:highlight>
                <a:latin typeface="Consolas"/>
              </a:rPr>
              <a:t>&gt;();</a:t>
            </a:r>
          </a:p>
          <a:p>
            <a:r>
              <a:rPr lang="en-US" sz="1000" dirty="0" err="1">
                <a:solidFill>
                  <a:srgbClr val="000000"/>
                </a:solidFill>
                <a:highlight>
                  <a:srgbClr val="FFFFFF"/>
                </a:highlight>
                <a:latin typeface="Consolas"/>
              </a:rPr>
              <a:t>liste.add</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Cheval(</a:t>
            </a:r>
            <a:r>
              <a:rPr lang="en-US" sz="1000" dirty="0">
                <a:solidFill>
                  <a:srgbClr val="A31515"/>
                </a:solidFill>
                <a:highlight>
                  <a:srgbClr val="FFFFFF"/>
                </a:highlight>
                <a:latin typeface="Consolas"/>
              </a:rPr>
              <a:t>"Jumper"</a:t>
            </a:r>
            <a:r>
              <a:rPr lang="en-US" sz="1000" dirty="0">
                <a:solidFill>
                  <a:srgbClr val="000000"/>
                </a:solidFill>
                <a:highlight>
                  <a:srgbClr val="FFFFFF"/>
                </a:highlight>
                <a:latin typeface="Consolas"/>
              </a:rPr>
              <a:t>));</a:t>
            </a:r>
          </a:p>
          <a:p>
            <a:r>
              <a:rPr lang="en-US" sz="1000" dirty="0" err="1">
                <a:solidFill>
                  <a:srgbClr val="000000"/>
                </a:solidFill>
                <a:highlight>
                  <a:srgbClr val="FFFFFF"/>
                </a:highlight>
                <a:latin typeface="Consolas"/>
              </a:rPr>
              <a:t>liste.add</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Perroquet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"Coco"</a:t>
            </a:r>
            <a:r>
              <a:rPr lang="en-US" sz="1000" dirty="0">
                <a:solidFill>
                  <a:srgbClr val="000000"/>
                </a:solidFill>
                <a:highlight>
                  <a:srgbClr val="FFFFFF"/>
                </a:highlight>
                <a:latin typeface="Consolas"/>
              </a:rPr>
              <a:t>));</a:t>
            </a:r>
          </a:p>
          <a:p>
            <a:r>
              <a:rPr lang="en-US" sz="1000" dirty="0" err="1">
                <a:solidFill>
                  <a:srgbClr val="000000"/>
                </a:solidFill>
                <a:highlight>
                  <a:srgbClr val="FFFFFF"/>
                </a:highlight>
                <a:latin typeface="Consolas"/>
              </a:rPr>
              <a:t>liste.add</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Cheval(</a:t>
            </a:r>
            <a:r>
              <a:rPr lang="en-US" sz="1000" dirty="0">
                <a:solidFill>
                  <a:srgbClr val="A31515"/>
                </a:solidFill>
                <a:highlight>
                  <a:srgbClr val="FFFFFF"/>
                </a:highlight>
                <a:latin typeface="Consolas"/>
              </a:rPr>
              <a:t>"Maurice"</a:t>
            </a:r>
            <a:r>
              <a:rPr lang="en-US" sz="1000" dirty="0">
                <a:solidFill>
                  <a:srgbClr val="000000"/>
                </a:solidFill>
                <a:highlight>
                  <a:srgbClr val="FFFFFF"/>
                </a:highlight>
                <a:latin typeface="Consolas"/>
              </a:rPr>
              <a:t>));</a:t>
            </a:r>
          </a:p>
          <a:p>
            <a:endParaRPr lang="en-US"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nomRecherche</a:t>
            </a:r>
            <a:r>
              <a:rPr lang="en-US" sz="1000" dirty="0">
                <a:solidFill>
                  <a:srgbClr val="000000"/>
                </a:solidFill>
                <a:highlight>
                  <a:srgbClr val="FFFFFF"/>
                </a:highlight>
                <a:latin typeface="Consolas"/>
              </a:rPr>
              <a:t> = </a:t>
            </a:r>
            <a:r>
              <a:rPr lang="en-US" sz="1000" dirty="0">
                <a:solidFill>
                  <a:srgbClr val="A31515"/>
                </a:solidFill>
                <a:highlight>
                  <a:srgbClr val="FFFFFF"/>
                </a:highlight>
                <a:latin typeface="Consolas"/>
              </a:rPr>
              <a:t>"Maurice"</a:t>
            </a:r>
            <a:r>
              <a:rPr lang="en-US"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Animal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animalRecherche</a:t>
            </a:r>
            <a:r>
              <a:rPr lang="en-US" sz="1000" dirty="0">
                <a:solidFill>
                  <a:srgbClr val="000000"/>
                </a:solidFill>
                <a:highlight>
                  <a:srgbClr val="FFFFFF"/>
                </a:highlight>
                <a:latin typeface="Consolas"/>
              </a:rPr>
              <a:t>;</a:t>
            </a:r>
          </a:p>
          <a:p>
            <a:r>
              <a:rPr lang="en-US" sz="1000" dirty="0" err="1">
                <a:solidFill>
                  <a:srgbClr val="000000"/>
                </a:solidFill>
                <a:highlight>
                  <a:srgbClr val="FFFFFF"/>
                </a:highlight>
                <a:latin typeface="Consolas"/>
              </a:rPr>
              <a:t>animalRecherche</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liste.Find</a:t>
            </a:r>
            <a:r>
              <a:rPr lang="en-US" sz="1000" dirty="0">
                <a:solidFill>
                  <a:srgbClr val="000000"/>
                </a:solidFill>
                <a:highlight>
                  <a:srgbClr val="FFFFFF"/>
                </a:highlight>
                <a:latin typeface="Consolas"/>
              </a:rPr>
              <a:t>(a =&gt; </a:t>
            </a:r>
            <a:r>
              <a:rPr lang="en-US" sz="1000" dirty="0" err="1">
                <a:solidFill>
                  <a:srgbClr val="000000"/>
                </a:solidFill>
                <a:highlight>
                  <a:srgbClr val="FFFFFF"/>
                </a:highlight>
                <a:latin typeface="Consolas"/>
              </a:rPr>
              <a:t>a.Nom</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nomRecherche</a:t>
            </a:r>
            <a:r>
              <a:rPr lang="en-US" sz="1000" dirty="0">
                <a:solidFill>
                  <a:srgbClr val="000000"/>
                </a:solidFill>
                <a:highlight>
                  <a:srgbClr val="FFFFFF"/>
                </a:highlight>
                <a:latin typeface="Consolas"/>
              </a:rPr>
              <a:t>);</a:t>
            </a:r>
            <a:endParaRPr lang="en-US" altLang="en-US" sz="1000" noProof="1"/>
          </a:p>
        </p:txBody>
      </p:sp>
      <p:sp>
        <p:nvSpPr>
          <p:cNvPr id="10" name="Text Box 4"/>
          <p:cNvSpPr txBox="1">
            <a:spLocks noChangeArrowheads="1"/>
          </p:cNvSpPr>
          <p:nvPr/>
        </p:nvSpPr>
        <p:spPr bwMode="auto">
          <a:xfrm>
            <a:off x="4823919" y="4941168"/>
            <a:ext cx="3780529" cy="1169551"/>
          </a:xfrm>
          <a:prstGeom prst="rect">
            <a:avLst/>
          </a:prstGeom>
          <a:solidFill>
            <a:schemeClr val="bg1"/>
          </a:solidFill>
          <a:ln>
            <a:solidFill>
              <a:schemeClr val="tx1"/>
            </a:solidFill>
          </a:ln>
        </p:spPr>
        <p:txBody>
          <a:bodyPr wrap="square" anchor="ctr">
            <a:spAutoFit/>
          </a:bodyPr>
          <a:lstStyle>
            <a:lvl1pPr defTabSz="349250">
              <a:defRPr>
                <a:solidFill>
                  <a:schemeClr val="tx2"/>
                </a:solidFill>
                <a:latin typeface="Arial" charset="0"/>
                <a:ea typeface="ヒラギノ角ゴ Pro W3" pitchFamily="1" charset="-128"/>
              </a:defRPr>
            </a:lvl1pPr>
            <a:lvl2pPr marL="742950" indent="-285750" defTabSz="349250">
              <a:defRPr>
                <a:solidFill>
                  <a:schemeClr val="tx2"/>
                </a:solidFill>
                <a:latin typeface="Arial" charset="0"/>
                <a:ea typeface="ヒラギノ角ゴ Pro W3" pitchFamily="1" charset="-128"/>
              </a:defRPr>
            </a:lvl2pPr>
            <a:lvl3pPr marL="1143000" indent="-228600" defTabSz="349250">
              <a:defRPr>
                <a:solidFill>
                  <a:schemeClr val="tx2"/>
                </a:solidFill>
                <a:latin typeface="Arial" charset="0"/>
                <a:ea typeface="ヒラギノ角ゴ Pro W3" pitchFamily="1" charset="-128"/>
              </a:defRPr>
            </a:lvl3pPr>
            <a:lvl4pPr marL="1600200" indent="-228600" defTabSz="349250">
              <a:defRPr>
                <a:solidFill>
                  <a:schemeClr val="tx2"/>
                </a:solidFill>
                <a:latin typeface="Arial" charset="0"/>
                <a:ea typeface="ヒラギノ角ゴ Pro W3" pitchFamily="1" charset="-128"/>
              </a:defRPr>
            </a:lvl4pPr>
            <a:lvl5pPr marL="2057400" indent="-228600" defTabSz="349250">
              <a:defRPr>
                <a:solidFill>
                  <a:schemeClr val="tx2"/>
                </a:solidFill>
                <a:latin typeface="Arial" charset="0"/>
                <a:ea typeface="ヒラギノ角ゴ Pro W3" pitchFamily="1" charset="-128"/>
              </a:defRPr>
            </a:lvl5pPr>
            <a:lvl6pPr marL="2514600" indent="-228600" defTabSz="349250" eaLnBrk="0" fontAlgn="base" hangingPunct="0">
              <a:spcBef>
                <a:spcPct val="0"/>
              </a:spcBef>
              <a:spcAft>
                <a:spcPct val="0"/>
              </a:spcAft>
              <a:defRPr>
                <a:solidFill>
                  <a:schemeClr val="tx2"/>
                </a:solidFill>
                <a:latin typeface="Arial" charset="0"/>
                <a:ea typeface="ヒラギノ角ゴ Pro W3" pitchFamily="1" charset="-128"/>
              </a:defRPr>
            </a:lvl6pPr>
            <a:lvl7pPr marL="2971800" indent="-228600" defTabSz="349250" eaLnBrk="0" fontAlgn="base" hangingPunct="0">
              <a:spcBef>
                <a:spcPct val="0"/>
              </a:spcBef>
              <a:spcAft>
                <a:spcPct val="0"/>
              </a:spcAft>
              <a:defRPr>
                <a:solidFill>
                  <a:schemeClr val="tx2"/>
                </a:solidFill>
                <a:latin typeface="Arial" charset="0"/>
                <a:ea typeface="ヒラギノ角ゴ Pro W3" pitchFamily="1" charset="-128"/>
              </a:defRPr>
            </a:lvl7pPr>
            <a:lvl8pPr marL="3429000" indent="-228600" defTabSz="349250" eaLnBrk="0" fontAlgn="base" hangingPunct="0">
              <a:spcBef>
                <a:spcPct val="0"/>
              </a:spcBef>
              <a:spcAft>
                <a:spcPct val="0"/>
              </a:spcAft>
              <a:defRPr>
                <a:solidFill>
                  <a:schemeClr val="tx2"/>
                </a:solidFill>
                <a:latin typeface="Arial" charset="0"/>
                <a:ea typeface="ヒラギノ角ゴ Pro W3" pitchFamily="1" charset="-128"/>
              </a:defRPr>
            </a:lvl8pPr>
            <a:lvl9pPr marL="3886200" indent="-228600" defTabSz="349250" eaLnBrk="0" fontAlgn="base" hangingPunct="0">
              <a:spcBef>
                <a:spcPct val="0"/>
              </a:spcBef>
              <a:spcAft>
                <a:spcPct val="0"/>
              </a:spcAft>
              <a:defRPr>
                <a:solidFill>
                  <a:schemeClr val="tx2"/>
                </a:solidFill>
                <a:latin typeface="Arial" charset="0"/>
                <a:ea typeface="ヒラギノ角ゴ Pro W3" pitchFamily="1" charset="-128"/>
              </a:defRPr>
            </a:lvl9pPr>
          </a:lstStyle>
          <a:p>
            <a:r>
              <a:rPr lang="fr-FR" altLang="en-US" sz="1000" dirty="0">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List</a:t>
            </a:r>
            <a:r>
              <a:rPr lang="en-US" sz="1000" dirty="0">
                <a:solidFill>
                  <a:srgbClr val="000000"/>
                </a:solidFill>
                <a:highlight>
                  <a:srgbClr val="FFFFFF"/>
                </a:highlight>
                <a:latin typeface="Consolas" panose="020B0609020204030204" pitchFamily="49" charset="0"/>
              </a:rPr>
              <a:t>&lt;</a:t>
            </a:r>
            <a:r>
              <a:rPr lang="en-US" sz="1000" dirty="0">
                <a:solidFill>
                  <a:srgbClr val="2B91AF"/>
                </a:solidFill>
                <a:highlight>
                  <a:srgbClr val="FFFFFF"/>
                </a:highlight>
                <a:latin typeface="Consolas" panose="020B0609020204030204" pitchFamily="49" charset="0"/>
              </a:rPr>
              <a:t>Person</a:t>
            </a:r>
            <a:r>
              <a:rPr lang="en-US" sz="1000" dirty="0">
                <a:solidFill>
                  <a:srgbClr val="000000"/>
                </a:solidFill>
                <a:highlight>
                  <a:srgbClr val="FFFFFF"/>
                </a:highlight>
                <a:latin typeface="Consolas" panose="020B0609020204030204" pitchFamily="49" charset="0"/>
              </a:rPr>
              <a:t>&gt; persons = …;</a:t>
            </a:r>
          </a:p>
          <a:p>
            <a:endParaRPr lang="en-US" sz="1000" dirty="0">
              <a:solidFill>
                <a:srgbClr val="000000"/>
              </a:solidFill>
              <a:highlight>
                <a:srgbClr val="FFFFFF"/>
              </a:highlight>
              <a:latin typeface="Consolas" panose="020B0609020204030204" pitchFamily="49" charset="0"/>
            </a:endParaRPr>
          </a:p>
          <a:p>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q1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from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p </a:t>
            </a:r>
            <a:r>
              <a:rPr lang="en-US" sz="1000" dirty="0">
                <a:solidFill>
                  <a:srgbClr val="0000FF"/>
                </a:solidFill>
                <a:highlight>
                  <a:srgbClr val="FFFFFF"/>
                </a:highlight>
                <a:latin typeface="Consolas" panose="020B0609020204030204" pitchFamily="49" charset="0"/>
              </a:rPr>
              <a:t>in</a:t>
            </a:r>
            <a:r>
              <a:rPr lang="en-US" sz="1000" dirty="0">
                <a:solidFill>
                  <a:srgbClr val="000000"/>
                </a:solidFill>
                <a:highlight>
                  <a:srgbClr val="FFFFFF"/>
                </a:highlight>
                <a:latin typeface="Consolas" panose="020B0609020204030204" pitchFamily="49" charset="0"/>
              </a:rPr>
              <a:t> persons</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where</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p.Sex</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Sex.Female</a:t>
            </a:r>
            <a:r>
              <a:rPr lang="en-US" sz="1000" dirty="0">
                <a:solidFill>
                  <a:srgbClr val="000000"/>
                </a:solidFill>
                <a:highlight>
                  <a:srgbClr val="FFFFFF"/>
                </a:highlight>
                <a:latin typeface="Consolas" panose="020B0609020204030204" pitchFamily="49" charset="0"/>
              </a:rPr>
              <a:t> &amp;&amp; </a:t>
            </a:r>
            <a:r>
              <a:rPr lang="en-US" sz="1000" dirty="0" err="1">
                <a:solidFill>
                  <a:srgbClr val="000000"/>
                </a:solidFill>
                <a:highlight>
                  <a:srgbClr val="FFFFFF"/>
                </a:highlight>
                <a:latin typeface="Consolas" panose="020B0609020204030204" pitchFamily="49" charset="0"/>
              </a:rPr>
              <a:t>p.Age</a:t>
            </a:r>
            <a:r>
              <a:rPr lang="en-US" sz="1000" dirty="0">
                <a:solidFill>
                  <a:srgbClr val="000000"/>
                </a:solidFill>
                <a:highlight>
                  <a:srgbClr val="FFFFFF"/>
                </a:highlight>
                <a:latin typeface="Consolas" panose="020B0609020204030204" pitchFamily="49" charset="0"/>
              </a:rPr>
              <a:t> &gt; 30</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select</a:t>
            </a:r>
            <a:r>
              <a:rPr lang="en-US" sz="1000" dirty="0">
                <a:solidFill>
                  <a:srgbClr val="000000"/>
                </a:solidFill>
                <a:highlight>
                  <a:srgbClr val="FFFFFF"/>
                </a:highlight>
                <a:latin typeface="Consolas" panose="020B0609020204030204" pitchFamily="49" charset="0"/>
              </a:rPr>
              <a:t> p;</a:t>
            </a:r>
          </a:p>
          <a:p>
            <a:endParaRPr lang="en-US" sz="1000" dirty="0">
              <a:solidFill>
                <a:srgbClr val="000000"/>
              </a:solidFill>
              <a:highlight>
                <a:srgbClr val="FFFFFF"/>
              </a:highlight>
              <a:latin typeface="Consolas" panose="020B0609020204030204" pitchFamily="49" charset="0"/>
            </a:endParaRPr>
          </a:p>
          <a:p>
            <a:r>
              <a:rPr lang="en-US" sz="1000" dirty="0" err="1">
                <a:solidFill>
                  <a:srgbClr val="0000FF"/>
                </a:solidFill>
                <a:highlight>
                  <a:srgbClr val="FFFFFF"/>
                </a:highlight>
                <a:latin typeface="Consolas" panose="020B0609020204030204" pitchFamily="49" charset="0"/>
              </a:rPr>
              <a:t>int</a:t>
            </a:r>
            <a:r>
              <a:rPr lang="en-US" sz="1000" dirty="0">
                <a:solidFill>
                  <a:srgbClr val="000000"/>
                </a:solidFill>
                <a:highlight>
                  <a:srgbClr val="FFFFFF"/>
                </a:highlight>
                <a:latin typeface="Consolas" panose="020B0609020204030204" pitchFamily="49" charset="0"/>
              </a:rPr>
              <a:t> result = q1.Count();</a:t>
            </a:r>
            <a:endParaRPr lang="fr-FR" altLang="en-US" sz="1000" noProof="1">
              <a:latin typeface="Consolas" panose="020B0609020204030204" pitchFamily="49" charset="0"/>
            </a:endParaRPr>
          </a:p>
        </p:txBody>
      </p:sp>
    </p:spTree>
    <p:extLst>
      <p:ext uri="{BB962C8B-B14F-4D97-AF65-F5344CB8AC3E}">
        <p14:creationId xmlns:p14="http://schemas.microsoft.com/office/powerpoint/2010/main" val="2957759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sz="quarter" idx="14"/>
          </p:nvPr>
        </p:nvSpPr>
        <p:spPr>
          <a:xfrm>
            <a:off x="4701729" y="1367309"/>
            <a:ext cx="3888234" cy="3205114"/>
          </a:xfrm>
        </p:spPr>
        <p:txBody>
          <a:bodyPr/>
          <a:lstStyle/>
          <a:p>
            <a:r>
              <a:rPr lang="en-GB" sz="1800" dirty="0" err="1" smtClean="0"/>
              <a:t>Architecte</a:t>
            </a:r>
            <a:r>
              <a:rPr lang="en-GB" sz="1800" dirty="0" smtClean="0"/>
              <a:t> .NET</a:t>
            </a:r>
          </a:p>
          <a:p>
            <a:r>
              <a:rPr lang="en-GB" sz="1800" dirty="0" smtClean="0"/>
              <a:t>MIAGE Promo 2007</a:t>
            </a:r>
          </a:p>
          <a:p>
            <a:r>
              <a:rPr lang="en-GB" sz="1800" dirty="0" smtClean="0"/>
              <a:t>10 </a:t>
            </a:r>
            <a:r>
              <a:rPr lang="en-GB" sz="1800" dirty="0" err="1" smtClean="0"/>
              <a:t>ans</a:t>
            </a:r>
            <a:r>
              <a:rPr lang="en-GB" sz="1800" dirty="0" smtClean="0"/>
              <a:t> de .NET</a:t>
            </a:r>
          </a:p>
          <a:p>
            <a:pPr lvl="1"/>
            <a:r>
              <a:rPr lang="en-GB" sz="1600" dirty="0" smtClean="0"/>
              <a:t>Dev</a:t>
            </a:r>
          </a:p>
          <a:p>
            <a:pPr lvl="1"/>
            <a:r>
              <a:rPr lang="en-GB" sz="1600" dirty="0" smtClean="0"/>
              <a:t>Lead Dev</a:t>
            </a:r>
          </a:p>
          <a:p>
            <a:pPr lvl="1"/>
            <a:r>
              <a:rPr lang="en-GB" sz="1600" dirty="0" smtClean="0"/>
              <a:t>CP</a:t>
            </a:r>
          </a:p>
          <a:p>
            <a:pPr lvl="1"/>
            <a:r>
              <a:rPr lang="en-GB" sz="1600" dirty="0" smtClean="0"/>
              <a:t>Archi</a:t>
            </a:r>
          </a:p>
          <a:p>
            <a:r>
              <a:rPr lang="en-GB" sz="1800" dirty="0" smtClean="0"/>
              <a:t>4 </a:t>
            </a:r>
            <a:r>
              <a:rPr lang="en-GB" sz="1800" dirty="0" err="1" smtClean="0"/>
              <a:t>ans</a:t>
            </a:r>
            <a:r>
              <a:rPr lang="en-GB" sz="1800" dirty="0" smtClean="0"/>
              <a:t> chez </a:t>
            </a:r>
            <a:r>
              <a:rPr lang="en-GB" sz="1800" dirty="0" err="1" smtClean="0"/>
              <a:t>Sopra</a:t>
            </a:r>
            <a:r>
              <a:rPr lang="en-GB" sz="1800" dirty="0" smtClean="0"/>
              <a:t> </a:t>
            </a:r>
            <a:r>
              <a:rPr lang="en-GB" sz="1800" dirty="0" err="1" smtClean="0"/>
              <a:t>Steria</a:t>
            </a:r>
            <a:endParaRPr lang="en-GB" sz="1800" dirty="0" smtClean="0"/>
          </a:p>
          <a:p>
            <a:pPr lvl="1"/>
            <a:r>
              <a:rPr lang="en-GB" sz="1600" dirty="0" err="1" smtClean="0"/>
              <a:t>Membre</a:t>
            </a:r>
            <a:r>
              <a:rPr lang="en-GB" sz="1600" dirty="0" smtClean="0"/>
              <a:t> de la cellule AET</a:t>
            </a:r>
            <a:endParaRPr lang="en-GB" sz="1600" dirty="0"/>
          </a:p>
        </p:txBody>
      </p:sp>
      <p:pic>
        <p:nvPicPr>
          <p:cNvPr id="7" name="Picture 2" descr="http://www.cci-paris-idf.fr/sites/default/files/formations/Images/Standards/Actualit%C3%A9s/enquete-business-developer-standard.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9100" y="1380357"/>
            <a:ext cx="4007854" cy="2882161"/>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p:cNvSpPr>
            <a:spLocks noGrp="1"/>
          </p:cNvSpPr>
          <p:nvPr>
            <p:ph type="title"/>
          </p:nvPr>
        </p:nvSpPr>
        <p:spPr/>
        <p:txBody>
          <a:bodyPr/>
          <a:lstStyle/>
          <a:p>
            <a:r>
              <a:rPr lang="fr-FR" dirty="0" smtClean="0"/>
              <a:t>Me</a:t>
            </a:r>
            <a:r>
              <a:rPr lang="fr-FR" dirty="0"/>
              <a:t>, </a:t>
            </a:r>
            <a:r>
              <a:rPr lang="fr-FR" dirty="0" err="1"/>
              <a:t>myself</a:t>
            </a:r>
            <a:r>
              <a:rPr lang="fr-FR" dirty="0"/>
              <a:t> &amp; </a:t>
            </a:r>
            <a:r>
              <a:rPr lang="fr-FR" dirty="0" smtClean="0"/>
              <a:t>I : Nicolas FLEURY</a:t>
            </a:r>
            <a:endParaRPr lang="fr-FR" dirty="0"/>
          </a:p>
        </p:txBody>
      </p:sp>
      <p:sp>
        <p:nvSpPr>
          <p:cNvPr id="5" name="Espace réservé du pied de page 4"/>
          <p:cNvSpPr>
            <a:spLocks noGrp="1"/>
          </p:cNvSpPr>
          <p:nvPr>
            <p:ph type="ftr" sz="quarter" idx="16"/>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6" name="Espace réservé du numéro de diapositive 5"/>
          <p:cNvSpPr>
            <a:spLocks noGrp="1"/>
          </p:cNvSpPr>
          <p:nvPr>
            <p:ph type="sldNum" sz="quarter" idx="17"/>
          </p:nvPr>
        </p:nvSpPr>
        <p:spPr/>
        <p:txBody>
          <a:bodyPr/>
          <a:lstStyle/>
          <a:p>
            <a:pPr>
              <a:defRPr/>
            </a:pPr>
            <a:fld id="{8E241FC4-8786-4097-B328-B9ED0E5298FC}" type="slidenum">
              <a:rPr lang="fr-FR" smtClean="0"/>
              <a:pPr>
                <a:defRPr/>
              </a:pPr>
              <a:t>2</a:t>
            </a:fld>
            <a:endParaRPr lang="fr-FR" dirty="0"/>
          </a:p>
        </p:txBody>
      </p:sp>
      <p:pic>
        <p:nvPicPr>
          <p:cNvPr id="2052" name="Picture 4" descr="Résultat de recherche d'images pour &quot;betclic log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88" y="4729787"/>
            <a:ext cx="2810053" cy="1385196"/>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descr="Résultat de recherche d'images pour &quot;virtual regatta&quot;"/>
          <p:cNvSpPr>
            <a:spLocks noChangeAspect="1" noChangeArrowheads="1"/>
          </p:cNvSpPr>
          <p:nvPr/>
        </p:nvSpPr>
        <p:spPr bwMode="auto">
          <a:xfrm>
            <a:off x="5474489" y="4644973"/>
            <a:ext cx="2051580" cy="20515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8" name="Picture 10" descr="Résultat de recherche d'images pour &quot;virtual regatta&quot;"/>
          <p:cNvPicPr>
            <a:picLocks noChangeAspect="1" noChangeArrowheads="1"/>
          </p:cNvPicPr>
          <p:nvPr/>
        </p:nvPicPr>
        <p:blipFill rotWithShape="1">
          <a:blip r:embed="rId4">
            <a:extLst>
              <a:ext uri="{28A0092B-C50C-407E-A947-70E740481C1C}">
                <a14:useLocalDpi xmlns:a14="http://schemas.microsoft.com/office/drawing/2010/main" val="0"/>
              </a:ext>
            </a:extLst>
          </a:blip>
          <a:srcRect l="-725" t="30264" r="725" b="39920"/>
          <a:stretch/>
        </p:blipFill>
        <p:spPr bwMode="auto">
          <a:xfrm>
            <a:off x="1700070" y="5801382"/>
            <a:ext cx="1952836" cy="65755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ésultat de recherche d'images pour &quot;sf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8956" y="4851374"/>
            <a:ext cx="788734" cy="78873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ésultat de recherche d'images pour &quot;ratp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79" y="5162765"/>
            <a:ext cx="994555" cy="10940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ésultat de recherche d'images pour &quot;ministère de la défense&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668" y="4853852"/>
            <a:ext cx="887399" cy="1097969"/>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p:cNvPicPr>
            <a:picLocks noChangeAspect="1"/>
          </p:cNvPicPr>
          <p:nvPr/>
        </p:nvPicPr>
        <p:blipFill>
          <a:blip r:embed="rId8"/>
          <a:stretch>
            <a:fillRect/>
          </a:stretch>
        </p:blipFill>
        <p:spPr>
          <a:xfrm>
            <a:off x="3990380" y="5834391"/>
            <a:ext cx="748971" cy="748971"/>
          </a:xfrm>
          <a:prstGeom prst="rect">
            <a:avLst/>
          </a:prstGeom>
        </p:spPr>
      </p:pic>
      <p:pic>
        <p:nvPicPr>
          <p:cNvPr id="2070" name="Picture 22" descr="Résultat de recherche d'images pour &quot;la mutuelle generale&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8269" y="5400188"/>
            <a:ext cx="902481" cy="90248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Résultat de recherche d'images pour &quot;Humani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8842" y="4962474"/>
            <a:ext cx="875429" cy="875429"/>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Résultat de recherche d'images pour &quot;mutuelle saint christophe&qu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96689" y="6119332"/>
            <a:ext cx="976313" cy="65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001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ASP.NET</a:t>
            </a:r>
            <a:endParaRPr lang="fr-FR" dirty="0"/>
          </a:p>
        </p:txBody>
      </p:sp>
      <p:sp>
        <p:nvSpPr>
          <p:cNvPr id="3" name="Espace réservé du contenu 2"/>
          <p:cNvSpPr>
            <a:spLocks noGrp="1"/>
          </p:cNvSpPr>
          <p:nvPr>
            <p:ph sz="quarter" idx="13"/>
          </p:nvPr>
        </p:nvSpPr>
        <p:spPr/>
        <p:txBody>
          <a:bodyPr/>
          <a:lstStyle/>
          <a:p>
            <a:r>
              <a:rPr lang="fr-FR" dirty="0" smtClean="0"/>
              <a:t>Applications Web portés par .NET</a:t>
            </a:r>
          </a:p>
          <a:p>
            <a:r>
              <a:rPr lang="fr-FR" dirty="0" smtClean="0"/>
              <a:t>Hébergé par IIS (Windows)</a:t>
            </a:r>
          </a:p>
          <a:p>
            <a:r>
              <a:rPr lang="fr-FR" dirty="0" smtClean="0"/>
              <a:t>3 déclinaisons</a:t>
            </a:r>
          </a:p>
          <a:p>
            <a:pPr lvl="1"/>
            <a:r>
              <a:rPr lang="fr-FR" dirty="0" smtClean="0"/>
              <a:t>ASP.NET </a:t>
            </a:r>
            <a:r>
              <a:rPr lang="fr-FR" dirty="0" err="1" smtClean="0"/>
              <a:t>WebForms</a:t>
            </a:r>
            <a:r>
              <a:rPr lang="fr-FR" dirty="0" smtClean="0"/>
              <a:t> </a:t>
            </a:r>
          </a:p>
          <a:p>
            <a:pPr lvl="2"/>
            <a:r>
              <a:rPr lang="fr-FR" dirty="0" smtClean="0"/>
              <a:t>Fichiers </a:t>
            </a:r>
            <a:r>
              <a:rPr lang="fr-FR" dirty="0" err="1" smtClean="0"/>
              <a:t>aspx</a:t>
            </a:r>
            <a:endParaRPr lang="fr-FR" dirty="0" smtClean="0"/>
          </a:p>
          <a:p>
            <a:pPr lvl="2"/>
            <a:r>
              <a:rPr lang="fr-FR" dirty="0" smtClean="0"/>
              <a:t>Faire du web comme ans un client lourd (notions d’évènements)</a:t>
            </a:r>
          </a:p>
          <a:p>
            <a:pPr lvl="1"/>
            <a:r>
              <a:rPr lang="fr-FR" dirty="0" smtClean="0"/>
              <a:t>ASP.NET MVC</a:t>
            </a:r>
          </a:p>
          <a:p>
            <a:pPr lvl="1"/>
            <a:r>
              <a:rPr lang="fr-FR" dirty="0" smtClean="0"/>
              <a:t>ASP.NET </a:t>
            </a:r>
            <a:r>
              <a:rPr lang="fr-FR" dirty="0" err="1" smtClean="0"/>
              <a:t>WebAPI</a:t>
            </a:r>
            <a:r>
              <a:rPr lang="fr-FR" dirty="0" smtClean="0"/>
              <a:t> 2</a:t>
            </a:r>
          </a:p>
          <a:p>
            <a:pPr lvl="2"/>
            <a:r>
              <a:rPr lang="fr-FR" dirty="0" smtClean="0"/>
              <a:t>A suivre!! ;)</a:t>
            </a:r>
          </a:p>
          <a:p>
            <a:r>
              <a:rPr lang="fr-FR" dirty="0" smtClean="0"/>
              <a:t>ASP.NET </a:t>
            </a:r>
            <a:r>
              <a:rPr lang="fr-FR" dirty="0" err="1" smtClean="0"/>
              <a:t>Core</a:t>
            </a:r>
            <a:endParaRPr lang="fr-FR" dirty="0" smtClean="0"/>
          </a:p>
          <a:p>
            <a:pPr lvl="1"/>
            <a:r>
              <a:rPr lang="fr-FR" dirty="0" smtClean="0"/>
              <a:t>Version open source d’ASP.NET</a:t>
            </a:r>
          </a:p>
          <a:p>
            <a:pPr lvl="1"/>
            <a:r>
              <a:rPr lang="fr-FR" dirty="0" smtClean="0"/>
              <a:t>Réécriture total du modèle de programmation</a:t>
            </a:r>
          </a:p>
          <a:p>
            <a:pPr lvl="1"/>
            <a:r>
              <a:rPr lang="fr-FR" dirty="0" smtClean="0"/>
              <a:t>Peut être hébergé sur n’importe quelle plateforme</a:t>
            </a:r>
            <a:endParaRPr lang="fr-FR" dirty="0"/>
          </a:p>
          <a:p>
            <a:pPr marL="785813" lvl="2" indent="0">
              <a:buNone/>
            </a:pPr>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20</a:t>
            </a:fld>
            <a:endParaRPr lang="fr-FR" dirty="0"/>
          </a:p>
        </p:txBody>
      </p:sp>
    </p:spTree>
    <p:extLst>
      <p:ext uri="{BB962C8B-B14F-4D97-AF65-F5344CB8AC3E}">
        <p14:creationId xmlns:p14="http://schemas.microsoft.com/office/powerpoint/2010/main" val="3194497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ASP.NET MVC</a:t>
            </a:r>
            <a:endParaRPr lang="fr-FR" dirty="0"/>
          </a:p>
        </p:txBody>
      </p:sp>
      <p:sp>
        <p:nvSpPr>
          <p:cNvPr id="4" name="Espace réservé du pied de page 3"/>
          <p:cNvSpPr>
            <a:spLocks noGrp="1"/>
          </p:cNvSpPr>
          <p:nvPr>
            <p:ph type="ftr" sz="quarter" idx="16"/>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21</a:t>
            </a:fld>
            <a:endParaRPr lang="fr-FR" dirty="0"/>
          </a:p>
        </p:txBody>
      </p:sp>
      <p:sp>
        <p:nvSpPr>
          <p:cNvPr id="8" name="Espace réservé du contenu 7"/>
          <p:cNvSpPr>
            <a:spLocks noGrp="1"/>
          </p:cNvSpPr>
          <p:nvPr>
            <p:ph idx="1"/>
          </p:nvPr>
        </p:nvSpPr>
        <p:spPr>
          <a:xfrm>
            <a:off x="515938" y="1484313"/>
            <a:ext cx="4632125" cy="4678588"/>
          </a:xfrm>
        </p:spPr>
        <p:txBody>
          <a:bodyPr/>
          <a:lstStyle/>
          <a:p>
            <a:r>
              <a:rPr lang="fr-FR" dirty="0" smtClean="0"/>
              <a:t>Pattern MVC</a:t>
            </a:r>
          </a:p>
          <a:p>
            <a:endParaRPr lang="fr-FR" dirty="0"/>
          </a:p>
          <a:p>
            <a:endParaRPr lang="fr-FR" dirty="0" smtClean="0"/>
          </a:p>
          <a:p>
            <a:r>
              <a:rPr lang="fr-FR" dirty="0" smtClean="0"/>
              <a:t>Appel des routes et non des pages</a:t>
            </a:r>
          </a:p>
          <a:p>
            <a:r>
              <a:rPr lang="fr-FR" dirty="0" smtClean="0"/>
              <a:t>Route définie par:</a:t>
            </a:r>
          </a:p>
          <a:p>
            <a:pPr lvl="1"/>
            <a:r>
              <a:rPr lang="fr-FR" dirty="0" smtClean="0"/>
              <a:t>Un contrôleur</a:t>
            </a:r>
          </a:p>
          <a:p>
            <a:pPr lvl="1"/>
            <a:r>
              <a:rPr lang="fr-FR" dirty="0" smtClean="0"/>
              <a:t>Une action</a:t>
            </a:r>
          </a:p>
          <a:p>
            <a:pPr lvl="1"/>
            <a:r>
              <a:rPr lang="fr-FR" dirty="0" smtClean="0"/>
              <a:t>Un paramètre</a:t>
            </a:r>
          </a:p>
          <a:p>
            <a:pPr lvl="1"/>
            <a:r>
              <a:rPr lang="fr-FR" dirty="0" smtClean="0"/>
              <a:t>Un verbe</a:t>
            </a:r>
            <a:endParaRPr lang="fr-FR" dirty="0"/>
          </a:p>
        </p:txBody>
      </p:sp>
      <p:pic>
        <p:nvPicPr>
          <p:cNvPr id="9" name="Image 3" descr="http://dotnet.developpez.com/mvc/apercu-asp-net-overview/images/image001.png"/>
          <p:cNvPicPr>
            <a:picLocks noChangeAspect="1" noChangeArrowheads="1"/>
          </p:cNvPicPr>
          <p:nvPr/>
        </p:nvPicPr>
        <p:blipFill rotWithShape="1">
          <a:blip r:embed="rId3" cstate="print"/>
          <a:srcRect l="14803" t="-372" r="14513" b="372"/>
          <a:stretch/>
        </p:blipFill>
        <p:spPr bwMode="auto">
          <a:xfrm>
            <a:off x="2232787" y="1556792"/>
            <a:ext cx="1475117" cy="1296144"/>
          </a:xfrm>
          <a:prstGeom prst="rect">
            <a:avLst/>
          </a:prstGeom>
          <a:noFill/>
          <a:ln w="9525">
            <a:noFill/>
            <a:miter lim="800000"/>
            <a:headEnd/>
            <a:tailEnd/>
          </a:ln>
        </p:spPr>
      </p:pic>
      <p:pic>
        <p:nvPicPr>
          <p:cNvPr id="11" name="Image 10"/>
          <p:cNvPicPr>
            <a:picLocks noChangeAspect="1"/>
          </p:cNvPicPr>
          <p:nvPr/>
        </p:nvPicPr>
        <p:blipFill>
          <a:blip r:embed="rId4"/>
          <a:stretch>
            <a:fillRect/>
          </a:stretch>
        </p:blipFill>
        <p:spPr>
          <a:xfrm>
            <a:off x="5293853" y="476672"/>
            <a:ext cx="3296110" cy="5315692"/>
          </a:xfrm>
          <a:prstGeom prst="rect">
            <a:avLst/>
          </a:prstGeom>
        </p:spPr>
      </p:pic>
    </p:spTree>
    <p:extLst>
      <p:ext uri="{BB962C8B-B14F-4D97-AF65-F5344CB8AC3E}">
        <p14:creationId xmlns:p14="http://schemas.microsoft.com/office/powerpoint/2010/main" val="455999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ASP.NET </a:t>
            </a:r>
            <a:r>
              <a:rPr lang="fr-FR" dirty="0" smtClean="0"/>
              <a:t>MVC : Modèles</a:t>
            </a:r>
            <a:endParaRPr lang="fr-FR" dirty="0"/>
          </a:p>
        </p:txBody>
      </p:sp>
      <p:sp>
        <p:nvSpPr>
          <p:cNvPr id="3" name="Espace réservé du contenu 2"/>
          <p:cNvSpPr>
            <a:spLocks noGrp="1"/>
          </p:cNvSpPr>
          <p:nvPr>
            <p:ph sz="quarter" idx="13"/>
          </p:nvPr>
        </p:nvSpPr>
        <p:spPr/>
        <p:txBody>
          <a:bodyPr/>
          <a:lstStyle/>
          <a:p>
            <a:r>
              <a:rPr lang="fr-FR" sz="1800" dirty="0" smtClean="0"/>
              <a:t>Permet de transmettre la donnée</a:t>
            </a:r>
          </a:p>
          <a:p>
            <a:r>
              <a:rPr lang="fr-FR" sz="1800" dirty="0" smtClean="0"/>
              <a:t>Objet POCO</a:t>
            </a:r>
          </a:p>
          <a:p>
            <a:pPr marL="0" indent="0">
              <a:buNone/>
            </a:pPr>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22</a:t>
            </a:fld>
            <a:endParaRPr lang="fr-FR" dirty="0"/>
          </a:p>
        </p:txBody>
      </p:sp>
      <p:sp>
        <p:nvSpPr>
          <p:cNvPr id="6" name="ZoneTexte 5"/>
          <p:cNvSpPr txBox="1"/>
          <p:nvPr/>
        </p:nvSpPr>
        <p:spPr>
          <a:xfrm>
            <a:off x="827584" y="2564904"/>
            <a:ext cx="6840760" cy="3539430"/>
          </a:xfrm>
          <a:prstGeom prst="rect">
            <a:avLst/>
          </a:prstGeom>
          <a:noFill/>
          <a:ln>
            <a:solidFill>
              <a:schemeClr val="tx1"/>
            </a:solidFill>
          </a:ln>
        </p:spPr>
        <p:txBody>
          <a:bodyPr wrap="square" rtlCol="0">
            <a:spAutoFit/>
          </a:bodyPr>
          <a:lstStyle/>
          <a:p>
            <a:r>
              <a:rPr lang="fr-FR" sz="1400" dirty="0" err="1">
                <a:solidFill>
                  <a:srgbClr val="0000FF"/>
                </a:solidFill>
                <a:latin typeface="Consolas" panose="020B0609020204030204" pitchFamily="49" charset="0"/>
              </a:rPr>
              <a:t>namespace</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MIAGE.Exemple.Web.Models</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class</a:t>
            </a:r>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PlayerModel</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Required</a:t>
            </a:r>
            <a:r>
              <a:rPr lang="fr-FR"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Id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Required</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MaxLength</a:t>
            </a:r>
            <a:r>
              <a:rPr lang="fr-FR" sz="1400" dirty="0">
                <a:solidFill>
                  <a:srgbClr val="000000"/>
                </a:solidFill>
                <a:latin typeface="Consolas" panose="020B0609020204030204" pitchFamily="49" charset="0"/>
              </a:rPr>
              <a:t>(20)]</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Required</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EmailAddress</a:t>
            </a:r>
            <a:r>
              <a:rPr lang="fr-FR"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Email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03598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ASP.NET </a:t>
            </a:r>
            <a:r>
              <a:rPr lang="fr-FR" dirty="0" smtClean="0"/>
              <a:t>MVC : CONTROLEURS</a:t>
            </a:r>
            <a:endParaRPr lang="fr-FR" dirty="0"/>
          </a:p>
        </p:txBody>
      </p:sp>
      <p:sp>
        <p:nvSpPr>
          <p:cNvPr id="3" name="Espace réservé du contenu 2"/>
          <p:cNvSpPr>
            <a:spLocks noGrp="1"/>
          </p:cNvSpPr>
          <p:nvPr>
            <p:ph sz="quarter" idx="13"/>
          </p:nvPr>
        </p:nvSpPr>
        <p:spPr>
          <a:xfrm>
            <a:off x="515938" y="1484313"/>
            <a:ext cx="8088312" cy="1152599"/>
          </a:xfrm>
        </p:spPr>
        <p:txBody>
          <a:bodyPr/>
          <a:lstStyle/>
          <a:p>
            <a:pPr>
              <a:spcBef>
                <a:spcPts val="0"/>
              </a:spcBef>
            </a:pPr>
            <a:r>
              <a:rPr lang="fr-FR" sz="1800" dirty="0" smtClean="0"/>
              <a:t>Contient les actions</a:t>
            </a:r>
          </a:p>
          <a:p>
            <a:pPr>
              <a:spcBef>
                <a:spcPts val="0"/>
              </a:spcBef>
            </a:pPr>
            <a:r>
              <a:rPr lang="fr-FR" sz="1800" dirty="0" smtClean="0"/>
              <a:t>Par défaut, l’action Index est appelée</a:t>
            </a:r>
          </a:p>
          <a:p>
            <a:pPr>
              <a:spcBef>
                <a:spcPts val="0"/>
              </a:spcBef>
            </a:pPr>
            <a:r>
              <a:rPr lang="fr-FR" sz="1800" dirty="0" smtClean="0"/>
              <a:t>Des attribut permettent d’orienter sur la bonne méthode en fonction du verbe Http</a:t>
            </a:r>
            <a:endParaRPr lang="fr-FR" sz="1800"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23</a:t>
            </a:fld>
            <a:endParaRPr lang="fr-FR" dirty="0"/>
          </a:p>
        </p:txBody>
      </p:sp>
      <p:sp>
        <p:nvSpPr>
          <p:cNvPr id="6" name="ZoneTexte 5"/>
          <p:cNvSpPr txBox="1"/>
          <p:nvPr/>
        </p:nvSpPr>
        <p:spPr>
          <a:xfrm>
            <a:off x="544513" y="2619648"/>
            <a:ext cx="8059737" cy="3600986"/>
          </a:xfrm>
          <a:prstGeom prst="rect">
            <a:avLst/>
          </a:prstGeom>
          <a:noFill/>
          <a:ln>
            <a:solidFill>
              <a:schemeClr val="tx1"/>
            </a:solidFill>
          </a:ln>
        </p:spPr>
        <p:txBody>
          <a:bodyPr wrap="square" rtlCol="0">
            <a:spAutoFit/>
          </a:bodyPr>
          <a:lstStyle/>
          <a:p>
            <a:r>
              <a:rPr lang="fr-FR" sz="1200" dirty="0" smtClean="0">
                <a:solidFill>
                  <a:srgbClr val="0000FF"/>
                </a:solidFill>
                <a:latin typeface="Consolas" panose="020B0609020204030204" pitchFamily="49" charset="0"/>
              </a:rPr>
              <a:t>public</a:t>
            </a:r>
            <a:r>
              <a:rPr lang="fr-FR" sz="1200" dirty="0" smtClean="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PlayerController</a:t>
            </a:r>
            <a:r>
              <a:rPr lang="fr-FR" sz="1200" dirty="0">
                <a:solidFill>
                  <a:srgbClr val="000000"/>
                </a:solidFill>
                <a:latin typeface="Consolas" panose="020B0609020204030204" pitchFamily="49" charset="0"/>
              </a:rPr>
              <a:t> : </a:t>
            </a:r>
            <a:r>
              <a:rPr lang="fr-FR" sz="1200" dirty="0">
                <a:solidFill>
                  <a:srgbClr val="2B91AF"/>
                </a:solidFill>
                <a:latin typeface="Consolas" panose="020B0609020204030204" pitchFamily="49" charset="0"/>
              </a:rPr>
              <a:t>Controller</a:t>
            </a:r>
            <a:endParaRPr lang="fr-FR" sz="1200" dirty="0">
              <a:solidFill>
                <a:srgbClr val="000000"/>
              </a:solidFill>
              <a:latin typeface="Consolas" panose="020B0609020204030204" pitchFamily="49" charset="0"/>
            </a:endParaRPr>
          </a:p>
          <a:p>
            <a:r>
              <a:rPr lang="fr-FR" sz="1200" dirty="0" smtClean="0">
                <a:solidFill>
                  <a:srgbClr val="000000"/>
                </a:solidFill>
                <a:latin typeface="Consolas" panose="020B0609020204030204" pitchFamily="49" charset="0"/>
              </a:rPr>
              <a:t>{</a:t>
            </a:r>
            <a:endParaRPr lang="fr-FR" sz="1200" dirty="0">
              <a:solidFill>
                <a:srgbClr val="000000"/>
              </a:solidFill>
              <a:latin typeface="Consolas" panose="020B0609020204030204" pitchFamily="49" charset="0"/>
            </a:endParaRP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smtClean="0">
                <a:solidFill>
                  <a:srgbClr val="0000FF"/>
                </a:solidFill>
                <a:latin typeface="Consolas" panose="020B0609020204030204" pitchFamily="49" charset="0"/>
              </a:rPr>
              <a:t>public</a:t>
            </a:r>
            <a:r>
              <a:rPr lang="fr-FR" sz="1200" dirty="0" smtClean="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ActionResult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Add</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smtClean="0">
                <a:solidFill>
                  <a:srgbClr val="000000"/>
                </a:solidFill>
                <a:latin typeface="Consolas" panose="020B0609020204030204" pitchFamily="49" charset="0"/>
              </a:rPr>
              <a:t>{</a:t>
            </a:r>
          </a:p>
          <a:p>
            <a:r>
              <a:rPr lang="fr-FR" sz="1200" dirty="0" smtClean="0">
                <a:solidFill>
                  <a:srgbClr val="000000"/>
                </a:solidFill>
                <a:latin typeface="Consolas" panose="020B0609020204030204" pitchFamily="49" charset="0"/>
              </a:rPr>
              <a:t>        </a:t>
            </a:r>
            <a:r>
              <a:rPr lang="fr-FR" sz="1200" dirty="0" err="1" smtClean="0">
                <a:solidFill>
                  <a:srgbClr val="2B91AF"/>
                </a:solidFill>
                <a:latin typeface="Consolas" panose="020B0609020204030204" pitchFamily="49" charset="0"/>
              </a:rPr>
              <a:t>PlayerModel</a:t>
            </a:r>
            <a:r>
              <a:rPr lang="fr-FR" sz="1200" dirty="0" smtClean="0">
                <a:solidFill>
                  <a:srgbClr val="000000"/>
                </a:solidFill>
                <a:latin typeface="Consolas" panose="020B0609020204030204" pitchFamily="49" charset="0"/>
              </a:rPr>
              <a:t> model = </a:t>
            </a:r>
            <a:r>
              <a:rPr lang="fr-FR" sz="1200" dirty="0" smtClean="0">
                <a:solidFill>
                  <a:srgbClr val="0000FF"/>
                </a:solidFill>
                <a:latin typeface="Consolas" panose="020B0609020204030204" pitchFamily="49" charset="0"/>
              </a:rPr>
              <a:t>new</a:t>
            </a:r>
            <a:r>
              <a:rPr lang="fr-FR" sz="1200" dirty="0" smtClean="0">
                <a:solidFill>
                  <a:srgbClr val="000000"/>
                </a:solidFill>
                <a:latin typeface="Consolas" panose="020B0609020204030204" pitchFamily="49" charset="0"/>
              </a:rPr>
              <a:t> </a:t>
            </a:r>
            <a:r>
              <a:rPr lang="fr-FR" sz="1200" dirty="0" err="1" smtClean="0">
                <a:solidFill>
                  <a:srgbClr val="2B91AF"/>
                </a:solidFill>
                <a:latin typeface="Consolas" panose="020B0609020204030204" pitchFamily="49" charset="0"/>
              </a:rPr>
              <a:t>PlayerModel</a:t>
            </a:r>
            <a:r>
              <a:rPr lang="fr-FR" sz="1200" dirty="0" smtClean="0">
                <a:solidFill>
                  <a:srgbClr val="000000"/>
                </a:solidFill>
                <a:latin typeface="Consolas" panose="020B0609020204030204" pitchFamily="49" charset="0"/>
              </a:rPr>
              <a:t>();</a:t>
            </a:r>
          </a:p>
          <a:p>
            <a:r>
              <a:rPr lang="fr-FR" sz="1200" dirty="0" smtClean="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View</a:t>
            </a:r>
            <a:r>
              <a:rPr lang="fr-FR" sz="1200" dirty="0">
                <a:solidFill>
                  <a:srgbClr val="000000"/>
                </a:solidFill>
                <a:latin typeface="Consolas" panose="020B0609020204030204" pitchFamily="49" charset="0"/>
              </a:rPr>
              <a:t>(model);</a:t>
            </a:r>
          </a:p>
          <a:p>
            <a:r>
              <a:rPr lang="fr-FR" sz="1200" dirty="0">
                <a:solidFill>
                  <a:srgbClr val="000000"/>
                </a:solidFill>
                <a:latin typeface="Consolas" panose="020B0609020204030204" pitchFamily="49" charset="0"/>
              </a:rPr>
              <a:t> </a:t>
            </a:r>
            <a:r>
              <a:rPr lang="fr-FR" sz="1200" dirty="0" smtClean="0">
                <a:solidFill>
                  <a:srgbClr val="000000"/>
                </a:solidFill>
                <a:latin typeface="Consolas" panose="020B0609020204030204" pitchFamily="49" charset="0"/>
              </a:rPr>
              <a:t>   </a:t>
            </a:r>
            <a:r>
              <a:rPr lang="fr-FR" sz="1200" dirty="0">
                <a:solidFill>
                  <a:srgbClr val="000000"/>
                </a:solidFill>
                <a:latin typeface="Consolas" panose="020B0609020204030204" pitchFamily="49" charset="0"/>
              </a:rPr>
              <a:t>}</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smtClean="0">
                <a:solidFill>
                  <a:srgbClr val="000000"/>
                </a:solidFill>
                <a:latin typeface="Consolas" panose="020B0609020204030204" pitchFamily="49" charset="0"/>
              </a:rPr>
              <a:t>   </a:t>
            </a:r>
            <a:r>
              <a:rPr lang="fr-FR" sz="1200" dirty="0">
                <a:solidFill>
                  <a:srgbClr val="000000"/>
                </a:solidFill>
                <a:latin typeface="Consolas" panose="020B0609020204030204" pitchFamily="49" charset="0"/>
              </a:rPr>
              <a:t>[</a:t>
            </a:r>
            <a:r>
              <a:rPr lang="fr-FR" sz="1200" dirty="0" err="1">
                <a:solidFill>
                  <a:srgbClr val="2B91AF"/>
                </a:solidFill>
                <a:latin typeface="Consolas" panose="020B0609020204030204" pitchFamily="49" charset="0"/>
              </a:rPr>
              <a:t>HttpPost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smtClean="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ActionResult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Add</a:t>
            </a:r>
            <a:r>
              <a:rPr lang="fr-FR" sz="1200" dirty="0">
                <a:solidFill>
                  <a:srgbClr val="000000"/>
                </a:solidFill>
                <a:latin typeface="Consolas" panose="020B0609020204030204" pitchFamily="49" charset="0"/>
              </a:rPr>
              <a:t>(</a:t>
            </a:r>
            <a:r>
              <a:rPr lang="fr-FR" sz="1200" dirty="0" err="1">
                <a:solidFill>
                  <a:srgbClr val="2B91AF"/>
                </a:solidFill>
                <a:latin typeface="Consolas" panose="020B0609020204030204" pitchFamily="49" charset="0"/>
              </a:rPr>
              <a:t>PlayerModel</a:t>
            </a:r>
            <a:r>
              <a:rPr lang="fr-FR" sz="1200" dirty="0">
                <a:solidFill>
                  <a:srgbClr val="000000"/>
                </a:solidFill>
                <a:latin typeface="Consolas" panose="020B0609020204030204" pitchFamily="49" charset="0"/>
              </a:rPr>
              <a:t> model)</a:t>
            </a:r>
          </a:p>
          <a:p>
            <a:r>
              <a:rPr lang="fr-FR" sz="1200" dirty="0">
                <a:solidFill>
                  <a:srgbClr val="000000"/>
                </a:solidFill>
                <a:latin typeface="Consolas" panose="020B0609020204030204" pitchFamily="49" charset="0"/>
              </a:rPr>
              <a:t> </a:t>
            </a:r>
            <a:r>
              <a:rPr lang="fr-FR" sz="1200" dirty="0" smtClean="0">
                <a:solidFill>
                  <a:srgbClr val="000000"/>
                </a:solidFill>
                <a:latin typeface="Consolas" panose="020B0609020204030204" pitchFamily="49" charset="0"/>
              </a:rPr>
              <a:t>   </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smtClean="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ModelState.IsValid</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smtClean="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View</a:t>
            </a:r>
            <a:r>
              <a:rPr lang="fr-FR" sz="1200" dirty="0">
                <a:solidFill>
                  <a:srgbClr val="000000"/>
                </a:solidFill>
                <a:latin typeface="Consolas" panose="020B0609020204030204" pitchFamily="49" charset="0"/>
              </a:rPr>
              <a:t>(model);</a:t>
            </a:r>
          </a:p>
          <a:p>
            <a:r>
              <a:rPr lang="fr-FR" sz="1200" dirty="0" smtClean="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players.Add</a:t>
            </a:r>
            <a:r>
              <a:rPr lang="fr-FR" sz="1200" dirty="0">
                <a:solidFill>
                  <a:srgbClr val="000000"/>
                </a:solidFill>
                <a:latin typeface="Consolas" panose="020B0609020204030204" pitchFamily="49" charset="0"/>
              </a:rPr>
              <a:t>(model);</a:t>
            </a:r>
          </a:p>
          <a:p>
            <a:endParaRPr lang="fr-FR" sz="1200" dirty="0">
              <a:solidFill>
                <a:srgbClr val="000000"/>
              </a:solidFill>
              <a:latin typeface="Consolas" panose="020B0609020204030204" pitchFamily="49" charset="0"/>
            </a:endParaRPr>
          </a:p>
          <a:p>
            <a:r>
              <a:rPr lang="fr-FR" sz="1200" dirty="0" smtClean="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RedirectToAction</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"Index"</a:t>
            </a:r>
            <a:r>
              <a:rPr lang="fr-FR" sz="1200" dirty="0">
                <a:solidFill>
                  <a:srgbClr val="000000"/>
                </a:solidFill>
                <a:latin typeface="Consolas" panose="020B0609020204030204" pitchFamily="49" charset="0"/>
              </a:rPr>
              <a:t>);</a:t>
            </a:r>
          </a:p>
          <a:p>
            <a:r>
              <a:rPr lang="fr-FR" sz="1200" dirty="0" smtClean="0">
                <a:solidFill>
                  <a:srgbClr val="000000"/>
                </a:solidFill>
                <a:latin typeface="Consolas" panose="020B0609020204030204" pitchFamily="49" charset="0"/>
              </a:rPr>
              <a:t>    </a:t>
            </a:r>
            <a:r>
              <a:rPr lang="fr-FR" sz="1200" dirty="0">
                <a:solidFill>
                  <a:srgbClr val="000000"/>
                </a:solidFill>
                <a:latin typeface="Consolas" panose="020B0609020204030204" pitchFamily="49" charset="0"/>
              </a:rPr>
              <a:t>}</a:t>
            </a:r>
          </a:p>
          <a:p>
            <a:r>
              <a:rPr lang="fr-FR" sz="1200" dirty="0" smtClean="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944146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spcBef>
                <a:spcPts val="0"/>
              </a:spcBef>
            </a:pPr>
            <a:r>
              <a:rPr lang="fr-FR" sz="1800" dirty="0" smtClean="0"/>
              <a:t>Permet d’afficher et de mettre en forme les données</a:t>
            </a:r>
          </a:p>
          <a:p>
            <a:pPr>
              <a:spcBef>
                <a:spcPts val="0"/>
              </a:spcBef>
            </a:pPr>
            <a:endParaRPr lang="fr-FR" sz="1800" dirty="0" smtClean="0"/>
          </a:p>
          <a:p>
            <a:pPr>
              <a:spcBef>
                <a:spcPts val="0"/>
              </a:spcBef>
            </a:pPr>
            <a:r>
              <a:rPr lang="fr-FR" sz="1800" dirty="0" smtClean="0"/>
              <a:t>Fichier .</a:t>
            </a:r>
            <a:r>
              <a:rPr lang="fr-FR" sz="1800" dirty="0" err="1" smtClean="0"/>
              <a:t>cshtml</a:t>
            </a:r>
            <a:endParaRPr lang="fr-FR" sz="1800" dirty="0" smtClean="0"/>
          </a:p>
          <a:p>
            <a:pPr>
              <a:spcBef>
                <a:spcPts val="0"/>
              </a:spcBef>
            </a:pPr>
            <a:endParaRPr lang="fr-FR" sz="1800" dirty="0" smtClean="0"/>
          </a:p>
          <a:p>
            <a:pPr>
              <a:spcBef>
                <a:spcPts val="0"/>
              </a:spcBef>
            </a:pPr>
            <a:r>
              <a:rPr lang="fr-FR" sz="1800" dirty="0" smtClean="0"/>
              <a:t>Moteur de rendu </a:t>
            </a:r>
            <a:r>
              <a:rPr lang="fr-FR" sz="1800" dirty="0" err="1" smtClean="0"/>
              <a:t>Razor</a:t>
            </a:r>
            <a:endParaRPr lang="fr-FR" sz="1800" dirty="0"/>
          </a:p>
        </p:txBody>
      </p:sp>
      <p:sp>
        <p:nvSpPr>
          <p:cNvPr id="2" name="Titre 1"/>
          <p:cNvSpPr>
            <a:spLocks noGrp="1"/>
          </p:cNvSpPr>
          <p:nvPr>
            <p:ph type="title"/>
          </p:nvPr>
        </p:nvSpPr>
        <p:spPr/>
        <p:txBody>
          <a:bodyPr/>
          <a:lstStyle/>
          <a:p>
            <a:r>
              <a:rPr lang="fr-FR" dirty="0"/>
              <a:t>ASP.NET </a:t>
            </a:r>
            <a:r>
              <a:rPr lang="fr-FR" dirty="0" smtClean="0"/>
              <a:t>MVC : VUES</a:t>
            </a:r>
            <a:endParaRPr lang="fr-FR" dirty="0"/>
          </a:p>
        </p:txBody>
      </p:sp>
      <p:sp>
        <p:nvSpPr>
          <p:cNvPr id="4" name="Espace réservé du pied de page 3"/>
          <p:cNvSpPr>
            <a:spLocks noGrp="1"/>
          </p:cNvSpPr>
          <p:nvPr>
            <p:ph type="ftr" sz="quarter" idx="16"/>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24</a:t>
            </a:fld>
            <a:endParaRPr lang="fr-FR" dirty="0"/>
          </a:p>
        </p:txBody>
      </p:sp>
      <p:sp>
        <p:nvSpPr>
          <p:cNvPr id="6" name="ZoneTexte 5"/>
          <p:cNvSpPr txBox="1"/>
          <p:nvPr/>
        </p:nvSpPr>
        <p:spPr>
          <a:xfrm>
            <a:off x="4427985" y="585787"/>
            <a:ext cx="4536504" cy="6011902"/>
          </a:xfrm>
          <a:prstGeom prst="rect">
            <a:avLst/>
          </a:prstGeom>
          <a:noFill/>
          <a:ln>
            <a:solidFill>
              <a:schemeClr val="tx1"/>
            </a:solidFill>
          </a:ln>
        </p:spPr>
        <p:txBody>
          <a:bodyPr wrap="square" rtlCol="0">
            <a:spAutoFit/>
          </a:bodyPr>
          <a:lstStyle/>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@model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MIAGE.Exemple.Web.Models.</a:t>
            </a:r>
            <a:r>
              <a:rPr lang="fr-FR"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PlayerModel</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ViewBag.Title</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"Player"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Layout</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Views</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Shared</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/_</a:t>
            </a:r>
            <a:r>
              <a:rPr lang="fr-FR"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Layout.cshtml</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h2</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Player</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h2</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Html.ActionLink</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"&lt;&lt; Retour"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"Index"</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Html.BeginForm</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Html.LabelFor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x.Id</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Html.TextBoxFor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x.Id</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Html.ValidationMessageFor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x.Id</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Html.LabelFor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x.Name</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Html.TextBoxFor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x.Name</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Html.ValidationMessageFor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x.Name</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Html.LabelFor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x.Email</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Html.TextBoxFor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x.Email</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Html.ValidationMessageFor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x.Email</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button</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Valider</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button</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9227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Pleins d’autres chose encore…</a:t>
            </a:r>
            <a:endParaRPr lang="fr-FR" dirty="0"/>
          </a:p>
        </p:txBody>
      </p:sp>
      <p:sp>
        <p:nvSpPr>
          <p:cNvPr id="3" name="Espace réservé du contenu 2"/>
          <p:cNvSpPr>
            <a:spLocks noGrp="1"/>
          </p:cNvSpPr>
          <p:nvPr>
            <p:ph sz="quarter" idx="13"/>
          </p:nvPr>
        </p:nvSpPr>
        <p:spPr/>
        <p:txBody>
          <a:bodyPr/>
          <a:lstStyle/>
          <a:p>
            <a:r>
              <a:rPr lang="fr-FR" dirty="0" err="1" smtClean="0"/>
              <a:t>Window</a:t>
            </a:r>
            <a:r>
              <a:rPr lang="fr-FR" dirty="0" smtClean="0"/>
              <a:t> </a:t>
            </a:r>
            <a:r>
              <a:rPr lang="fr-FR" dirty="0" err="1" smtClean="0"/>
              <a:t>Presentation</a:t>
            </a:r>
            <a:r>
              <a:rPr lang="fr-FR" dirty="0" smtClean="0"/>
              <a:t> </a:t>
            </a:r>
            <a:r>
              <a:rPr lang="fr-FR" dirty="0" err="1" smtClean="0"/>
              <a:t>Foundation</a:t>
            </a:r>
            <a:r>
              <a:rPr lang="fr-FR" dirty="0" smtClean="0"/>
              <a:t>:</a:t>
            </a:r>
          </a:p>
          <a:p>
            <a:pPr lvl="1"/>
            <a:r>
              <a:rPr lang="fr-FR" dirty="0" smtClean="0"/>
              <a:t>Développement des interface en XAML dérivé de XML</a:t>
            </a:r>
          </a:p>
          <a:p>
            <a:pPr lvl="1"/>
            <a:r>
              <a:rPr lang="fr-FR" dirty="0" smtClean="0"/>
              <a:t>Utilisation de BLEND pour designer ses interfaces</a:t>
            </a:r>
          </a:p>
          <a:p>
            <a:pPr lvl="1"/>
            <a:endParaRPr lang="fr-FR" dirty="0"/>
          </a:p>
          <a:p>
            <a:r>
              <a:rPr lang="fr-FR" dirty="0" smtClean="0"/>
              <a:t>Universal Windows Application:</a:t>
            </a:r>
          </a:p>
          <a:p>
            <a:pPr lvl="1"/>
            <a:r>
              <a:rPr lang="fr-FR" dirty="0" smtClean="0"/>
              <a:t>Applications pour Windows 10</a:t>
            </a:r>
          </a:p>
          <a:p>
            <a:pPr lvl="1"/>
            <a:r>
              <a:rPr lang="fr-FR" dirty="0" smtClean="0"/>
              <a:t>Portables sur WP10, Xbox ONE</a:t>
            </a:r>
          </a:p>
          <a:p>
            <a:pPr lvl="1"/>
            <a:endParaRPr lang="fr-FR" dirty="0"/>
          </a:p>
          <a:p>
            <a:r>
              <a:rPr lang="fr-FR" dirty="0" err="1" smtClean="0"/>
              <a:t>Xamarin</a:t>
            </a:r>
            <a:endParaRPr lang="fr-FR" dirty="0" smtClean="0"/>
          </a:p>
          <a:p>
            <a:pPr lvl="1"/>
            <a:r>
              <a:rPr lang="fr-FR" dirty="0" smtClean="0"/>
              <a:t>Applications natives mobiles pour WP, </a:t>
            </a:r>
            <a:r>
              <a:rPr lang="fr-FR" dirty="0" err="1" smtClean="0"/>
              <a:t>andoid</a:t>
            </a:r>
            <a:r>
              <a:rPr lang="fr-FR" dirty="0" smtClean="0"/>
              <a:t> et IOS</a:t>
            </a:r>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25</a:t>
            </a:fld>
            <a:endParaRPr lang="fr-FR" dirty="0"/>
          </a:p>
        </p:txBody>
      </p:sp>
      <p:pic>
        <p:nvPicPr>
          <p:cNvPr id="614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764704"/>
            <a:ext cx="1944215"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Xamarin&quot;"/>
          <p:cNvPicPr>
            <a:picLocks noChangeAspect="1" noChangeArrowheads="1"/>
          </p:cNvPicPr>
          <p:nvPr/>
        </p:nvPicPr>
        <p:blipFill rotWithShape="1">
          <a:blip r:embed="rId4">
            <a:extLst>
              <a:ext uri="{28A0092B-C50C-407E-A947-70E740481C1C}">
                <a14:useLocalDpi xmlns:a14="http://schemas.microsoft.com/office/drawing/2010/main" val="0"/>
              </a:ext>
            </a:extLst>
          </a:blip>
          <a:srcRect l="17792" t="20166" r="16416" b="20249"/>
          <a:stretch/>
        </p:blipFill>
        <p:spPr bwMode="auto">
          <a:xfrm>
            <a:off x="6516216" y="4653136"/>
            <a:ext cx="1511399" cy="1368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windows 10 logo&quot;"/>
          <p:cNvPicPr>
            <a:picLocks noChangeAspect="1" noChangeArrowheads="1"/>
          </p:cNvPicPr>
          <p:nvPr/>
        </p:nvPicPr>
        <p:blipFill rotWithShape="1">
          <a:blip r:embed="rId5">
            <a:extLst>
              <a:ext uri="{28A0092B-C50C-407E-A947-70E740481C1C}">
                <a14:useLocalDpi xmlns:a14="http://schemas.microsoft.com/office/drawing/2010/main" val="0"/>
              </a:ext>
            </a:extLst>
          </a:blip>
          <a:srcRect l="26673" t="16419" r="26077" b="16947"/>
          <a:stretch/>
        </p:blipFill>
        <p:spPr bwMode="auto">
          <a:xfrm>
            <a:off x="5043860" y="2852936"/>
            <a:ext cx="1542282"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604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Ecosysèmes</a:t>
            </a:r>
            <a:r>
              <a:rPr lang="fr-FR" dirty="0" smtClean="0"/>
              <a:t> Microsoft</a:t>
            </a:r>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26</a:t>
            </a:fld>
            <a:endParaRPr lang="fr-FR" dirty="0"/>
          </a:p>
        </p:txBody>
      </p:sp>
      <p:pic>
        <p:nvPicPr>
          <p:cNvPr id="4098" name="Picture 2" descr="Résultat de recherche d'images pour &quot;sharepoint log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029910"/>
            <a:ext cx="5568553" cy="15661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ésultat de recherche d'images pour &quot;office 365 clou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589" y="1555610"/>
            <a:ext cx="267652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ésultat de recherche d'images pour &quot;azure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5338" y="2410689"/>
            <a:ext cx="1400371" cy="14003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ésultat de recherche d'images pour &quot;azure logo&quot;"/>
          <p:cNvPicPr>
            <a:picLocks noChangeAspect="1" noChangeArrowheads="1"/>
          </p:cNvPicPr>
          <p:nvPr/>
        </p:nvPicPr>
        <p:blipFill rotWithShape="1">
          <a:blip r:embed="rId6">
            <a:extLst>
              <a:ext uri="{28A0092B-C50C-407E-A947-70E740481C1C}">
                <a14:useLocalDpi xmlns:a14="http://schemas.microsoft.com/office/drawing/2010/main" val="0"/>
              </a:ext>
            </a:extLst>
          </a:blip>
          <a:srcRect t="41026" b="42909"/>
          <a:stretch/>
        </p:blipFill>
        <p:spPr bwMode="auto">
          <a:xfrm>
            <a:off x="5487518" y="3819469"/>
            <a:ext cx="3112069" cy="49994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ésultat de recherche d'images pour &quot;SQL server&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736" y="3345086"/>
            <a:ext cx="3557612" cy="130544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Résultat de recherche d'images pour &quot;microsoft dynamics logo&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4331408"/>
            <a:ext cx="25241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9864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sz="quarter" idx="13"/>
          </p:nvPr>
        </p:nvSpPr>
        <p:spPr/>
        <p:txBody>
          <a:bodyPr/>
          <a:lstStyle/>
          <a:p>
            <a:r>
              <a:rPr lang="fr-FR" sz="2400" dirty="0"/>
              <a:t>MSDN : Microsoft </a:t>
            </a:r>
            <a:r>
              <a:rPr lang="fr-FR" sz="2400" dirty="0" err="1"/>
              <a:t>Developer</a:t>
            </a:r>
            <a:r>
              <a:rPr lang="fr-FR" sz="2400" dirty="0"/>
              <a:t> Network</a:t>
            </a:r>
          </a:p>
          <a:p>
            <a:pPr lvl="1"/>
            <a:r>
              <a:rPr lang="fr-FR" sz="2200" dirty="0">
                <a:hlinkClick r:id="rId3"/>
              </a:rPr>
              <a:t>https://msdn.microsoft.com</a:t>
            </a:r>
            <a:endParaRPr lang="fr-FR" sz="2200" dirty="0"/>
          </a:p>
          <a:p>
            <a:pPr lvl="1"/>
            <a:endParaRPr lang="fr-FR" dirty="0"/>
          </a:p>
          <a:p>
            <a:r>
              <a:rPr lang="fr-FR" sz="2400" dirty="0"/>
              <a:t>Microsoft Virtual </a:t>
            </a:r>
            <a:r>
              <a:rPr lang="fr-FR" sz="2400" dirty="0" err="1"/>
              <a:t>Academy</a:t>
            </a:r>
            <a:endParaRPr lang="fr-FR" sz="2400" dirty="0"/>
          </a:p>
          <a:p>
            <a:pPr lvl="1"/>
            <a:r>
              <a:rPr lang="fr-FR" sz="2200" dirty="0">
                <a:hlinkClick r:id="rId4"/>
              </a:rPr>
              <a:t>https://mva.microsoft.com</a:t>
            </a:r>
            <a:endParaRPr lang="fr-FR" sz="2200" dirty="0"/>
          </a:p>
          <a:p>
            <a:pPr marL="473075" lvl="1" indent="0">
              <a:buNone/>
            </a:pPr>
            <a:endParaRPr lang="fr-FR" sz="2200" dirty="0"/>
          </a:p>
          <a:p>
            <a:r>
              <a:rPr lang="fr-FR" sz="2400" dirty="0" err="1"/>
              <a:t>Stackoverflow</a:t>
            </a:r>
            <a:endParaRPr lang="fr-FR" sz="2400" dirty="0"/>
          </a:p>
          <a:p>
            <a:pPr lvl="1"/>
            <a:r>
              <a:rPr lang="fr-FR" sz="2200" dirty="0">
                <a:hlinkClick r:id="rId5"/>
              </a:rPr>
              <a:t>http://stackoverflow.com/</a:t>
            </a:r>
            <a:endParaRPr lang="fr-FR" sz="2200" dirty="0"/>
          </a:p>
          <a:p>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27</a:t>
            </a:fld>
            <a:endParaRPr lang="fr-FR" dirty="0"/>
          </a:p>
        </p:txBody>
      </p:sp>
    </p:spTree>
    <p:extLst>
      <p:ext uri="{BB962C8B-B14F-4D97-AF65-F5344CB8AC3E}">
        <p14:creationId xmlns:p14="http://schemas.microsoft.com/office/powerpoint/2010/main" val="2304274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MIAGE – Initiation au .NET</a:t>
            </a:r>
          </a:p>
        </p:txBody>
      </p:sp>
      <p:sp>
        <p:nvSpPr>
          <p:cNvPr id="7" name="Sous-titre 6"/>
          <p:cNvSpPr>
            <a:spLocks noGrp="1"/>
          </p:cNvSpPr>
          <p:nvPr>
            <p:ph type="subTitle" idx="1"/>
          </p:nvPr>
        </p:nvSpPr>
        <p:spPr/>
        <p:txBody>
          <a:bodyPr/>
          <a:lstStyle/>
          <a:p>
            <a:r>
              <a:rPr lang="fr-FR" dirty="0" smtClean="0"/>
              <a:t>Focus sur Windows Communication </a:t>
            </a:r>
            <a:r>
              <a:rPr lang="fr-FR" dirty="0" err="1" smtClean="0"/>
              <a:t>Foundation</a:t>
            </a:r>
            <a:endParaRPr lang="fr-FR" dirty="0"/>
          </a:p>
        </p:txBody>
      </p:sp>
      <p:sp>
        <p:nvSpPr>
          <p:cNvPr id="4" name="Espace réservé du pied de page 3"/>
          <p:cNvSpPr>
            <a:spLocks noGrp="1"/>
          </p:cNvSpPr>
          <p:nvPr>
            <p:ph type="ftr" sz="quarter" idx="4294967295"/>
          </p:nvPr>
        </p:nvSpPr>
        <p:spPr>
          <a:xfrm>
            <a:off x="0" y="6502400"/>
            <a:ext cx="4545013" cy="161925"/>
          </a:xfrm>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4294967295"/>
          </p:nvPr>
        </p:nvSpPr>
        <p:spPr>
          <a:xfrm>
            <a:off x="0" y="6502400"/>
            <a:ext cx="296863" cy="161925"/>
          </a:xfrm>
        </p:spPr>
        <p:txBody>
          <a:bodyPr/>
          <a:lstStyle/>
          <a:p>
            <a:pPr>
              <a:defRPr/>
            </a:pPr>
            <a:fld id="{8AC6F03D-15B5-4158-A9AB-90B4D2964A72}" type="slidenum">
              <a:rPr lang="fr-FR" smtClean="0"/>
              <a:pPr>
                <a:defRPr/>
              </a:pPr>
              <a:t>28</a:t>
            </a:fld>
            <a:endParaRPr lang="fr-FR" dirty="0"/>
          </a:p>
        </p:txBody>
      </p:sp>
      <p:pic>
        <p:nvPicPr>
          <p:cNvPr id="8" name="Picture 2" descr="Image associé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315" y="4973312"/>
            <a:ext cx="1847624" cy="119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103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quoi sert un WEB SERVICE?</a:t>
            </a:r>
            <a:endParaRPr lang="fr-FR" dirty="0"/>
          </a:p>
        </p:txBody>
      </p:sp>
      <p:sp>
        <p:nvSpPr>
          <p:cNvPr id="3" name="Espace réservé du contenu 2"/>
          <p:cNvSpPr>
            <a:spLocks noGrp="1"/>
          </p:cNvSpPr>
          <p:nvPr>
            <p:ph sz="quarter" idx="13"/>
          </p:nvPr>
        </p:nvSpPr>
        <p:spPr/>
        <p:txBody>
          <a:bodyPr/>
          <a:lstStyle/>
          <a:p>
            <a:r>
              <a:rPr lang="fr-FR" dirty="0" smtClean="0"/>
              <a:t>Permettre à des applications de technologies homogènes ou hétérogènes de pouvoir communiquer entre elles.</a:t>
            </a:r>
          </a:p>
          <a:p>
            <a:endParaRPr lang="fr-FR" dirty="0"/>
          </a:p>
          <a:p>
            <a:endParaRPr lang="fr-FR" dirty="0" smtClean="0"/>
          </a:p>
          <a:p>
            <a:endParaRPr lang="fr-FR" dirty="0"/>
          </a:p>
          <a:p>
            <a:endParaRPr lang="fr-FR" dirty="0" smtClean="0"/>
          </a:p>
          <a:p>
            <a:endParaRPr lang="fr-FR" dirty="0"/>
          </a:p>
          <a:p>
            <a:endParaRPr lang="fr-FR" dirty="0" smtClean="0"/>
          </a:p>
          <a:p>
            <a:r>
              <a:rPr lang="fr-FR" dirty="0" smtClean="0"/>
              <a:t>Interopérabilité par le protocole SOAP ou par des API respectant l’architecture REST</a:t>
            </a:r>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29</a:t>
            </a:fld>
            <a:endParaRPr lang="fr-FR" dirty="0"/>
          </a:p>
        </p:txBody>
      </p:sp>
      <p:sp>
        <p:nvSpPr>
          <p:cNvPr id="6" name="Rectangle à coins arrondis 5"/>
          <p:cNvSpPr/>
          <p:nvPr/>
        </p:nvSpPr>
        <p:spPr>
          <a:xfrm>
            <a:off x="1144961" y="2591793"/>
            <a:ext cx="1152128" cy="64807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7" name="Rectangle à coins arrondis 6"/>
          <p:cNvSpPr/>
          <p:nvPr/>
        </p:nvSpPr>
        <p:spPr>
          <a:xfrm>
            <a:off x="4017078" y="2591793"/>
            <a:ext cx="1152128" cy="648072"/>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8" name="Rectangle à coins arrondis 7"/>
          <p:cNvSpPr/>
          <p:nvPr/>
        </p:nvSpPr>
        <p:spPr>
          <a:xfrm>
            <a:off x="2505547" y="4437112"/>
            <a:ext cx="1152128" cy="648072"/>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0" name="Flèche vers le haut 9"/>
          <p:cNvSpPr/>
          <p:nvPr/>
        </p:nvSpPr>
        <p:spPr>
          <a:xfrm rot="19357591">
            <a:off x="1562504" y="3488150"/>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1" name="Flèche vers le haut 10"/>
          <p:cNvSpPr/>
          <p:nvPr/>
        </p:nvSpPr>
        <p:spPr>
          <a:xfrm rot="8515637">
            <a:off x="2159224" y="3321025"/>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2" name="Flèche vers le haut 11"/>
          <p:cNvSpPr/>
          <p:nvPr/>
        </p:nvSpPr>
        <p:spPr>
          <a:xfrm rot="2417566">
            <a:off x="3658023" y="3325236"/>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3" name="Flèche vers le haut 12"/>
          <p:cNvSpPr/>
          <p:nvPr/>
        </p:nvSpPr>
        <p:spPr>
          <a:xfrm rot="13175612">
            <a:off x="4185123" y="3624334"/>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4" name="Flèche vers le haut 13"/>
          <p:cNvSpPr/>
          <p:nvPr/>
        </p:nvSpPr>
        <p:spPr>
          <a:xfrm rot="16200000">
            <a:off x="2764705" y="2087737"/>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5" name="Flèche vers le haut 14"/>
          <p:cNvSpPr/>
          <p:nvPr/>
        </p:nvSpPr>
        <p:spPr>
          <a:xfrm rot="5400000">
            <a:off x="2921958" y="2597453"/>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6" name="Rectangle 15"/>
          <p:cNvSpPr/>
          <p:nvPr/>
        </p:nvSpPr>
        <p:spPr>
          <a:xfrm>
            <a:off x="2794250" y="4479327"/>
            <a:ext cx="602019" cy="540332"/>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283015" y="2645663"/>
            <a:ext cx="602019" cy="540332"/>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2" name="Picture 4" descr="Résultat de recherche d'images pour &quot;Java&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88"/>
            <a:ext cx="951290" cy="95129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à coins arrondis 20"/>
          <p:cNvSpPr/>
          <p:nvPr/>
        </p:nvSpPr>
        <p:spPr>
          <a:xfrm>
            <a:off x="6570562" y="2653854"/>
            <a:ext cx="1152128" cy="648072"/>
          </a:xfrm>
          <a:prstGeom prst="roundRect">
            <a:avLst/>
          </a:prstGeom>
          <a:solidFill>
            <a:srgbClr val="2DAA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7174" name="Picture 6" descr="Résultat de recherche d'images pour &quot;Android&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708" y="2674820"/>
            <a:ext cx="593835" cy="593835"/>
          </a:xfrm>
          <a:prstGeom prst="rect">
            <a:avLst/>
          </a:prstGeom>
          <a:noFill/>
          <a:extLst>
            <a:ext uri="{909E8E84-426E-40DD-AFC4-6F175D3DCCD1}">
              <a14:hiddenFill xmlns:a14="http://schemas.microsoft.com/office/drawing/2010/main">
                <a:solidFill>
                  <a:srgbClr val="FFFFFF"/>
                </a:solidFill>
              </a14:hiddenFill>
            </a:ext>
          </a:extLst>
        </p:spPr>
      </p:pic>
      <p:sp>
        <p:nvSpPr>
          <p:cNvPr id="22" name="Flèche vers le haut 21"/>
          <p:cNvSpPr/>
          <p:nvPr/>
        </p:nvSpPr>
        <p:spPr>
          <a:xfrm rot="13175612">
            <a:off x="4225531" y="3624331"/>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23" name="Flèche vers le haut 22"/>
          <p:cNvSpPr/>
          <p:nvPr/>
        </p:nvSpPr>
        <p:spPr>
          <a:xfrm rot="16200000">
            <a:off x="5546471" y="2465140"/>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Tree>
    <p:extLst>
      <p:ext uri="{BB962C8B-B14F-4D97-AF65-F5344CB8AC3E}">
        <p14:creationId xmlns:p14="http://schemas.microsoft.com/office/powerpoint/2010/main" val="1398363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342900" indent="-342900">
              <a:buFont typeface="Arial" panose="020B0604020202020204" pitchFamily="34" charset="0"/>
              <a:buChar char="•"/>
            </a:pPr>
            <a:r>
              <a:rPr lang="fr-FR" dirty="0" smtClean="0"/>
              <a:t>Introduction au .NET</a:t>
            </a:r>
          </a:p>
          <a:p>
            <a:pPr marL="342900" indent="-342900">
              <a:buFont typeface="Arial" panose="020B0604020202020204" pitchFamily="34" charset="0"/>
              <a:buChar char="•"/>
            </a:pPr>
            <a:r>
              <a:rPr lang="fr-FR" dirty="0" smtClean="0"/>
              <a:t>Pause</a:t>
            </a:r>
          </a:p>
          <a:p>
            <a:pPr marL="342900" indent="-342900">
              <a:buFont typeface="Arial" panose="020B0604020202020204" pitchFamily="34" charset="0"/>
              <a:buChar char="•"/>
            </a:pPr>
            <a:r>
              <a:rPr lang="fr-FR" dirty="0" smtClean="0"/>
              <a:t>Focus sur Windows </a:t>
            </a:r>
            <a:r>
              <a:rPr lang="fr-FR" dirty="0" err="1" smtClean="0"/>
              <a:t>Foundation</a:t>
            </a:r>
            <a:r>
              <a:rPr lang="fr-FR" dirty="0" smtClean="0"/>
              <a:t> Communication</a:t>
            </a:r>
          </a:p>
          <a:p>
            <a:pPr marL="342900" indent="-342900">
              <a:buFont typeface="Arial" panose="020B0604020202020204" pitchFamily="34" charset="0"/>
              <a:buChar char="•"/>
            </a:pPr>
            <a:r>
              <a:rPr lang="fr-FR" dirty="0" smtClean="0"/>
              <a:t>Focus sur ASP.NET Web API 2</a:t>
            </a:r>
            <a:endParaRPr lang="fr-FR" dirty="0"/>
          </a:p>
        </p:txBody>
      </p:sp>
      <p:sp>
        <p:nvSpPr>
          <p:cNvPr id="3" name="Espace réservé du pied de page 2"/>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4" name="Espace réservé du numéro de diapositive 3"/>
          <p:cNvSpPr>
            <a:spLocks noGrp="1"/>
          </p:cNvSpPr>
          <p:nvPr>
            <p:ph type="sldNum" sz="quarter" idx="16"/>
          </p:nvPr>
        </p:nvSpPr>
        <p:spPr/>
        <p:txBody>
          <a:bodyPr/>
          <a:lstStyle/>
          <a:p>
            <a:pPr>
              <a:defRPr/>
            </a:pPr>
            <a:fld id="{C5437947-6A6F-4587-8374-DFBED6F67EA5}" type="slidenum">
              <a:rPr lang="fr-FR" smtClean="0"/>
              <a:pPr>
                <a:defRPr/>
              </a:pPr>
              <a:t>3</a:t>
            </a:fld>
            <a:endParaRPr lang="fr-FR"/>
          </a:p>
        </p:txBody>
      </p:sp>
    </p:spTree>
    <p:extLst>
      <p:ext uri="{BB962C8B-B14F-4D97-AF65-F5344CB8AC3E}">
        <p14:creationId xmlns:p14="http://schemas.microsoft.com/office/powerpoint/2010/main" val="1613268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WCF dans tout ça?</a:t>
            </a:r>
            <a:endParaRPr lang="en-US" dirty="0"/>
          </a:p>
        </p:txBody>
      </p:sp>
      <p:sp>
        <p:nvSpPr>
          <p:cNvPr id="5" name="Espace réservé du contenu 4"/>
          <p:cNvSpPr>
            <a:spLocks noGrp="1"/>
          </p:cNvSpPr>
          <p:nvPr>
            <p:ph sz="quarter" idx="13"/>
          </p:nvPr>
        </p:nvSpPr>
        <p:spPr/>
        <p:txBody>
          <a:bodyPr/>
          <a:lstStyle/>
          <a:p>
            <a:r>
              <a:rPr lang="fr-FR" dirty="0" smtClean="0"/>
              <a:t>Couche orienté service du Framework .NET </a:t>
            </a:r>
          </a:p>
          <a:p>
            <a:r>
              <a:rPr lang="fr-FR" dirty="0" smtClean="0"/>
              <a:t>Approche orienté service avec interopérabilité</a:t>
            </a:r>
          </a:p>
          <a:p>
            <a:r>
              <a:rPr lang="fr-FR" dirty="0" smtClean="0"/>
              <a:t>Possibilité de développer des service en abstraction du protocole utilisé</a:t>
            </a:r>
          </a:p>
          <a:p>
            <a:endParaRPr lang="fr-FR" dirty="0" smtClean="0"/>
          </a:p>
          <a:p>
            <a:endParaRPr lang="fr-FR" dirty="0"/>
          </a:p>
          <a:p>
            <a:endParaRPr lang="fr-FR" dirty="0" smtClean="0"/>
          </a:p>
          <a:p>
            <a:endParaRPr lang="fr-FR" dirty="0"/>
          </a:p>
          <a:p>
            <a:endParaRPr lang="fr-FR" dirty="0" smtClean="0"/>
          </a:p>
          <a:p>
            <a:r>
              <a:rPr lang="fr-FR" dirty="0" smtClean="0"/>
              <a:t>Open source depuis le mai 2015 : </a:t>
            </a:r>
            <a:r>
              <a:rPr lang="fr-FR" dirty="0" smtClean="0">
                <a:hlinkClick r:id="rId3"/>
              </a:rPr>
              <a:t>https://github.com/dotnet/wcf</a:t>
            </a:r>
            <a:endParaRPr lang="fr-FR" dirty="0" smtClean="0"/>
          </a:p>
          <a:p>
            <a:pPr marL="0" indent="0">
              <a:buNone/>
            </a:pPr>
            <a:endParaRPr lang="fr-FR" dirty="0"/>
          </a:p>
          <a:p>
            <a:pPr marL="0" indent="0">
              <a:buNone/>
            </a:pPr>
            <a:endParaRPr lang="en-US" sz="2800" dirty="0"/>
          </a:p>
        </p:txBody>
      </p:sp>
      <p:sp>
        <p:nvSpPr>
          <p:cNvPr id="3" name="Espace réservé du pied de page 2"/>
          <p:cNvSpPr>
            <a:spLocks noGrp="1"/>
          </p:cNvSpPr>
          <p:nvPr>
            <p:ph type="ftr" sz="quarter" idx="15"/>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6"/>
          </p:nvPr>
        </p:nvSpPr>
        <p:spPr/>
        <p:txBody>
          <a:bodyPr/>
          <a:lstStyle/>
          <a:p>
            <a:fld id="{AF43E6FD-AB27-4108-A2FC-346BB5F75E3F}" type="slidenum">
              <a:rPr lang="fr-FR" smtClean="0"/>
              <a:pPr/>
              <a:t>30</a:t>
            </a:fld>
            <a:endParaRPr lang="fr-FR" dirty="0"/>
          </a:p>
        </p:txBody>
      </p:sp>
      <p:sp>
        <p:nvSpPr>
          <p:cNvPr id="6" name="Rectangle à coins arrondis 5"/>
          <p:cNvSpPr/>
          <p:nvPr/>
        </p:nvSpPr>
        <p:spPr>
          <a:xfrm>
            <a:off x="1145914" y="3159106"/>
            <a:ext cx="1152128" cy="64807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7" name="Rectangle à coins arrondis 6"/>
          <p:cNvSpPr/>
          <p:nvPr/>
        </p:nvSpPr>
        <p:spPr>
          <a:xfrm>
            <a:off x="4018031" y="3159106"/>
            <a:ext cx="1152128" cy="648072"/>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8" name="Rectangle à coins arrondis 7"/>
          <p:cNvSpPr/>
          <p:nvPr/>
        </p:nvSpPr>
        <p:spPr>
          <a:xfrm>
            <a:off x="2506500" y="5004425"/>
            <a:ext cx="1152128" cy="648072"/>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9" name="Flèche vers le haut 8"/>
          <p:cNvSpPr/>
          <p:nvPr/>
        </p:nvSpPr>
        <p:spPr>
          <a:xfrm rot="19357591">
            <a:off x="1563457" y="4055463"/>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0" name="Flèche vers le haut 9"/>
          <p:cNvSpPr/>
          <p:nvPr/>
        </p:nvSpPr>
        <p:spPr>
          <a:xfrm rot="8515637">
            <a:off x="2160177" y="3888338"/>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1" name="Flèche vers le haut 10"/>
          <p:cNvSpPr/>
          <p:nvPr/>
        </p:nvSpPr>
        <p:spPr>
          <a:xfrm rot="2417566">
            <a:off x="3658976" y="3892549"/>
            <a:ext cx="541337" cy="1008112"/>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2" name="Flèche vers le haut 11"/>
          <p:cNvSpPr/>
          <p:nvPr/>
        </p:nvSpPr>
        <p:spPr>
          <a:xfrm rot="13175612">
            <a:off x="4186076" y="4191647"/>
            <a:ext cx="541337" cy="1008112"/>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3" name="Flèche vers le haut 12"/>
          <p:cNvSpPr/>
          <p:nvPr/>
        </p:nvSpPr>
        <p:spPr>
          <a:xfrm rot="16200000">
            <a:off x="2765658" y="2655050"/>
            <a:ext cx="541337" cy="1008112"/>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4" name="Flèche vers le haut 13"/>
          <p:cNvSpPr/>
          <p:nvPr/>
        </p:nvSpPr>
        <p:spPr>
          <a:xfrm rot="5400000">
            <a:off x="2922911" y="3164766"/>
            <a:ext cx="541337" cy="1008112"/>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5" name="Rectangle 14"/>
          <p:cNvSpPr/>
          <p:nvPr/>
        </p:nvSpPr>
        <p:spPr>
          <a:xfrm>
            <a:off x="2795203" y="5046640"/>
            <a:ext cx="602019" cy="540332"/>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4283968" y="3212976"/>
            <a:ext cx="602019" cy="540332"/>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4" descr="Résultat de recherche d'images pour &quot;Java&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585" y="2988201"/>
            <a:ext cx="951290" cy="9512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à coins arrondis 17"/>
          <p:cNvSpPr/>
          <p:nvPr/>
        </p:nvSpPr>
        <p:spPr>
          <a:xfrm>
            <a:off x="6571515" y="3221167"/>
            <a:ext cx="1152128" cy="648072"/>
          </a:xfrm>
          <a:prstGeom prst="roundRect">
            <a:avLst/>
          </a:prstGeom>
          <a:solidFill>
            <a:srgbClr val="2DAA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19" name="Picture 6" descr="Résultat de recherche d'images pour &quot;Android&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661" y="3270426"/>
            <a:ext cx="593835" cy="593835"/>
          </a:xfrm>
          <a:prstGeom prst="rect">
            <a:avLst/>
          </a:prstGeom>
          <a:noFill/>
          <a:extLst>
            <a:ext uri="{909E8E84-426E-40DD-AFC4-6F175D3DCCD1}">
              <a14:hiddenFill xmlns:a14="http://schemas.microsoft.com/office/drawing/2010/main">
                <a:solidFill>
                  <a:srgbClr val="FFFFFF"/>
                </a:solidFill>
              </a14:hiddenFill>
            </a:ext>
          </a:extLst>
        </p:spPr>
      </p:pic>
      <p:sp>
        <p:nvSpPr>
          <p:cNvPr id="21" name="Flèche vers le haut 20"/>
          <p:cNvSpPr/>
          <p:nvPr/>
        </p:nvSpPr>
        <p:spPr>
          <a:xfrm rot="16200000">
            <a:off x="5547424" y="3032453"/>
            <a:ext cx="541337" cy="1008112"/>
          </a:xfrm>
          <a:prstGeom prst="up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22" name="ZoneTexte 21"/>
          <p:cNvSpPr txBox="1"/>
          <p:nvPr/>
        </p:nvSpPr>
        <p:spPr>
          <a:xfrm>
            <a:off x="5402352" y="3343127"/>
            <a:ext cx="1021755" cy="369332"/>
          </a:xfrm>
          <a:prstGeom prst="rect">
            <a:avLst/>
          </a:prstGeom>
          <a:noFill/>
        </p:spPr>
        <p:txBody>
          <a:bodyPr wrap="none" rtlCol="0">
            <a:spAutoFit/>
          </a:bodyPr>
          <a:lstStyle/>
          <a:p>
            <a:r>
              <a:rPr lang="fr-FR" b="1" dirty="0" smtClean="0"/>
              <a:t>API REST</a:t>
            </a:r>
            <a:endParaRPr lang="fr-FR" b="1" dirty="0"/>
          </a:p>
        </p:txBody>
      </p:sp>
      <p:sp>
        <p:nvSpPr>
          <p:cNvPr id="23" name="ZoneTexte 22"/>
          <p:cNvSpPr txBox="1"/>
          <p:nvPr/>
        </p:nvSpPr>
        <p:spPr>
          <a:xfrm>
            <a:off x="3773089" y="4265697"/>
            <a:ext cx="1112897" cy="646331"/>
          </a:xfrm>
          <a:prstGeom prst="rect">
            <a:avLst/>
          </a:prstGeom>
          <a:noFill/>
        </p:spPr>
        <p:txBody>
          <a:bodyPr wrap="square" rtlCol="0">
            <a:spAutoFit/>
          </a:bodyPr>
          <a:lstStyle/>
          <a:p>
            <a:r>
              <a:rPr lang="fr-FR" sz="3600" b="1" dirty="0" smtClean="0"/>
              <a:t>TCP</a:t>
            </a:r>
            <a:endParaRPr lang="fr-FR" sz="3600" b="1" dirty="0"/>
          </a:p>
        </p:txBody>
      </p:sp>
      <p:sp>
        <p:nvSpPr>
          <p:cNvPr id="24" name="ZoneTexte 23"/>
          <p:cNvSpPr txBox="1"/>
          <p:nvPr/>
        </p:nvSpPr>
        <p:spPr>
          <a:xfrm>
            <a:off x="2436169" y="3153256"/>
            <a:ext cx="1708226" cy="523220"/>
          </a:xfrm>
          <a:prstGeom prst="rect">
            <a:avLst/>
          </a:prstGeom>
          <a:noFill/>
        </p:spPr>
        <p:txBody>
          <a:bodyPr wrap="square" rtlCol="0">
            <a:spAutoFit/>
          </a:bodyPr>
          <a:lstStyle/>
          <a:p>
            <a:r>
              <a:rPr lang="fr-FR" sz="2800" b="1" dirty="0" smtClean="0"/>
              <a:t>SOAP 1.1</a:t>
            </a:r>
            <a:endParaRPr lang="fr-FR" sz="2800" b="1" dirty="0"/>
          </a:p>
        </p:txBody>
      </p:sp>
      <p:sp>
        <p:nvSpPr>
          <p:cNvPr id="25" name="ZoneTexte 24"/>
          <p:cNvSpPr txBox="1"/>
          <p:nvPr/>
        </p:nvSpPr>
        <p:spPr>
          <a:xfrm>
            <a:off x="1265077" y="4105465"/>
            <a:ext cx="1708226" cy="523220"/>
          </a:xfrm>
          <a:prstGeom prst="rect">
            <a:avLst/>
          </a:prstGeom>
          <a:noFill/>
        </p:spPr>
        <p:txBody>
          <a:bodyPr wrap="square" rtlCol="0">
            <a:spAutoFit/>
          </a:bodyPr>
          <a:lstStyle/>
          <a:p>
            <a:r>
              <a:rPr lang="fr-FR" sz="2800" b="1" dirty="0" smtClean="0"/>
              <a:t>SOAP 1.2</a:t>
            </a:r>
            <a:endParaRPr lang="fr-FR" sz="2800" b="1" dirty="0"/>
          </a:p>
        </p:txBody>
      </p:sp>
    </p:spTree>
    <p:extLst>
      <p:ext uri="{BB962C8B-B14F-4D97-AF65-F5344CB8AC3E}">
        <p14:creationId xmlns:p14="http://schemas.microsoft.com/office/powerpoint/2010/main" val="371067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fr-FR" altLang="en-US" dirty="0" smtClean="0"/>
              <a:t>BASE d’un service</a:t>
            </a:r>
          </a:p>
        </p:txBody>
      </p:sp>
      <p:sp>
        <p:nvSpPr>
          <p:cNvPr id="53251" name="Rectangle 3"/>
          <p:cNvSpPr>
            <a:spLocks noGrp="1" noChangeArrowheads="1"/>
          </p:cNvSpPr>
          <p:nvPr>
            <p:ph type="body" idx="4294967295"/>
          </p:nvPr>
        </p:nvSpPr>
        <p:spPr>
          <a:xfrm>
            <a:off x="925513" y="1357313"/>
            <a:ext cx="7456487" cy="2192337"/>
          </a:xfrm>
          <a:prstGeom prst="rect">
            <a:avLst/>
          </a:prstGeom>
        </p:spPr>
        <p:txBody>
          <a:bodyPr/>
          <a:lstStyle/>
          <a:p>
            <a:r>
              <a:rPr lang="fr-FR" altLang="en-US" sz="2400" dirty="0" smtClean="0"/>
              <a:t>Un service (on parle d’</a:t>
            </a:r>
            <a:r>
              <a:rPr lang="fr-FR" altLang="en-US" sz="2400" i="1" dirty="0" err="1" smtClean="0"/>
              <a:t>Endpoint</a:t>
            </a:r>
            <a:r>
              <a:rPr lang="fr-FR" altLang="en-US" sz="2400" dirty="0" smtClean="0"/>
              <a:t>) est définit par :</a:t>
            </a:r>
          </a:p>
          <a:p>
            <a:pPr lvl="1"/>
            <a:r>
              <a:rPr lang="fr-FR" altLang="en-US" sz="2000" dirty="0" smtClean="0"/>
              <a:t>Une adresse</a:t>
            </a:r>
          </a:p>
          <a:p>
            <a:pPr lvl="2"/>
            <a:r>
              <a:rPr lang="fr-FR" altLang="en-US" sz="1800" dirty="0" smtClean="0"/>
              <a:t>Où se trouve le service (URI)</a:t>
            </a:r>
          </a:p>
          <a:p>
            <a:pPr lvl="1"/>
            <a:r>
              <a:rPr lang="fr-FR" altLang="en-US" sz="2000" dirty="0" smtClean="0"/>
              <a:t>Un contrat</a:t>
            </a:r>
          </a:p>
          <a:p>
            <a:pPr lvl="2"/>
            <a:r>
              <a:rPr lang="fr-FR" altLang="en-US" sz="1800" dirty="0" smtClean="0"/>
              <a:t>Quelles méthodes sont exposées (symbolisé par le WSDL)</a:t>
            </a:r>
          </a:p>
          <a:p>
            <a:pPr lvl="1"/>
            <a:r>
              <a:rPr lang="fr-FR" altLang="en-US" sz="2000" dirty="0" smtClean="0"/>
              <a:t>Un binding</a:t>
            </a:r>
          </a:p>
          <a:p>
            <a:pPr lvl="2"/>
            <a:r>
              <a:rPr lang="fr-FR" altLang="en-US" sz="1800" dirty="0" smtClean="0"/>
              <a:t>La méthode de communication utilisée</a:t>
            </a:r>
          </a:p>
          <a:p>
            <a:pPr lvl="2"/>
            <a:endParaRPr lang="fr-FR" altLang="en-US" sz="1800" dirty="0" smtClean="0"/>
          </a:p>
        </p:txBody>
      </p:sp>
    </p:spTree>
    <p:extLst>
      <p:ext uri="{BB962C8B-B14F-4D97-AF65-F5344CB8AC3E}">
        <p14:creationId xmlns:p14="http://schemas.microsoft.com/office/powerpoint/2010/main" val="373519816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BINDINGS</a:t>
            </a:r>
            <a:endParaRPr lang="en-US" dirty="0"/>
          </a:p>
        </p:txBody>
      </p:sp>
      <p:sp>
        <p:nvSpPr>
          <p:cNvPr id="3" name="Espace réservé du pied de page 2"/>
          <p:cNvSpPr>
            <a:spLocks noGrp="1"/>
          </p:cNvSpPr>
          <p:nvPr>
            <p:ph type="ftr" sz="quarter" idx="4294967295"/>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32</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4195147551"/>
              </p:ext>
            </p:extLst>
          </p:nvPr>
        </p:nvGraphicFramePr>
        <p:xfrm>
          <a:off x="323528" y="1268760"/>
          <a:ext cx="8496944" cy="3384142"/>
        </p:xfrm>
        <a:graphic>
          <a:graphicData uri="http://schemas.openxmlformats.org/drawingml/2006/table">
            <a:tbl>
              <a:tblPr firstRow="1" firstCol="1" bandRow="1">
                <a:tableStyleId>{B301B821-A1FF-4177-AEE7-76D212191A09}</a:tableStyleId>
              </a:tblPr>
              <a:tblGrid>
                <a:gridCol w="2124236">
                  <a:extLst>
                    <a:ext uri="{9D8B030D-6E8A-4147-A177-3AD203B41FA5}">
                      <a16:colId xmlns:a16="http://schemas.microsoft.com/office/drawing/2014/main" val="20000"/>
                    </a:ext>
                  </a:extLst>
                </a:gridCol>
                <a:gridCol w="2124236">
                  <a:extLst>
                    <a:ext uri="{9D8B030D-6E8A-4147-A177-3AD203B41FA5}">
                      <a16:colId xmlns:a16="http://schemas.microsoft.com/office/drawing/2014/main" val="20001"/>
                    </a:ext>
                  </a:extLst>
                </a:gridCol>
                <a:gridCol w="2124236">
                  <a:extLst>
                    <a:ext uri="{9D8B030D-6E8A-4147-A177-3AD203B41FA5}">
                      <a16:colId xmlns:a16="http://schemas.microsoft.com/office/drawing/2014/main" val="20002"/>
                    </a:ext>
                  </a:extLst>
                </a:gridCol>
                <a:gridCol w="2124236">
                  <a:extLst>
                    <a:ext uri="{9D8B030D-6E8A-4147-A177-3AD203B41FA5}">
                      <a16:colId xmlns:a16="http://schemas.microsoft.com/office/drawing/2014/main" val="20003"/>
                    </a:ext>
                  </a:extLst>
                </a:gridCol>
              </a:tblGrid>
              <a:tr h="827509">
                <a:tc>
                  <a:txBody>
                    <a:bodyPr/>
                    <a:lstStyle/>
                    <a:p>
                      <a:pPr algn="ctr">
                        <a:lnSpc>
                          <a:spcPts val="1575"/>
                        </a:lnSpc>
                        <a:spcAft>
                          <a:spcPts val="0"/>
                        </a:spcAft>
                      </a:pPr>
                      <a:r>
                        <a:rPr lang="en-US" sz="1800" dirty="0">
                          <a:effectLst/>
                        </a:rPr>
                        <a:t>Binding</a:t>
                      </a:r>
                      <a:endParaRPr lang="en-US" sz="2400" dirty="0">
                        <a:effectLst/>
                        <a:latin typeface="Calibri"/>
                        <a:ea typeface="Calibri"/>
                        <a:cs typeface="Times New Roman"/>
                      </a:endParaRPr>
                    </a:p>
                  </a:txBody>
                  <a:tcPr marL="9525" marR="9525" marT="9525" marB="9525" anchor="ctr"/>
                </a:tc>
                <a:tc>
                  <a:txBody>
                    <a:bodyPr/>
                    <a:lstStyle/>
                    <a:p>
                      <a:pPr algn="ctr">
                        <a:lnSpc>
                          <a:spcPts val="1575"/>
                        </a:lnSpc>
                        <a:spcAft>
                          <a:spcPts val="1000"/>
                        </a:spcAft>
                      </a:pPr>
                      <a:r>
                        <a:rPr lang="en-AU" sz="1800" dirty="0" err="1" smtClean="0">
                          <a:effectLst/>
                        </a:rPr>
                        <a:t>Sécurité</a:t>
                      </a:r>
                      <a:r>
                        <a:rPr lang="en-AU" sz="1800" dirty="0">
                          <a:effectLst/>
                        </a:rPr>
                        <a:t> </a:t>
                      </a:r>
                      <a:endParaRPr lang="en-US" sz="24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800" dirty="0" err="1" smtClean="0">
                          <a:effectLst/>
                        </a:rPr>
                        <a:t>Protocole</a:t>
                      </a:r>
                      <a:endParaRPr lang="en-US" sz="24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800" dirty="0" err="1" smtClean="0">
                          <a:effectLst/>
                        </a:rPr>
                        <a:t>Encodage</a:t>
                      </a:r>
                      <a:endParaRPr lang="en-US" sz="24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827509">
                <a:tc>
                  <a:txBody>
                    <a:bodyPr/>
                    <a:lstStyle/>
                    <a:p>
                      <a:pPr algn="ctr">
                        <a:lnSpc>
                          <a:spcPts val="1575"/>
                        </a:lnSpc>
                        <a:spcAft>
                          <a:spcPts val="0"/>
                        </a:spcAft>
                      </a:pPr>
                      <a:r>
                        <a:rPr lang="en-AU" sz="1400" dirty="0" err="1">
                          <a:effectLst/>
                        </a:rPr>
                        <a:t>basicHttpBinding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1000"/>
                        </a:spcAft>
                      </a:pPr>
                      <a:r>
                        <a:rPr lang="en-AU" sz="1400" dirty="0">
                          <a:effectLst/>
                        </a:rPr>
                        <a:t>None, </a:t>
                      </a:r>
                      <a:r>
                        <a:rPr lang="en-AU" sz="1400" dirty="0" smtClean="0">
                          <a:effectLst/>
                        </a:rPr>
                        <a:t>Transport</a:t>
                      </a:r>
                      <a:r>
                        <a:rPr lang="en-AU" sz="1400" dirty="0">
                          <a:effectLst/>
                        </a:rPr>
                        <a:t>, Message, Mixed</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HTTP</a:t>
                      </a:r>
                      <a:endParaRPr lang="en-US" sz="180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dirty="0">
                          <a:effectLst/>
                        </a:rPr>
                        <a:t>Text/XML, MTOM</a:t>
                      </a:r>
                      <a:endParaRPr lang="en-US" sz="18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432281">
                <a:tc>
                  <a:txBody>
                    <a:bodyPr/>
                    <a:lstStyle/>
                    <a:p>
                      <a:pPr algn="ctr">
                        <a:lnSpc>
                          <a:spcPts val="1575"/>
                        </a:lnSpc>
                        <a:spcAft>
                          <a:spcPts val="0"/>
                        </a:spcAft>
                      </a:pPr>
                      <a:r>
                        <a:rPr lang="en-AU" sz="1400" dirty="0" err="1">
                          <a:effectLst/>
                        </a:rPr>
                        <a:t>wsHttpBinding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dirty="0">
                          <a:effectLst/>
                        </a:rPr>
                        <a:t>Message, Transport, Mixed</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HTTP</a:t>
                      </a:r>
                      <a:endParaRPr lang="en-US" sz="180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Text/XML, MTOM</a:t>
                      </a:r>
                      <a:endParaRPr lang="en-US" sz="18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432281">
                <a:tc>
                  <a:txBody>
                    <a:bodyPr/>
                    <a:lstStyle/>
                    <a:p>
                      <a:pPr algn="ctr">
                        <a:lnSpc>
                          <a:spcPts val="1575"/>
                        </a:lnSpc>
                        <a:spcAft>
                          <a:spcPts val="0"/>
                        </a:spcAft>
                      </a:pPr>
                      <a:r>
                        <a:rPr lang="en-AU" sz="1400" dirty="0" err="1">
                          <a:effectLst/>
                        </a:rPr>
                        <a:t>netTcpBinding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dirty="0">
                          <a:effectLst/>
                        </a:rPr>
                        <a:t>Transport, Message, Mixed</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TCP</a:t>
                      </a:r>
                      <a:endParaRPr lang="en-US" sz="180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Binary</a:t>
                      </a:r>
                      <a:endParaRPr lang="en-US" sz="18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432281">
                <a:tc>
                  <a:txBody>
                    <a:bodyPr/>
                    <a:lstStyle/>
                    <a:p>
                      <a:pPr algn="ctr">
                        <a:lnSpc>
                          <a:spcPts val="1575"/>
                        </a:lnSpc>
                        <a:spcAft>
                          <a:spcPts val="0"/>
                        </a:spcAft>
                      </a:pPr>
                      <a:r>
                        <a:rPr lang="en-US" sz="1400" dirty="0" err="1">
                          <a:effectLst/>
                        </a:rPr>
                        <a:t>netNamedPipeBinding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Transport</a:t>
                      </a:r>
                      <a:r>
                        <a:rPr lang="en-US" sz="1400" dirty="0" smtClean="0">
                          <a:effectLst/>
                        </a:rPr>
                        <a:t>, None</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Named Pipe</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Binary</a:t>
                      </a:r>
                      <a:endParaRPr lang="en-US" sz="18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432281">
                <a:tc>
                  <a:txBody>
                    <a:bodyPr/>
                    <a:lstStyle/>
                    <a:p>
                      <a:pPr algn="ctr">
                        <a:lnSpc>
                          <a:spcPts val="1575"/>
                        </a:lnSpc>
                        <a:spcAft>
                          <a:spcPts val="0"/>
                        </a:spcAft>
                      </a:pPr>
                      <a:r>
                        <a:rPr lang="en-US" sz="1400" dirty="0" err="1">
                          <a:effectLst/>
                        </a:rPr>
                        <a:t>netMsmqBinding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Message, Transport, None</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TCP</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Binary</a:t>
                      </a:r>
                      <a:endParaRPr lang="en-US" sz="18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282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fr-FR" altLang="en-US" smtClean="0"/>
              <a:t>Création d’un service</a:t>
            </a:r>
          </a:p>
        </p:txBody>
      </p:sp>
      <p:sp>
        <p:nvSpPr>
          <p:cNvPr id="55299" name="Rectangle 3"/>
          <p:cNvSpPr>
            <a:spLocks noGrp="1" noChangeArrowheads="1"/>
          </p:cNvSpPr>
          <p:nvPr>
            <p:ph type="body" idx="4294967295"/>
          </p:nvPr>
        </p:nvSpPr>
        <p:spPr>
          <a:xfrm>
            <a:off x="925513" y="1357313"/>
            <a:ext cx="7456487" cy="2547937"/>
          </a:xfrm>
          <a:prstGeom prst="rect">
            <a:avLst/>
          </a:prstGeom>
        </p:spPr>
        <p:txBody>
          <a:bodyPr/>
          <a:lstStyle/>
          <a:p>
            <a:r>
              <a:rPr lang="fr-FR" altLang="en-US" dirty="0" smtClean="0"/>
              <a:t>Définition du contrat</a:t>
            </a:r>
          </a:p>
          <a:p>
            <a:pPr lvl="1"/>
            <a:r>
              <a:rPr lang="fr-FR" altLang="en-US" dirty="0" smtClean="0"/>
              <a:t>C’est une </a:t>
            </a:r>
            <a:r>
              <a:rPr lang="fr-FR" altLang="en-US" dirty="0" smtClean="0">
                <a:solidFill>
                  <a:schemeClr val="tx2"/>
                </a:solidFill>
              </a:rPr>
              <a:t>interface</a:t>
            </a:r>
            <a:r>
              <a:rPr lang="fr-FR" altLang="en-US" dirty="0" smtClean="0"/>
              <a:t> au sens objet</a:t>
            </a:r>
          </a:p>
          <a:p>
            <a:pPr lvl="1"/>
            <a:r>
              <a:rPr lang="fr-FR" altLang="en-US" dirty="0" smtClean="0"/>
              <a:t>L’interface doit être marquée par l’attribut </a:t>
            </a:r>
            <a:r>
              <a:rPr lang="fr-FR" altLang="en-US" dirty="0" smtClean="0">
                <a:solidFill>
                  <a:srgbClr val="008000"/>
                </a:solidFill>
              </a:rPr>
              <a:t>[</a:t>
            </a:r>
            <a:r>
              <a:rPr lang="fr-FR" altLang="en-US" dirty="0" err="1" smtClean="0">
                <a:solidFill>
                  <a:srgbClr val="008000"/>
                </a:solidFill>
              </a:rPr>
              <a:t>ServiceContract</a:t>
            </a:r>
            <a:r>
              <a:rPr lang="fr-FR" altLang="en-US" dirty="0" smtClean="0">
                <a:solidFill>
                  <a:srgbClr val="008000"/>
                </a:solidFill>
              </a:rPr>
              <a:t>]</a:t>
            </a:r>
          </a:p>
          <a:p>
            <a:pPr lvl="1"/>
            <a:r>
              <a:rPr lang="fr-FR" altLang="en-US" dirty="0" smtClean="0"/>
              <a:t>Chaque méthode exposée à l’extérieur doit être marquée par l’attribut </a:t>
            </a:r>
            <a:r>
              <a:rPr lang="fr-FR" altLang="en-US" dirty="0" smtClean="0">
                <a:solidFill>
                  <a:srgbClr val="008000"/>
                </a:solidFill>
              </a:rPr>
              <a:t>[</a:t>
            </a:r>
            <a:r>
              <a:rPr lang="fr-FR" altLang="en-US" dirty="0" err="1" smtClean="0">
                <a:solidFill>
                  <a:srgbClr val="008000"/>
                </a:solidFill>
              </a:rPr>
              <a:t>OperationContract</a:t>
            </a:r>
            <a:r>
              <a:rPr lang="fr-FR" altLang="en-US" dirty="0" smtClean="0">
                <a:solidFill>
                  <a:srgbClr val="008000"/>
                </a:solidFill>
              </a:rPr>
              <a:t>]</a:t>
            </a:r>
          </a:p>
          <a:p>
            <a:r>
              <a:rPr lang="fr-FR" altLang="en-US" dirty="0" smtClean="0">
                <a:solidFill>
                  <a:schemeClr val="tx2"/>
                </a:solidFill>
              </a:rPr>
              <a:t>Exemple :</a:t>
            </a: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3650009"/>
            <a:ext cx="7434262"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57015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fr-FR" altLang="en-US" smtClean="0"/>
              <a:t>Création d’un service</a:t>
            </a:r>
          </a:p>
        </p:txBody>
      </p:sp>
      <p:sp>
        <p:nvSpPr>
          <p:cNvPr id="56323" name="Rectangle 3"/>
          <p:cNvSpPr>
            <a:spLocks noGrp="1" noChangeArrowheads="1"/>
          </p:cNvSpPr>
          <p:nvPr>
            <p:ph type="body" idx="4294967295"/>
          </p:nvPr>
        </p:nvSpPr>
        <p:spPr>
          <a:xfrm>
            <a:off x="925513" y="1357313"/>
            <a:ext cx="7456487" cy="2547937"/>
          </a:xfrm>
          <a:prstGeom prst="rect">
            <a:avLst/>
          </a:prstGeom>
        </p:spPr>
        <p:txBody>
          <a:bodyPr/>
          <a:lstStyle/>
          <a:p>
            <a:r>
              <a:rPr lang="fr-FR" altLang="en-US" smtClean="0"/>
              <a:t>Implémentation des méthode</a:t>
            </a:r>
          </a:p>
          <a:p>
            <a:pPr lvl="1"/>
            <a:r>
              <a:rPr lang="fr-FR" altLang="en-US" smtClean="0">
                <a:solidFill>
                  <a:schemeClr val="tx2"/>
                </a:solidFill>
              </a:rPr>
              <a:t>Implémentation dans un fichier </a:t>
            </a:r>
            <a:r>
              <a:rPr lang="fr-FR" altLang="en-US" i="1" smtClean="0">
                <a:solidFill>
                  <a:schemeClr val="tx2"/>
                </a:solidFill>
              </a:rPr>
              <a:t>svc</a:t>
            </a:r>
            <a:endParaRPr lang="fr-FR" altLang="en-US" smtClean="0">
              <a:solidFill>
                <a:schemeClr val="tx2"/>
              </a:solidFill>
            </a:endParaRPr>
          </a:p>
          <a:p>
            <a:r>
              <a:rPr lang="fr-FR" altLang="en-US" smtClean="0">
                <a:solidFill>
                  <a:schemeClr val="tx2"/>
                </a:solidFill>
              </a:rPr>
              <a:t>Exemple :</a:t>
            </a:r>
          </a:p>
        </p:txBody>
      </p:sp>
      <p:grpSp>
        <p:nvGrpSpPr>
          <p:cNvPr id="56324" name="Group 8"/>
          <p:cNvGrpSpPr>
            <a:grpSpLocks/>
          </p:cNvGrpSpPr>
          <p:nvPr/>
        </p:nvGrpSpPr>
        <p:grpSpPr bwMode="auto">
          <a:xfrm>
            <a:off x="187325" y="2825750"/>
            <a:ext cx="7959725" cy="2755900"/>
            <a:chOff x="118" y="1780"/>
            <a:chExt cx="5014" cy="1736"/>
          </a:xfrm>
        </p:grpSpPr>
        <p:pic>
          <p:nvPicPr>
            <p:cNvPr id="563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 y="1780"/>
              <a:ext cx="5014"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Text Box 7"/>
            <p:cNvSpPr txBox="1">
              <a:spLocks noChangeArrowheads="1"/>
            </p:cNvSpPr>
            <p:nvPr/>
          </p:nvSpPr>
          <p:spPr bwMode="auto">
            <a:xfrm>
              <a:off x="1559" y="3189"/>
              <a:ext cx="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a:solidFill>
                    <a:schemeClr val="tx2"/>
                  </a:solidFill>
                  <a:latin typeface="Arial" charset="0"/>
                  <a:ea typeface="ヒラギノ角ゴ Pro W3" pitchFamily="1" charset="-128"/>
                </a:defRPr>
              </a:lvl1pPr>
              <a:lvl2pPr marL="742950" indent="-285750">
                <a:defRPr>
                  <a:solidFill>
                    <a:schemeClr val="tx2"/>
                  </a:solidFill>
                  <a:latin typeface="Arial" charset="0"/>
                  <a:ea typeface="ヒラギノ角ゴ Pro W3" pitchFamily="1" charset="-128"/>
                </a:defRPr>
              </a:lvl2pPr>
              <a:lvl3pPr marL="1143000" indent="-228600">
                <a:defRPr>
                  <a:solidFill>
                    <a:schemeClr val="tx2"/>
                  </a:solidFill>
                  <a:latin typeface="Arial" charset="0"/>
                  <a:ea typeface="ヒラギノ角ゴ Pro W3" pitchFamily="1" charset="-128"/>
                </a:defRPr>
              </a:lvl3pPr>
              <a:lvl4pPr marL="1600200" indent="-228600">
                <a:defRPr>
                  <a:solidFill>
                    <a:schemeClr val="tx2"/>
                  </a:solidFill>
                  <a:latin typeface="Arial" charset="0"/>
                  <a:ea typeface="ヒラギノ角ゴ Pro W3" pitchFamily="1" charset="-128"/>
                </a:defRPr>
              </a:lvl4pPr>
              <a:lvl5pPr marL="2057400" indent="-228600">
                <a:defRPr>
                  <a:solidFill>
                    <a:schemeClr val="tx2"/>
                  </a:solidFill>
                  <a:latin typeface="Arial" charset="0"/>
                  <a:ea typeface="ヒラギノ角ゴ Pro W3" pitchFamily="1" charset="-128"/>
                </a:defRPr>
              </a:lvl5pPr>
              <a:lvl6pPr marL="2514600" indent="-228600" eaLnBrk="0" fontAlgn="base" hangingPunct="0">
                <a:spcBef>
                  <a:spcPct val="0"/>
                </a:spcBef>
                <a:spcAft>
                  <a:spcPct val="0"/>
                </a:spcAft>
                <a:defRPr>
                  <a:solidFill>
                    <a:schemeClr val="tx2"/>
                  </a:solidFill>
                  <a:latin typeface="Arial" charset="0"/>
                  <a:ea typeface="ヒラギノ角ゴ Pro W3" pitchFamily="1" charset="-128"/>
                </a:defRPr>
              </a:lvl6pPr>
              <a:lvl7pPr marL="2971800" indent="-228600" eaLnBrk="0" fontAlgn="base" hangingPunct="0">
                <a:spcBef>
                  <a:spcPct val="0"/>
                </a:spcBef>
                <a:spcAft>
                  <a:spcPct val="0"/>
                </a:spcAft>
                <a:defRPr>
                  <a:solidFill>
                    <a:schemeClr val="tx2"/>
                  </a:solidFill>
                  <a:latin typeface="Arial" charset="0"/>
                  <a:ea typeface="ヒラギノ角ゴ Pro W3" pitchFamily="1" charset="-128"/>
                </a:defRPr>
              </a:lvl7pPr>
              <a:lvl8pPr marL="3429000" indent="-228600" eaLnBrk="0" fontAlgn="base" hangingPunct="0">
                <a:spcBef>
                  <a:spcPct val="0"/>
                </a:spcBef>
                <a:spcAft>
                  <a:spcPct val="0"/>
                </a:spcAft>
                <a:defRPr>
                  <a:solidFill>
                    <a:schemeClr val="tx2"/>
                  </a:solidFill>
                  <a:latin typeface="Arial" charset="0"/>
                  <a:ea typeface="ヒラギノ角ゴ Pro W3" pitchFamily="1" charset="-128"/>
                </a:defRPr>
              </a:lvl8pPr>
              <a:lvl9pPr marL="3886200" indent="-228600" eaLnBrk="0" fontAlgn="base" hangingPunct="0">
                <a:spcBef>
                  <a:spcPct val="0"/>
                </a:spcBef>
                <a:spcAft>
                  <a:spcPct val="0"/>
                </a:spcAft>
                <a:defRPr>
                  <a:solidFill>
                    <a:schemeClr val="tx2"/>
                  </a:solidFill>
                  <a:latin typeface="Arial" charset="0"/>
                  <a:ea typeface="ヒラギノ角ゴ Pro W3" pitchFamily="1" charset="-128"/>
                </a:defRPr>
              </a:lvl9pPr>
            </a:lstStyle>
            <a:p>
              <a:r>
                <a:rPr lang="fr-FR" altLang="en-US" sz="2800" b="1"/>
                <a:t>. . .</a:t>
              </a:r>
            </a:p>
          </p:txBody>
        </p:sp>
      </p:grpSp>
    </p:spTree>
    <p:extLst>
      <p:ext uri="{BB962C8B-B14F-4D97-AF65-F5344CB8AC3E}">
        <p14:creationId xmlns:p14="http://schemas.microsoft.com/office/powerpoint/2010/main" val="329094758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fr-FR" altLang="en-US" smtClean="0"/>
              <a:t>Création d’un service</a:t>
            </a:r>
          </a:p>
        </p:txBody>
      </p:sp>
      <p:sp>
        <p:nvSpPr>
          <p:cNvPr id="57347" name="Rectangle 3"/>
          <p:cNvSpPr>
            <a:spLocks noGrp="1" noChangeArrowheads="1"/>
          </p:cNvSpPr>
          <p:nvPr>
            <p:ph type="body" idx="4294967295"/>
          </p:nvPr>
        </p:nvSpPr>
        <p:spPr>
          <a:xfrm>
            <a:off x="925513" y="1357313"/>
            <a:ext cx="7456487" cy="4867275"/>
          </a:xfrm>
          <a:prstGeom prst="rect">
            <a:avLst/>
          </a:prstGeom>
        </p:spPr>
        <p:txBody>
          <a:bodyPr/>
          <a:lstStyle/>
          <a:p>
            <a:r>
              <a:rPr lang="fr-FR" altLang="en-US" smtClean="0"/>
              <a:t>Modification des entités transférées</a:t>
            </a:r>
          </a:p>
          <a:p>
            <a:pPr lvl="1"/>
            <a:r>
              <a:rPr lang="fr-FR" altLang="en-US" smtClean="0"/>
              <a:t>Pour qu’un objet soit transmis il faut qu’il possède les attributs de sérialisation</a:t>
            </a:r>
          </a:p>
          <a:p>
            <a:pPr lvl="2"/>
            <a:r>
              <a:rPr lang="fr-FR" altLang="en-US" smtClean="0">
                <a:solidFill>
                  <a:srgbClr val="008000"/>
                </a:solidFill>
              </a:rPr>
              <a:t>[DataContract]</a:t>
            </a:r>
            <a:r>
              <a:rPr lang="fr-FR" altLang="en-US" smtClean="0"/>
              <a:t> sur la classe</a:t>
            </a:r>
          </a:p>
          <a:p>
            <a:pPr lvl="2"/>
            <a:r>
              <a:rPr lang="fr-FR" altLang="en-US" smtClean="0">
                <a:solidFill>
                  <a:srgbClr val="008000"/>
                </a:solidFill>
              </a:rPr>
              <a:t>[DataMember] </a:t>
            </a:r>
            <a:r>
              <a:rPr lang="fr-FR" altLang="en-US" smtClean="0"/>
              <a:t>sur les propriétés à transmettre</a:t>
            </a:r>
          </a:p>
          <a:p>
            <a:r>
              <a:rPr lang="fr-FR" altLang="en-US" smtClean="0"/>
              <a:t>Exemple</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606800"/>
            <a:ext cx="42672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87081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fr-FR" altLang="en-US" smtClean="0"/>
              <a:t>Création d’un service</a:t>
            </a:r>
          </a:p>
        </p:txBody>
      </p:sp>
      <p:sp>
        <p:nvSpPr>
          <p:cNvPr id="58371" name="Rectangle 3"/>
          <p:cNvSpPr>
            <a:spLocks noGrp="1" noChangeArrowheads="1"/>
          </p:cNvSpPr>
          <p:nvPr>
            <p:ph type="body" idx="4294967295"/>
          </p:nvPr>
        </p:nvSpPr>
        <p:spPr>
          <a:xfrm>
            <a:off x="925513" y="1357313"/>
            <a:ext cx="7456487" cy="1622425"/>
          </a:xfrm>
          <a:prstGeom prst="rect">
            <a:avLst/>
          </a:prstGeom>
        </p:spPr>
        <p:txBody>
          <a:bodyPr/>
          <a:lstStyle/>
          <a:p>
            <a:r>
              <a:rPr lang="fr-FR" altLang="en-US" smtClean="0"/>
              <a:t>Cas du polymorphisme</a:t>
            </a:r>
          </a:p>
          <a:p>
            <a:pPr lvl="1"/>
            <a:r>
              <a:rPr lang="fr-FR" altLang="en-US" smtClean="0"/>
              <a:t>Lorsque l’objet transféré peut être dérivé, la classe de base doit définir les types dérivés possibles avec l’attribut </a:t>
            </a:r>
            <a:r>
              <a:rPr lang="fr-FR" altLang="en-US" smtClean="0">
                <a:solidFill>
                  <a:srgbClr val="008000"/>
                </a:solidFill>
              </a:rPr>
              <a:t>[KnownType]</a:t>
            </a:r>
          </a:p>
          <a:p>
            <a:pPr lvl="1"/>
            <a:endParaRPr lang="fr-FR" altLang="en-US" smtClean="0"/>
          </a:p>
          <a:p>
            <a:pPr lvl="1"/>
            <a:r>
              <a:rPr lang="fr-FR" altLang="en-US" smtClean="0"/>
              <a:t>Exemple</a:t>
            </a:r>
          </a:p>
        </p:txBody>
      </p:sp>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979738"/>
            <a:ext cx="3679825"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575" y="2979738"/>
            <a:ext cx="4283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16275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fr-FR" altLang="en-US" smtClean="0"/>
              <a:t>Consommation d’un service</a:t>
            </a:r>
          </a:p>
        </p:txBody>
      </p:sp>
      <p:sp>
        <p:nvSpPr>
          <p:cNvPr id="60419" name="Rectangle 3"/>
          <p:cNvSpPr>
            <a:spLocks noGrp="1" noChangeArrowheads="1"/>
          </p:cNvSpPr>
          <p:nvPr>
            <p:ph type="body" idx="4294967295"/>
          </p:nvPr>
        </p:nvSpPr>
        <p:spPr>
          <a:xfrm>
            <a:off x="925513" y="1357313"/>
            <a:ext cx="7456487" cy="4867275"/>
          </a:xfrm>
          <a:prstGeom prst="rect">
            <a:avLst/>
          </a:prstGeom>
        </p:spPr>
        <p:txBody>
          <a:bodyPr/>
          <a:lstStyle/>
          <a:p>
            <a:r>
              <a:rPr lang="fr-FR" altLang="en-US" smtClean="0"/>
              <a:t>Sur le programme client, ajout d’une référence vers le service (Add Service Reference)</a:t>
            </a:r>
          </a:p>
          <a:p>
            <a:r>
              <a:rPr lang="fr-FR" altLang="en-US" smtClean="0"/>
              <a:t>Appeler le service depuis une fonction :</a:t>
            </a:r>
          </a:p>
          <a:p>
            <a:endParaRPr lang="fr-FR" altLang="en-US" smtClean="0"/>
          </a:p>
          <a:p>
            <a:endParaRPr lang="fr-FR" altLang="en-US" smtClean="0"/>
          </a:p>
          <a:p>
            <a:r>
              <a:rPr lang="fr-FR" altLang="en-US" smtClean="0"/>
              <a:t>Configurer le programme</a:t>
            </a:r>
          </a:p>
          <a:p>
            <a:endParaRPr lang="fr-FR" altLang="en-US" smtClean="0"/>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700338"/>
            <a:ext cx="8177212" cy="696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70793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r-FR" altLang="en-US" smtClean="0"/>
              <a:t>Consommation d’un service</a:t>
            </a:r>
          </a:p>
        </p:txBody>
      </p:sp>
      <p:sp>
        <p:nvSpPr>
          <p:cNvPr id="61443" name="Rectangle 3"/>
          <p:cNvSpPr>
            <a:spLocks noGrp="1" noChangeArrowheads="1"/>
          </p:cNvSpPr>
          <p:nvPr>
            <p:ph type="body" idx="4294967295"/>
          </p:nvPr>
        </p:nvSpPr>
        <p:spPr>
          <a:xfrm>
            <a:off x="925513" y="1357313"/>
            <a:ext cx="7456487" cy="641350"/>
          </a:xfrm>
          <a:prstGeom prst="rect">
            <a:avLst/>
          </a:prstGeom>
        </p:spPr>
        <p:txBody>
          <a:bodyPr/>
          <a:lstStyle/>
          <a:p>
            <a:r>
              <a:rPr lang="fr-FR" altLang="en-US" smtClean="0"/>
              <a:t>Configuration (app.config ou web.config)</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1766888"/>
            <a:ext cx="8148637"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75143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err="1" smtClean="0"/>
              <a:t>Demo</a:t>
            </a:r>
            <a:endParaRPr lang="fr-FR" dirty="0"/>
          </a:p>
        </p:txBody>
      </p:sp>
      <p:sp>
        <p:nvSpPr>
          <p:cNvPr id="4" name="Sous-titre 3"/>
          <p:cNvSpPr>
            <a:spLocks noGrp="1"/>
          </p:cNvSpPr>
          <p:nvPr>
            <p:ph type="subTitle" idx="1"/>
          </p:nvPr>
        </p:nvSpPr>
        <p:spPr/>
        <p:txBody>
          <a:bodyPr/>
          <a:lstStyle/>
          <a:p>
            <a:endParaRPr lang="fr-FR"/>
          </a:p>
        </p:txBody>
      </p:sp>
      <p:sp>
        <p:nvSpPr>
          <p:cNvPr id="5" name="Espace réservé du pied de page 4"/>
          <p:cNvSpPr>
            <a:spLocks noGrp="1"/>
          </p:cNvSpPr>
          <p:nvPr>
            <p:ph type="ftr" sz="quarter" idx="17"/>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6" name="Espace réservé du numéro de diapositive 5"/>
          <p:cNvSpPr>
            <a:spLocks noGrp="1"/>
          </p:cNvSpPr>
          <p:nvPr>
            <p:ph type="sldNum" sz="quarter" idx="18"/>
          </p:nvPr>
        </p:nvSpPr>
        <p:spPr/>
        <p:txBody>
          <a:bodyPr/>
          <a:lstStyle/>
          <a:p>
            <a:pPr>
              <a:defRPr/>
            </a:pPr>
            <a:fld id="{C1954512-EA28-45E4-ADF8-8B5FEEF0D095}" type="slidenum">
              <a:rPr lang="fr-FR" smtClean="0"/>
              <a:pPr>
                <a:defRPr/>
              </a:pPr>
              <a:t>39</a:t>
            </a:fld>
            <a:endParaRPr lang="fr-FR" dirty="0"/>
          </a:p>
        </p:txBody>
      </p:sp>
      <p:pic>
        <p:nvPicPr>
          <p:cNvPr id="9" name="Espace réservé pour une image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6860" b="16860"/>
          <a:stretch>
            <a:fillRect/>
          </a:stretch>
        </p:blipFill>
        <p:spPr/>
      </p:pic>
    </p:spTree>
    <p:extLst>
      <p:ext uri="{BB962C8B-B14F-4D97-AF65-F5344CB8AC3E}">
        <p14:creationId xmlns:p14="http://schemas.microsoft.com/office/powerpoint/2010/main" val="844074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MIAGE – Initiation au .NET</a:t>
            </a:r>
          </a:p>
        </p:txBody>
      </p:sp>
      <p:sp>
        <p:nvSpPr>
          <p:cNvPr id="7" name="Sous-titre 6"/>
          <p:cNvSpPr>
            <a:spLocks noGrp="1"/>
          </p:cNvSpPr>
          <p:nvPr>
            <p:ph type="subTitle" idx="1"/>
          </p:nvPr>
        </p:nvSpPr>
        <p:spPr/>
        <p:txBody>
          <a:bodyPr/>
          <a:lstStyle/>
          <a:p>
            <a:r>
              <a:rPr lang="fr-FR" dirty="0" smtClean="0"/>
              <a:t>Introduction au Framework Microsoft.NET</a:t>
            </a:r>
            <a:endParaRPr lang="fr-FR" dirty="0"/>
          </a:p>
        </p:txBody>
      </p:sp>
      <p:sp>
        <p:nvSpPr>
          <p:cNvPr id="4" name="Espace réservé du pied de page 3"/>
          <p:cNvSpPr>
            <a:spLocks noGrp="1"/>
          </p:cNvSpPr>
          <p:nvPr>
            <p:ph type="ftr" sz="quarter" idx="4294967295"/>
          </p:nvPr>
        </p:nvSpPr>
        <p:spPr>
          <a:xfrm>
            <a:off x="0" y="6502400"/>
            <a:ext cx="4545013" cy="161925"/>
          </a:xfrm>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4294967295"/>
          </p:nvPr>
        </p:nvSpPr>
        <p:spPr>
          <a:xfrm>
            <a:off x="0" y="6502400"/>
            <a:ext cx="296863" cy="161925"/>
          </a:xfrm>
        </p:spPr>
        <p:txBody>
          <a:bodyPr/>
          <a:lstStyle/>
          <a:p>
            <a:pPr>
              <a:defRPr/>
            </a:pPr>
            <a:fld id="{8AC6F03D-15B5-4158-A9AB-90B4D2964A72}" type="slidenum">
              <a:rPr lang="fr-FR" smtClean="0"/>
              <a:pPr>
                <a:defRPr/>
              </a:pPr>
              <a:t>4</a:t>
            </a:fld>
            <a:endParaRPr lang="fr-FR" dirty="0"/>
          </a:p>
        </p:txBody>
      </p:sp>
      <p:pic>
        <p:nvPicPr>
          <p:cNvPr id="8" name="Picture 2" descr="Image associé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315" y="4960913"/>
            <a:ext cx="1847624" cy="119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4690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MIAGE – Initiation au .NET</a:t>
            </a:r>
          </a:p>
        </p:txBody>
      </p:sp>
      <p:sp>
        <p:nvSpPr>
          <p:cNvPr id="7" name="Sous-titre 6"/>
          <p:cNvSpPr>
            <a:spLocks noGrp="1"/>
          </p:cNvSpPr>
          <p:nvPr>
            <p:ph type="subTitle" idx="1"/>
          </p:nvPr>
        </p:nvSpPr>
        <p:spPr/>
        <p:txBody>
          <a:bodyPr/>
          <a:lstStyle/>
          <a:p>
            <a:r>
              <a:rPr lang="fr-FR" dirty="0" smtClean="0"/>
              <a:t>Focus sur ASP.NET Web API 2</a:t>
            </a:r>
            <a:endParaRPr lang="fr-FR" dirty="0"/>
          </a:p>
        </p:txBody>
      </p:sp>
      <p:sp>
        <p:nvSpPr>
          <p:cNvPr id="5" name="Espace réservé du numéro de diapositive 4"/>
          <p:cNvSpPr>
            <a:spLocks noGrp="1"/>
          </p:cNvSpPr>
          <p:nvPr>
            <p:ph type="sldNum" sz="quarter" idx="4294967295"/>
          </p:nvPr>
        </p:nvSpPr>
        <p:spPr>
          <a:xfrm>
            <a:off x="0" y="6502400"/>
            <a:ext cx="296863" cy="161925"/>
          </a:xfrm>
        </p:spPr>
        <p:txBody>
          <a:bodyPr/>
          <a:lstStyle/>
          <a:p>
            <a:pPr>
              <a:defRPr/>
            </a:pPr>
            <a:fld id="{8AC6F03D-15B5-4158-A9AB-90B4D2964A72}" type="slidenum">
              <a:rPr lang="fr-FR" smtClean="0"/>
              <a:pPr>
                <a:defRPr/>
              </a:pPr>
              <a:t>40</a:t>
            </a:fld>
            <a:endParaRPr lang="fr-FR" dirty="0"/>
          </a:p>
        </p:txBody>
      </p:sp>
      <p:pic>
        <p:nvPicPr>
          <p:cNvPr id="3074"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315" y="4972196"/>
            <a:ext cx="1847624" cy="119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9353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ASP.NET Web API </a:t>
            </a:r>
            <a:r>
              <a:rPr lang="fr-FR" dirty="0" smtClean="0"/>
              <a:t>2 : </a:t>
            </a:r>
            <a:r>
              <a:rPr lang="fr-FR" dirty="0" err="1" smtClean="0"/>
              <a:t>What</a:t>
            </a:r>
            <a:r>
              <a:rPr lang="fr-FR" dirty="0" smtClean="0"/>
              <a:t> </a:t>
            </a:r>
            <a:r>
              <a:rPr lang="fr-FR" dirty="0" err="1" smtClean="0"/>
              <a:t>is</a:t>
            </a:r>
            <a:r>
              <a:rPr lang="fr-FR" dirty="0" smtClean="0"/>
              <a:t> </a:t>
            </a:r>
            <a:r>
              <a:rPr lang="fr-FR" dirty="0" err="1" smtClean="0"/>
              <a:t>it</a:t>
            </a:r>
            <a:r>
              <a:rPr lang="fr-FR" dirty="0" smtClean="0"/>
              <a:t>?</a:t>
            </a:r>
            <a:endParaRPr lang="fr-FR" dirty="0"/>
          </a:p>
        </p:txBody>
      </p:sp>
      <p:sp>
        <p:nvSpPr>
          <p:cNvPr id="3" name="Espace réservé du contenu 2"/>
          <p:cNvSpPr>
            <a:spLocks noGrp="1"/>
          </p:cNvSpPr>
          <p:nvPr>
            <p:ph sz="quarter" idx="13"/>
          </p:nvPr>
        </p:nvSpPr>
        <p:spPr/>
        <p:txBody>
          <a:bodyPr/>
          <a:lstStyle/>
          <a:p>
            <a:r>
              <a:rPr lang="fr-FR" dirty="0" smtClean="0"/>
              <a:t>Surcouche ASP.NET équivalent à ASP.NET MVC</a:t>
            </a:r>
          </a:p>
          <a:p>
            <a:r>
              <a:rPr lang="fr-FR" dirty="0" smtClean="0"/>
              <a:t>Permet de créer des services respectant l’architecture REST</a:t>
            </a:r>
          </a:p>
          <a:p>
            <a:r>
              <a:rPr lang="fr-FR" dirty="0" smtClean="0"/>
              <a:t>Petit rappel:</a:t>
            </a:r>
          </a:p>
          <a:p>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41</a:t>
            </a:fld>
            <a:endParaRPr lang="fr-FR" dirty="0"/>
          </a:p>
        </p:txBody>
      </p:sp>
      <p:pic>
        <p:nvPicPr>
          <p:cNvPr id="6" name="Espace réservé du contenu 5"/>
          <p:cNvPicPr>
            <a:picLocks noChangeAspect="1"/>
          </p:cNvPicPr>
          <p:nvPr/>
        </p:nvPicPr>
        <p:blipFill>
          <a:blip r:embed="rId3"/>
          <a:stretch>
            <a:fillRect/>
          </a:stretch>
        </p:blipFill>
        <p:spPr bwMode="gray">
          <a:xfrm>
            <a:off x="2555776" y="2420888"/>
            <a:ext cx="4504548" cy="33430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2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Création facilité pour des services Web </a:t>
            </a:r>
            <a:r>
              <a:rPr lang="fr-FR" dirty="0" err="1" smtClean="0"/>
              <a:t>Restfull</a:t>
            </a:r>
            <a:endParaRPr lang="en-US" dirty="0"/>
          </a:p>
        </p:txBody>
      </p:sp>
      <p:sp>
        <p:nvSpPr>
          <p:cNvPr id="5" name="Espace réservé du contenu 4"/>
          <p:cNvSpPr>
            <a:spLocks noGrp="1"/>
          </p:cNvSpPr>
          <p:nvPr>
            <p:ph sz="quarter" idx="13"/>
          </p:nvPr>
        </p:nvSpPr>
        <p:spPr/>
        <p:txBody>
          <a:bodyPr/>
          <a:lstStyle/>
          <a:p>
            <a:r>
              <a:rPr lang="fr-FR" dirty="0" smtClean="0"/>
              <a:t>Modèle </a:t>
            </a:r>
            <a:r>
              <a:rPr lang="fr-FR" dirty="0"/>
              <a:t>de programmation HTTP moderne</a:t>
            </a:r>
          </a:p>
          <a:p>
            <a:pPr lvl="1"/>
            <a:r>
              <a:rPr lang="fr-FR" dirty="0"/>
              <a:t>Permet de manipuler des requêtes et réponses HTTP à l’aide d'un modèle objet HTTP fortement typé</a:t>
            </a:r>
          </a:p>
          <a:p>
            <a:r>
              <a:rPr lang="fr-FR" dirty="0"/>
              <a:t>Négociation de contenu</a:t>
            </a:r>
          </a:p>
          <a:p>
            <a:pPr lvl="1"/>
            <a:r>
              <a:rPr lang="fr-FR" dirty="0"/>
              <a:t>Client serveur travaillant ensemble pour </a:t>
            </a:r>
            <a:r>
              <a:rPr lang="fr-FR" dirty="0" smtClean="0"/>
              <a:t>déterminer </a:t>
            </a:r>
            <a:r>
              <a:rPr lang="fr-FR" dirty="0"/>
              <a:t>le bon format de retour</a:t>
            </a:r>
          </a:p>
          <a:p>
            <a:pPr lvl="1"/>
            <a:r>
              <a:rPr lang="fr-FR" dirty="0"/>
              <a:t>XML et JSON par défaut</a:t>
            </a:r>
          </a:p>
          <a:p>
            <a:r>
              <a:rPr lang="fr-FR" dirty="0"/>
              <a:t>Prise en charge complète des routes</a:t>
            </a:r>
          </a:p>
          <a:p>
            <a:pPr lvl="1"/>
            <a:r>
              <a:rPr lang="fr-FR" dirty="0"/>
              <a:t>la cartographie des actions possède un support complet pour les conventions</a:t>
            </a:r>
          </a:p>
          <a:p>
            <a:pPr lvl="1"/>
            <a:r>
              <a:rPr lang="fr-FR" dirty="0"/>
              <a:t>Plus besoins d’attributs aux classes et aux méthodes</a:t>
            </a:r>
          </a:p>
          <a:p>
            <a:pPr lvl="1"/>
            <a:r>
              <a:rPr lang="fr-FR" dirty="0"/>
              <a:t>Configuration faite à travers le code</a:t>
            </a:r>
          </a:p>
          <a:p>
            <a:r>
              <a:rPr lang="fr-FR" dirty="0"/>
              <a:t>Validation des modèles</a:t>
            </a:r>
          </a:p>
          <a:p>
            <a:pPr lvl="1"/>
            <a:r>
              <a:rPr lang="fr-FR" dirty="0"/>
              <a:t>Extraction des données de diverses parties d'une requête HTTP </a:t>
            </a:r>
          </a:p>
          <a:p>
            <a:pPr lvl="1"/>
            <a:r>
              <a:rPr lang="fr-FR" dirty="0"/>
              <a:t>Conversion de celles-ci en objets .NET</a:t>
            </a:r>
          </a:p>
          <a:p>
            <a:pPr lvl="2"/>
            <a:endParaRPr lang="fr-FR" dirty="0"/>
          </a:p>
          <a:p>
            <a:pPr lvl="1"/>
            <a:endParaRPr lang="en-US" dirty="0"/>
          </a:p>
        </p:txBody>
      </p:sp>
      <p:sp>
        <p:nvSpPr>
          <p:cNvPr id="3" name="Espace réservé du pied de page 2"/>
          <p:cNvSpPr>
            <a:spLocks noGrp="1"/>
          </p:cNvSpPr>
          <p:nvPr>
            <p:ph type="ftr" sz="quarter" idx="1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16"/>
          </p:nvPr>
        </p:nvSpPr>
        <p:spPr/>
        <p:txBody>
          <a:bodyPr/>
          <a:lstStyle/>
          <a:p>
            <a:fld id="{AF43E6FD-AB27-4108-A2FC-346BB5F75E3F}" type="slidenum">
              <a:rPr lang="fr-FR" smtClean="0"/>
              <a:pPr/>
              <a:t>42</a:t>
            </a:fld>
            <a:endParaRPr lang="fr-FR" dirty="0"/>
          </a:p>
        </p:txBody>
      </p:sp>
    </p:spTree>
    <p:extLst>
      <p:ext uri="{BB962C8B-B14F-4D97-AF65-F5344CB8AC3E}">
        <p14:creationId xmlns:p14="http://schemas.microsoft.com/office/powerpoint/2010/main" val="42261353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exemple de </a:t>
            </a:r>
            <a:r>
              <a:rPr lang="fr-FR" dirty="0" err="1"/>
              <a:t>controller</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43</a:t>
            </a:fld>
            <a:endParaRPr lang="fr-FR" dirty="0"/>
          </a:p>
        </p:txBody>
      </p:sp>
      <p:sp>
        <p:nvSpPr>
          <p:cNvPr id="6" name="ZoneTexte 5"/>
          <p:cNvSpPr txBox="1"/>
          <p:nvPr/>
        </p:nvSpPr>
        <p:spPr>
          <a:xfrm>
            <a:off x="539552" y="1124744"/>
            <a:ext cx="4108817" cy="4959050"/>
          </a:xfrm>
          <a:prstGeom prst="rect">
            <a:avLst/>
          </a:prstGeom>
          <a:solidFill>
            <a:schemeClr val="bg1">
              <a:lumMod val="95000"/>
            </a:schemeClr>
          </a:solidFill>
        </p:spPr>
        <p:txBody>
          <a:bodyPr wrap="none" rtlCol="0">
            <a:spAutoFit/>
          </a:bodyPr>
          <a:lstStyle/>
          <a:p>
            <a:pPr>
              <a:lnSpc>
                <a:spcPct val="115000"/>
              </a:lnSpc>
              <a:spcAft>
                <a:spcPts val="0"/>
              </a:spcAft>
            </a:pPr>
            <a:r>
              <a:rPr lang="en-US" sz="1100" dirty="0">
                <a:solidFill>
                  <a:srgbClr val="0000FF"/>
                </a:solidFill>
                <a:latin typeface="Consolas"/>
                <a:ea typeface="Calibri"/>
                <a:cs typeface="Times New Roman"/>
              </a:rPr>
              <a:t>public</a:t>
            </a: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class</a:t>
            </a:r>
            <a:r>
              <a:rPr lang="en-US" sz="1100" dirty="0">
                <a:solidFill>
                  <a:srgbClr val="000000"/>
                </a:solidFill>
                <a:latin typeface="Consolas"/>
                <a:ea typeface="Calibri"/>
                <a:cs typeface="Times New Roman"/>
              </a:rPr>
              <a:t> </a:t>
            </a:r>
            <a:r>
              <a:rPr lang="en-US" sz="1100" dirty="0" err="1">
                <a:solidFill>
                  <a:srgbClr val="2B91AF"/>
                </a:solidFill>
                <a:latin typeface="Consolas"/>
                <a:ea typeface="Calibri"/>
                <a:cs typeface="Times New Roman"/>
              </a:rPr>
              <a:t>ValuesController</a:t>
            </a:r>
            <a:r>
              <a:rPr lang="en-US" sz="1100" dirty="0">
                <a:solidFill>
                  <a:srgbClr val="000000"/>
                </a:solidFill>
                <a:latin typeface="Consolas"/>
                <a:ea typeface="Calibri"/>
                <a:cs typeface="Times New Roman"/>
              </a:rPr>
              <a:t> : </a:t>
            </a:r>
            <a:r>
              <a:rPr lang="en-US" sz="1100" dirty="0" err="1">
                <a:solidFill>
                  <a:srgbClr val="2B91AF"/>
                </a:solidFill>
                <a:latin typeface="Consolas"/>
                <a:ea typeface="Calibri"/>
                <a:cs typeface="Times New Roman"/>
              </a:rPr>
              <a:t>ApiController</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8000"/>
                </a:solidFill>
                <a:latin typeface="Consolas"/>
                <a:ea typeface="Calibri"/>
                <a:cs typeface="Times New Roman"/>
              </a:rPr>
              <a:t>// GET </a:t>
            </a:r>
            <a:r>
              <a:rPr lang="en-US" sz="1100" dirty="0" err="1">
                <a:solidFill>
                  <a:srgbClr val="008000"/>
                </a:solidFill>
                <a:latin typeface="Consolas"/>
                <a:ea typeface="Calibri"/>
                <a:cs typeface="Times New Roman"/>
              </a:rPr>
              <a:t>api</a:t>
            </a:r>
            <a:r>
              <a:rPr lang="en-US" sz="1100" dirty="0">
                <a:solidFill>
                  <a:srgbClr val="008000"/>
                </a:solidFill>
                <a:latin typeface="Consolas"/>
                <a:ea typeface="Calibri"/>
                <a:cs typeface="Times New Roman"/>
              </a:rPr>
              <a:t>/values</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public</a:t>
            </a:r>
            <a:r>
              <a:rPr lang="en-US" sz="1100" dirty="0">
                <a:solidFill>
                  <a:srgbClr val="000000"/>
                </a:solidFill>
                <a:latin typeface="Consolas"/>
                <a:ea typeface="Calibri"/>
                <a:cs typeface="Times New Roman"/>
              </a:rPr>
              <a:t> </a:t>
            </a:r>
            <a:r>
              <a:rPr lang="en-US" sz="1100" dirty="0" err="1">
                <a:solidFill>
                  <a:srgbClr val="2B91AF"/>
                </a:solidFill>
                <a:latin typeface="Consolas"/>
                <a:ea typeface="Calibri"/>
                <a:cs typeface="Times New Roman"/>
              </a:rPr>
              <a:t>IEnumerable</a:t>
            </a:r>
            <a:r>
              <a:rPr lang="en-US" sz="1100" dirty="0">
                <a:solidFill>
                  <a:srgbClr val="000000"/>
                </a:solidFill>
                <a:latin typeface="Consolas"/>
                <a:ea typeface="Calibri"/>
                <a:cs typeface="Times New Roman"/>
              </a:rPr>
              <a:t>&lt;</a:t>
            </a:r>
            <a:r>
              <a:rPr lang="en-US" sz="1100" dirty="0">
                <a:solidFill>
                  <a:srgbClr val="0000FF"/>
                </a:solidFill>
                <a:latin typeface="Consolas"/>
                <a:ea typeface="Calibri"/>
                <a:cs typeface="Times New Roman"/>
              </a:rPr>
              <a:t>string</a:t>
            </a:r>
            <a:r>
              <a:rPr lang="en-US" sz="1100" dirty="0">
                <a:solidFill>
                  <a:srgbClr val="000000"/>
                </a:solidFill>
                <a:latin typeface="Consolas"/>
                <a:ea typeface="Calibri"/>
                <a:cs typeface="Times New Roman"/>
              </a:rPr>
              <a:t>&gt; Get()</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return</a:t>
            </a: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new</a:t>
            </a: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string</a:t>
            </a:r>
            <a:r>
              <a:rPr lang="en-US" sz="1100" dirty="0">
                <a:solidFill>
                  <a:srgbClr val="000000"/>
                </a:solidFill>
                <a:latin typeface="Consolas"/>
                <a:ea typeface="Calibri"/>
                <a:cs typeface="Times New Roman"/>
              </a:rPr>
              <a:t>[] { </a:t>
            </a:r>
            <a:r>
              <a:rPr lang="en-US" sz="1100" dirty="0">
                <a:solidFill>
                  <a:srgbClr val="A31515"/>
                </a:solidFill>
                <a:latin typeface="Consolas"/>
                <a:ea typeface="Calibri"/>
                <a:cs typeface="Times New Roman"/>
              </a:rPr>
              <a:t>"value1"</a:t>
            </a:r>
            <a:r>
              <a:rPr lang="en-US" sz="1100" dirty="0">
                <a:solidFill>
                  <a:srgbClr val="000000"/>
                </a:solidFill>
                <a:latin typeface="Consolas"/>
                <a:ea typeface="Calibri"/>
                <a:cs typeface="Times New Roman"/>
              </a:rPr>
              <a:t>, </a:t>
            </a:r>
            <a:r>
              <a:rPr lang="en-US" sz="1100" dirty="0">
                <a:solidFill>
                  <a:srgbClr val="A31515"/>
                </a:solidFill>
                <a:latin typeface="Consolas"/>
                <a:ea typeface="Calibri"/>
                <a:cs typeface="Times New Roman"/>
              </a:rPr>
              <a:t>"value2"</a:t>
            </a: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8000"/>
                </a:solidFill>
                <a:latin typeface="Consolas"/>
                <a:ea typeface="Calibri"/>
                <a:cs typeface="Times New Roman"/>
              </a:rPr>
              <a:t>// GET </a:t>
            </a:r>
            <a:r>
              <a:rPr lang="en-US" sz="1100" dirty="0" err="1">
                <a:solidFill>
                  <a:srgbClr val="008000"/>
                </a:solidFill>
                <a:latin typeface="Consolas"/>
                <a:ea typeface="Calibri"/>
                <a:cs typeface="Times New Roman"/>
              </a:rPr>
              <a:t>api</a:t>
            </a:r>
            <a:r>
              <a:rPr lang="en-US" sz="1100" dirty="0">
                <a:solidFill>
                  <a:srgbClr val="008000"/>
                </a:solidFill>
                <a:latin typeface="Consolas"/>
                <a:ea typeface="Calibri"/>
                <a:cs typeface="Times New Roman"/>
              </a:rPr>
              <a:t>/values/5</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public</a:t>
            </a: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string</a:t>
            </a:r>
            <a:r>
              <a:rPr lang="en-US" sz="1100" dirty="0">
                <a:solidFill>
                  <a:srgbClr val="000000"/>
                </a:solidFill>
                <a:latin typeface="Consolas"/>
                <a:ea typeface="Calibri"/>
                <a:cs typeface="Times New Roman"/>
              </a:rPr>
              <a:t> Get(</a:t>
            </a:r>
            <a:r>
              <a:rPr lang="en-US" sz="1100" dirty="0" err="1">
                <a:solidFill>
                  <a:srgbClr val="0000FF"/>
                </a:solidFill>
                <a:latin typeface="Consolas"/>
                <a:ea typeface="Calibri"/>
                <a:cs typeface="Times New Roman"/>
              </a:rPr>
              <a:t>int</a:t>
            </a:r>
            <a:r>
              <a:rPr lang="en-US" sz="1100" dirty="0">
                <a:solidFill>
                  <a:srgbClr val="000000"/>
                </a:solidFill>
                <a:latin typeface="Consolas"/>
                <a:ea typeface="Calibri"/>
                <a:cs typeface="Times New Roman"/>
              </a:rPr>
              <a:t> id)</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return</a:t>
            </a:r>
            <a:r>
              <a:rPr lang="en-US" sz="1100" dirty="0">
                <a:solidFill>
                  <a:srgbClr val="000000"/>
                </a:solidFill>
                <a:latin typeface="Consolas"/>
                <a:ea typeface="Calibri"/>
                <a:cs typeface="Times New Roman"/>
              </a:rPr>
              <a:t> </a:t>
            </a:r>
            <a:r>
              <a:rPr lang="en-US" sz="1100" dirty="0">
                <a:solidFill>
                  <a:srgbClr val="A31515"/>
                </a:solidFill>
                <a:latin typeface="Consolas"/>
                <a:ea typeface="Calibri"/>
                <a:cs typeface="Times New Roman"/>
              </a:rPr>
              <a:t>"value"</a:t>
            </a:r>
            <a:r>
              <a:rPr lang="en-US" sz="1100" dirty="0">
                <a:solidFill>
                  <a:srgbClr val="000000"/>
                </a:solidFill>
                <a:latin typeface="Consolas"/>
                <a:ea typeface="Calibri"/>
                <a:cs typeface="Times New Roman"/>
              </a:rPr>
              <a:t>;</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8000"/>
                </a:solidFill>
                <a:latin typeface="Consolas"/>
                <a:ea typeface="Calibri"/>
                <a:cs typeface="Times New Roman"/>
              </a:rPr>
              <a:t>// POST </a:t>
            </a:r>
            <a:r>
              <a:rPr lang="en-US" sz="1100" dirty="0" err="1">
                <a:solidFill>
                  <a:srgbClr val="008000"/>
                </a:solidFill>
                <a:latin typeface="Consolas"/>
                <a:ea typeface="Calibri"/>
                <a:cs typeface="Times New Roman"/>
              </a:rPr>
              <a:t>api</a:t>
            </a:r>
            <a:r>
              <a:rPr lang="en-US" sz="1100" dirty="0">
                <a:solidFill>
                  <a:srgbClr val="008000"/>
                </a:solidFill>
                <a:latin typeface="Consolas"/>
                <a:ea typeface="Calibri"/>
                <a:cs typeface="Times New Roman"/>
              </a:rPr>
              <a:t>/values</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public</a:t>
            </a: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void</a:t>
            </a:r>
            <a:r>
              <a:rPr lang="en-US" sz="1100" dirty="0">
                <a:solidFill>
                  <a:srgbClr val="000000"/>
                </a:solidFill>
                <a:latin typeface="Consolas"/>
                <a:ea typeface="Calibri"/>
                <a:cs typeface="Times New Roman"/>
              </a:rPr>
              <a:t> Post([</a:t>
            </a:r>
            <a:r>
              <a:rPr lang="en-US" sz="1100" dirty="0" err="1">
                <a:solidFill>
                  <a:srgbClr val="2B91AF"/>
                </a:solidFill>
                <a:latin typeface="Consolas"/>
                <a:ea typeface="Calibri"/>
                <a:cs typeface="Times New Roman"/>
              </a:rPr>
              <a:t>FromBody</a:t>
            </a:r>
            <a:r>
              <a:rPr lang="en-US" sz="1100" dirty="0">
                <a:solidFill>
                  <a:srgbClr val="000000"/>
                </a:solidFill>
                <a:latin typeface="Consolas"/>
                <a:ea typeface="Calibri"/>
                <a:cs typeface="Times New Roman"/>
              </a:rPr>
              <a:t>]</a:t>
            </a:r>
            <a:r>
              <a:rPr lang="en-US" sz="1100" dirty="0">
                <a:solidFill>
                  <a:srgbClr val="0000FF"/>
                </a:solidFill>
                <a:latin typeface="Consolas"/>
                <a:ea typeface="Calibri"/>
                <a:cs typeface="Times New Roman"/>
              </a:rPr>
              <a:t>string</a:t>
            </a:r>
            <a:r>
              <a:rPr lang="en-US" sz="1100" dirty="0">
                <a:solidFill>
                  <a:srgbClr val="000000"/>
                </a:solidFill>
                <a:latin typeface="Consolas"/>
                <a:ea typeface="Calibri"/>
                <a:cs typeface="Times New Roman"/>
              </a:rPr>
              <a:t> value)</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8000"/>
                </a:solidFill>
                <a:latin typeface="Consolas"/>
                <a:ea typeface="Calibri"/>
                <a:cs typeface="Times New Roman"/>
              </a:rPr>
              <a:t>// PUT </a:t>
            </a:r>
            <a:r>
              <a:rPr lang="en-US" sz="1100" dirty="0" err="1">
                <a:solidFill>
                  <a:srgbClr val="008000"/>
                </a:solidFill>
                <a:latin typeface="Consolas"/>
                <a:ea typeface="Calibri"/>
                <a:cs typeface="Times New Roman"/>
              </a:rPr>
              <a:t>api</a:t>
            </a:r>
            <a:r>
              <a:rPr lang="en-US" sz="1100" dirty="0">
                <a:solidFill>
                  <a:srgbClr val="008000"/>
                </a:solidFill>
                <a:latin typeface="Consolas"/>
                <a:ea typeface="Calibri"/>
                <a:cs typeface="Times New Roman"/>
              </a:rPr>
              <a:t>/values/5</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public</a:t>
            </a: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void</a:t>
            </a:r>
            <a:r>
              <a:rPr lang="en-US" sz="1100" dirty="0">
                <a:solidFill>
                  <a:srgbClr val="000000"/>
                </a:solidFill>
                <a:latin typeface="Consolas"/>
                <a:ea typeface="Calibri"/>
                <a:cs typeface="Times New Roman"/>
              </a:rPr>
              <a:t> Put(</a:t>
            </a:r>
            <a:r>
              <a:rPr lang="en-US" sz="1100" dirty="0" err="1">
                <a:solidFill>
                  <a:srgbClr val="0000FF"/>
                </a:solidFill>
                <a:latin typeface="Consolas"/>
                <a:ea typeface="Calibri"/>
                <a:cs typeface="Times New Roman"/>
              </a:rPr>
              <a:t>int</a:t>
            </a:r>
            <a:r>
              <a:rPr lang="en-US" sz="1100" dirty="0">
                <a:solidFill>
                  <a:srgbClr val="000000"/>
                </a:solidFill>
                <a:latin typeface="Consolas"/>
                <a:ea typeface="Calibri"/>
                <a:cs typeface="Times New Roman"/>
              </a:rPr>
              <a:t> id, [</a:t>
            </a:r>
            <a:r>
              <a:rPr lang="en-US" sz="1100" dirty="0" err="1">
                <a:solidFill>
                  <a:srgbClr val="2B91AF"/>
                </a:solidFill>
                <a:latin typeface="Consolas"/>
                <a:ea typeface="Calibri"/>
                <a:cs typeface="Times New Roman"/>
              </a:rPr>
              <a:t>FromBody</a:t>
            </a:r>
            <a:r>
              <a:rPr lang="en-US" sz="1100" dirty="0">
                <a:solidFill>
                  <a:srgbClr val="000000"/>
                </a:solidFill>
                <a:latin typeface="Consolas"/>
                <a:ea typeface="Calibri"/>
                <a:cs typeface="Times New Roman"/>
              </a:rPr>
              <a:t>]</a:t>
            </a:r>
            <a:r>
              <a:rPr lang="en-US" sz="1100" dirty="0">
                <a:solidFill>
                  <a:srgbClr val="0000FF"/>
                </a:solidFill>
                <a:latin typeface="Consolas"/>
                <a:ea typeface="Calibri"/>
                <a:cs typeface="Times New Roman"/>
              </a:rPr>
              <a:t>string</a:t>
            </a:r>
            <a:r>
              <a:rPr lang="en-US" sz="1100" dirty="0">
                <a:solidFill>
                  <a:srgbClr val="000000"/>
                </a:solidFill>
                <a:latin typeface="Consolas"/>
                <a:ea typeface="Calibri"/>
                <a:cs typeface="Times New Roman"/>
              </a:rPr>
              <a:t> value)</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8000"/>
                </a:solidFill>
                <a:latin typeface="Consolas"/>
                <a:ea typeface="Calibri"/>
                <a:cs typeface="Times New Roman"/>
              </a:rPr>
              <a:t>// DELETE </a:t>
            </a:r>
            <a:r>
              <a:rPr lang="en-US" sz="1100" dirty="0" err="1">
                <a:solidFill>
                  <a:srgbClr val="008000"/>
                </a:solidFill>
                <a:latin typeface="Consolas"/>
                <a:ea typeface="Calibri"/>
                <a:cs typeface="Times New Roman"/>
              </a:rPr>
              <a:t>api</a:t>
            </a:r>
            <a:r>
              <a:rPr lang="en-US" sz="1100" dirty="0">
                <a:solidFill>
                  <a:srgbClr val="008000"/>
                </a:solidFill>
                <a:latin typeface="Consolas"/>
                <a:ea typeface="Calibri"/>
                <a:cs typeface="Times New Roman"/>
              </a:rPr>
              <a:t>/values/5</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public</a:t>
            </a:r>
            <a:r>
              <a:rPr lang="en-US" sz="1100" dirty="0">
                <a:solidFill>
                  <a:srgbClr val="000000"/>
                </a:solidFill>
                <a:latin typeface="Consolas"/>
                <a:ea typeface="Calibri"/>
                <a:cs typeface="Times New Roman"/>
              </a:rPr>
              <a:t> </a:t>
            </a:r>
            <a:r>
              <a:rPr lang="en-US" sz="1100" dirty="0">
                <a:solidFill>
                  <a:srgbClr val="0000FF"/>
                </a:solidFill>
                <a:latin typeface="Consolas"/>
                <a:ea typeface="Calibri"/>
                <a:cs typeface="Times New Roman"/>
              </a:rPr>
              <a:t>void</a:t>
            </a:r>
            <a:r>
              <a:rPr lang="en-US" sz="1100" dirty="0">
                <a:solidFill>
                  <a:srgbClr val="000000"/>
                </a:solidFill>
                <a:latin typeface="Consolas"/>
                <a:ea typeface="Calibri"/>
                <a:cs typeface="Times New Roman"/>
              </a:rPr>
              <a:t> Delete(</a:t>
            </a:r>
            <a:r>
              <a:rPr lang="en-US" sz="1100" dirty="0" err="1">
                <a:solidFill>
                  <a:srgbClr val="0000FF"/>
                </a:solidFill>
                <a:latin typeface="Consolas"/>
                <a:ea typeface="Calibri"/>
                <a:cs typeface="Times New Roman"/>
              </a:rPr>
              <a:t>int</a:t>
            </a:r>
            <a:r>
              <a:rPr lang="en-US" sz="1100" dirty="0">
                <a:solidFill>
                  <a:srgbClr val="000000"/>
                </a:solidFill>
                <a:latin typeface="Consolas"/>
                <a:ea typeface="Calibri"/>
                <a:cs typeface="Times New Roman"/>
              </a:rPr>
              <a:t> id)</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0"/>
              </a:spcAft>
            </a:pPr>
            <a:r>
              <a:rPr lang="en-US" sz="1100" dirty="0">
                <a:solidFill>
                  <a:srgbClr val="000000"/>
                </a:solidFill>
                <a:latin typeface="Consolas"/>
                <a:ea typeface="Calibri"/>
                <a:cs typeface="Times New Roman"/>
              </a:rPr>
              <a:t>    }</a:t>
            </a:r>
            <a:endParaRPr lang="en-US" sz="1100" dirty="0">
              <a:ea typeface="Calibri"/>
              <a:cs typeface="Times New Roman"/>
            </a:endParaRPr>
          </a:p>
          <a:p>
            <a:pPr>
              <a:lnSpc>
                <a:spcPct val="115000"/>
              </a:lnSpc>
              <a:spcAft>
                <a:spcPts val="1000"/>
              </a:spcAft>
            </a:pPr>
            <a:r>
              <a:rPr lang="en-US" sz="1100" dirty="0">
                <a:solidFill>
                  <a:srgbClr val="000000"/>
                </a:solidFill>
                <a:latin typeface="Consolas"/>
                <a:ea typeface="Calibri"/>
                <a:cs typeface="Times New Roman"/>
              </a:rPr>
              <a:t>}</a:t>
            </a:r>
            <a:endParaRPr lang="en-US" sz="1100" dirty="0">
              <a:ea typeface="Calibri"/>
              <a:cs typeface="Times New Roman"/>
            </a:endParaRPr>
          </a:p>
        </p:txBody>
      </p:sp>
    </p:spTree>
    <p:extLst>
      <p:ext uri="{BB962C8B-B14F-4D97-AF65-F5344CB8AC3E}">
        <p14:creationId xmlns:p14="http://schemas.microsoft.com/office/powerpoint/2010/main" val="22400720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Système de routage pour Web API</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44</a:t>
            </a:fld>
            <a:endParaRPr lang="fr-FR" dirty="0"/>
          </a:p>
        </p:txBody>
      </p:sp>
      <p:sp>
        <p:nvSpPr>
          <p:cNvPr id="9" name="Espace réservé du contenu 8"/>
          <p:cNvSpPr>
            <a:spLocks noGrp="1"/>
          </p:cNvSpPr>
          <p:nvPr>
            <p:ph sz="quarter" idx="13"/>
          </p:nvPr>
        </p:nvSpPr>
        <p:spPr/>
        <p:txBody>
          <a:bodyPr/>
          <a:lstStyle/>
          <a:p>
            <a:r>
              <a:rPr lang="fr-FR" sz="1800" dirty="0"/>
              <a:t>L'utilisation de HTTP permet donc à Web API d'identifier automatiquement la méthode du contrôleur qui sera exécutée en fonction du verbe HTTP qui est effectué (GET, POST, etc.).</a:t>
            </a:r>
          </a:p>
          <a:p>
            <a:r>
              <a:rPr lang="fr-FR" sz="1800" dirty="0"/>
              <a:t>Table de routage dans~/</a:t>
            </a:r>
            <a:r>
              <a:rPr lang="fr-FR" sz="1800" dirty="0" err="1"/>
              <a:t>App_Start</a:t>
            </a:r>
            <a:r>
              <a:rPr lang="fr-FR" sz="1800" dirty="0"/>
              <a:t>/</a:t>
            </a:r>
            <a:r>
              <a:rPr lang="fr-FR" sz="1800" dirty="0" err="1"/>
              <a:t>WebApiConfig.cs</a:t>
            </a:r>
            <a:endParaRPr lang="fr-FR" sz="1800" dirty="0"/>
          </a:p>
          <a:p>
            <a:endParaRPr lang="fr-FR" sz="1800" dirty="0"/>
          </a:p>
          <a:p>
            <a:endParaRPr lang="fr-FR" sz="1800" dirty="0"/>
          </a:p>
          <a:p>
            <a:pPr lvl="1"/>
            <a:endParaRPr lang="fr-FR" sz="1600" dirty="0"/>
          </a:p>
          <a:p>
            <a:pPr lvl="1"/>
            <a:r>
              <a:rPr lang="fr-FR" sz="1600" dirty="0"/>
              <a:t>La route est ajoutée dans </a:t>
            </a:r>
            <a:r>
              <a:rPr lang="fr-FR" sz="1600" dirty="0" err="1"/>
              <a:t>MapHttpRoute</a:t>
            </a:r>
            <a:r>
              <a:rPr lang="fr-FR" sz="1600" dirty="0"/>
              <a:t>()</a:t>
            </a:r>
          </a:p>
          <a:p>
            <a:pPr lvl="1"/>
            <a:r>
              <a:rPr lang="fr-FR" sz="1600" dirty="0"/>
              <a:t>"api" est un segment de chemin littéral</a:t>
            </a:r>
          </a:p>
          <a:p>
            <a:pPr lvl="1"/>
            <a:r>
              <a:rPr lang="fr-FR" sz="1600" dirty="0"/>
              <a:t>éviter des collisions avec le routage d'ASP.NET MVC</a:t>
            </a:r>
          </a:p>
          <a:p>
            <a:pPr lvl="1"/>
            <a:r>
              <a:rPr lang="fr-FR" sz="1600" dirty="0"/>
              <a:t>{</a:t>
            </a:r>
            <a:r>
              <a:rPr lang="fr-FR" sz="1600" dirty="0" err="1"/>
              <a:t>controller</a:t>
            </a:r>
            <a:r>
              <a:rPr lang="fr-FR" sz="1600" dirty="0"/>
              <a:t>} et {id} sont des variables référencées, </a:t>
            </a:r>
          </a:p>
          <a:p>
            <a:pPr lvl="1"/>
            <a:r>
              <a:rPr lang="fr-FR" sz="1600" dirty="0"/>
              <a:t>Permettent de définir respectivement le contrôleur et la valeur qui sera utilisée comme identifiant</a:t>
            </a:r>
            <a:endParaRPr lang="en-US" sz="1600" dirty="0"/>
          </a:p>
        </p:txBody>
      </p:sp>
      <p:sp>
        <p:nvSpPr>
          <p:cNvPr id="8" name="ZoneTexte 7"/>
          <p:cNvSpPr txBox="1"/>
          <p:nvPr/>
        </p:nvSpPr>
        <p:spPr>
          <a:xfrm>
            <a:off x="761560" y="2907521"/>
            <a:ext cx="5153975" cy="1169551"/>
          </a:xfrm>
          <a:prstGeom prst="rect">
            <a:avLst/>
          </a:prstGeom>
          <a:solidFill>
            <a:schemeClr val="bg1">
              <a:lumMod val="95000"/>
            </a:schemeClr>
          </a:solidFill>
          <a:ln>
            <a:solidFill>
              <a:schemeClr val="tx1"/>
            </a:solidFill>
            <a:prstDash val="sysDot"/>
          </a:ln>
        </p:spPr>
        <p:txBody>
          <a:bodyPr wrap="none" rtlCol="0">
            <a:spAutoFit/>
          </a:bodyPr>
          <a:lstStyle/>
          <a:p>
            <a:pPr>
              <a:spcAft>
                <a:spcPts val="0"/>
              </a:spcAft>
            </a:pPr>
            <a:r>
              <a:rPr lang="en-US" sz="1400" dirty="0" err="1">
                <a:solidFill>
                  <a:srgbClr val="000000"/>
                </a:solidFill>
                <a:latin typeface="Consolas"/>
              </a:rPr>
              <a:t>config.Routes.MapHttpRoute</a:t>
            </a:r>
            <a:r>
              <a:rPr lang="en-US" sz="1400" dirty="0">
                <a:solidFill>
                  <a:srgbClr val="000000"/>
                </a:solidFill>
                <a:latin typeface="Consolas"/>
              </a:rPr>
              <a:t>(</a:t>
            </a:r>
            <a:endParaRPr lang="en-US" sz="1200" dirty="0">
              <a:latin typeface="Times New Roman"/>
              <a:ea typeface="Times New Roman"/>
            </a:endParaRPr>
          </a:p>
          <a:p>
            <a:pPr>
              <a:spcAft>
                <a:spcPts val="0"/>
              </a:spcAft>
            </a:pPr>
            <a:r>
              <a:rPr lang="en-US" sz="1400" dirty="0">
                <a:solidFill>
                  <a:srgbClr val="000000"/>
                </a:solidFill>
                <a:latin typeface="Consolas"/>
              </a:rPr>
              <a:t>    name: </a:t>
            </a:r>
            <a:r>
              <a:rPr lang="en-US" sz="1400" dirty="0">
                <a:solidFill>
                  <a:srgbClr val="A31515"/>
                </a:solidFill>
                <a:latin typeface="Consolas"/>
              </a:rPr>
              <a:t>"</a:t>
            </a:r>
            <a:r>
              <a:rPr lang="en-US" sz="1400" dirty="0" err="1">
                <a:solidFill>
                  <a:srgbClr val="A31515"/>
                </a:solidFill>
                <a:latin typeface="Consolas"/>
              </a:rPr>
              <a:t>DefaultApi</a:t>
            </a:r>
            <a:r>
              <a:rPr lang="en-US" sz="1400" dirty="0">
                <a:solidFill>
                  <a:srgbClr val="A31515"/>
                </a:solidFill>
                <a:latin typeface="Consolas"/>
              </a:rPr>
              <a:t>"</a:t>
            </a:r>
            <a:r>
              <a:rPr lang="en-US" sz="1400" dirty="0">
                <a:solidFill>
                  <a:srgbClr val="000000"/>
                </a:solidFill>
                <a:latin typeface="Consolas"/>
              </a:rPr>
              <a:t>,</a:t>
            </a:r>
            <a:endParaRPr lang="en-US" sz="1200" dirty="0">
              <a:latin typeface="Times New Roman"/>
              <a:ea typeface="Times New Roman"/>
            </a:endParaRPr>
          </a:p>
          <a:p>
            <a:pPr>
              <a:spcAft>
                <a:spcPts val="0"/>
              </a:spcAft>
            </a:pPr>
            <a:r>
              <a:rPr lang="en-US" sz="1400" dirty="0">
                <a:solidFill>
                  <a:srgbClr val="000000"/>
                </a:solidFill>
                <a:latin typeface="Consolas"/>
              </a:rPr>
              <a:t>    </a:t>
            </a:r>
            <a:r>
              <a:rPr lang="en-US" sz="1400" dirty="0" err="1">
                <a:solidFill>
                  <a:srgbClr val="000000"/>
                </a:solidFill>
                <a:latin typeface="Consolas"/>
              </a:rPr>
              <a:t>routeTemplate</a:t>
            </a:r>
            <a:r>
              <a:rPr lang="en-US" sz="1400" dirty="0">
                <a:solidFill>
                  <a:srgbClr val="000000"/>
                </a:solidFill>
                <a:latin typeface="Consolas"/>
              </a:rPr>
              <a:t>: </a:t>
            </a:r>
            <a:r>
              <a:rPr lang="en-US" sz="1400" dirty="0">
                <a:solidFill>
                  <a:srgbClr val="A31515"/>
                </a:solidFill>
                <a:latin typeface="Consolas"/>
              </a:rPr>
              <a:t>"</a:t>
            </a:r>
            <a:r>
              <a:rPr lang="en-US" sz="1400" dirty="0" err="1">
                <a:solidFill>
                  <a:srgbClr val="A31515"/>
                </a:solidFill>
                <a:latin typeface="Consolas"/>
              </a:rPr>
              <a:t>api</a:t>
            </a:r>
            <a:r>
              <a:rPr lang="en-US" sz="1400" dirty="0">
                <a:solidFill>
                  <a:srgbClr val="A31515"/>
                </a:solidFill>
                <a:latin typeface="Consolas"/>
              </a:rPr>
              <a:t>/{controller}/{id}"</a:t>
            </a:r>
            <a:r>
              <a:rPr lang="en-US" sz="1400" dirty="0">
                <a:solidFill>
                  <a:srgbClr val="000000"/>
                </a:solidFill>
                <a:latin typeface="Consolas"/>
              </a:rPr>
              <a:t>,</a:t>
            </a:r>
            <a:endParaRPr lang="en-US" sz="1200" dirty="0">
              <a:latin typeface="Times New Roman"/>
              <a:ea typeface="Times New Roman"/>
            </a:endParaRPr>
          </a:p>
          <a:p>
            <a:pPr>
              <a:spcAft>
                <a:spcPts val="0"/>
              </a:spcAft>
            </a:pPr>
            <a:r>
              <a:rPr lang="en-US" sz="1400" dirty="0">
                <a:solidFill>
                  <a:srgbClr val="000000"/>
                </a:solidFill>
                <a:latin typeface="Consolas"/>
              </a:rPr>
              <a:t>    defaults: </a:t>
            </a:r>
            <a:r>
              <a:rPr lang="en-US" sz="1400" dirty="0">
                <a:solidFill>
                  <a:srgbClr val="0000FF"/>
                </a:solidFill>
                <a:latin typeface="Consolas"/>
              </a:rPr>
              <a:t>new</a:t>
            </a:r>
            <a:r>
              <a:rPr lang="en-US" sz="1400" dirty="0">
                <a:solidFill>
                  <a:srgbClr val="000000"/>
                </a:solidFill>
                <a:latin typeface="Consolas"/>
              </a:rPr>
              <a:t> { id = </a:t>
            </a:r>
            <a:r>
              <a:rPr lang="en-US" sz="1400" dirty="0" err="1">
                <a:solidFill>
                  <a:srgbClr val="2B91AF"/>
                </a:solidFill>
                <a:latin typeface="Consolas"/>
              </a:rPr>
              <a:t>RouteParameter</a:t>
            </a:r>
            <a:r>
              <a:rPr lang="en-US" sz="1400" dirty="0" err="1">
                <a:solidFill>
                  <a:srgbClr val="000000"/>
                </a:solidFill>
                <a:latin typeface="Consolas"/>
              </a:rPr>
              <a:t>.Optional</a:t>
            </a:r>
            <a:r>
              <a:rPr lang="en-US" sz="1400" dirty="0">
                <a:solidFill>
                  <a:srgbClr val="000000"/>
                </a:solidFill>
                <a:latin typeface="Consolas"/>
              </a:rPr>
              <a:t> }</a:t>
            </a:r>
            <a:endParaRPr lang="en-US" sz="1200" dirty="0">
              <a:latin typeface="Times New Roman"/>
              <a:ea typeface="Times New Roman"/>
            </a:endParaRPr>
          </a:p>
          <a:p>
            <a:pPr>
              <a:spcAft>
                <a:spcPts val="0"/>
              </a:spcAft>
            </a:pPr>
            <a:r>
              <a:rPr lang="en-US" sz="1400" dirty="0">
                <a:solidFill>
                  <a:srgbClr val="000000"/>
                </a:solidFill>
                <a:latin typeface="Consolas"/>
              </a:rPr>
              <a:t>);</a:t>
            </a:r>
            <a:endParaRPr lang="en-US" sz="1200" dirty="0">
              <a:effectLst/>
              <a:latin typeface="Times New Roman"/>
              <a:ea typeface="Times New Roman"/>
            </a:endParaRPr>
          </a:p>
        </p:txBody>
      </p:sp>
    </p:spTree>
    <p:extLst>
      <p:ext uri="{BB962C8B-B14F-4D97-AF65-F5344CB8AC3E}">
        <p14:creationId xmlns:p14="http://schemas.microsoft.com/office/powerpoint/2010/main" val="4223168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 Système de routage pour Web API</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45</a:t>
            </a:fld>
            <a:endParaRPr lang="fr-FR" dirty="0"/>
          </a:p>
        </p:txBody>
      </p:sp>
      <p:graphicFrame>
        <p:nvGraphicFramePr>
          <p:cNvPr id="7" name="Tableau 6"/>
          <p:cNvGraphicFramePr>
            <a:graphicFrameLocks noGrp="1"/>
          </p:cNvGraphicFramePr>
          <p:nvPr>
            <p:extLst/>
          </p:nvPr>
        </p:nvGraphicFramePr>
        <p:xfrm>
          <a:off x="539552" y="1340768"/>
          <a:ext cx="8064896" cy="233807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952574">
                  <a:extLst>
                    <a:ext uri="{9D8B030D-6E8A-4147-A177-3AD203B41FA5}">
                      <a16:colId xmlns:a16="http://schemas.microsoft.com/office/drawing/2014/main" val="20002"/>
                    </a:ext>
                  </a:extLst>
                </a:gridCol>
                <a:gridCol w="4248472">
                  <a:extLst>
                    <a:ext uri="{9D8B030D-6E8A-4147-A177-3AD203B41FA5}">
                      <a16:colId xmlns:a16="http://schemas.microsoft.com/office/drawing/2014/main" val="20003"/>
                    </a:ext>
                  </a:extLst>
                </a:gridCol>
              </a:tblGrid>
              <a:tr h="370840">
                <a:tc>
                  <a:txBody>
                    <a:bodyPr/>
                    <a:lstStyle/>
                    <a:p>
                      <a:pPr algn="ctr"/>
                      <a:r>
                        <a:rPr lang="en-US" sz="1400" b="1" i="0" dirty="0" err="1">
                          <a:effectLst/>
                          <a:latin typeface="Verdana"/>
                        </a:rPr>
                        <a:t>Méthode</a:t>
                      </a:r>
                      <a:r>
                        <a:rPr lang="en-US" sz="1400" b="1" i="0" dirty="0">
                          <a:effectLst/>
                          <a:latin typeface="Verdana"/>
                        </a:rPr>
                        <a:t> HTTP</a:t>
                      </a:r>
                    </a:p>
                  </a:txBody>
                  <a:tcPr marL="28575" marR="28575" marT="28575" marB="28575" anchor="ctr"/>
                </a:tc>
                <a:tc>
                  <a:txBody>
                    <a:bodyPr/>
                    <a:lstStyle/>
                    <a:p>
                      <a:pPr algn="ctr"/>
                      <a:r>
                        <a:rPr lang="en-US" sz="1400" b="1" i="0">
                          <a:effectLst/>
                          <a:latin typeface="Verdana"/>
                        </a:rPr>
                        <a:t>Chemin URI</a:t>
                      </a:r>
                    </a:p>
                  </a:txBody>
                  <a:tcPr marL="28575" marR="28575" marT="28575" marB="28575" anchor="ctr"/>
                </a:tc>
                <a:tc>
                  <a:txBody>
                    <a:bodyPr/>
                    <a:lstStyle/>
                    <a:p>
                      <a:pPr algn="ctr"/>
                      <a:r>
                        <a:rPr lang="en-US" sz="1400" b="1" i="0">
                          <a:effectLst/>
                          <a:latin typeface="Verdana"/>
                        </a:rPr>
                        <a:t>Action</a:t>
                      </a:r>
                    </a:p>
                  </a:txBody>
                  <a:tcPr marL="28575" marR="28575" marT="28575" marB="28575" anchor="ctr"/>
                </a:tc>
                <a:tc>
                  <a:txBody>
                    <a:bodyPr/>
                    <a:lstStyle/>
                    <a:p>
                      <a:pPr algn="ctr"/>
                      <a:r>
                        <a:rPr lang="en-US" sz="1400" b="1" i="0">
                          <a:effectLst/>
                          <a:latin typeface="Verdana"/>
                        </a:rPr>
                        <a:t>Description</a:t>
                      </a:r>
                    </a:p>
                  </a:txBody>
                  <a:tcPr marL="28575" marR="28575" marT="28575" marB="28575" anchor="ctr"/>
                </a:tc>
                <a:extLst>
                  <a:ext uri="{0D108BD9-81ED-4DB2-BD59-A6C34878D82A}">
                    <a16:rowId xmlns:a16="http://schemas.microsoft.com/office/drawing/2014/main" val="10000"/>
                  </a:ext>
                </a:extLst>
              </a:tr>
              <a:tr h="370840">
                <a:tc>
                  <a:txBody>
                    <a:bodyPr/>
                    <a:lstStyle/>
                    <a:p>
                      <a:pPr algn="just"/>
                      <a:r>
                        <a:rPr lang="en-US" sz="1400" b="0" i="0">
                          <a:effectLst/>
                          <a:latin typeface="Verdana"/>
                        </a:rPr>
                        <a:t>Get</a:t>
                      </a:r>
                    </a:p>
                  </a:txBody>
                  <a:tcPr marL="28575" marR="28575" marT="28575" marB="28575" anchor="ctr"/>
                </a:tc>
                <a:tc>
                  <a:txBody>
                    <a:bodyPr/>
                    <a:lstStyle/>
                    <a:p>
                      <a:pPr algn="just"/>
                      <a:r>
                        <a:rPr lang="en-US" sz="1400" b="0" i="0">
                          <a:effectLst/>
                          <a:latin typeface="Verdana"/>
                        </a:rPr>
                        <a:t>api/values</a:t>
                      </a:r>
                    </a:p>
                  </a:txBody>
                  <a:tcPr marL="28575" marR="28575" marT="28575" marB="28575" anchor="ctr"/>
                </a:tc>
                <a:tc>
                  <a:txBody>
                    <a:bodyPr/>
                    <a:lstStyle/>
                    <a:p>
                      <a:pPr algn="just"/>
                      <a:r>
                        <a:rPr lang="en-US" sz="1400" b="0" i="0">
                          <a:effectLst/>
                          <a:latin typeface="Verdana"/>
                        </a:rPr>
                        <a:t>Get()</a:t>
                      </a:r>
                    </a:p>
                  </a:txBody>
                  <a:tcPr marL="28575" marR="28575" marT="28575" marB="28575" anchor="ctr"/>
                </a:tc>
                <a:tc>
                  <a:txBody>
                    <a:bodyPr/>
                    <a:lstStyle/>
                    <a:p>
                      <a:pPr algn="just"/>
                      <a:r>
                        <a:rPr lang="fr-FR" sz="1400" b="0" i="0">
                          <a:effectLst/>
                          <a:latin typeface="Verdana"/>
                        </a:rPr>
                        <a:t>Retourne toutes les données comme un IEnumerable.</a:t>
                      </a:r>
                    </a:p>
                  </a:txBody>
                  <a:tcPr marL="28575" marR="28575" marT="28575" marB="28575" anchor="ctr"/>
                </a:tc>
                <a:extLst>
                  <a:ext uri="{0D108BD9-81ED-4DB2-BD59-A6C34878D82A}">
                    <a16:rowId xmlns:a16="http://schemas.microsoft.com/office/drawing/2014/main" val="10001"/>
                  </a:ext>
                </a:extLst>
              </a:tr>
              <a:tr h="370840">
                <a:tc>
                  <a:txBody>
                    <a:bodyPr/>
                    <a:lstStyle/>
                    <a:p>
                      <a:pPr algn="just"/>
                      <a:r>
                        <a:rPr lang="en-US" sz="1400" b="0" i="0">
                          <a:effectLst/>
                          <a:latin typeface="Verdana"/>
                        </a:rPr>
                        <a:t>Get</a:t>
                      </a:r>
                    </a:p>
                  </a:txBody>
                  <a:tcPr marL="28575" marR="28575" marT="28575" marB="28575" anchor="ctr"/>
                </a:tc>
                <a:tc>
                  <a:txBody>
                    <a:bodyPr/>
                    <a:lstStyle/>
                    <a:p>
                      <a:pPr algn="just"/>
                      <a:r>
                        <a:rPr lang="en-US" sz="1400" b="0" i="0">
                          <a:effectLst/>
                          <a:latin typeface="Verdana"/>
                        </a:rPr>
                        <a:t>api/values/2</a:t>
                      </a:r>
                    </a:p>
                  </a:txBody>
                  <a:tcPr marL="28575" marR="28575" marT="28575" marB="28575" anchor="ctr"/>
                </a:tc>
                <a:tc>
                  <a:txBody>
                    <a:bodyPr/>
                    <a:lstStyle/>
                    <a:p>
                      <a:pPr algn="just"/>
                      <a:r>
                        <a:rPr lang="en-US" sz="1400" b="0" i="0">
                          <a:effectLst/>
                          <a:latin typeface="Verdana"/>
                        </a:rPr>
                        <a:t>Get()</a:t>
                      </a:r>
                    </a:p>
                  </a:txBody>
                  <a:tcPr marL="28575" marR="28575" marT="28575" marB="28575" anchor="ctr"/>
                </a:tc>
                <a:tc>
                  <a:txBody>
                    <a:bodyPr/>
                    <a:lstStyle/>
                    <a:p>
                      <a:pPr algn="just"/>
                      <a:r>
                        <a:rPr lang="fr-FR" sz="1400" b="0" i="0">
                          <a:effectLst/>
                          <a:latin typeface="Verdana"/>
                        </a:rPr>
                        <a:t>Retourne l'élément ayant pour Id 2.</a:t>
                      </a:r>
                    </a:p>
                  </a:txBody>
                  <a:tcPr marL="28575" marR="28575" marT="28575" marB="28575" anchor="ctr"/>
                </a:tc>
                <a:extLst>
                  <a:ext uri="{0D108BD9-81ED-4DB2-BD59-A6C34878D82A}">
                    <a16:rowId xmlns:a16="http://schemas.microsoft.com/office/drawing/2014/main" val="10002"/>
                  </a:ext>
                </a:extLst>
              </a:tr>
              <a:tr h="370840">
                <a:tc>
                  <a:txBody>
                    <a:bodyPr/>
                    <a:lstStyle/>
                    <a:p>
                      <a:pPr algn="just"/>
                      <a:r>
                        <a:rPr lang="en-US" sz="1400" b="0" i="0">
                          <a:effectLst/>
                          <a:latin typeface="Verdana"/>
                        </a:rPr>
                        <a:t>Post</a:t>
                      </a:r>
                    </a:p>
                  </a:txBody>
                  <a:tcPr marL="28575" marR="28575" marT="28575" marB="28575" anchor="ctr"/>
                </a:tc>
                <a:tc>
                  <a:txBody>
                    <a:bodyPr/>
                    <a:lstStyle/>
                    <a:p>
                      <a:pPr algn="just"/>
                      <a:r>
                        <a:rPr lang="en-US" sz="1400" b="0" i="0">
                          <a:effectLst/>
                          <a:latin typeface="Verdana"/>
                        </a:rPr>
                        <a:t>api/values</a:t>
                      </a:r>
                    </a:p>
                  </a:txBody>
                  <a:tcPr marL="28575" marR="28575" marT="28575" marB="28575" anchor="ctr"/>
                </a:tc>
                <a:tc>
                  <a:txBody>
                    <a:bodyPr/>
                    <a:lstStyle/>
                    <a:p>
                      <a:pPr algn="just"/>
                      <a:r>
                        <a:rPr lang="en-US" sz="1400" b="0" i="0">
                          <a:effectLst/>
                          <a:latin typeface="Verdana"/>
                        </a:rPr>
                        <a:t>Post()</a:t>
                      </a:r>
                    </a:p>
                  </a:txBody>
                  <a:tcPr marL="28575" marR="28575" marT="28575" marB="28575" anchor="ctr"/>
                </a:tc>
                <a:tc>
                  <a:txBody>
                    <a:bodyPr/>
                    <a:lstStyle/>
                    <a:p>
                      <a:pPr algn="just"/>
                      <a:r>
                        <a:rPr lang="en-US" sz="1400" b="0" i="0">
                          <a:effectLst/>
                          <a:latin typeface="Verdana"/>
                        </a:rPr>
                        <a:t>Enregistrement d'un nouvel élément.</a:t>
                      </a:r>
                    </a:p>
                  </a:txBody>
                  <a:tcPr marL="28575" marR="28575" marT="28575" marB="28575" anchor="ctr"/>
                </a:tc>
                <a:extLst>
                  <a:ext uri="{0D108BD9-81ED-4DB2-BD59-A6C34878D82A}">
                    <a16:rowId xmlns:a16="http://schemas.microsoft.com/office/drawing/2014/main" val="10003"/>
                  </a:ext>
                </a:extLst>
              </a:tr>
              <a:tr h="370840">
                <a:tc>
                  <a:txBody>
                    <a:bodyPr/>
                    <a:lstStyle/>
                    <a:p>
                      <a:pPr algn="just"/>
                      <a:r>
                        <a:rPr lang="en-US" sz="1400" b="0" i="0">
                          <a:effectLst/>
                          <a:latin typeface="Verdana"/>
                        </a:rPr>
                        <a:t>Put</a:t>
                      </a:r>
                    </a:p>
                  </a:txBody>
                  <a:tcPr marL="28575" marR="28575" marT="28575" marB="28575" anchor="ctr"/>
                </a:tc>
                <a:tc>
                  <a:txBody>
                    <a:bodyPr/>
                    <a:lstStyle/>
                    <a:p>
                      <a:pPr algn="just"/>
                      <a:r>
                        <a:rPr lang="en-US" sz="1400" b="0" i="0">
                          <a:effectLst/>
                          <a:latin typeface="Verdana"/>
                        </a:rPr>
                        <a:t>api/values/2</a:t>
                      </a:r>
                    </a:p>
                  </a:txBody>
                  <a:tcPr marL="28575" marR="28575" marT="28575" marB="28575" anchor="ctr"/>
                </a:tc>
                <a:tc>
                  <a:txBody>
                    <a:bodyPr/>
                    <a:lstStyle/>
                    <a:p>
                      <a:pPr algn="just"/>
                      <a:r>
                        <a:rPr lang="en-US" sz="1400" b="0" i="0">
                          <a:effectLst/>
                          <a:latin typeface="Verdana"/>
                        </a:rPr>
                        <a:t>Put()</a:t>
                      </a:r>
                    </a:p>
                  </a:txBody>
                  <a:tcPr marL="28575" marR="28575" marT="28575" marB="28575" anchor="ctr"/>
                </a:tc>
                <a:tc>
                  <a:txBody>
                    <a:bodyPr/>
                    <a:lstStyle/>
                    <a:p>
                      <a:pPr algn="just"/>
                      <a:r>
                        <a:rPr lang="fr-FR" sz="1400" b="0" i="0">
                          <a:effectLst/>
                          <a:latin typeface="Verdana"/>
                        </a:rPr>
                        <a:t>Modification de l'élément ayant pour Id 2.</a:t>
                      </a:r>
                    </a:p>
                  </a:txBody>
                  <a:tcPr marL="28575" marR="28575" marT="28575" marB="28575" anchor="ctr"/>
                </a:tc>
                <a:extLst>
                  <a:ext uri="{0D108BD9-81ED-4DB2-BD59-A6C34878D82A}">
                    <a16:rowId xmlns:a16="http://schemas.microsoft.com/office/drawing/2014/main" val="10004"/>
                  </a:ext>
                </a:extLst>
              </a:tr>
              <a:tr h="370840">
                <a:tc>
                  <a:txBody>
                    <a:bodyPr/>
                    <a:lstStyle/>
                    <a:p>
                      <a:pPr algn="just"/>
                      <a:r>
                        <a:rPr lang="en-US" sz="1400" b="0" i="0" dirty="0">
                          <a:effectLst/>
                          <a:latin typeface="Verdana"/>
                        </a:rPr>
                        <a:t>Delete</a:t>
                      </a:r>
                    </a:p>
                  </a:txBody>
                  <a:tcPr marL="28575" marR="28575" marT="28575" marB="28575" anchor="ctr"/>
                </a:tc>
                <a:tc>
                  <a:txBody>
                    <a:bodyPr/>
                    <a:lstStyle/>
                    <a:p>
                      <a:pPr algn="just"/>
                      <a:r>
                        <a:rPr lang="en-US" sz="1400" b="0" i="0">
                          <a:effectLst/>
                          <a:latin typeface="Verdana"/>
                        </a:rPr>
                        <a:t>api/values/2</a:t>
                      </a:r>
                    </a:p>
                  </a:txBody>
                  <a:tcPr marL="28575" marR="28575" marT="28575" marB="28575" anchor="ctr"/>
                </a:tc>
                <a:tc>
                  <a:txBody>
                    <a:bodyPr/>
                    <a:lstStyle/>
                    <a:p>
                      <a:pPr algn="just"/>
                      <a:r>
                        <a:rPr lang="en-US" sz="1400" b="0" i="0">
                          <a:effectLst/>
                          <a:latin typeface="Verdana"/>
                        </a:rPr>
                        <a:t>Delete()</a:t>
                      </a:r>
                    </a:p>
                  </a:txBody>
                  <a:tcPr marL="28575" marR="28575" marT="28575" marB="28575" anchor="ctr"/>
                </a:tc>
                <a:tc>
                  <a:txBody>
                    <a:bodyPr/>
                    <a:lstStyle/>
                    <a:p>
                      <a:pPr algn="just"/>
                      <a:r>
                        <a:rPr lang="fr-FR" sz="1400" b="0" i="0" dirty="0">
                          <a:effectLst/>
                          <a:latin typeface="Verdana"/>
                        </a:rPr>
                        <a:t>Surpression de l'élément ayant pour Id 2.</a:t>
                      </a:r>
                    </a:p>
                  </a:txBody>
                  <a:tcPr marL="28575" marR="28575" marT="28575" marB="2857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42226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exemple plus poussé</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46</a:t>
            </a:fld>
            <a:endParaRPr lang="fr-FR" dirty="0"/>
          </a:p>
        </p:txBody>
      </p:sp>
      <p:sp>
        <p:nvSpPr>
          <p:cNvPr id="6" name="ZoneTexte 5"/>
          <p:cNvSpPr txBox="1"/>
          <p:nvPr/>
        </p:nvSpPr>
        <p:spPr>
          <a:xfrm>
            <a:off x="107504" y="1196752"/>
            <a:ext cx="8935459" cy="4976747"/>
          </a:xfrm>
          <a:prstGeom prst="rect">
            <a:avLst/>
          </a:prstGeom>
          <a:solidFill>
            <a:schemeClr val="bg1">
              <a:lumMod val="95000"/>
            </a:schemeClr>
          </a:solidFill>
        </p:spPr>
        <p:txBody>
          <a:bodyPr wrap="none" rtlCol="0">
            <a:spAutoFit/>
          </a:bodyPr>
          <a:lstStyle/>
          <a:p>
            <a:pPr>
              <a:lnSpc>
                <a:spcPct val="115000"/>
              </a:lnSpc>
              <a:spcAft>
                <a:spcPts val="0"/>
              </a:spcAft>
            </a:pPr>
            <a:r>
              <a:rPr lang="en-US" sz="1200" dirty="0">
                <a:solidFill>
                  <a:srgbClr val="0000FF"/>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2B91AF"/>
                </a:solidFill>
                <a:latin typeface="Consolas"/>
                <a:ea typeface="Calibri"/>
                <a:cs typeface="Times New Roman"/>
              </a:rPr>
              <a:t>CustomerController</a:t>
            </a:r>
            <a:r>
              <a:rPr lang="en-US" sz="1200" dirty="0">
                <a:solidFill>
                  <a:srgbClr val="000000"/>
                </a:solidFill>
                <a:latin typeface="Consolas"/>
                <a:ea typeface="Calibri"/>
                <a:cs typeface="Times New Roman"/>
              </a:rPr>
              <a:t> : </a:t>
            </a:r>
            <a:r>
              <a:rPr lang="en-US" sz="1200" dirty="0" err="1">
                <a:solidFill>
                  <a:srgbClr val="2B91AF"/>
                </a:solidFill>
                <a:latin typeface="Consolas"/>
                <a:ea typeface="Calibri"/>
                <a:cs typeface="Times New Roman"/>
              </a:rPr>
              <a:t>ApiController</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2B91AF"/>
                </a:solidFill>
                <a:latin typeface="Consolas"/>
                <a:ea typeface="Calibri"/>
                <a:cs typeface="Times New Roman"/>
              </a:rPr>
              <a:t>Customer</a:t>
            </a:r>
            <a:r>
              <a:rPr lang="en-US" sz="1200" dirty="0">
                <a:solidFill>
                  <a:srgbClr val="000000"/>
                </a:solidFill>
                <a:latin typeface="Consolas"/>
                <a:ea typeface="Calibri"/>
                <a:cs typeface="Times New Roman"/>
              </a:rPr>
              <a:t>[] Customers = </a:t>
            </a:r>
            <a:r>
              <a:rPr lang="en-US" sz="1200" dirty="0">
                <a:solidFill>
                  <a:srgbClr val="0000FF"/>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a:solidFill>
                  <a:srgbClr val="2B91AF"/>
                </a:solidFill>
                <a:latin typeface="Consolas"/>
                <a:ea typeface="Calibri"/>
                <a:cs typeface="Times New Roman"/>
              </a:rPr>
              <a:t>Customer</a:t>
            </a:r>
            <a:r>
              <a:rPr lang="en-US" sz="1200" dirty="0">
                <a:solidFill>
                  <a:srgbClr val="000000"/>
                </a:solidFill>
                <a:latin typeface="Consolas"/>
                <a:ea typeface="Calibri"/>
                <a:cs typeface="Times New Roman"/>
              </a:rPr>
              <a:t>[]</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a:solidFill>
                  <a:srgbClr val="2B91AF"/>
                </a:solidFill>
                <a:latin typeface="Consolas"/>
                <a:ea typeface="Calibri"/>
                <a:cs typeface="Times New Roman"/>
              </a:rPr>
              <a:t>Customer</a:t>
            </a:r>
            <a:r>
              <a:rPr lang="en-US" sz="1200" dirty="0">
                <a:solidFill>
                  <a:srgbClr val="000000"/>
                </a:solidFill>
                <a:latin typeface="Consolas"/>
                <a:ea typeface="Calibri"/>
                <a:cs typeface="Times New Roman"/>
              </a:rPr>
              <a:t> { Id = 1, </a:t>
            </a:r>
            <a:r>
              <a:rPr lang="en-US" sz="1200" dirty="0" err="1">
                <a:solidFill>
                  <a:srgbClr val="000000"/>
                </a:solidFill>
                <a:latin typeface="Consolas"/>
                <a:ea typeface="Calibri"/>
                <a:cs typeface="Times New Roman"/>
              </a:rPr>
              <a:t>FirstName</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a:t>
            </a:r>
            <a:r>
              <a:rPr lang="en-US" sz="1200" dirty="0" err="1">
                <a:solidFill>
                  <a:srgbClr val="A31515"/>
                </a:solidFill>
                <a:latin typeface="Consolas"/>
                <a:ea typeface="Calibri"/>
                <a:cs typeface="Times New Roman"/>
              </a:rPr>
              <a:t>Hinault</a:t>
            </a:r>
            <a:r>
              <a:rPr lang="en-US" sz="1200" dirty="0">
                <a:solidFill>
                  <a:srgbClr val="A31515"/>
                </a:solidFill>
                <a:latin typeface="Consolas"/>
                <a:ea typeface="Calibri"/>
                <a:cs typeface="Times New Roman"/>
              </a:rPr>
              <a:t>"</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LastName</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"Romaric"</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EMail</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"hr@gmail.com"</a:t>
            </a:r>
            <a:r>
              <a:rPr lang="en-US" sz="1200" dirty="0">
                <a:solidFill>
                  <a:srgbClr val="000000"/>
                </a:solidFill>
                <a:latin typeface="Consolas"/>
                <a:ea typeface="Calibri"/>
                <a:cs typeface="Times New Roman"/>
              </a:rPr>
              <a:t>},</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a:solidFill>
                  <a:srgbClr val="2B91AF"/>
                </a:solidFill>
                <a:latin typeface="Consolas"/>
                <a:ea typeface="Calibri"/>
                <a:cs typeface="Times New Roman"/>
              </a:rPr>
              <a:t>Customer</a:t>
            </a:r>
            <a:r>
              <a:rPr lang="en-US" sz="1200" dirty="0">
                <a:solidFill>
                  <a:srgbClr val="000000"/>
                </a:solidFill>
                <a:latin typeface="Consolas"/>
                <a:ea typeface="Calibri"/>
                <a:cs typeface="Times New Roman"/>
              </a:rPr>
              <a:t> { Id = 2, </a:t>
            </a:r>
            <a:r>
              <a:rPr lang="en-US" sz="1200" dirty="0" err="1">
                <a:solidFill>
                  <a:srgbClr val="000000"/>
                </a:solidFill>
                <a:latin typeface="Consolas"/>
                <a:ea typeface="Calibri"/>
                <a:cs typeface="Times New Roman"/>
              </a:rPr>
              <a:t>FirstName</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"Thomas"</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LastName</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"Perrin"</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EMail</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"thomas@outlook.com"</a:t>
            </a:r>
            <a:r>
              <a:rPr lang="en-US" sz="1200" dirty="0">
                <a:solidFill>
                  <a:srgbClr val="000000"/>
                </a:solidFill>
                <a:latin typeface="Consolas"/>
                <a:ea typeface="Calibri"/>
                <a:cs typeface="Times New Roman"/>
              </a:rPr>
              <a:t>}</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a:solidFill>
                  <a:srgbClr val="2B91AF"/>
                </a:solidFill>
                <a:latin typeface="Consolas"/>
                <a:ea typeface="Calibri"/>
                <a:cs typeface="Times New Roman"/>
              </a:rPr>
              <a:t>Customer</a:t>
            </a:r>
            <a:r>
              <a:rPr lang="en-US" sz="1200" dirty="0">
                <a:solidFill>
                  <a:srgbClr val="000000"/>
                </a:solidFill>
                <a:latin typeface="Consolas"/>
                <a:ea typeface="Calibri"/>
                <a:cs typeface="Times New Roman"/>
              </a:rPr>
              <a:t> { Id = 3, </a:t>
            </a:r>
            <a:r>
              <a:rPr lang="en-US" sz="1200" dirty="0" err="1">
                <a:solidFill>
                  <a:srgbClr val="000000"/>
                </a:solidFill>
                <a:latin typeface="Consolas"/>
                <a:ea typeface="Calibri"/>
                <a:cs typeface="Times New Roman"/>
              </a:rPr>
              <a:t>FirstName</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"Allan"</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LastName</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"Croft"</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EMail</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"allan.croft@crt.com"</a:t>
            </a:r>
            <a:r>
              <a:rPr lang="en-US" sz="1200" dirty="0">
                <a:solidFill>
                  <a:srgbClr val="000000"/>
                </a:solidFill>
                <a:latin typeface="Consolas"/>
                <a:ea typeface="Calibri"/>
                <a:cs typeface="Times New Roman"/>
              </a:rPr>
              <a:t>},</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a:solidFill>
                  <a:srgbClr val="2B91AF"/>
                </a:solidFill>
                <a:latin typeface="Consolas"/>
                <a:ea typeface="Calibri"/>
                <a:cs typeface="Times New Roman"/>
              </a:rPr>
              <a:t>Customer</a:t>
            </a:r>
            <a:r>
              <a:rPr lang="en-US" sz="1200" dirty="0">
                <a:solidFill>
                  <a:srgbClr val="000000"/>
                </a:solidFill>
                <a:latin typeface="Consolas"/>
                <a:ea typeface="Calibri"/>
                <a:cs typeface="Times New Roman"/>
              </a:rPr>
              <a:t> { Id = 3, </a:t>
            </a:r>
            <a:r>
              <a:rPr lang="en-US" sz="1200" dirty="0" err="1">
                <a:solidFill>
                  <a:srgbClr val="000000"/>
                </a:solidFill>
                <a:latin typeface="Consolas"/>
                <a:ea typeface="Calibri"/>
                <a:cs typeface="Times New Roman"/>
              </a:rPr>
              <a:t>FirstName</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a:t>
            </a:r>
            <a:r>
              <a:rPr lang="en-US" sz="1200" dirty="0" err="1">
                <a:solidFill>
                  <a:srgbClr val="A31515"/>
                </a:solidFill>
                <a:latin typeface="Consolas"/>
                <a:ea typeface="Calibri"/>
                <a:cs typeface="Times New Roman"/>
              </a:rPr>
              <a:t>Sahra</a:t>
            </a:r>
            <a:r>
              <a:rPr lang="en-US" sz="1200" dirty="0">
                <a:solidFill>
                  <a:srgbClr val="A31515"/>
                </a:solidFill>
                <a:latin typeface="Consolas"/>
                <a:ea typeface="Calibri"/>
                <a:cs typeface="Times New Roman"/>
              </a:rPr>
              <a:t>"</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LastName</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"Parker"</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EMail</a:t>
            </a:r>
            <a:r>
              <a:rPr lang="en-US" sz="1200" dirty="0">
                <a:solidFill>
                  <a:srgbClr val="000000"/>
                </a:solidFill>
                <a:latin typeface="Consolas"/>
                <a:ea typeface="Calibri"/>
                <a:cs typeface="Times New Roman"/>
              </a:rPr>
              <a:t> = </a:t>
            </a:r>
            <a:r>
              <a:rPr lang="en-US" sz="1200" dirty="0">
                <a:solidFill>
                  <a:srgbClr val="A31515"/>
                </a:solidFill>
                <a:latin typeface="Consolas"/>
                <a:ea typeface="Calibri"/>
                <a:cs typeface="Times New Roman"/>
              </a:rPr>
              <a:t>"sahra@yahoo.com"</a:t>
            </a:r>
            <a:r>
              <a:rPr lang="en-US" sz="1200" dirty="0">
                <a:solidFill>
                  <a:srgbClr val="000000"/>
                </a:solidFill>
                <a:latin typeface="Consolas"/>
                <a:ea typeface="Calibri"/>
                <a:cs typeface="Times New Roman"/>
              </a:rPr>
              <a:t>},</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dirty="0" err="1">
                <a:solidFill>
                  <a:srgbClr val="2B91AF"/>
                </a:solidFill>
                <a:latin typeface="Consolas"/>
                <a:ea typeface="Calibri"/>
                <a:cs typeface="Times New Roman"/>
              </a:rPr>
              <a:t>IEnumerable</a:t>
            </a:r>
            <a:r>
              <a:rPr lang="en-US" sz="1200" dirty="0">
                <a:solidFill>
                  <a:srgbClr val="000000"/>
                </a:solidFill>
                <a:latin typeface="Consolas"/>
                <a:ea typeface="Calibri"/>
                <a:cs typeface="Times New Roman"/>
              </a:rPr>
              <a:t>&lt;</a:t>
            </a:r>
            <a:r>
              <a:rPr lang="en-US" sz="1200" dirty="0">
                <a:solidFill>
                  <a:srgbClr val="2B91AF"/>
                </a:solidFill>
                <a:latin typeface="Consolas"/>
                <a:ea typeface="Calibri"/>
                <a:cs typeface="Times New Roman"/>
              </a:rPr>
              <a:t>Customer</a:t>
            </a:r>
            <a:r>
              <a:rPr lang="en-US" sz="1200" dirty="0">
                <a:solidFill>
                  <a:srgbClr val="000000"/>
                </a:solidFill>
                <a:latin typeface="Consolas"/>
                <a:ea typeface="Calibri"/>
                <a:cs typeface="Times New Roman"/>
              </a:rPr>
              <a:t>&gt; </a:t>
            </a:r>
            <a:r>
              <a:rPr lang="en-US" sz="1200" dirty="0" err="1">
                <a:solidFill>
                  <a:srgbClr val="000000"/>
                </a:solidFill>
                <a:latin typeface="Consolas"/>
                <a:ea typeface="Calibri"/>
                <a:cs typeface="Times New Roman"/>
              </a:rPr>
              <a:t>GetAllCustomers</a:t>
            </a:r>
            <a:r>
              <a:rPr lang="en-US" sz="1200" dirty="0">
                <a:solidFill>
                  <a:srgbClr val="000000"/>
                </a:solidFill>
                <a:latin typeface="Consolas"/>
                <a:ea typeface="Calibri"/>
                <a:cs typeface="Times New Roman"/>
              </a:rPr>
              <a:t>()</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return</a:t>
            </a:r>
            <a:r>
              <a:rPr lang="en-US" sz="1200" dirty="0">
                <a:solidFill>
                  <a:srgbClr val="000000"/>
                </a:solidFill>
                <a:latin typeface="Consolas"/>
                <a:ea typeface="Calibri"/>
                <a:cs typeface="Times New Roman"/>
              </a:rPr>
              <a:t> Customers;</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dirty="0">
                <a:solidFill>
                  <a:srgbClr val="2B91AF"/>
                </a:solidFill>
                <a:latin typeface="Consolas"/>
                <a:ea typeface="Calibri"/>
                <a:cs typeface="Times New Roman"/>
              </a:rPr>
              <a:t>Customer</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GetCustomerById</a:t>
            </a:r>
            <a:r>
              <a:rPr lang="en-US" sz="1200" dirty="0">
                <a:solidFill>
                  <a:srgbClr val="000000"/>
                </a:solidFill>
                <a:latin typeface="Consolas"/>
                <a:ea typeface="Calibri"/>
                <a:cs typeface="Times New Roman"/>
              </a:rPr>
              <a:t>(</a:t>
            </a:r>
            <a:r>
              <a:rPr lang="en-US" sz="1200" dirty="0" err="1">
                <a:solidFill>
                  <a:srgbClr val="0000FF"/>
                </a:solidFill>
                <a:latin typeface="Consolas"/>
                <a:ea typeface="Calibri"/>
                <a:cs typeface="Times New Roman"/>
              </a:rPr>
              <a:t>int</a:t>
            </a:r>
            <a:r>
              <a:rPr lang="en-US" sz="1200" dirty="0">
                <a:solidFill>
                  <a:srgbClr val="000000"/>
                </a:solidFill>
                <a:latin typeface="Consolas"/>
                <a:ea typeface="Calibri"/>
                <a:cs typeface="Times New Roman"/>
              </a:rPr>
              <a:t> id)</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err="1">
                <a:solidFill>
                  <a:srgbClr val="0000FF"/>
                </a:solidFill>
                <a:latin typeface="Consolas"/>
                <a:ea typeface="Calibri"/>
                <a:cs typeface="Times New Roman"/>
              </a:rPr>
              <a:t>var</a:t>
            </a:r>
            <a:r>
              <a:rPr lang="en-US" sz="1200" dirty="0">
                <a:solidFill>
                  <a:srgbClr val="000000"/>
                </a:solidFill>
                <a:latin typeface="Consolas"/>
                <a:ea typeface="Calibri"/>
                <a:cs typeface="Times New Roman"/>
              </a:rPr>
              <a:t> Customer = </a:t>
            </a:r>
            <a:r>
              <a:rPr lang="en-US" sz="1200" dirty="0" err="1">
                <a:solidFill>
                  <a:srgbClr val="000000"/>
                </a:solidFill>
                <a:latin typeface="Consolas"/>
                <a:ea typeface="Calibri"/>
                <a:cs typeface="Times New Roman"/>
              </a:rPr>
              <a:t>Customers.FirstOrDefault</a:t>
            </a:r>
            <a:r>
              <a:rPr lang="en-US" sz="1200" dirty="0">
                <a:solidFill>
                  <a:srgbClr val="000000"/>
                </a:solidFill>
                <a:latin typeface="Consolas"/>
                <a:ea typeface="Calibri"/>
                <a:cs typeface="Times New Roman"/>
              </a:rPr>
              <a:t>((c) =&gt; </a:t>
            </a:r>
            <a:r>
              <a:rPr lang="en-US" sz="1200" dirty="0" err="1">
                <a:solidFill>
                  <a:srgbClr val="000000"/>
                </a:solidFill>
                <a:latin typeface="Consolas"/>
                <a:ea typeface="Calibri"/>
                <a:cs typeface="Times New Roman"/>
              </a:rPr>
              <a:t>c.Id</a:t>
            </a:r>
            <a:r>
              <a:rPr lang="en-US" sz="1200" dirty="0">
                <a:solidFill>
                  <a:srgbClr val="000000"/>
                </a:solidFill>
                <a:latin typeface="Consolas"/>
                <a:ea typeface="Calibri"/>
                <a:cs typeface="Times New Roman"/>
              </a:rPr>
              <a:t> == id);</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if</a:t>
            </a:r>
            <a:r>
              <a:rPr lang="en-US" sz="1200" dirty="0">
                <a:solidFill>
                  <a:srgbClr val="000000"/>
                </a:solidFill>
                <a:latin typeface="Consolas"/>
                <a:ea typeface="Calibri"/>
                <a:cs typeface="Times New Roman"/>
              </a:rPr>
              <a:t> (Customer == </a:t>
            </a:r>
            <a:r>
              <a:rPr lang="en-US" sz="1200" dirty="0">
                <a:solidFill>
                  <a:srgbClr val="0000FF"/>
                </a:solidFill>
                <a:latin typeface="Consolas"/>
                <a:ea typeface="Calibri"/>
                <a:cs typeface="Times New Roman"/>
              </a:rPr>
              <a:t>null</a:t>
            </a:r>
            <a:r>
              <a:rPr lang="en-US" sz="1200" dirty="0">
                <a:solidFill>
                  <a:srgbClr val="000000"/>
                </a:solidFill>
                <a:latin typeface="Consolas"/>
                <a:ea typeface="Calibri"/>
                <a:cs typeface="Times New Roman"/>
              </a:rPr>
              <a:t>)</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throw</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err="1">
                <a:solidFill>
                  <a:srgbClr val="2B91AF"/>
                </a:solidFill>
                <a:latin typeface="Consolas"/>
                <a:ea typeface="Calibri"/>
                <a:cs typeface="Times New Roman"/>
              </a:rPr>
              <a:t>HttpResponseException</a:t>
            </a:r>
            <a:r>
              <a:rPr lang="en-US" sz="1200" dirty="0">
                <a:solidFill>
                  <a:srgbClr val="000000"/>
                </a:solidFill>
                <a:latin typeface="Consolas"/>
                <a:ea typeface="Calibri"/>
                <a:cs typeface="Times New Roman"/>
              </a:rPr>
              <a:t>(</a:t>
            </a:r>
            <a:r>
              <a:rPr lang="en-US" sz="1200" dirty="0">
                <a:solidFill>
                  <a:srgbClr val="0000FF"/>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err="1">
                <a:solidFill>
                  <a:srgbClr val="2B91AF"/>
                </a:solidFill>
                <a:latin typeface="Consolas"/>
                <a:ea typeface="Calibri"/>
                <a:cs typeface="Times New Roman"/>
              </a:rPr>
              <a:t>HttpResponseMessage</a:t>
            </a:r>
            <a:r>
              <a:rPr lang="en-US" sz="1200" dirty="0">
                <a:solidFill>
                  <a:srgbClr val="000000"/>
                </a:solidFill>
                <a:latin typeface="Consolas"/>
                <a:ea typeface="Calibri"/>
                <a:cs typeface="Times New Roman"/>
              </a:rPr>
              <a:t>(</a:t>
            </a:r>
            <a:r>
              <a:rPr lang="en-US" sz="1200" dirty="0" err="1">
                <a:solidFill>
                  <a:srgbClr val="2B91AF"/>
                </a:solidFill>
                <a:latin typeface="Consolas"/>
                <a:ea typeface="Calibri"/>
                <a:cs typeface="Times New Roman"/>
              </a:rPr>
              <a:t>HttpStatusCode</a:t>
            </a:r>
            <a:r>
              <a:rPr lang="en-US" sz="1200" dirty="0" err="1">
                <a:solidFill>
                  <a:srgbClr val="000000"/>
                </a:solidFill>
                <a:latin typeface="Consolas"/>
                <a:ea typeface="Calibri"/>
                <a:cs typeface="Times New Roman"/>
              </a:rPr>
              <a:t>.NotFound</a:t>
            </a:r>
            <a:r>
              <a:rPr lang="en-US" sz="1200" dirty="0">
                <a:solidFill>
                  <a:srgbClr val="000000"/>
                </a:solidFill>
                <a:latin typeface="Consolas"/>
                <a:ea typeface="Calibri"/>
                <a:cs typeface="Times New Roman"/>
              </a:rPr>
              <a:t>));</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return</a:t>
            </a:r>
            <a:r>
              <a:rPr lang="en-US" sz="1200" dirty="0">
                <a:solidFill>
                  <a:srgbClr val="000000"/>
                </a:solidFill>
                <a:latin typeface="Consolas"/>
                <a:ea typeface="Calibri"/>
                <a:cs typeface="Times New Roman"/>
              </a:rPr>
              <a:t> Customer;</a:t>
            </a:r>
            <a:endParaRPr lang="en-US" sz="1200" dirty="0">
              <a:ea typeface="Calibri"/>
              <a:cs typeface="Times New Roman"/>
            </a:endParaRPr>
          </a:p>
          <a:p>
            <a:pPr>
              <a:lnSpc>
                <a:spcPct val="115000"/>
              </a:lnSpc>
              <a:spcAft>
                <a:spcPts val="0"/>
              </a:spcAft>
            </a:pPr>
            <a:r>
              <a:rPr lang="en-US" sz="1200" dirty="0">
                <a:solidFill>
                  <a:srgbClr val="000000"/>
                </a:solidFill>
                <a:latin typeface="Consolas"/>
                <a:ea typeface="Calibri"/>
                <a:cs typeface="Times New Roman"/>
              </a:rPr>
              <a:t>    }</a:t>
            </a:r>
            <a:endParaRPr lang="en-US" sz="1200" dirty="0">
              <a:ea typeface="Calibri"/>
              <a:cs typeface="Times New Roman"/>
            </a:endParaRPr>
          </a:p>
          <a:p>
            <a:pPr>
              <a:lnSpc>
                <a:spcPct val="115000"/>
              </a:lnSpc>
              <a:spcAft>
                <a:spcPts val="1000"/>
              </a:spcAft>
            </a:pPr>
            <a:r>
              <a:rPr lang="en-US" sz="1200" dirty="0">
                <a:solidFill>
                  <a:srgbClr val="000000"/>
                </a:solidFill>
                <a:latin typeface="Consolas"/>
                <a:ea typeface="Calibri"/>
                <a:cs typeface="Times New Roman"/>
              </a:rPr>
              <a:t>}</a:t>
            </a:r>
            <a:endParaRPr lang="en-US" sz="1200" dirty="0"/>
          </a:p>
        </p:txBody>
      </p:sp>
    </p:spTree>
    <p:extLst>
      <p:ext uri="{BB962C8B-B14F-4D97-AF65-F5344CB8AC3E}">
        <p14:creationId xmlns:p14="http://schemas.microsoft.com/office/powerpoint/2010/main" val="3082458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quarter" idx="14"/>
          </p:nvPr>
        </p:nvSpPr>
        <p:spPr>
          <a:xfrm>
            <a:off x="292463" y="1126202"/>
            <a:ext cx="3888234" cy="4679062"/>
          </a:xfrm>
        </p:spPr>
        <p:txBody>
          <a:bodyPr/>
          <a:lstStyle/>
          <a:p>
            <a:r>
              <a:rPr lang="fr-FR" dirty="0"/>
              <a:t>XML</a:t>
            </a:r>
            <a:endParaRPr lang="en-US" dirty="0"/>
          </a:p>
        </p:txBody>
      </p:sp>
      <p:sp>
        <p:nvSpPr>
          <p:cNvPr id="8" name="Espace réservé du contenu 7"/>
          <p:cNvSpPr>
            <a:spLocks noGrp="1"/>
          </p:cNvSpPr>
          <p:nvPr>
            <p:ph idx="1"/>
          </p:nvPr>
        </p:nvSpPr>
        <p:spPr>
          <a:xfrm>
            <a:off x="5484490" y="1124744"/>
            <a:ext cx="3912046" cy="4678588"/>
          </a:xfrm>
        </p:spPr>
        <p:txBody>
          <a:bodyPr/>
          <a:lstStyle/>
          <a:p>
            <a:r>
              <a:rPr lang="fr-FR" dirty="0"/>
              <a:t>JSON</a:t>
            </a:r>
            <a:endParaRPr lang="en-US" dirty="0"/>
          </a:p>
        </p:txBody>
      </p:sp>
      <p:sp>
        <p:nvSpPr>
          <p:cNvPr id="2" name="Titre 1"/>
          <p:cNvSpPr>
            <a:spLocks noGrp="1"/>
          </p:cNvSpPr>
          <p:nvPr>
            <p:ph type="title"/>
          </p:nvPr>
        </p:nvSpPr>
        <p:spPr/>
        <p:txBody>
          <a:bodyPr/>
          <a:lstStyle/>
          <a:p>
            <a:r>
              <a:rPr lang="fr-FR" dirty="0"/>
              <a:t>RETOUR DE l’EXEMPLE</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47</a:t>
            </a:fld>
            <a:endParaRPr lang="fr-FR" dirty="0"/>
          </a:p>
        </p:txBody>
      </p:sp>
      <p:sp>
        <p:nvSpPr>
          <p:cNvPr id="6" name="ZoneTexte 5"/>
          <p:cNvSpPr txBox="1"/>
          <p:nvPr/>
        </p:nvSpPr>
        <p:spPr>
          <a:xfrm>
            <a:off x="5508104" y="1412776"/>
            <a:ext cx="3214663" cy="4154984"/>
          </a:xfrm>
          <a:prstGeom prst="rect">
            <a:avLst/>
          </a:prstGeom>
          <a:solidFill>
            <a:schemeClr val="bg1">
              <a:lumMod val="95000"/>
            </a:schemeClr>
          </a:solidFill>
          <a:ln>
            <a:solidFill>
              <a:schemeClr val="tx1"/>
            </a:solidFill>
            <a:prstDash val="sysDot"/>
          </a:ln>
        </p:spPr>
        <p:txBody>
          <a:bodyPr wrap="none" rtlCol="0">
            <a:spAutoFit/>
          </a:bodyPr>
          <a:lstStyle/>
          <a:p>
            <a:r>
              <a:rPr lang="en-US" sz="1200" dirty="0"/>
              <a:t>[{</a:t>
            </a:r>
          </a:p>
          <a:p>
            <a:r>
              <a:rPr lang="en-US" sz="1200" dirty="0"/>
              <a:t>	"Id" : 1,</a:t>
            </a:r>
          </a:p>
          <a:p>
            <a:r>
              <a:rPr lang="en-US" sz="1200" dirty="0"/>
              <a:t>	"</a:t>
            </a:r>
            <a:r>
              <a:rPr lang="en-US" sz="1200" dirty="0" err="1"/>
              <a:t>FirstName</a:t>
            </a:r>
            <a:r>
              <a:rPr lang="en-US" sz="1200" dirty="0"/>
              <a:t>" : "</a:t>
            </a:r>
            <a:r>
              <a:rPr lang="en-US" sz="1200" dirty="0" err="1"/>
              <a:t>Hinault</a:t>
            </a:r>
            <a:r>
              <a:rPr lang="en-US" sz="1200" dirty="0"/>
              <a:t>",</a:t>
            </a:r>
          </a:p>
          <a:p>
            <a:r>
              <a:rPr lang="en-US" sz="1200" dirty="0"/>
              <a:t>	"</a:t>
            </a:r>
            <a:r>
              <a:rPr lang="en-US" sz="1200" dirty="0" err="1"/>
              <a:t>LastName</a:t>
            </a:r>
            <a:r>
              <a:rPr lang="en-US" sz="1200" dirty="0"/>
              <a:t>" : "Romaric",</a:t>
            </a:r>
          </a:p>
          <a:p>
            <a:r>
              <a:rPr lang="en-US" sz="1200" dirty="0"/>
              <a:t>	"</a:t>
            </a:r>
            <a:r>
              <a:rPr lang="en-US" sz="1200" dirty="0" err="1"/>
              <a:t>EMail</a:t>
            </a:r>
            <a:r>
              <a:rPr lang="en-US" sz="1200" dirty="0"/>
              <a:t>" : "hr@gmail.com"</a:t>
            </a:r>
          </a:p>
          <a:p>
            <a:r>
              <a:rPr lang="en-US" sz="1200" dirty="0"/>
              <a:t>}, {</a:t>
            </a:r>
          </a:p>
          <a:p>
            <a:r>
              <a:rPr lang="en-US" sz="1200" dirty="0"/>
              <a:t>	"Id" : 2,</a:t>
            </a:r>
          </a:p>
          <a:p>
            <a:r>
              <a:rPr lang="en-US" sz="1200" dirty="0"/>
              <a:t>	"</a:t>
            </a:r>
            <a:r>
              <a:rPr lang="en-US" sz="1200" dirty="0" err="1"/>
              <a:t>FirstName</a:t>
            </a:r>
            <a:r>
              <a:rPr lang="en-US" sz="1200" dirty="0"/>
              <a:t>" : "Thomas",</a:t>
            </a:r>
          </a:p>
          <a:p>
            <a:r>
              <a:rPr lang="en-US" sz="1200" dirty="0"/>
              <a:t>	"</a:t>
            </a:r>
            <a:r>
              <a:rPr lang="en-US" sz="1200" dirty="0" err="1"/>
              <a:t>LastName</a:t>
            </a:r>
            <a:r>
              <a:rPr lang="en-US" sz="1200" dirty="0"/>
              <a:t>" : "Perrin",</a:t>
            </a:r>
          </a:p>
          <a:p>
            <a:r>
              <a:rPr lang="en-US" sz="1200" dirty="0"/>
              <a:t>	"</a:t>
            </a:r>
            <a:r>
              <a:rPr lang="en-US" sz="1200" dirty="0" err="1"/>
              <a:t>EMail</a:t>
            </a:r>
            <a:r>
              <a:rPr lang="en-US" sz="1200" dirty="0"/>
              <a:t>" : "thomas@outlook.com"</a:t>
            </a:r>
          </a:p>
          <a:p>
            <a:r>
              <a:rPr lang="en-US" sz="1200" dirty="0"/>
              <a:t>}, {</a:t>
            </a:r>
          </a:p>
          <a:p>
            <a:r>
              <a:rPr lang="en-US" sz="1200" dirty="0"/>
              <a:t>	"Id" : 3,</a:t>
            </a:r>
          </a:p>
          <a:p>
            <a:r>
              <a:rPr lang="en-US" sz="1200" dirty="0"/>
              <a:t>	"</a:t>
            </a:r>
            <a:r>
              <a:rPr lang="en-US" sz="1200" dirty="0" err="1"/>
              <a:t>FirstName</a:t>
            </a:r>
            <a:r>
              <a:rPr lang="en-US" sz="1200" dirty="0"/>
              <a:t>" : "Allan",</a:t>
            </a:r>
          </a:p>
          <a:p>
            <a:r>
              <a:rPr lang="en-US" sz="1200" dirty="0"/>
              <a:t>	"</a:t>
            </a:r>
            <a:r>
              <a:rPr lang="en-US" sz="1200" dirty="0" err="1"/>
              <a:t>LastName</a:t>
            </a:r>
            <a:r>
              <a:rPr lang="en-US" sz="1200" dirty="0"/>
              <a:t>" : "Croft",</a:t>
            </a:r>
          </a:p>
          <a:p>
            <a:r>
              <a:rPr lang="en-US" sz="1200" dirty="0"/>
              <a:t>	"</a:t>
            </a:r>
            <a:r>
              <a:rPr lang="en-US" sz="1200" dirty="0" err="1"/>
              <a:t>EMail</a:t>
            </a:r>
            <a:r>
              <a:rPr lang="en-US" sz="1200" dirty="0"/>
              <a:t>" : "allan.croft@crt.com"</a:t>
            </a:r>
          </a:p>
          <a:p>
            <a:r>
              <a:rPr lang="en-US" sz="1200" dirty="0"/>
              <a:t>}, {</a:t>
            </a:r>
          </a:p>
          <a:p>
            <a:r>
              <a:rPr lang="en-US" sz="1200" dirty="0"/>
              <a:t>	"Id" : 3,</a:t>
            </a:r>
          </a:p>
          <a:p>
            <a:r>
              <a:rPr lang="en-US" sz="1200" dirty="0"/>
              <a:t>	"</a:t>
            </a:r>
            <a:r>
              <a:rPr lang="en-US" sz="1200" dirty="0" err="1"/>
              <a:t>FirstName</a:t>
            </a:r>
            <a:r>
              <a:rPr lang="en-US" sz="1200" dirty="0"/>
              <a:t>" : "</a:t>
            </a:r>
            <a:r>
              <a:rPr lang="en-US" sz="1200" dirty="0" err="1"/>
              <a:t>Sahra</a:t>
            </a:r>
            <a:r>
              <a:rPr lang="en-US" sz="1200" dirty="0"/>
              <a:t>",</a:t>
            </a:r>
          </a:p>
          <a:p>
            <a:r>
              <a:rPr lang="en-US" sz="1200" dirty="0"/>
              <a:t>	"</a:t>
            </a:r>
            <a:r>
              <a:rPr lang="en-US" sz="1200" dirty="0" err="1"/>
              <a:t>LastName</a:t>
            </a:r>
            <a:r>
              <a:rPr lang="en-US" sz="1200" dirty="0"/>
              <a:t>" : "Parker",</a:t>
            </a:r>
          </a:p>
          <a:p>
            <a:r>
              <a:rPr lang="en-US" sz="1200" dirty="0"/>
              <a:t>	"</a:t>
            </a:r>
            <a:r>
              <a:rPr lang="en-US" sz="1200" dirty="0" err="1"/>
              <a:t>EMail</a:t>
            </a:r>
            <a:r>
              <a:rPr lang="en-US" sz="1200" dirty="0"/>
              <a:t>" : "sahra@yahoo.com"</a:t>
            </a:r>
          </a:p>
          <a:p>
            <a:r>
              <a:rPr lang="en-US" sz="1200" dirty="0"/>
              <a:t>}</a:t>
            </a:r>
          </a:p>
          <a:p>
            <a:r>
              <a:rPr lang="en-US" sz="1200" dirty="0"/>
              <a:t>] 	</a:t>
            </a:r>
          </a:p>
        </p:txBody>
      </p:sp>
      <p:sp>
        <p:nvSpPr>
          <p:cNvPr id="7" name="ZoneTexte 6"/>
          <p:cNvSpPr txBox="1"/>
          <p:nvPr/>
        </p:nvSpPr>
        <p:spPr>
          <a:xfrm>
            <a:off x="251520" y="1447031"/>
            <a:ext cx="5006883" cy="5078313"/>
          </a:xfrm>
          <a:prstGeom prst="rect">
            <a:avLst/>
          </a:prstGeom>
          <a:solidFill>
            <a:schemeClr val="bg1">
              <a:lumMod val="95000"/>
            </a:schemeClr>
          </a:solidFill>
          <a:ln>
            <a:solidFill>
              <a:schemeClr val="tx1"/>
            </a:solidFill>
            <a:prstDash val="sysDot"/>
          </a:ln>
        </p:spPr>
        <p:txBody>
          <a:bodyPr wrap="none" rtlCol="0">
            <a:spAutoFit/>
          </a:bodyPr>
          <a:lstStyle/>
          <a:p>
            <a:r>
              <a:rPr lang="en-US" sz="1200" dirty="0"/>
              <a:t>&lt;</a:t>
            </a:r>
            <a:r>
              <a:rPr lang="en-US" sz="1200" dirty="0" err="1"/>
              <a:t>ArrayOfCustomer</a:t>
            </a:r>
            <a:r>
              <a:rPr lang="en-US" sz="1200" dirty="0"/>
              <a:t> </a:t>
            </a:r>
            <a:r>
              <a:rPr lang="en-US" sz="1200" dirty="0" err="1"/>
              <a:t>xmlns:i</a:t>
            </a:r>
            <a:r>
              <a:rPr lang="en-US" sz="1200" dirty="0"/>
              <a:t>="http://www.w3.org/2001/XMLSchema-instance"</a:t>
            </a:r>
          </a:p>
          <a:p>
            <a:r>
              <a:rPr lang="en-US" sz="1200" dirty="0"/>
              <a:t>    </a:t>
            </a:r>
            <a:r>
              <a:rPr lang="en-US" sz="1200" dirty="0" err="1"/>
              <a:t>xmlns</a:t>
            </a:r>
            <a:r>
              <a:rPr lang="en-US" sz="1200" dirty="0"/>
              <a:t>="http://schemas.datacontract.org/2004/07/</a:t>
            </a:r>
            <a:r>
              <a:rPr lang="en-US" sz="1200" dirty="0" err="1"/>
              <a:t>FirstWebAPI.Models</a:t>
            </a:r>
            <a:r>
              <a:rPr lang="en-US" sz="1200" dirty="0"/>
              <a:t>"&gt;</a:t>
            </a:r>
          </a:p>
          <a:p>
            <a:r>
              <a:rPr lang="en-US" sz="1200" dirty="0"/>
              <a:t>    &lt;Customer&gt;</a:t>
            </a:r>
          </a:p>
          <a:p>
            <a:r>
              <a:rPr lang="en-US" sz="1200" dirty="0"/>
              <a:t>        &lt;</a:t>
            </a:r>
            <a:r>
              <a:rPr lang="en-US" sz="1200" dirty="0" err="1"/>
              <a:t>EMail</a:t>
            </a:r>
            <a:r>
              <a:rPr lang="en-US" sz="1200" dirty="0"/>
              <a:t>&gt;hr@gmail.com&lt;/</a:t>
            </a:r>
            <a:r>
              <a:rPr lang="en-US" sz="1200" dirty="0" err="1"/>
              <a:t>EMail</a:t>
            </a:r>
            <a:r>
              <a:rPr lang="en-US" sz="1200" dirty="0"/>
              <a:t>&gt;</a:t>
            </a:r>
          </a:p>
          <a:p>
            <a:r>
              <a:rPr lang="en-US" sz="1200" dirty="0"/>
              <a:t>        &lt;</a:t>
            </a:r>
            <a:r>
              <a:rPr lang="en-US" sz="1200" dirty="0" err="1"/>
              <a:t>FirstName</a:t>
            </a:r>
            <a:r>
              <a:rPr lang="en-US" sz="1200" dirty="0"/>
              <a:t>&gt;</a:t>
            </a:r>
            <a:r>
              <a:rPr lang="en-US" sz="1200" dirty="0" err="1"/>
              <a:t>Hinault</a:t>
            </a:r>
            <a:r>
              <a:rPr lang="en-US" sz="1200" dirty="0"/>
              <a:t>&lt;/</a:t>
            </a:r>
            <a:r>
              <a:rPr lang="en-US" sz="1200" dirty="0" err="1"/>
              <a:t>FirstName</a:t>
            </a:r>
            <a:r>
              <a:rPr lang="en-US" sz="1200" dirty="0"/>
              <a:t>&gt;</a:t>
            </a:r>
          </a:p>
          <a:p>
            <a:r>
              <a:rPr lang="en-US" sz="1200" dirty="0"/>
              <a:t>        &lt;Id&gt;1&lt;/Id&gt;</a:t>
            </a:r>
          </a:p>
          <a:p>
            <a:r>
              <a:rPr lang="en-US" sz="1200" dirty="0"/>
              <a:t>        &lt;</a:t>
            </a:r>
            <a:r>
              <a:rPr lang="en-US" sz="1200" dirty="0" err="1"/>
              <a:t>LastName</a:t>
            </a:r>
            <a:r>
              <a:rPr lang="en-US" sz="1200" dirty="0"/>
              <a:t>&gt;Romaric&lt;/</a:t>
            </a:r>
            <a:r>
              <a:rPr lang="en-US" sz="1200" dirty="0" err="1"/>
              <a:t>LastName</a:t>
            </a:r>
            <a:r>
              <a:rPr lang="en-US" sz="1200" dirty="0"/>
              <a:t>&gt;</a:t>
            </a:r>
          </a:p>
          <a:p>
            <a:r>
              <a:rPr lang="en-US" sz="1200" dirty="0"/>
              <a:t>    &lt;/Customer&gt;</a:t>
            </a:r>
          </a:p>
          <a:p>
            <a:r>
              <a:rPr lang="en-US" sz="1200" dirty="0"/>
              <a:t>    &lt;Customer&gt;</a:t>
            </a:r>
          </a:p>
          <a:p>
            <a:r>
              <a:rPr lang="en-US" sz="1200" dirty="0"/>
              <a:t>        &lt;</a:t>
            </a:r>
            <a:r>
              <a:rPr lang="en-US" sz="1200" dirty="0" err="1"/>
              <a:t>EMail</a:t>
            </a:r>
            <a:r>
              <a:rPr lang="en-US" sz="1200" dirty="0"/>
              <a:t>&gt;thomas@outlook.com&lt;/</a:t>
            </a:r>
            <a:r>
              <a:rPr lang="en-US" sz="1200" dirty="0" err="1"/>
              <a:t>EMail</a:t>
            </a:r>
            <a:r>
              <a:rPr lang="en-US" sz="1200" dirty="0"/>
              <a:t>&gt;</a:t>
            </a:r>
          </a:p>
          <a:p>
            <a:r>
              <a:rPr lang="en-US" sz="1200" dirty="0"/>
              <a:t>        &lt;</a:t>
            </a:r>
            <a:r>
              <a:rPr lang="en-US" sz="1200" dirty="0" err="1"/>
              <a:t>FirstName</a:t>
            </a:r>
            <a:r>
              <a:rPr lang="en-US" sz="1200" dirty="0"/>
              <a:t>&gt;Thomas&lt;/</a:t>
            </a:r>
            <a:r>
              <a:rPr lang="en-US" sz="1200" dirty="0" err="1"/>
              <a:t>FirstName</a:t>
            </a:r>
            <a:r>
              <a:rPr lang="en-US" sz="1200" dirty="0"/>
              <a:t>&gt;</a:t>
            </a:r>
          </a:p>
          <a:p>
            <a:r>
              <a:rPr lang="en-US" sz="1200" dirty="0"/>
              <a:t>        &lt;Id&gt;2&lt;/Id&gt;</a:t>
            </a:r>
          </a:p>
          <a:p>
            <a:r>
              <a:rPr lang="en-US" sz="1200" dirty="0"/>
              <a:t>        &lt;</a:t>
            </a:r>
            <a:r>
              <a:rPr lang="en-US" sz="1200" dirty="0" err="1"/>
              <a:t>LastName</a:t>
            </a:r>
            <a:r>
              <a:rPr lang="en-US" sz="1200" dirty="0"/>
              <a:t>&gt;Perrin&lt;/</a:t>
            </a:r>
            <a:r>
              <a:rPr lang="en-US" sz="1200" dirty="0" err="1"/>
              <a:t>LastName</a:t>
            </a:r>
            <a:r>
              <a:rPr lang="en-US" sz="1200" dirty="0"/>
              <a:t>&gt;</a:t>
            </a:r>
          </a:p>
          <a:p>
            <a:r>
              <a:rPr lang="en-US" sz="1200" dirty="0"/>
              <a:t>    &lt;/Customer&gt;</a:t>
            </a:r>
          </a:p>
          <a:p>
            <a:r>
              <a:rPr lang="en-US" sz="1200" dirty="0"/>
              <a:t>    &lt;Customer&gt;</a:t>
            </a:r>
          </a:p>
          <a:p>
            <a:r>
              <a:rPr lang="en-US" sz="1200" dirty="0"/>
              <a:t>        &lt;</a:t>
            </a:r>
            <a:r>
              <a:rPr lang="en-US" sz="1200" dirty="0" err="1"/>
              <a:t>EMail</a:t>
            </a:r>
            <a:r>
              <a:rPr lang="en-US" sz="1200" dirty="0"/>
              <a:t>&gt;allan.croft@crt.com&lt;/</a:t>
            </a:r>
            <a:r>
              <a:rPr lang="en-US" sz="1200" dirty="0" err="1"/>
              <a:t>EMail</a:t>
            </a:r>
            <a:r>
              <a:rPr lang="en-US" sz="1200" dirty="0"/>
              <a:t>&gt;</a:t>
            </a:r>
          </a:p>
          <a:p>
            <a:r>
              <a:rPr lang="en-US" sz="1200" dirty="0"/>
              <a:t>        &lt;</a:t>
            </a:r>
            <a:r>
              <a:rPr lang="en-US" sz="1200" dirty="0" err="1"/>
              <a:t>FirstName</a:t>
            </a:r>
            <a:r>
              <a:rPr lang="en-US" sz="1200" dirty="0"/>
              <a:t>&gt;Allan&lt;/</a:t>
            </a:r>
            <a:r>
              <a:rPr lang="en-US" sz="1200" dirty="0" err="1"/>
              <a:t>FirstName</a:t>
            </a:r>
            <a:r>
              <a:rPr lang="en-US" sz="1200" dirty="0"/>
              <a:t>&gt;</a:t>
            </a:r>
          </a:p>
          <a:p>
            <a:r>
              <a:rPr lang="en-US" sz="1200" dirty="0"/>
              <a:t>        &lt;Id&gt;3&lt;/Id&gt;</a:t>
            </a:r>
          </a:p>
          <a:p>
            <a:r>
              <a:rPr lang="en-US" sz="1200" dirty="0"/>
              <a:t>        &lt;</a:t>
            </a:r>
            <a:r>
              <a:rPr lang="en-US" sz="1200" dirty="0" err="1"/>
              <a:t>LastName</a:t>
            </a:r>
            <a:r>
              <a:rPr lang="en-US" sz="1200" dirty="0"/>
              <a:t>&gt;Croft&lt;/</a:t>
            </a:r>
            <a:r>
              <a:rPr lang="en-US" sz="1200" dirty="0" err="1"/>
              <a:t>LastName</a:t>
            </a:r>
            <a:r>
              <a:rPr lang="en-US" sz="1200" dirty="0"/>
              <a:t>&gt;</a:t>
            </a:r>
          </a:p>
          <a:p>
            <a:r>
              <a:rPr lang="en-US" sz="1200" dirty="0"/>
              <a:t>    &lt;/Customer&gt;</a:t>
            </a:r>
          </a:p>
          <a:p>
            <a:r>
              <a:rPr lang="en-US" sz="1200" dirty="0"/>
              <a:t>    &lt;Customer&gt;</a:t>
            </a:r>
          </a:p>
          <a:p>
            <a:r>
              <a:rPr lang="en-US" sz="1200" dirty="0"/>
              <a:t>        &lt;</a:t>
            </a:r>
            <a:r>
              <a:rPr lang="en-US" sz="1200" dirty="0" err="1"/>
              <a:t>EMail</a:t>
            </a:r>
            <a:r>
              <a:rPr lang="en-US" sz="1200" dirty="0"/>
              <a:t>&gt;sahra@yahoo.com&lt;/</a:t>
            </a:r>
            <a:r>
              <a:rPr lang="en-US" sz="1200" dirty="0" err="1"/>
              <a:t>EMail</a:t>
            </a:r>
            <a:r>
              <a:rPr lang="en-US" sz="1200" dirty="0"/>
              <a:t>&gt;</a:t>
            </a:r>
          </a:p>
          <a:p>
            <a:r>
              <a:rPr lang="en-US" sz="1200" dirty="0"/>
              <a:t>        &lt;</a:t>
            </a:r>
            <a:r>
              <a:rPr lang="en-US" sz="1200" dirty="0" err="1"/>
              <a:t>FirstName</a:t>
            </a:r>
            <a:r>
              <a:rPr lang="en-US" sz="1200" dirty="0"/>
              <a:t>&gt;</a:t>
            </a:r>
            <a:r>
              <a:rPr lang="en-US" sz="1200" dirty="0" err="1"/>
              <a:t>Sahra</a:t>
            </a:r>
            <a:r>
              <a:rPr lang="en-US" sz="1200" dirty="0"/>
              <a:t>&lt;/</a:t>
            </a:r>
            <a:r>
              <a:rPr lang="en-US" sz="1200" dirty="0" err="1"/>
              <a:t>FirstName</a:t>
            </a:r>
            <a:r>
              <a:rPr lang="en-US" sz="1200" dirty="0"/>
              <a:t>&gt;</a:t>
            </a:r>
          </a:p>
          <a:p>
            <a:r>
              <a:rPr lang="en-US" sz="1200" dirty="0"/>
              <a:t>        &lt;Id&gt;3&lt;/Id&gt;</a:t>
            </a:r>
          </a:p>
          <a:p>
            <a:r>
              <a:rPr lang="en-US" sz="1200" dirty="0"/>
              <a:t>        &lt;</a:t>
            </a:r>
            <a:r>
              <a:rPr lang="en-US" sz="1200" dirty="0" err="1"/>
              <a:t>LastName</a:t>
            </a:r>
            <a:r>
              <a:rPr lang="en-US" sz="1200" dirty="0"/>
              <a:t>&gt;Parker&lt;/</a:t>
            </a:r>
            <a:r>
              <a:rPr lang="en-US" sz="1200" dirty="0" err="1"/>
              <a:t>LastName</a:t>
            </a:r>
            <a:r>
              <a:rPr lang="en-US" sz="1200" dirty="0"/>
              <a:t>&gt;</a:t>
            </a:r>
          </a:p>
          <a:p>
            <a:r>
              <a:rPr lang="en-US" sz="1200" dirty="0"/>
              <a:t>    &lt;/Customer&gt;</a:t>
            </a:r>
          </a:p>
          <a:p>
            <a:r>
              <a:rPr lang="en-US" sz="1200" dirty="0"/>
              <a:t>&lt;/</a:t>
            </a:r>
            <a:r>
              <a:rPr lang="en-US" sz="1200" dirty="0" err="1"/>
              <a:t>ArrayOfCustomer</a:t>
            </a:r>
            <a:r>
              <a:rPr lang="en-US" sz="1200" dirty="0"/>
              <a:t>&gt;</a:t>
            </a:r>
          </a:p>
        </p:txBody>
      </p:sp>
    </p:spTree>
    <p:extLst>
      <p:ext uri="{BB962C8B-B14F-4D97-AF65-F5344CB8AC3E}">
        <p14:creationId xmlns:p14="http://schemas.microsoft.com/office/powerpoint/2010/main" val="3365301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err="1"/>
              <a:t>ExPEMPLE</a:t>
            </a:r>
            <a:r>
              <a:rPr lang="fr-FR" dirty="0"/>
              <a:t> d’appel</a:t>
            </a:r>
            <a:endParaRPr lang="en-US" dirty="0"/>
          </a:p>
        </p:txBody>
      </p:sp>
      <p:sp>
        <p:nvSpPr>
          <p:cNvPr id="5" name="Espace réservé du pied de page 4"/>
          <p:cNvSpPr>
            <a:spLocks noGrp="1"/>
          </p:cNvSpPr>
          <p:nvPr>
            <p:ph type="ftr" sz="quarter" idx="4294967295"/>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4294967295"/>
          </p:nvPr>
        </p:nvSpPr>
        <p:spPr/>
        <p:txBody>
          <a:bodyPr/>
          <a:lstStyle/>
          <a:p>
            <a:fld id="{AF43E6FD-AB27-4108-A2FC-346BB5F75E3F}" type="slidenum">
              <a:rPr lang="fr-FR" smtClean="0"/>
              <a:pPr/>
              <a:t>48</a:t>
            </a:fld>
            <a:endParaRPr lang="fr-FR" dirty="0"/>
          </a:p>
        </p:txBody>
      </p:sp>
      <p:sp>
        <p:nvSpPr>
          <p:cNvPr id="12" name="ZoneTexte 11"/>
          <p:cNvSpPr txBox="1"/>
          <p:nvPr/>
        </p:nvSpPr>
        <p:spPr>
          <a:xfrm>
            <a:off x="467544" y="1340768"/>
            <a:ext cx="8135560" cy="3808735"/>
          </a:xfrm>
          <a:prstGeom prst="rect">
            <a:avLst/>
          </a:prstGeom>
          <a:solidFill>
            <a:schemeClr val="bg1">
              <a:lumMod val="95000"/>
            </a:schemeClr>
          </a:solidFill>
          <a:ln>
            <a:solidFill>
              <a:schemeClr val="tx1"/>
            </a:solidFill>
            <a:prstDash val="sysDot"/>
          </a:ln>
        </p:spPr>
        <p:txBody>
          <a:bodyPr wrap="none" rtlCol="0">
            <a:spAutoFit/>
          </a:bodyPr>
          <a:lstStyle/>
          <a:p>
            <a:pPr>
              <a:lnSpc>
                <a:spcPct val="115000"/>
              </a:lnSpc>
              <a:spcAft>
                <a:spcPts val="0"/>
              </a:spcAft>
            </a:pPr>
            <a:r>
              <a:rPr lang="fr-FR" sz="1400" dirty="0">
                <a:solidFill>
                  <a:srgbClr val="0000FF"/>
                </a:solidFill>
                <a:latin typeface="Consolas"/>
                <a:ea typeface="Calibri"/>
                <a:cs typeface="Times New Roman"/>
              </a:rPr>
              <a:t>&lt;</a:t>
            </a:r>
            <a:r>
              <a:rPr lang="fr-FR" sz="1400" dirty="0">
                <a:solidFill>
                  <a:srgbClr val="800000"/>
                </a:solidFill>
                <a:latin typeface="Consolas"/>
                <a:ea typeface="Calibri"/>
                <a:cs typeface="Times New Roman"/>
              </a:rPr>
              <a:t>script</a:t>
            </a:r>
            <a:r>
              <a:rPr lang="fr-FR" sz="1400" dirty="0">
                <a:solidFill>
                  <a:srgbClr val="000000"/>
                </a:solidFill>
                <a:latin typeface="Consolas"/>
                <a:ea typeface="Calibri"/>
                <a:cs typeface="Times New Roman"/>
              </a:rPr>
              <a:t> </a:t>
            </a:r>
            <a:r>
              <a:rPr lang="fr-FR" sz="1400" dirty="0">
                <a:solidFill>
                  <a:srgbClr val="FF0000"/>
                </a:solidFill>
                <a:latin typeface="Consolas"/>
                <a:ea typeface="Calibri"/>
                <a:cs typeface="Times New Roman"/>
              </a:rPr>
              <a:t>type</a:t>
            </a:r>
            <a:r>
              <a:rPr lang="fr-FR" sz="1400" dirty="0">
                <a:solidFill>
                  <a:srgbClr val="0000FF"/>
                </a:solidFill>
                <a:latin typeface="Consolas"/>
                <a:ea typeface="Calibri"/>
                <a:cs typeface="Times New Roman"/>
              </a:rPr>
              <a:t>="</a:t>
            </a:r>
            <a:r>
              <a:rPr lang="fr-FR" sz="1400" dirty="0" err="1">
                <a:solidFill>
                  <a:srgbClr val="0000FF"/>
                </a:solidFill>
                <a:latin typeface="Consolas"/>
                <a:ea typeface="Calibri"/>
                <a:cs typeface="Times New Roman"/>
              </a:rPr>
              <a:t>text</a:t>
            </a:r>
            <a:r>
              <a:rPr lang="fr-FR" sz="1400" dirty="0">
                <a:solidFill>
                  <a:srgbClr val="0000FF"/>
                </a:solidFill>
                <a:latin typeface="Consolas"/>
                <a:ea typeface="Calibri"/>
                <a:cs typeface="Times New Roman"/>
              </a:rPr>
              <a:t>/</a:t>
            </a:r>
            <a:r>
              <a:rPr lang="fr-FR" sz="1400" dirty="0" err="1">
                <a:solidFill>
                  <a:srgbClr val="0000FF"/>
                </a:solidFill>
                <a:latin typeface="Consolas"/>
                <a:ea typeface="Calibri"/>
                <a:cs typeface="Times New Roman"/>
              </a:rPr>
              <a:t>javascript</a:t>
            </a:r>
            <a:r>
              <a:rPr lang="fr-FR" sz="1400" dirty="0">
                <a:solidFill>
                  <a:srgbClr val="0000FF"/>
                </a:solidFill>
                <a:latin typeface="Consolas"/>
                <a:ea typeface="Calibri"/>
                <a:cs typeface="Times New Roman"/>
              </a:rPr>
              <a:t>"&gt;</a:t>
            </a:r>
            <a:endParaRPr lang="en-US" sz="1400" dirty="0">
              <a:ea typeface="Calibri"/>
              <a:cs typeface="Times New Roman"/>
            </a:endParaRPr>
          </a:p>
          <a:p>
            <a:pPr>
              <a:lnSpc>
                <a:spcPct val="115000"/>
              </a:lnSpc>
              <a:spcAft>
                <a:spcPts val="0"/>
              </a:spcAft>
            </a:pPr>
            <a:r>
              <a:rPr lang="fr-FR" sz="1400" dirty="0">
                <a:solidFill>
                  <a:srgbClr val="000000"/>
                </a:solidFill>
                <a:latin typeface="Consolas"/>
                <a:ea typeface="Calibri"/>
                <a:cs typeface="Times New Roman"/>
              </a:rPr>
              <a:t>        $(document).</a:t>
            </a:r>
            <a:r>
              <a:rPr lang="fr-FR" sz="1400" dirty="0" err="1">
                <a:solidFill>
                  <a:srgbClr val="000000"/>
                </a:solidFill>
                <a:latin typeface="Consolas"/>
                <a:ea typeface="Calibri"/>
                <a:cs typeface="Times New Roman"/>
              </a:rPr>
              <a:t>ready</a:t>
            </a:r>
            <a:r>
              <a:rPr lang="fr-FR" sz="1400" dirty="0">
                <a:solidFill>
                  <a:srgbClr val="000000"/>
                </a:solidFill>
                <a:latin typeface="Consolas"/>
                <a:ea typeface="Calibri"/>
                <a:cs typeface="Times New Roman"/>
              </a:rPr>
              <a:t>(</a:t>
            </a:r>
            <a:r>
              <a:rPr lang="fr-FR" sz="1400" dirty="0" err="1">
                <a:solidFill>
                  <a:srgbClr val="0000FF"/>
                </a:solidFill>
                <a:latin typeface="Consolas"/>
                <a:ea typeface="Calibri"/>
                <a:cs typeface="Times New Roman"/>
              </a:rPr>
              <a:t>function</a:t>
            </a:r>
            <a:r>
              <a:rPr lang="fr-FR" sz="1400" dirty="0">
                <a:solidFill>
                  <a:srgbClr val="000000"/>
                </a:solidFill>
                <a:latin typeface="Consolas"/>
                <a:ea typeface="Calibri"/>
                <a:cs typeface="Times New Roman"/>
              </a:rPr>
              <a:t> () {</a:t>
            </a:r>
            <a:endParaRPr lang="en-US" sz="1400" dirty="0">
              <a:ea typeface="Calibri"/>
              <a:cs typeface="Times New Roman"/>
            </a:endParaRPr>
          </a:p>
          <a:p>
            <a:pPr>
              <a:lnSpc>
                <a:spcPct val="115000"/>
              </a:lnSpc>
              <a:spcAft>
                <a:spcPts val="0"/>
              </a:spcAft>
            </a:pPr>
            <a:r>
              <a:rPr lang="fr-FR" sz="1400" dirty="0">
                <a:solidFill>
                  <a:srgbClr val="000000"/>
                </a:solidFill>
                <a:latin typeface="Consolas"/>
                <a:ea typeface="Calibri"/>
                <a:cs typeface="Times New Roman"/>
              </a:rPr>
              <a:t>            </a:t>
            </a:r>
            <a:r>
              <a:rPr lang="fr-FR" sz="1400" dirty="0">
                <a:solidFill>
                  <a:srgbClr val="008000"/>
                </a:solidFill>
                <a:latin typeface="Consolas"/>
                <a:ea typeface="Calibri"/>
                <a:cs typeface="Times New Roman"/>
              </a:rPr>
              <a:t>// Envoi de la requête Ajax</a:t>
            </a:r>
            <a:endParaRPr lang="en-US" sz="1400" dirty="0">
              <a:ea typeface="Calibri"/>
              <a:cs typeface="Times New Roman"/>
            </a:endParaRPr>
          </a:p>
          <a:p>
            <a:pPr>
              <a:lnSpc>
                <a:spcPct val="115000"/>
              </a:lnSpc>
              <a:spcAft>
                <a:spcPts val="0"/>
              </a:spcAft>
            </a:pPr>
            <a:r>
              <a:rPr lang="fr-FR" sz="1400" dirty="0">
                <a:solidFill>
                  <a:srgbClr val="000000"/>
                </a:solidFill>
                <a:latin typeface="Consolas"/>
                <a:ea typeface="Calibri"/>
                <a:cs typeface="Times New Roman"/>
              </a:rPr>
              <a:t>            </a:t>
            </a:r>
            <a:r>
              <a:rPr lang="en-US" sz="1400" dirty="0">
                <a:solidFill>
                  <a:srgbClr val="000000"/>
                </a:solidFill>
                <a:latin typeface="Consolas"/>
                <a:ea typeface="Calibri"/>
                <a:cs typeface="Times New Roman"/>
              </a:rPr>
              <a:t>$.</a:t>
            </a:r>
            <a:r>
              <a:rPr lang="en-US" sz="1400" dirty="0" err="1">
                <a:solidFill>
                  <a:srgbClr val="000000"/>
                </a:solidFill>
                <a:latin typeface="Consolas"/>
                <a:ea typeface="Calibri"/>
                <a:cs typeface="Times New Roman"/>
              </a:rPr>
              <a:t>getJSON</a:t>
            </a:r>
            <a:r>
              <a:rPr lang="en-US" sz="1400" dirty="0">
                <a:solidFill>
                  <a:srgbClr val="000000"/>
                </a:solidFill>
                <a:latin typeface="Consolas"/>
                <a:ea typeface="Calibri"/>
                <a:cs typeface="Times New Roman"/>
              </a:rPr>
              <a:t>(</a:t>
            </a:r>
            <a:r>
              <a:rPr lang="en-US" sz="1400" dirty="0">
                <a:solidFill>
                  <a:srgbClr val="A31515"/>
                </a:solidFill>
                <a:latin typeface="Consolas"/>
                <a:ea typeface="Calibri"/>
                <a:cs typeface="Times New Roman"/>
              </a:rPr>
              <a:t>"</a:t>
            </a:r>
            <a:r>
              <a:rPr lang="en-US" sz="1400" dirty="0" err="1">
                <a:solidFill>
                  <a:srgbClr val="A31515"/>
                </a:solidFill>
                <a:latin typeface="Consolas"/>
                <a:ea typeface="Calibri"/>
                <a:cs typeface="Times New Roman"/>
              </a:rPr>
              <a:t>api</a:t>
            </a:r>
            <a:r>
              <a:rPr lang="en-US" sz="1400" dirty="0">
                <a:solidFill>
                  <a:srgbClr val="A31515"/>
                </a:solidFill>
                <a:latin typeface="Consolas"/>
                <a:ea typeface="Calibri"/>
                <a:cs typeface="Times New Roman"/>
              </a:rPr>
              <a:t>/Customer/"</a:t>
            </a:r>
            <a:r>
              <a:rPr lang="en-US" sz="1400" dirty="0">
                <a:solidFill>
                  <a:srgbClr val="000000"/>
                </a:solidFill>
                <a:latin typeface="Consolas"/>
                <a:ea typeface="Calibri"/>
                <a:cs typeface="Times New Roman"/>
              </a:rPr>
              <a:t>,</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function</a:t>
            </a:r>
            <a:r>
              <a:rPr lang="en-US" sz="1400" dirty="0">
                <a:solidFill>
                  <a:srgbClr val="000000"/>
                </a:solidFill>
                <a:latin typeface="Consolas"/>
                <a:ea typeface="Calibri"/>
                <a:cs typeface="Times New Roman"/>
              </a:rPr>
              <a:t> (data)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r>
              <a:rPr lang="fr-FR" sz="1400" dirty="0">
                <a:solidFill>
                  <a:srgbClr val="008000"/>
                </a:solidFill>
                <a:latin typeface="Consolas"/>
                <a:ea typeface="Calibri"/>
                <a:cs typeface="Times New Roman"/>
              </a:rPr>
              <a:t>// En cas de succès, 'data' contient la liste des clients.</a:t>
            </a:r>
            <a:endParaRPr lang="en-US" sz="1400" dirty="0">
              <a:ea typeface="Calibri"/>
              <a:cs typeface="Times New Roman"/>
            </a:endParaRPr>
          </a:p>
          <a:p>
            <a:pPr>
              <a:lnSpc>
                <a:spcPct val="115000"/>
              </a:lnSpc>
              <a:spcAft>
                <a:spcPts val="0"/>
              </a:spcAft>
            </a:pPr>
            <a:r>
              <a:rPr lang="fr-FR" sz="1400" dirty="0">
                <a:solidFill>
                  <a:srgbClr val="000000"/>
                </a:solidFill>
                <a:latin typeface="Consolas"/>
                <a:ea typeface="Calibri"/>
                <a:cs typeface="Times New Roman"/>
              </a:rPr>
              <a:t>                </a:t>
            </a:r>
            <a:r>
              <a:rPr lang="en-US" sz="1400" dirty="0">
                <a:solidFill>
                  <a:srgbClr val="000000"/>
                </a:solidFill>
                <a:latin typeface="Consolas"/>
                <a:ea typeface="Calibri"/>
                <a:cs typeface="Times New Roman"/>
              </a:rPr>
              <a:t>$.each(data, </a:t>
            </a:r>
            <a:r>
              <a:rPr lang="en-US" sz="1400" dirty="0">
                <a:solidFill>
                  <a:srgbClr val="0000FF"/>
                </a:solidFill>
                <a:latin typeface="Consolas"/>
                <a:ea typeface="Calibri"/>
                <a:cs typeface="Times New Roman"/>
              </a:rPr>
              <a:t>function</a:t>
            </a:r>
            <a:r>
              <a:rPr lang="en-US" sz="1400" dirty="0">
                <a:solidFill>
                  <a:srgbClr val="000000"/>
                </a:solidFill>
                <a:latin typeface="Consolas"/>
                <a:ea typeface="Calibri"/>
                <a:cs typeface="Times New Roman"/>
              </a:rPr>
              <a:t> (key, </a:t>
            </a:r>
            <a:r>
              <a:rPr lang="en-US" sz="1400" dirty="0" err="1">
                <a:solidFill>
                  <a:srgbClr val="000000"/>
                </a:solidFill>
                <a:latin typeface="Consolas"/>
                <a:ea typeface="Calibri"/>
                <a:cs typeface="Times New Roman"/>
              </a:rPr>
              <a:t>val</a:t>
            </a: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r>
              <a:rPr lang="en-US" sz="1400" dirty="0" err="1">
                <a:solidFill>
                  <a:srgbClr val="0000FF"/>
                </a:solidFill>
                <a:latin typeface="Consolas"/>
                <a:ea typeface="Calibri"/>
                <a:cs typeface="Times New Roman"/>
              </a:rPr>
              <a:t>var</a:t>
            </a:r>
            <a:r>
              <a:rPr lang="en-US" sz="1400" dirty="0">
                <a:solidFill>
                  <a:srgbClr val="000000"/>
                </a:solidFill>
                <a:latin typeface="Consolas"/>
                <a:ea typeface="Calibri"/>
                <a:cs typeface="Times New Roman"/>
              </a:rPr>
              <a:t> </a:t>
            </a:r>
            <a:r>
              <a:rPr lang="en-US" sz="1400" dirty="0" err="1">
                <a:solidFill>
                  <a:srgbClr val="000000"/>
                </a:solidFill>
                <a:latin typeface="Consolas"/>
                <a:ea typeface="Calibri"/>
                <a:cs typeface="Times New Roman"/>
              </a:rPr>
              <a:t>str</a:t>
            </a:r>
            <a:r>
              <a:rPr lang="en-US" sz="1400" dirty="0">
                <a:solidFill>
                  <a:srgbClr val="000000"/>
                </a:solidFill>
                <a:latin typeface="Consolas"/>
                <a:ea typeface="Calibri"/>
                <a:cs typeface="Times New Roman"/>
              </a:rPr>
              <a:t> = </a:t>
            </a:r>
            <a:r>
              <a:rPr lang="en-US" sz="1400" dirty="0" err="1">
                <a:solidFill>
                  <a:srgbClr val="000000"/>
                </a:solidFill>
                <a:latin typeface="Consolas"/>
                <a:ea typeface="Calibri"/>
                <a:cs typeface="Times New Roman"/>
              </a:rPr>
              <a:t>val.Id</a:t>
            </a:r>
            <a:r>
              <a:rPr lang="en-US" sz="1400" dirty="0">
                <a:solidFill>
                  <a:srgbClr val="000000"/>
                </a:solidFill>
                <a:latin typeface="Consolas"/>
                <a:ea typeface="Calibri"/>
                <a:cs typeface="Times New Roman"/>
              </a:rPr>
              <a:t> + </a:t>
            </a:r>
            <a:r>
              <a:rPr lang="en-US" sz="1400" dirty="0">
                <a:solidFill>
                  <a:srgbClr val="A31515"/>
                </a:solidFill>
                <a:latin typeface="Consolas"/>
                <a:ea typeface="Calibri"/>
                <a:cs typeface="Times New Roman"/>
              </a:rPr>
              <a:t>' '</a:t>
            </a:r>
            <a:r>
              <a:rPr lang="en-US" sz="1400" dirty="0">
                <a:solidFill>
                  <a:srgbClr val="000000"/>
                </a:solidFill>
                <a:latin typeface="Consolas"/>
                <a:ea typeface="Calibri"/>
                <a:cs typeface="Times New Roman"/>
              </a:rPr>
              <a:t> + </a:t>
            </a:r>
            <a:r>
              <a:rPr lang="en-US" sz="1400" dirty="0" err="1">
                <a:solidFill>
                  <a:srgbClr val="000000"/>
                </a:solidFill>
                <a:latin typeface="Consolas"/>
                <a:ea typeface="Calibri"/>
                <a:cs typeface="Times New Roman"/>
              </a:rPr>
              <a:t>val.FirstName</a:t>
            </a:r>
            <a:r>
              <a:rPr lang="en-US" sz="1400" dirty="0">
                <a:solidFill>
                  <a:srgbClr val="000000"/>
                </a:solidFill>
                <a:latin typeface="Consolas"/>
                <a:ea typeface="Calibri"/>
                <a:cs typeface="Times New Roman"/>
              </a:rPr>
              <a:t> + </a:t>
            </a:r>
            <a:r>
              <a:rPr lang="en-US" sz="1400" dirty="0">
                <a:solidFill>
                  <a:srgbClr val="A31515"/>
                </a:solidFill>
                <a:latin typeface="Consolas"/>
                <a:ea typeface="Calibri"/>
                <a:cs typeface="Times New Roman"/>
              </a:rPr>
              <a:t>' '</a:t>
            </a:r>
            <a:r>
              <a:rPr lang="en-US" sz="1400" dirty="0">
                <a:solidFill>
                  <a:srgbClr val="000000"/>
                </a:solidFill>
                <a:latin typeface="Consolas"/>
                <a:ea typeface="Calibri"/>
                <a:cs typeface="Times New Roman"/>
              </a:rPr>
              <a:t> + </a:t>
            </a:r>
            <a:r>
              <a:rPr lang="en-US" sz="1400" dirty="0" err="1">
                <a:solidFill>
                  <a:srgbClr val="000000"/>
                </a:solidFill>
                <a:latin typeface="Consolas"/>
                <a:ea typeface="Calibri"/>
                <a:cs typeface="Times New Roman"/>
              </a:rPr>
              <a:t>val.LastName</a:t>
            </a:r>
            <a:r>
              <a:rPr lang="en-US" sz="1400" dirty="0">
                <a:solidFill>
                  <a:srgbClr val="000000"/>
                </a:solidFill>
                <a:latin typeface="Consolas"/>
                <a:ea typeface="Calibri"/>
                <a:cs typeface="Times New Roman"/>
              </a:rPr>
              <a:t>;</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r>
              <a:rPr lang="en-US" sz="1400" dirty="0">
                <a:solidFill>
                  <a:srgbClr val="A31515"/>
                </a:solidFill>
                <a:latin typeface="Consolas"/>
                <a:ea typeface="Calibri"/>
                <a:cs typeface="Times New Roman"/>
              </a:rPr>
              <a:t>'&lt;li/&gt;'</a:t>
            </a:r>
            <a:r>
              <a:rPr lang="en-US" sz="1400" dirty="0">
                <a:solidFill>
                  <a:srgbClr val="000000"/>
                </a:solidFill>
                <a:latin typeface="Consolas"/>
                <a:ea typeface="Calibri"/>
                <a:cs typeface="Times New Roman"/>
              </a:rPr>
              <a:t>, { html: </a:t>
            </a:r>
            <a:r>
              <a:rPr lang="en-US" sz="1400" dirty="0" err="1">
                <a:solidFill>
                  <a:srgbClr val="000000"/>
                </a:solidFill>
                <a:latin typeface="Consolas"/>
                <a:ea typeface="Calibri"/>
                <a:cs typeface="Times New Roman"/>
              </a:rPr>
              <a:t>str</a:t>
            </a:r>
            <a:r>
              <a:rPr lang="en-US" sz="1400" dirty="0">
                <a:solidFill>
                  <a:srgbClr val="000000"/>
                </a:solidFill>
                <a:latin typeface="Consolas"/>
                <a:ea typeface="Calibri"/>
                <a:cs typeface="Times New Roman"/>
              </a:rPr>
              <a:t> }).</a:t>
            </a:r>
            <a:r>
              <a:rPr lang="en-US" sz="1400" dirty="0" err="1">
                <a:solidFill>
                  <a:srgbClr val="000000"/>
                </a:solidFill>
                <a:latin typeface="Consolas"/>
                <a:ea typeface="Calibri"/>
                <a:cs typeface="Times New Roman"/>
              </a:rPr>
              <a:t>appendTo</a:t>
            </a:r>
            <a:r>
              <a:rPr lang="en-US" sz="1400" dirty="0">
                <a:solidFill>
                  <a:srgbClr val="000000"/>
                </a:solidFill>
                <a:latin typeface="Consolas"/>
                <a:ea typeface="Calibri"/>
                <a:cs typeface="Times New Roman"/>
              </a:rPr>
              <a:t>($(</a:t>
            </a:r>
            <a:r>
              <a:rPr lang="en-US" sz="1400" dirty="0">
                <a:solidFill>
                  <a:srgbClr val="A31515"/>
                </a:solidFill>
                <a:latin typeface="Consolas"/>
                <a:ea typeface="Calibri"/>
                <a:cs typeface="Times New Roman"/>
              </a:rPr>
              <a:t>'#customers'</a:t>
            </a:r>
            <a:r>
              <a:rPr lang="en-US" sz="1400" dirty="0">
                <a:solidFill>
                  <a:srgbClr val="000000"/>
                </a:solidFill>
                <a:latin typeface="Consolas"/>
                <a:ea typeface="Calibri"/>
                <a:cs typeface="Times New Roman"/>
              </a:rPr>
              <a:t>));</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1000"/>
              </a:spcAft>
            </a:pPr>
            <a:r>
              <a:rPr lang="en-US" sz="1400" dirty="0">
                <a:solidFill>
                  <a:srgbClr val="0000FF"/>
                </a:solidFill>
                <a:latin typeface="Consolas"/>
                <a:ea typeface="Calibri"/>
                <a:cs typeface="Times New Roman"/>
              </a:rPr>
              <a:t>&lt;/</a:t>
            </a:r>
            <a:r>
              <a:rPr lang="en-US" sz="1400" dirty="0">
                <a:solidFill>
                  <a:srgbClr val="800000"/>
                </a:solidFill>
                <a:latin typeface="Consolas"/>
                <a:ea typeface="Calibri"/>
                <a:cs typeface="Times New Roman"/>
              </a:rPr>
              <a:t>script</a:t>
            </a:r>
            <a:r>
              <a:rPr lang="en-US" sz="1400" dirty="0">
                <a:solidFill>
                  <a:srgbClr val="0000FF"/>
                </a:solidFill>
                <a:latin typeface="Consolas"/>
                <a:ea typeface="Calibri"/>
                <a:cs typeface="Times New Roman"/>
              </a:rPr>
              <a:t>&gt;</a:t>
            </a:r>
            <a:endParaRPr lang="en-US" sz="1400" dirty="0">
              <a:ea typeface="Calibri"/>
              <a:cs typeface="Times New Roman"/>
            </a:endParaRPr>
          </a:p>
        </p:txBody>
      </p:sp>
    </p:spTree>
    <p:extLst>
      <p:ext uri="{BB962C8B-B14F-4D97-AF65-F5344CB8AC3E}">
        <p14:creationId xmlns:p14="http://schemas.microsoft.com/office/powerpoint/2010/main" val="2333260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err="1" smtClean="0"/>
              <a:t>Demo</a:t>
            </a:r>
            <a:endParaRPr lang="fr-FR" dirty="0"/>
          </a:p>
        </p:txBody>
      </p:sp>
      <p:sp>
        <p:nvSpPr>
          <p:cNvPr id="4" name="Sous-titre 3"/>
          <p:cNvSpPr>
            <a:spLocks noGrp="1"/>
          </p:cNvSpPr>
          <p:nvPr>
            <p:ph type="subTitle" idx="1"/>
          </p:nvPr>
        </p:nvSpPr>
        <p:spPr/>
        <p:txBody>
          <a:bodyPr/>
          <a:lstStyle/>
          <a:p>
            <a:endParaRPr lang="fr-FR"/>
          </a:p>
        </p:txBody>
      </p:sp>
      <p:sp>
        <p:nvSpPr>
          <p:cNvPr id="5" name="Espace réservé du pied de page 4"/>
          <p:cNvSpPr>
            <a:spLocks noGrp="1"/>
          </p:cNvSpPr>
          <p:nvPr>
            <p:ph type="ftr" sz="quarter" idx="17"/>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6" name="Espace réservé du numéro de diapositive 5"/>
          <p:cNvSpPr>
            <a:spLocks noGrp="1"/>
          </p:cNvSpPr>
          <p:nvPr>
            <p:ph type="sldNum" sz="quarter" idx="18"/>
          </p:nvPr>
        </p:nvSpPr>
        <p:spPr/>
        <p:txBody>
          <a:bodyPr/>
          <a:lstStyle/>
          <a:p>
            <a:pPr>
              <a:defRPr/>
            </a:pPr>
            <a:fld id="{C1954512-EA28-45E4-ADF8-8B5FEEF0D095}" type="slidenum">
              <a:rPr lang="fr-FR" smtClean="0"/>
              <a:pPr>
                <a:defRPr/>
              </a:pPr>
              <a:t>49</a:t>
            </a:fld>
            <a:endParaRPr lang="fr-FR" dirty="0"/>
          </a:p>
        </p:txBody>
      </p:sp>
      <p:pic>
        <p:nvPicPr>
          <p:cNvPr id="9" name="Espace réservé pour une image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6860" b="16860"/>
          <a:stretch>
            <a:fillRect/>
          </a:stretch>
        </p:blipFill>
        <p:spPr/>
      </p:pic>
    </p:spTree>
    <p:extLst>
      <p:ext uri="{BB962C8B-B14F-4D97-AF65-F5344CB8AC3E}">
        <p14:creationId xmlns:p14="http://schemas.microsoft.com/office/powerpoint/2010/main" val="1298900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3968" y="2143215"/>
            <a:ext cx="4481878" cy="40226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re 2"/>
          <p:cNvSpPr>
            <a:spLocks noGrp="1"/>
          </p:cNvSpPr>
          <p:nvPr>
            <p:ph type="title"/>
          </p:nvPr>
        </p:nvSpPr>
        <p:spPr/>
        <p:txBody>
          <a:bodyPr/>
          <a:lstStyle/>
          <a:p>
            <a:r>
              <a:rPr lang="fr-FR" dirty="0"/>
              <a:t>Qu’est-ce que le .NET</a:t>
            </a:r>
            <a:endParaRPr lang="en-GB" dirty="0"/>
          </a:p>
        </p:txBody>
      </p:sp>
      <p:sp>
        <p:nvSpPr>
          <p:cNvPr id="2" name="Espace réservé du contenu 1"/>
          <p:cNvSpPr>
            <a:spLocks noGrp="1"/>
          </p:cNvSpPr>
          <p:nvPr>
            <p:ph sz="quarter" idx="13"/>
          </p:nvPr>
        </p:nvSpPr>
        <p:spPr/>
        <p:txBody>
          <a:bodyPr/>
          <a:lstStyle/>
          <a:p>
            <a:r>
              <a:rPr lang="fr-FR" altLang="en-US" sz="2400" dirty="0" smtClean="0"/>
              <a:t>Plateforme permettant de développer et d’exécuter des applications orientés Windows</a:t>
            </a:r>
          </a:p>
          <a:p>
            <a:r>
              <a:rPr lang="fr-FR" altLang="en-US" sz="2400" dirty="0" smtClean="0"/>
              <a:t>Réponse </a:t>
            </a:r>
            <a:r>
              <a:rPr lang="fr-FR" altLang="en-US" sz="2400" dirty="0"/>
              <a:t>de Microsoft à Java et à </a:t>
            </a:r>
            <a:r>
              <a:rPr lang="fr-FR" altLang="en-US" sz="2400" dirty="0" smtClean="0"/>
              <a:t>J2EE</a:t>
            </a:r>
          </a:p>
          <a:p>
            <a:pPr>
              <a:lnSpc>
                <a:spcPct val="80000"/>
              </a:lnSpc>
            </a:pPr>
            <a:r>
              <a:rPr lang="fr-FR" altLang="en-US" sz="2400" dirty="0" smtClean="0"/>
              <a:t>Historiquement : Multi </a:t>
            </a:r>
            <a:r>
              <a:rPr lang="fr-FR" altLang="en-US" sz="2400" dirty="0"/>
              <a:t>langage, mono plateforme</a:t>
            </a:r>
          </a:p>
          <a:p>
            <a:pPr lvl="1">
              <a:lnSpc>
                <a:spcPct val="80000"/>
              </a:lnSpc>
            </a:pPr>
            <a:r>
              <a:rPr lang="fr-FR" altLang="en-US" sz="2000" dirty="0"/>
              <a:t>C#, VB.NET, J#, C++, Eiffel, Python</a:t>
            </a:r>
          </a:p>
          <a:p>
            <a:pPr lvl="1">
              <a:lnSpc>
                <a:spcPct val="80000"/>
              </a:lnSpc>
            </a:pPr>
            <a:r>
              <a:rPr lang="fr-FR" altLang="en-US" sz="2000" dirty="0"/>
              <a:t>Java est mono langage, multi plate </a:t>
            </a:r>
            <a:r>
              <a:rPr lang="fr-FR" altLang="en-US" sz="2000" dirty="0" smtClean="0"/>
              <a:t>forme</a:t>
            </a:r>
            <a:endParaRPr lang="fr-FR" altLang="en-US" dirty="0"/>
          </a:p>
          <a:p>
            <a:pPr>
              <a:lnSpc>
                <a:spcPct val="80000"/>
              </a:lnSpc>
            </a:pPr>
            <a:r>
              <a:rPr lang="fr-FR" altLang="en-US" sz="2200" dirty="0" smtClean="0"/>
              <a:t>Code exécuté par le CLR (Common </a:t>
            </a:r>
            <a:r>
              <a:rPr lang="fr-FR" altLang="en-US" sz="2200" dirty="0" err="1" smtClean="0"/>
              <a:t>Language</a:t>
            </a:r>
            <a:r>
              <a:rPr lang="fr-FR" altLang="en-US" sz="2200" dirty="0" smtClean="0"/>
              <a:t> </a:t>
            </a:r>
            <a:r>
              <a:rPr lang="fr-FR" altLang="en-US" sz="2200" dirty="0" err="1" smtClean="0"/>
              <a:t>Runtime</a:t>
            </a:r>
            <a:r>
              <a:rPr lang="fr-FR" altLang="en-US" sz="2200" dirty="0" smtClean="0"/>
              <a:t>)</a:t>
            </a:r>
          </a:p>
          <a:p>
            <a:pPr>
              <a:lnSpc>
                <a:spcPct val="80000"/>
              </a:lnSpc>
            </a:pPr>
            <a:r>
              <a:rPr lang="fr-FR" altLang="en-US" sz="2200" dirty="0" smtClean="0"/>
              <a:t>Environnement </a:t>
            </a:r>
            <a:r>
              <a:rPr lang="fr-FR" altLang="en-US" sz="2200" dirty="0"/>
              <a:t>d'exécution </a:t>
            </a:r>
            <a:r>
              <a:rPr lang="fr-FR" altLang="en-US" sz="2200" dirty="0" smtClean="0"/>
              <a:t>managé</a:t>
            </a:r>
          </a:p>
        </p:txBody>
      </p:sp>
      <p:sp>
        <p:nvSpPr>
          <p:cNvPr id="7" name="Espace réservé du pied de page 5"/>
          <p:cNvSpPr>
            <a:spLocks noGrp="1"/>
          </p:cNvSpPr>
          <p:nvPr>
            <p:ph type="ftr" sz="quarter" idx="15"/>
          </p:nvPr>
        </p:nvSpPr>
        <p:spPr/>
        <p:txBody>
          <a:bodyPr/>
          <a:lstStyle/>
          <a:p>
            <a:r>
              <a:rPr lang="fr-FR" dirty="0"/>
              <a:t>Titre du document</a:t>
            </a:r>
          </a:p>
        </p:txBody>
      </p:sp>
      <p:sp>
        <p:nvSpPr>
          <p:cNvPr id="5" name="Espace réservé du numéro de diapositive 4"/>
          <p:cNvSpPr>
            <a:spLocks noGrp="1"/>
          </p:cNvSpPr>
          <p:nvPr>
            <p:ph type="sldNum" sz="quarter" idx="16"/>
          </p:nvPr>
        </p:nvSpPr>
        <p:spPr/>
        <p:txBody>
          <a:bodyPr/>
          <a:lstStyle/>
          <a:p>
            <a:fld id="{AF43E6FD-AB27-4108-A2FC-346BB5F75E3F}" type="slidenum">
              <a:rPr lang="fr-FR" smtClean="0"/>
              <a:pPr/>
              <a:t>5</a:t>
            </a:fld>
            <a:endParaRPr lang="fr-FR" dirty="0"/>
          </a:p>
        </p:txBody>
      </p:sp>
    </p:spTree>
    <p:extLst>
      <p:ext uri="{BB962C8B-B14F-4D97-AF65-F5344CB8AC3E}">
        <p14:creationId xmlns:p14="http://schemas.microsoft.com/office/powerpoint/2010/main" val="892128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qu’on peut faire avec du .NET</a:t>
            </a:r>
            <a:endParaRPr lang="fr-FR" dirty="0"/>
          </a:p>
        </p:txBody>
      </p:sp>
      <p:sp>
        <p:nvSpPr>
          <p:cNvPr id="3" name="Espace réservé du contenu 2"/>
          <p:cNvSpPr>
            <a:spLocks noGrp="1"/>
          </p:cNvSpPr>
          <p:nvPr>
            <p:ph sz="quarter" idx="13"/>
          </p:nvPr>
        </p:nvSpPr>
        <p:spPr/>
        <p:txBody>
          <a:bodyPr/>
          <a:lstStyle/>
          <a:p>
            <a:r>
              <a:rPr lang="fr-FR" dirty="0" smtClean="0"/>
              <a:t>Applications lourdes ( </a:t>
            </a:r>
            <a:r>
              <a:rPr lang="fr-FR" dirty="0" err="1" smtClean="0"/>
              <a:t>WinForm</a:t>
            </a:r>
            <a:r>
              <a:rPr lang="fr-FR" dirty="0" smtClean="0"/>
              <a:t>, WPF)</a:t>
            </a:r>
          </a:p>
          <a:p>
            <a:r>
              <a:rPr lang="fr-FR" dirty="0" smtClean="0"/>
              <a:t>Applications Web (ASP.NET </a:t>
            </a:r>
            <a:r>
              <a:rPr lang="fr-FR" dirty="0" err="1" smtClean="0"/>
              <a:t>WebForms</a:t>
            </a:r>
            <a:r>
              <a:rPr lang="fr-FR" dirty="0" smtClean="0"/>
              <a:t>, ASP.NET MVC)</a:t>
            </a:r>
          </a:p>
          <a:p>
            <a:r>
              <a:rPr lang="fr-FR" dirty="0" err="1" smtClean="0"/>
              <a:t>WebServices</a:t>
            </a:r>
            <a:r>
              <a:rPr lang="fr-FR" dirty="0" smtClean="0"/>
              <a:t> (WCF, ASP.NET </a:t>
            </a:r>
            <a:r>
              <a:rPr lang="fr-FR" dirty="0" err="1" smtClean="0"/>
              <a:t>WebAPI</a:t>
            </a:r>
            <a:r>
              <a:rPr lang="fr-FR" dirty="0" smtClean="0"/>
              <a:t>)</a:t>
            </a:r>
          </a:p>
          <a:p>
            <a:r>
              <a:rPr lang="fr-FR" dirty="0" smtClean="0"/>
              <a:t>Services Windows</a:t>
            </a:r>
          </a:p>
          <a:p>
            <a:r>
              <a:rPr lang="fr-FR" dirty="0" smtClean="0"/>
              <a:t>Applications Console</a:t>
            </a:r>
          </a:p>
          <a:p>
            <a:r>
              <a:rPr lang="fr-FR" dirty="0" smtClean="0"/>
              <a:t>Applications Cloud-</a:t>
            </a:r>
            <a:r>
              <a:rPr lang="fr-FR" dirty="0" err="1" smtClean="0"/>
              <a:t>Ready</a:t>
            </a:r>
            <a:r>
              <a:rPr lang="fr-FR" dirty="0" smtClean="0"/>
              <a:t> (Azure)</a:t>
            </a:r>
          </a:p>
          <a:p>
            <a:r>
              <a:rPr lang="fr-FR" dirty="0" smtClean="0"/>
              <a:t>Applications mobiles natives Windows Phone, Android, IOS (</a:t>
            </a:r>
            <a:r>
              <a:rPr lang="fr-FR" dirty="0" err="1" smtClean="0"/>
              <a:t>Xamarin</a:t>
            </a:r>
            <a:r>
              <a:rPr lang="fr-FR" dirty="0" smtClean="0"/>
              <a:t>)</a:t>
            </a:r>
          </a:p>
          <a:p>
            <a:r>
              <a:rPr lang="fr-FR" dirty="0" err="1" smtClean="0"/>
              <a:t>Add-In</a:t>
            </a:r>
            <a:r>
              <a:rPr lang="fr-FR" dirty="0" smtClean="0"/>
              <a:t> Office, </a:t>
            </a:r>
            <a:r>
              <a:rPr lang="fr-FR" dirty="0" err="1" smtClean="0"/>
              <a:t>Sharepoint</a:t>
            </a:r>
            <a:r>
              <a:rPr lang="fr-FR" dirty="0" smtClean="0"/>
              <a:t>, Visual Studio</a:t>
            </a:r>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6</a:t>
            </a:fld>
            <a:endParaRPr lang="fr-FR" dirty="0"/>
          </a:p>
        </p:txBody>
      </p:sp>
      <p:sp>
        <p:nvSpPr>
          <p:cNvPr id="6" name="Rectangle 5"/>
          <p:cNvSpPr/>
          <p:nvPr/>
        </p:nvSpPr>
        <p:spPr>
          <a:xfrm>
            <a:off x="4283968" y="2143215"/>
            <a:ext cx="4481878" cy="40226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3130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quarter" idx="14"/>
          </p:nvPr>
        </p:nvSpPr>
        <p:spPr/>
        <p:txBody>
          <a:bodyPr/>
          <a:lstStyle/>
          <a:p>
            <a:pPr marL="285750" indent="-285750">
              <a:lnSpc>
                <a:spcPct val="80000"/>
              </a:lnSpc>
              <a:buFont typeface="Arial" panose="020B0604020202020204" pitchFamily="34" charset="0"/>
              <a:buChar char="•"/>
            </a:pPr>
            <a:r>
              <a:rPr lang="fr-FR" altLang="en-US" sz="1800" dirty="0"/>
              <a:t>Version 4.0</a:t>
            </a:r>
          </a:p>
          <a:p>
            <a:pPr marL="628550" lvl="1" indent="-171450">
              <a:lnSpc>
                <a:spcPct val="80000"/>
              </a:lnSpc>
              <a:buFont typeface="Arial" panose="020B0604020202020204" pitchFamily="34" charset="0"/>
              <a:buChar char="•"/>
            </a:pPr>
            <a:r>
              <a:rPr lang="fr-FR" altLang="en-US" sz="1400" dirty="0"/>
              <a:t>Refonte </a:t>
            </a:r>
            <a:r>
              <a:rPr lang="fr-FR" altLang="en-US" sz="1400" dirty="0" err="1"/>
              <a:t>Entity</a:t>
            </a:r>
            <a:r>
              <a:rPr lang="fr-FR" altLang="en-US" sz="1400" dirty="0"/>
              <a:t> Framework</a:t>
            </a:r>
          </a:p>
          <a:p>
            <a:pPr marL="628550" lvl="1" indent="-171450">
              <a:lnSpc>
                <a:spcPct val="80000"/>
              </a:lnSpc>
              <a:buFont typeface="Arial" panose="020B0604020202020204" pitchFamily="34" charset="0"/>
              <a:buChar char="•"/>
            </a:pPr>
            <a:r>
              <a:rPr lang="fr-FR" altLang="en-US" sz="1400" dirty="0"/>
              <a:t>Refonte Workflow </a:t>
            </a:r>
            <a:r>
              <a:rPr lang="fr-FR" altLang="en-US" sz="1400" dirty="0" err="1"/>
              <a:t>Foundation</a:t>
            </a:r>
            <a:endParaRPr lang="fr-FR" altLang="en-US" sz="1400" dirty="0"/>
          </a:p>
          <a:p>
            <a:pPr marL="628550" lvl="1" indent="-171450">
              <a:lnSpc>
                <a:spcPct val="80000"/>
              </a:lnSpc>
              <a:buFont typeface="Arial" panose="020B0604020202020204" pitchFamily="34" charset="0"/>
              <a:buChar char="•"/>
            </a:pPr>
            <a:r>
              <a:rPr lang="fr-FR" altLang="en-US" sz="1400" dirty="0"/>
              <a:t>ASP.NET MVC 2</a:t>
            </a:r>
          </a:p>
          <a:p>
            <a:pPr marL="628550" lvl="1" indent="-171450">
              <a:lnSpc>
                <a:spcPct val="80000"/>
              </a:lnSpc>
              <a:buFont typeface="Arial" panose="020B0604020202020204" pitchFamily="34" charset="0"/>
              <a:buChar char="•"/>
            </a:pPr>
            <a:r>
              <a:rPr lang="fr-FR" altLang="en-US" sz="1400" dirty="0"/>
              <a:t>ASP.NET MVC 3</a:t>
            </a:r>
          </a:p>
          <a:p>
            <a:pPr marL="285750" indent="-285750">
              <a:buFont typeface="Arial" panose="020B0604020202020204" pitchFamily="34" charset="0"/>
              <a:buChar char="•"/>
            </a:pPr>
            <a:r>
              <a:rPr lang="fr-FR" sz="1800" dirty="0"/>
              <a:t>Version 4.5</a:t>
            </a:r>
          </a:p>
          <a:p>
            <a:pPr marL="742850" lvl="1" indent="-285750">
              <a:buFont typeface="Arial" panose="020B0604020202020204" pitchFamily="34" charset="0"/>
              <a:buChar char="•"/>
            </a:pPr>
            <a:r>
              <a:rPr lang="fr-FR" sz="1400" dirty="0"/>
              <a:t>Amélioration de l’asynchronisme</a:t>
            </a:r>
          </a:p>
          <a:p>
            <a:pPr marL="742850" lvl="1" indent="-285750">
              <a:buFont typeface="Arial" panose="020B0604020202020204" pitchFamily="34" charset="0"/>
              <a:buChar char="•"/>
            </a:pPr>
            <a:r>
              <a:rPr lang="fr-FR" sz="1400" dirty="0"/>
              <a:t>ASP.NET MVC 4</a:t>
            </a:r>
          </a:p>
          <a:p>
            <a:pPr marL="742850" lvl="1" indent="-285750">
              <a:buFont typeface="Arial" panose="020B0604020202020204" pitchFamily="34" charset="0"/>
              <a:buChar char="•"/>
            </a:pPr>
            <a:r>
              <a:rPr lang="fr-FR" sz="1400" dirty="0"/>
              <a:t>ASP.NET Web API</a:t>
            </a:r>
          </a:p>
          <a:p>
            <a:pPr marL="742850" lvl="1" indent="-285750">
              <a:buFont typeface="Arial" panose="020B0604020202020204" pitchFamily="34" charset="0"/>
              <a:buChar char="•"/>
            </a:pPr>
            <a:r>
              <a:rPr lang="fr-FR" sz="1400" dirty="0"/>
              <a:t>Applications Windows Store</a:t>
            </a:r>
          </a:p>
          <a:p>
            <a:pPr marL="285750" indent="-285750">
              <a:buFont typeface="Arial" panose="020B0604020202020204" pitchFamily="34" charset="0"/>
              <a:buChar char="•"/>
            </a:pPr>
            <a:r>
              <a:rPr lang="fr-FR" sz="1800" dirty="0"/>
              <a:t>Version 4.6</a:t>
            </a:r>
          </a:p>
          <a:p>
            <a:pPr marL="742850" lvl="1" indent="-285750">
              <a:buFont typeface="Arial" panose="020B0604020202020204" pitchFamily="34" charset="0"/>
              <a:buChar char="•"/>
            </a:pPr>
            <a:r>
              <a:rPr lang="fr-FR" sz="1400" dirty="0"/>
              <a:t>Amélioration ASP.NET </a:t>
            </a:r>
            <a:r>
              <a:rPr lang="fr-FR" sz="1400" dirty="0" err="1"/>
              <a:t>Webforms</a:t>
            </a:r>
            <a:endParaRPr lang="fr-FR" sz="1400" dirty="0"/>
          </a:p>
          <a:p>
            <a:pPr marL="742850" lvl="1" indent="-285750">
              <a:buFont typeface="Arial" panose="020B0604020202020204" pitchFamily="34" charset="0"/>
              <a:buChar char="•"/>
            </a:pPr>
            <a:r>
              <a:rPr lang="fr-FR" sz="1400" dirty="0"/>
              <a:t>ASP.NET MVC 5</a:t>
            </a:r>
          </a:p>
          <a:p>
            <a:pPr marL="742850" lvl="1" indent="-285750">
              <a:spcBef>
                <a:spcPts val="0"/>
              </a:spcBef>
              <a:buClrTx/>
              <a:buSzTx/>
              <a:buFont typeface="Arial" panose="020B0604020202020204" pitchFamily="34" charset="0"/>
              <a:buChar char="•"/>
              <a:defRPr/>
            </a:pPr>
            <a:r>
              <a:rPr lang="fr-FR" sz="1400" dirty="0"/>
              <a:t>ASP.NET Web API 2</a:t>
            </a:r>
          </a:p>
          <a:p>
            <a:pPr marL="742850" lvl="1" indent="-285750">
              <a:spcBef>
                <a:spcPts val="0"/>
              </a:spcBef>
              <a:buClrTx/>
              <a:buSzTx/>
              <a:buFont typeface="Arial" panose="020B0604020202020204" pitchFamily="34" charset="0"/>
              <a:buChar char="•"/>
              <a:defRPr/>
            </a:pPr>
            <a:r>
              <a:rPr lang="fr-FR" sz="1400" dirty="0" err="1"/>
              <a:t>RyuJIT</a:t>
            </a:r>
            <a:endParaRPr lang="fr-FR" sz="1400" dirty="0"/>
          </a:p>
          <a:p>
            <a:endParaRPr lang="en-US" dirty="0"/>
          </a:p>
        </p:txBody>
      </p:sp>
      <p:sp>
        <p:nvSpPr>
          <p:cNvPr id="9" name="Espace réservé du contenu 8"/>
          <p:cNvSpPr>
            <a:spLocks noGrp="1"/>
          </p:cNvSpPr>
          <p:nvPr>
            <p:ph idx="1"/>
          </p:nvPr>
        </p:nvSpPr>
        <p:spPr/>
        <p:txBody>
          <a:bodyPr/>
          <a:lstStyle/>
          <a:p>
            <a:pPr marL="285750" indent="-285750">
              <a:lnSpc>
                <a:spcPct val="80000"/>
              </a:lnSpc>
              <a:buFont typeface="Arial" panose="020B0604020202020204" pitchFamily="34" charset="0"/>
              <a:buChar char="•"/>
            </a:pPr>
            <a:r>
              <a:rPr lang="fr-FR" altLang="en-US" sz="1800" noProof="1"/>
              <a:t>Version 1.1</a:t>
            </a:r>
          </a:p>
          <a:p>
            <a:pPr marL="628550" lvl="1" indent="-171450">
              <a:lnSpc>
                <a:spcPct val="80000"/>
              </a:lnSpc>
              <a:buFont typeface="Arial" panose="020B0604020202020204" pitchFamily="34" charset="0"/>
              <a:buChar char="•"/>
            </a:pPr>
            <a:r>
              <a:rPr lang="fr-FR" altLang="en-US" sz="1400" noProof="1"/>
              <a:t>Win</a:t>
            </a:r>
            <a:r>
              <a:rPr lang="fr-FR" altLang="en-US" sz="1400" dirty="0"/>
              <a:t>F</a:t>
            </a:r>
            <a:r>
              <a:rPr lang="fr-FR" altLang="en-US" sz="1400" noProof="1"/>
              <a:t>orms et applications console</a:t>
            </a:r>
          </a:p>
          <a:p>
            <a:pPr marL="628550" lvl="1" indent="-171450">
              <a:lnSpc>
                <a:spcPct val="80000"/>
              </a:lnSpc>
              <a:buFont typeface="Arial" panose="020B0604020202020204" pitchFamily="34" charset="0"/>
              <a:buChar char="•"/>
            </a:pPr>
            <a:r>
              <a:rPr lang="fr-FR" altLang="en-US" sz="1400" noProof="1"/>
              <a:t>ASP</a:t>
            </a:r>
            <a:r>
              <a:rPr lang="fr-FR" altLang="en-US" sz="1400" dirty="0"/>
              <a:t>.</a:t>
            </a:r>
            <a:r>
              <a:rPr lang="fr-FR" altLang="en-US" sz="1400" noProof="1"/>
              <a:t>NET et WebServices</a:t>
            </a:r>
          </a:p>
          <a:p>
            <a:pPr marL="628550" lvl="1" indent="-171450">
              <a:lnSpc>
                <a:spcPct val="80000"/>
              </a:lnSpc>
              <a:buFont typeface="Arial" panose="020B0604020202020204" pitchFamily="34" charset="0"/>
              <a:buChar char="•"/>
            </a:pPr>
            <a:r>
              <a:rPr lang="fr-FR" altLang="en-US" sz="1400" noProof="1"/>
              <a:t>.NET Remoting</a:t>
            </a:r>
          </a:p>
          <a:p>
            <a:pPr marL="628550" lvl="1" indent="-171450">
              <a:lnSpc>
                <a:spcPct val="80000"/>
              </a:lnSpc>
              <a:buFont typeface="Arial" panose="020B0604020202020204" pitchFamily="34" charset="0"/>
              <a:buChar char="•"/>
            </a:pPr>
            <a:r>
              <a:rPr lang="fr-FR" altLang="en-US" sz="1400" noProof="1"/>
              <a:t>ADO.NET</a:t>
            </a:r>
          </a:p>
          <a:p>
            <a:pPr marL="285750" indent="-285750">
              <a:lnSpc>
                <a:spcPct val="80000"/>
              </a:lnSpc>
              <a:buFont typeface="Arial" panose="020B0604020202020204" pitchFamily="34" charset="0"/>
              <a:buChar char="•"/>
            </a:pPr>
            <a:r>
              <a:rPr lang="fr-FR" altLang="en-US" sz="1800" noProof="1"/>
              <a:t>Version 2.0</a:t>
            </a:r>
          </a:p>
          <a:p>
            <a:pPr marL="628550" lvl="1" indent="-171450">
              <a:lnSpc>
                <a:spcPct val="80000"/>
              </a:lnSpc>
              <a:buFont typeface="Arial" panose="020B0604020202020204" pitchFamily="34" charset="0"/>
              <a:buChar char="•"/>
            </a:pPr>
            <a:r>
              <a:rPr lang="fr-FR" altLang="en-US" sz="1400" noProof="1"/>
              <a:t>ASP</a:t>
            </a:r>
            <a:r>
              <a:rPr lang="fr-FR" altLang="en-US" sz="1400" dirty="0"/>
              <a:t>.</a:t>
            </a:r>
            <a:r>
              <a:rPr lang="fr-FR" altLang="en-US" sz="1400" noProof="1"/>
              <a:t>NET 2.0</a:t>
            </a:r>
          </a:p>
          <a:p>
            <a:pPr marL="628550" lvl="1" indent="-171450">
              <a:lnSpc>
                <a:spcPct val="80000"/>
              </a:lnSpc>
              <a:buFont typeface="Arial" panose="020B0604020202020204" pitchFamily="34" charset="0"/>
              <a:buChar char="•"/>
            </a:pPr>
            <a:r>
              <a:rPr lang="fr-FR" altLang="en-US" sz="1400" noProof="1"/>
              <a:t>Généricité et Type nullable</a:t>
            </a:r>
          </a:p>
          <a:p>
            <a:pPr marL="285750" indent="-285750">
              <a:lnSpc>
                <a:spcPct val="80000"/>
              </a:lnSpc>
              <a:buFont typeface="Arial" panose="020B0604020202020204" pitchFamily="34" charset="0"/>
              <a:buChar char="•"/>
            </a:pPr>
            <a:r>
              <a:rPr lang="fr-FR" altLang="en-US" sz="1800" noProof="1"/>
              <a:t>Version 3 (</a:t>
            </a:r>
            <a:r>
              <a:rPr lang="fr-FR" altLang="en-US" sz="1800" dirty="0"/>
              <a:t>s</a:t>
            </a:r>
            <a:r>
              <a:rPr lang="fr-FR" altLang="en-US" sz="1800" noProof="1"/>
              <a:t>urcouche de 2.0)</a:t>
            </a:r>
          </a:p>
          <a:p>
            <a:pPr marL="628550" lvl="1" indent="-171450">
              <a:lnSpc>
                <a:spcPct val="80000"/>
              </a:lnSpc>
              <a:buFont typeface="Arial" panose="020B0604020202020204" pitchFamily="34" charset="0"/>
              <a:buChar char="•"/>
            </a:pPr>
            <a:r>
              <a:rPr lang="fr-FR" altLang="en-US" sz="1400" noProof="1"/>
              <a:t>Windows Presentation Foundation (WPF)</a:t>
            </a:r>
          </a:p>
          <a:p>
            <a:pPr marL="628550" lvl="1" indent="-171450">
              <a:lnSpc>
                <a:spcPct val="80000"/>
              </a:lnSpc>
              <a:buFont typeface="Arial" panose="020B0604020202020204" pitchFamily="34" charset="0"/>
              <a:buChar char="•"/>
            </a:pPr>
            <a:r>
              <a:rPr lang="fr-FR" altLang="en-US" sz="1400" noProof="1"/>
              <a:t>Windows Communication Foundation (WCF)</a:t>
            </a:r>
          </a:p>
          <a:p>
            <a:pPr marL="628550" lvl="1" indent="-171450">
              <a:lnSpc>
                <a:spcPct val="80000"/>
              </a:lnSpc>
              <a:buFont typeface="Arial" panose="020B0604020202020204" pitchFamily="34" charset="0"/>
              <a:buChar char="•"/>
            </a:pPr>
            <a:r>
              <a:rPr lang="fr-FR" altLang="en-US" sz="1400" noProof="1"/>
              <a:t>Windows Workflow Foundation (WWF)</a:t>
            </a:r>
          </a:p>
          <a:p>
            <a:pPr marL="285750" indent="-285750">
              <a:lnSpc>
                <a:spcPct val="80000"/>
              </a:lnSpc>
              <a:buFont typeface="Arial" panose="020B0604020202020204" pitchFamily="34" charset="0"/>
              <a:buChar char="•"/>
            </a:pPr>
            <a:r>
              <a:rPr lang="fr-FR" altLang="en-US" sz="1800" noProof="1"/>
              <a:t>Version 3.5</a:t>
            </a:r>
          </a:p>
          <a:p>
            <a:pPr marL="628550" lvl="1" indent="-171450">
              <a:lnSpc>
                <a:spcPct val="80000"/>
              </a:lnSpc>
              <a:buFont typeface="Arial" panose="020B0604020202020204" pitchFamily="34" charset="0"/>
              <a:buChar char="•"/>
            </a:pPr>
            <a:r>
              <a:rPr lang="fr-FR" altLang="en-US" sz="1400" dirty="0" err="1"/>
              <a:t>Entity</a:t>
            </a:r>
            <a:r>
              <a:rPr lang="fr-FR" altLang="en-US" sz="1400" dirty="0"/>
              <a:t> Framework</a:t>
            </a:r>
          </a:p>
          <a:p>
            <a:pPr marL="628550" lvl="1" indent="-171450">
              <a:lnSpc>
                <a:spcPct val="80000"/>
              </a:lnSpc>
              <a:buFont typeface="Arial" panose="020B0604020202020204" pitchFamily="34" charset="0"/>
              <a:buChar char="•"/>
            </a:pPr>
            <a:r>
              <a:rPr lang="fr-FR" altLang="en-US" sz="1400" noProof="1"/>
              <a:t>LINQ</a:t>
            </a:r>
          </a:p>
          <a:p>
            <a:pPr marL="628550" lvl="1" indent="-171450">
              <a:lnSpc>
                <a:spcPct val="80000"/>
              </a:lnSpc>
              <a:buFont typeface="Arial" panose="020B0604020202020204" pitchFamily="34" charset="0"/>
              <a:buChar char="•"/>
            </a:pPr>
            <a:r>
              <a:rPr lang="fr-FR" altLang="en-US" sz="1400" noProof="1"/>
              <a:t>Expressions lambda</a:t>
            </a:r>
          </a:p>
        </p:txBody>
      </p:sp>
      <p:sp>
        <p:nvSpPr>
          <p:cNvPr id="3" name="Titre 2"/>
          <p:cNvSpPr>
            <a:spLocks noGrp="1"/>
          </p:cNvSpPr>
          <p:nvPr>
            <p:ph type="title"/>
          </p:nvPr>
        </p:nvSpPr>
        <p:spPr/>
        <p:txBody>
          <a:bodyPr/>
          <a:lstStyle/>
          <a:p>
            <a:r>
              <a:rPr lang="fr-FR" dirty="0"/>
              <a:t>.NET à travers l’histoire</a:t>
            </a:r>
            <a:endParaRPr lang="en-US" dirty="0"/>
          </a:p>
        </p:txBody>
      </p:sp>
      <p:sp>
        <p:nvSpPr>
          <p:cNvPr id="4" name="Espace réservé du pied de page 3"/>
          <p:cNvSpPr>
            <a:spLocks noGrp="1"/>
          </p:cNvSpPr>
          <p:nvPr>
            <p:ph type="ftr" sz="quarter" idx="16"/>
          </p:nvPr>
        </p:nvSpPr>
        <p:spPr/>
        <p:txBody>
          <a:bodyPr/>
          <a:lstStyle/>
          <a:p>
            <a:r>
              <a:rPr lang="fr-FR" dirty="0"/>
              <a:t>Présentation de Microsoft .NET</a:t>
            </a:r>
          </a:p>
        </p:txBody>
      </p:sp>
      <p:sp>
        <p:nvSpPr>
          <p:cNvPr id="5" name="Espace réservé du numéro de diapositive 4"/>
          <p:cNvSpPr>
            <a:spLocks noGrp="1"/>
          </p:cNvSpPr>
          <p:nvPr>
            <p:ph type="sldNum" sz="quarter" idx="17"/>
          </p:nvPr>
        </p:nvSpPr>
        <p:spPr/>
        <p:txBody>
          <a:bodyPr/>
          <a:lstStyle/>
          <a:p>
            <a:fld id="{AF43E6FD-AB27-4108-A2FC-346BB5F75E3F}" type="slidenum">
              <a:rPr lang="fr-FR" smtClean="0"/>
              <a:pPr/>
              <a:t>7</a:t>
            </a:fld>
            <a:endParaRPr lang="fr-FR" dirty="0"/>
          </a:p>
        </p:txBody>
      </p:sp>
      <p:sp>
        <p:nvSpPr>
          <p:cNvPr id="7" name="Rectangle 6"/>
          <p:cNvSpPr/>
          <p:nvPr/>
        </p:nvSpPr>
        <p:spPr>
          <a:xfrm>
            <a:off x="4283968" y="2143215"/>
            <a:ext cx="4481878" cy="40226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628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.NET Aujourd’hui : 2 Framework</a:t>
            </a:r>
            <a:endParaRPr lang="fr-FR" dirty="0"/>
          </a:p>
        </p:txBody>
      </p:sp>
      <p:sp>
        <p:nvSpPr>
          <p:cNvPr id="3" name="Espace réservé du contenu 2"/>
          <p:cNvSpPr>
            <a:spLocks noGrp="1"/>
          </p:cNvSpPr>
          <p:nvPr>
            <p:ph sz="quarter" idx="13"/>
          </p:nvPr>
        </p:nvSpPr>
        <p:spPr/>
        <p:txBody>
          <a:bodyPr/>
          <a:lstStyle/>
          <a:p>
            <a:r>
              <a:rPr lang="fr-FR" sz="2400" dirty="0" smtClean="0"/>
              <a:t>Framework .NET « classique » </a:t>
            </a:r>
          </a:p>
          <a:p>
            <a:pPr lvl="1"/>
            <a:r>
              <a:rPr lang="fr-FR" sz="2000" dirty="0" smtClean="0"/>
              <a:t>Version : 4.6.2</a:t>
            </a:r>
          </a:p>
          <a:p>
            <a:pPr lvl="1"/>
            <a:r>
              <a:rPr lang="fr-FR" sz="2000" dirty="0" smtClean="0"/>
              <a:t>Améliorations des version 4.6 et 4.6.1</a:t>
            </a:r>
          </a:p>
          <a:p>
            <a:r>
              <a:rPr lang="fr-FR" sz="2400" dirty="0" smtClean="0"/>
              <a:t>Framework.NET  CORE:</a:t>
            </a:r>
          </a:p>
          <a:p>
            <a:pPr lvl="1"/>
            <a:r>
              <a:rPr lang="fr-FR" sz="2000" dirty="0" smtClean="0"/>
              <a:t>Version </a:t>
            </a:r>
            <a:r>
              <a:rPr lang="fr-FR" sz="2000" dirty="0"/>
              <a:t>modulaire </a:t>
            </a:r>
            <a:r>
              <a:rPr lang="fr-FR" sz="2000" dirty="0" smtClean="0"/>
              <a:t>Open-Source du Framework .NET depuis Novembre 2014</a:t>
            </a:r>
          </a:p>
          <a:p>
            <a:pPr lvl="1"/>
            <a:r>
              <a:rPr lang="fr-FR" sz="2000" dirty="0" err="1" smtClean="0"/>
              <a:t>Multi-plateformes</a:t>
            </a:r>
            <a:endParaRPr lang="fr-FR" sz="2000" dirty="0" smtClean="0"/>
          </a:p>
          <a:p>
            <a:pPr lvl="1"/>
            <a:endParaRPr lang="fr-FR" sz="2000" dirty="0" smtClean="0"/>
          </a:p>
          <a:p>
            <a:pPr lvl="1"/>
            <a:endParaRPr lang="fr-FR" sz="2000" dirty="0"/>
          </a:p>
          <a:p>
            <a:pPr lvl="1"/>
            <a:r>
              <a:rPr lang="fr-FR" sz="2000" dirty="0" smtClean="0"/>
              <a:t>Sources </a:t>
            </a:r>
            <a:r>
              <a:rPr lang="fr-FR" sz="2000" dirty="0"/>
              <a:t>sur </a:t>
            </a:r>
            <a:r>
              <a:rPr lang="fr-FR" sz="2000" dirty="0" err="1"/>
              <a:t>github</a:t>
            </a:r>
            <a:endParaRPr lang="fr-FR" sz="2000" dirty="0"/>
          </a:p>
          <a:p>
            <a:pPr lvl="1"/>
            <a:endParaRPr lang="fr-FR" dirty="0" smtClean="0"/>
          </a:p>
          <a:p>
            <a:pPr marL="785813" lvl="2" indent="0">
              <a:buNone/>
            </a:pPr>
            <a:endParaRPr lang="fr-FR" dirty="0"/>
          </a:p>
          <a:p>
            <a:pPr lvl="1"/>
            <a:endParaRPr lang="fr-FR" dirty="0" smtClean="0"/>
          </a:p>
          <a:p>
            <a:pPr lvl="1"/>
            <a:endParaRPr lang="fr-FR" dirty="0"/>
          </a:p>
        </p:txBody>
      </p:sp>
      <p:sp>
        <p:nvSpPr>
          <p:cNvPr id="4" name="Espace réservé du pied de page 3"/>
          <p:cNvSpPr>
            <a:spLocks noGrp="1"/>
          </p:cNvSpPr>
          <p:nvPr>
            <p:ph type="ftr" sz="quarter" idx="15"/>
          </p:nvPr>
        </p:nvSpPr>
        <p:spPr/>
        <p:txBody>
          <a:bodyPr/>
          <a:lstStyle/>
          <a:p>
            <a:pPr>
              <a:defRPr/>
            </a:pPr>
            <a:r>
              <a:rPr lang="fr-FR" dirty="0" smtClean="0"/>
              <a:t>Master MIAGE - </a:t>
            </a:r>
            <a:r>
              <a:rPr lang="fr-FR" dirty="0" err="1" smtClean="0"/>
              <a:t>Sopra</a:t>
            </a:r>
            <a:r>
              <a:rPr lang="fr-FR" dirty="0" smtClean="0"/>
              <a:t> </a:t>
            </a:r>
            <a:r>
              <a:rPr lang="fr-FR" dirty="0" err="1" smtClean="0"/>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8</a:t>
            </a:fld>
            <a:endParaRPr lang="fr-FR" dirty="0"/>
          </a:p>
        </p:txBody>
      </p:sp>
      <p:pic>
        <p:nvPicPr>
          <p:cNvPr id="37" name="Imag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314" y="4291318"/>
            <a:ext cx="579619" cy="579619"/>
          </a:xfrm>
          <a:prstGeom prst="rect">
            <a:avLst/>
          </a:prstGeom>
        </p:spPr>
      </p:pic>
      <p:pic>
        <p:nvPicPr>
          <p:cNvPr id="38" name="Picture 2" descr="Afficher l'image d'ori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704" y="4257724"/>
            <a:ext cx="520333" cy="6132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Résultat de recherche d'images pour &quot;macos logo&quot;"/>
          <p:cNvPicPr>
            <a:picLocks noChangeAspect="1" noChangeArrowheads="1"/>
          </p:cNvPicPr>
          <p:nvPr/>
        </p:nvPicPr>
        <p:blipFill rotWithShape="1">
          <a:blip r:embed="rId5">
            <a:extLst>
              <a:ext uri="{28A0092B-C50C-407E-A947-70E740481C1C}">
                <a14:useLocalDpi xmlns:a14="http://schemas.microsoft.com/office/drawing/2010/main" val="0"/>
              </a:ext>
            </a:extLst>
          </a:blip>
          <a:srcRect l="15563" r="22183"/>
          <a:stretch/>
        </p:blipFill>
        <p:spPr bwMode="auto">
          <a:xfrm>
            <a:off x="3045015" y="4150857"/>
            <a:ext cx="598588" cy="72008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13"/>
          <p:cNvGrpSpPr/>
          <p:nvPr/>
        </p:nvGrpSpPr>
        <p:grpSpPr>
          <a:xfrm>
            <a:off x="4475983" y="3825081"/>
            <a:ext cx="3849157" cy="2132162"/>
            <a:chOff x="3992229" y="2365121"/>
            <a:chExt cx="5579403" cy="3090597"/>
          </a:xfrm>
        </p:grpSpPr>
        <p:pic>
          <p:nvPicPr>
            <p:cNvPr id="41"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2229" y="2899420"/>
              <a:ext cx="2414444" cy="515484"/>
            </a:xfrm>
            <a:prstGeom prst="rect">
              <a:avLst/>
            </a:prstGeom>
          </p:spPr>
        </p:pic>
        <p:sp>
          <p:nvSpPr>
            <p:cNvPr id="42" name="TextBox 9"/>
            <p:cNvSpPr txBox="1"/>
            <p:nvPr/>
          </p:nvSpPr>
          <p:spPr>
            <a:xfrm>
              <a:off x="3992229" y="3539006"/>
              <a:ext cx="2684192" cy="9368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ASP.NET</a:t>
              </a:r>
            </a:p>
          </p:txBody>
        </p:sp>
        <p:sp>
          <p:nvSpPr>
            <p:cNvPr id="43" name="TextBox 10"/>
            <p:cNvSpPr txBox="1"/>
            <p:nvPr/>
          </p:nvSpPr>
          <p:spPr>
            <a:xfrm>
              <a:off x="3992229" y="5009591"/>
              <a:ext cx="2349598" cy="4461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Github.com/</a:t>
              </a:r>
              <a:r>
                <a:rPr kumimoji="0" lang="en-US" sz="1400" b="0" i="0" u="none" strike="noStrike" kern="0" cap="none" spc="0" normalizeH="0" baseline="0" noProof="0" dirty="0" err="1">
                  <a:ln>
                    <a:noFill/>
                  </a:ln>
                  <a:solidFill>
                    <a:sysClr val="windowText" lastClr="000000"/>
                  </a:solidFill>
                  <a:effectLst/>
                  <a:uLnTx/>
                  <a:uFillTx/>
                  <a:latin typeface="Segoe UI Light" panose="020B0502040204020203" pitchFamily="34" charset="0"/>
                  <a:cs typeface="Segoe UI Light" panose="020B0502040204020203" pitchFamily="34" charset="0"/>
                </a:rPr>
                <a:t>aspnet</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pic>
          <p:nvPicPr>
            <p:cNvPr id="44"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5307" y="2365121"/>
              <a:ext cx="2221869" cy="2221869"/>
            </a:xfrm>
            <a:prstGeom prst="rect">
              <a:avLst/>
            </a:prstGeom>
          </p:spPr>
        </p:pic>
        <p:sp>
          <p:nvSpPr>
            <p:cNvPr id="45" name="TextBox 12"/>
            <p:cNvSpPr txBox="1"/>
            <p:nvPr/>
          </p:nvSpPr>
          <p:spPr>
            <a:xfrm>
              <a:off x="7226681" y="5009591"/>
              <a:ext cx="2344951" cy="4461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Github.com/</a:t>
              </a:r>
              <a:r>
                <a:rPr kumimoji="0" lang="en-US" sz="1400" b="0" i="0" u="none" strike="noStrike" kern="0" cap="none" spc="0" normalizeH="0" baseline="0" noProof="0" dirty="0" err="1">
                  <a:ln>
                    <a:noFill/>
                  </a:ln>
                  <a:solidFill>
                    <a:sysClr val="windowText" lastClr="000000"/>
                  </a:solidFill>
                  <a:effectLst/>
                  <a:uLnTx/>
                  <a:uFillTx/>
                  <a:latin typeface="Segoe UI Light" panose="020B0502040204020203" pitchFamily="34" charset="0"/>
                  <a:cs typeface="Segoe UI Light" panose="020B0502040204020203" pitchFamily="34" charset="0"/>
                </a:rPr>
                <a:t>dotnet</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730498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Quelques principes en vrac 	</a:t>
            </a:r>
            <a:endParaRPr lang="en-US" dirty="0"/>
          </a:p>
        </p:txBody>
      </p:sp>
      <p:sp>
        <p:nvSpPr>
          <p:cNvPr id="8" name="Espace réservé du contenu 7"/>
          <p:cNvSpPr>
            <a:spLocks noGrp="1"/>
          </p:cNvSpPr>
          <p:nvPr>
            <p:ph sz="quarter" idx="13"/>
          </p:nvPr>
        </p:nvSpPr>
        <p:spPr/>
        <p:txBody>
          <a:bodyPr/>
          <a:lstStyle/>
          <a:p>
            <a:r>
              <a:rPr lang="fr-FR" dirty="0"/>
              <a:t>Applications compilées</a:t>
            </a:r>
          </a:p>
          <a:p>
            <a:r>
              <a:rPr lang="fr-FR" dirty="0" err="1"/>
              <a:t>Assembly</a:t>
            </a:r>
            <a:endParaRPr lang="fr-FR" dirty="0"/>
          </a:p>
          <a:p>
            <a:r>
              <a:rPr lang="fr-FR" dirty="0"/>
              <a:t>Code managé (</a:t>
            </a:r>
            <a:r>
              <a:rPr lang="fr-FR" dirty="0" err="1"/>
              <a:t>Garbage</a:t>
            </a:r>
            <a:r>
              <a:rPr lang="fr-FR" dirty="0"/>
              <a:t> Collector)</a:t>
            </a:r>
          </a:p>
          <a:p>
            <a:pPr lvl="1"/>
            <a:r>
              <a:rPr lang="fr-FR" dirty="0"/>
              <a:t>Nettoyage automatique de la mémoire</a:t>
            </a:r>
          </a:p>
          <a:p>
            <a:r>
              <a:rPr lang="fr-FR" dirty="0"/>
              <a:t>Web : Compilation au </a:t>
            </a:r>
            <a:r>
              <a:rPr lang="fr-FR" dirty="0" err="1"/>
              <a:t>runtime</a:t>
            </a:r>
            <a:r>
              <a:rPr lang="fr-FR" dirty="0"/>
              <a:t> (JIT)</a:t>
            </a:r>
          </a:p>
          <a:p>
            <a:pPr>
              <a:lnSpc>
                <a:spcPct val="90000"/>
              </a:lnSpc>
            </a:pPr>
            <a:r>
              <a:rPr lang="fr-FR" altLang="en-US" dirty="0"/>
              <a:t>Paramétrage dans des fichiers config XML</a:t>
            </a:r>
          </a:p>
          <a:p>
            <a:pPr lvl="1">
              <a:lnSpc>
                <a:spcPct val="90000"/>
              </a:lnSpc>
            </a:pPr>
            <a:r>
              <a:rPr lang="fr-FR" altLang="en-US" dirty="0" err="1"/>
              <a:t>web.config</a:t>
            </a:r>
            <a:r>
              <a:rPr lang="fr-FR" altLang="en-US" dirty="0"/>
              <a:t> et </a:t>
            </a:r>
            <a:r>
              <a:rPr lang="fr-FR" altLang="en-US" dirty="0" err="1"/>
              <a:t>app.config</a:t>
            </a:r>
            <a:endParaRPr lang="fr-FR" altLang="en-US" dirty="0"/>
          </a:p>
          <a:p>
            <a:pPr lvl="1">
              <a:lnSpc>
                <a:spcPct val="90000"/>
              </a:lnSpc>
            </a:pPr>
            <a:r>
              <a:rPr lang="fr-FR" altLang="en-US" dirty="0"/>
              <a:t>Prise en compte des modifications à chaud</a:t>
            </a:r>
          </a:p>
          <a:p>
            <a:r>
              <a:rPr lang="fr-FR" dirty="0"/>
              <a:t>Beaucoup d’outils pour faciliter les développements</a:t>
            </a:r>
          </a:p>
          <a:p>
            <a:r>
              <a:rPr lang="fr-FR" dirty="0"/>
              <a:t>Visual Studio</a:t>
            </a:r>
          </a:p>
          <a:p>
            <a:endParaRPr lang="fr-FR" dirty="0"/>
          </a:p>
          <a:p>
            <a:endParaRPr lang="en-US" dirty="0"/>
          </a:p>
        </p:txBody>
      </p:sp>
      <p:sp>
        <p:nvSpPr>
          <p:cNvPr id="3" name="Espace réservé du pied de page 2"/>
          <p:cNvSpPr>
            <a:spLocks noGrp="1"/>
          </p:cNvSpPr>
          <p:nvPr>
            <p:ph type="ftr" sz="quarter" idx="1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16"/>
          </p:nvPr>
        </p:nvSpPr>
        <p:spPr/>
        <p:txBody>
          <a:bodyPr/>
          <a:lstStyle/>
          <a:p>
            <a:fld id="{AF43E6FD-AB27-4108-A2FC-346BB5F75E3F}" type="slidenum">
              <a:rPr lang="fr-FR" smtClean="0"/>
              <a:pPr/>
              <a:t>9</a:t>
            </a:fld>
            <a:endParaRPr lang="fr-FR" dirty="0"/>
          </a:p>
        </p:txBody>
      </p:sp>
    </p:spTree>
    <p:extLst>
      <p:ext uri="{BB962C8B-B14F-4D97-AF65-F5344CB8AC3E}">
        <p14:creationId xmlns:p14="http://schemas.microsoft.com/office/powerpoint/2010/main" val="2474012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47d7eb6b5ec46129d728ddb6183814b xmlns="491f76ce-9ed4-4a43-87be-05c30ef516ef">
      <Terms xmlns="http://schemas.microsoft.com/office/infopath/2007/PartnerControls"/>
    </n47d7eb6b5ec46129d728ddb6183814b>
    <ff8351bcb69c40babea7ee5d404032da xmlns="491f76ce-9ed4-4a43-87be-05c30ef516ef">
      <Terms xmlns="http://schemas.microsoft.com/office/infopath/2007/PartnerControls"/>
    </ff8351bcb69c40babea7ee5d404032da>
    <SOP-DureeDeVie xmlns="491f76ce-9ed4-4a43-87be-05c30ef516ef" xsi:nil="true"/>
    <SOP-DescriptionLongue xmlns="491f76ce-9ed4-4a43-87be-05c30ef516ef" xsi:nil="true"/>
    <TaxCatchAll xmlns="491f76ce-9ed4-4a43-87be-05c30ef516ef">
      <Value>65</Value>
      <Value>3</Value>
    </TaxCatchAll>
    <PublishingContactEmail xmlns="http://schemas.microsoft.com/sharepoint/v3" xsi:nil="true"/>
    <f7554b9f094a4ad0908889f9c76704aa xmlns="491f76ce-9ed4-4a43-87be-05c30ef516ef">
      <Terms xmlns="http://schemas.microsoft.com/office/infopath/2007/PartnerControls">
        <TermInfo xmlns="http://schemas.microsoft.com/office/infopath/2007/PartnerControls">
          <TermName xmlns="http://schemas.microsoft.com/office/infopath/2007/PartnerControls">Corp / Identité visuelle (DCOM)</TermName>
          <TermId xmlns="http://schemas.microsoft.com/office/infopath/2007/PartnerControls">ef95a2a1-6382-42b5-8db1-a32e0b92c190</TermId>
        </TermInfo>
      </Terms>
    </f7554b9f094a4ad0908889f9c76704aa>
    <k5ddb160d8854ab381ee98b565489d51 xmlns="491f76ce-9ed4-4a43-87be-05c30ef516ef">
      <Terms xmlns="http://schemas.microsoft.com/office/infopath/2007/PartnerControls"/>
    </k5ddb160d8854ab381ee98b565489d51>
    <k8417183ee6b4a6a8df6f66f611a68b2 xmlns="491f76ce-9ed4-4a43-87be-05c30ef516ef">
      <Terms xmlns="http://schemas.microsoft.com/office/infopath/2007/PartnerControls"/>
    </k8417183ee6b4a6a8df6f66f611a68b2>
    <p8c30f6a651c427d9bd424c122c23a9d xmlns="491f76ce-9ed4-4a43-87be-05c30ef516ef">
      <Terms xmlns="http://schemas.microsoft.com/office/infopath/2007/PartnerControls">
        <TermInfo xmlns="http://schemas.microsoft.com/office/infopath/2007/PartnerControls">
          <TermName xmlns="http://schemas.microsoft.com/office/infopath/2007/PartnerControls">Français</TermName>
          <TermId xmlns="http://schemas.microsoft.com/office/infopath/2007/PartnerControls">f71b14fe-611e-4ebf-bec1-4609cf218aa5</TermId>
        </TermInfo>
      </Terms>
    </p8c30f6a651c427d9bd424c122c23a9d>
    <SOP-SolutionsEditeurs xmlns="491f76ce-9ed4-4a43-87be-05c30ef516ef" xsi:nil="true"/>
    <SOP-Origine xmlns="491f76ce-9ed4-4a43-87be-05c30ef516ef">Interne / Internal</SOP-Origine>
    <Audience xmlns="http://schemas.microsoft.com/sharepoint/v3" xsi:nil="true"/>
    <PublishingContactPicture xmlns="http://schemas.microsoft.com/sharepoint/v3">
      <Url xsi:nil="true"/>
      <Description xsi:nil="true"/>
    </PublishingContactPicture>
    <Management xmlns="491f76ce-9ed4-4a43-87be-05c30ef516ef">false</Management>
    <SOP-Confidentiel xmlns="491f76ce-9ed4-4a43-87be-05c30ef516ef">false</SOP-Confidentiel>
    <PublishingContact xmlns="http://schemas.microsoft.com/sharepoint/v3">
      <UserInfo>
        <DisplayName/>
        <AccountId xsi:nil="true"/>
        <AccountType/>
      </UserInfo>
    </PublishingContact>
    <PublishingContactName xmlns="http://schemas.microsoft.com/sharepoint/v3" xsi:nil="true"/>
    <SOP-Fondamentaux xmlns="491f76ce-9ed4-4a43-87be-05c30ef516ef">false</SOP-Fondamentaux>
    <SOP-DateDeMiseAJour xmlns="491f76ce-9ed4-4a43-87be-05c30ef516ef">2016-04-12T22:00:00+00:00</SOP-DateDeMiseAJour>
  </documentManagement>
</p:properties>
</file>

<file path=customXml/item3.xml><?xml version="1.0" encoding="utf-8"?>
<ct:contentTypeSchema xmlns:ct="http://schemas.microsoft.com/office/2006/metadata/contentType" xmlns:ma="http://schemas.microsoft.com/office/2006/metadata/properties/metaAttributes" ct:_="" ma:_="" ma:contentTypeName="Document Sopra" ma:contentTypeID="0x010100FA65E1551B3AF94588C793437B8F95EB00098E305B37E62B42AC94710489992EDD009CE229CE32CFCD4B9078C952AC9E722F00D12AB1669C674B4F924AAD09E0B9CC0F" ma:contentTypeVersion="80" ma:contentTypeDescription="Crée un document." ma:contentTypeScope="" ma:versionID="bcfe854ce9be3483ac71d5a12221909d">
  <xsd:schema xmlns:xsd="http://www.w3.org/2001/XMLSchema" xmlns:xs="http://www.w3.org/2001/XMLSchema" xmlns:p="http://schemas.microsoft.com/office/2006/metadata/properties" xmlns:ns1="http://schemas.microsoft.com/sharepoint/v3" xmlns:ns3="491f76ce-9ed4-4a43-87be-05c30ef516ef" targetNamespace="http://schemas.microsoft.com/office/2006/metadata/properties" ma:root="true" ma:fieldsID="50b6bf71598b2dcb66824da466fe51a0" ns1:_="" ns3:_="">
    <xsd:import namespace="http://schemas.microsoft.com/sharepoint/v3"/>
    <xsd:import namespace="491f76ce-9ed4-4a43-87be-05c30ef516ef"/>
    <xsd:element name="properties">
      <xsd:complexType>
        <xsd:sequence>
          <xsd:element name="documentManagement">
            <xsd:complexType>
              <xsd:all>
                <xsd:element ref="ns1:PublishingContact" minOccurs="0"/>
                <xsd:element ref="ns3:Management" minOccurs="0"/>
                <xsd:element ref="ns1:Audience" minOccurs="0"/>
                <xsd:element ref="ns1:PublishingContactName" minOccurs="0"/>
                <xsd:element ref="ns1:PublishingContactPicture" minOccurs="0"/>
                <xsd:element ref="ns1:PublishingContactEmail" minOccurs="0"/>
                <xsd:element ref="ns3:p8c30f6a651c427d9bd424c122c23a9d" minOccurs="0"/>
                <xsd:element ref="ns3:ff8351bcb69c40babea7ee5d404032da" minOccurs="0"/>
                <xsd:element ref="ns3:TaxCatchAllLabel" minOccurs="0"/>
                <xsd:element ref="ns3:TaxCatchAll" minOccurs="0"/>
                <xsd:element ref="ns3:n47d7eb6b5ec46129d728ddb6183814b" minOccurs="0"/>
                <xsd:element ref="ns3:k8417183ee6b4a6a8df6f66f611a68b2" minOccurs="0"/>
                <xsd:element ref="ns3:f7554b9f094a4ad0908889f9c76704aa" minOccurs="0"/>
                <xsd:element ref="ns3:k5ddb160d8854ab381ee98b565489d51" minOccurs="0"/>
                <xsd:element ref="ns3:SOP-Origine" minOccurs="0"/>
                <xsd:element ref="ns3:SOP-DateDeMiseAJour" minOccurs="0"/>
                <xsd:element ref="ns3:SOP-DureeDeVie" minOccurs="0"/>
                <xsd:element ref="ns3:SOP-Confidentiel" minOccurs="0"/>
                <xsd:element ref="ns3:SOP-Fondamentaux" minOccurs="0"/>
                <xsd:element ref="ns3:SOP-SolutionsEditeurs" minOccurs="0"/>
                <xsd:element ref="ns3:SOP-DescriptionLongu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2" nillable="true" ma:displayName="Contact" ma:description="La colonne de site Contact est créée par la fonctionnalité de publication. Elle est utilisée sur le type de contenu Page comme personne ou groupe correspondant à la personne à contacter pour la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dience" ma:index="10" nillable="true" ma:displayName="Audiences ciblées" ma:description="La colonne de site Audiences ciblées est créée par la fonctionnalité de publication. Elle permet de spécifier les audiences auxquelles cette page est destinée." ma:hidden="true" ma:internalName="Audience" ma:readOnly="false">
      <xsd:simpleType>
        <xsd:restriction base="dms:Unknown"/>
      </xsd:simpleType>
    </xsd:element>
    <xsd:element name="PublishingContactName" ma:index="11" nillable="true" ma:displayName="Nom du contact" ma:description="La colonne de site Nom du contact est créée par la fonctionnalité de publication. Elle est utilisée sur le type de contenu Page comme nom de la personne ou du groupe correspondant à la personne à contacter pour la page." ma:hidden="true" ma:internalName="PublishingContactName" ma:readOnly="false">
      <xsd:simpleType>
        <xsd:restriction base="dms:Text">
          <xsd:maxLength value="255"/>
        </xsd:restriction>
      </xsd:simpleType>
    </xsd:element>
    <xsd:element name="PublishingContactPicture" ma:index="12" nillable="true" ma:displayName="Image du contact" ma:description="La colonne de site Image du contact est créée par la fonctionnalité de publication. Elle est utilisé sur le type de contenu Page comme image de l'utilisateur ou du groupe correspondant à la personne à contacter pour la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ContactEmail" ma:index="13" nillable="true" ma:displayName="Adresse de messagerie du contact" ma:description="La colonne de site Adresse de messagerie du contact est créée par la fonctionnalité de publication. Elle est utilisée sur le type de contenu Page comme adresse de messagerie de la personne ou du groupe correspondant à la personne à contacter pour la page." ma:hidden="true" ma:internalName="PublishingContactEmail"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1f76ce-9ed4-4a43-87be-05c30ef516ef" elementFormDefault="qualified">
    <xsd:import namespace="http://schemas.microsoft.com/office/2006/documentManagement/types"/>
    <xsd:import namespace="http://schemas.microsoft.com/office/infopath/2007/PartnerControls"/>
    <xsd:element name="Management" ma:index="6" nillable="true" ma:displayName="Management" ma:default="0" ma:internalName="Management">
      <xsd:simpleType>
        <xsd:restriction base="dms:Boolean"/>
      </xsd:simpleType>
    </xsd:element>
    <xsd:element name="p8c30f6a651c427d9bd424c122c23a9d" ma:index="15" nillable="true" ma:taxonomy="true" ma:internalName="p8c30f6a651c427d9bd424c122c23a9d" ma:taxonomyFieldName="SOP_x002d_LangueDuContenu" ma:displayName="Langue du contenu" ma:default="5;#Anglais|2d40f1a4-5911-4b26-9306-aa16e6c41576" ma:fieldId="{98c30f6a-651c-427d-9bd4-24c122c23a9d}" ma:sspId="5d04bb52-f274-443f-91a6-0e6352dc29dc" ma:termSetId="c83d42d0-870d-4aee-9acc-e0d0ee36386b" ma:anchorId="00000000-0000-0000-0000-000000000000" ma:open="false" ma:isKeyword="false">
      <xsd:complexType>
        <xsd:sequence>
          <xsd:element ref="pc:Terms" minOccurs="0" maxOccurs="1"/>
        </xsd:sequence>
      </xsd:complexType>
    </xsd:element>
    <xsd:element name="ff8351bcb69c40babea7ee5d404032da" ma:index="17" nillable="true" ma:taxonomy="true" ma:internalName="ff8351bcb69c40babea7ee5d404032da" ma:taxonomyFieldName="SOP_x002d_TypeDeDocument" ma:displayName="Type de document" ma:fieldId="{ff8351bc-b69c-40ba-bea7-ee5d404032da}" ma:sspId="5d04bb52-f274-443f-91a6-0e6352dc29dc" ma:termSetId="6a951fdf-f587-405b-a5db-84debead7053" ma:anchorId="00000000-0000-0000-0000-000000000000" ma:open="false" ma:isKeyword="false">
      <xsd:complexType>
        <xsd:sequence>
          <xsd:element ref="pc:Terms" minOccurs="0" maxOccurs="1"/>
        </xsd:sequence>
      </xsd:complexType>
    </xsd:element>
    <xsd:element name="TaxCatchAllLabel" ma:index="18" nillable="true" ma:displayName="Taxonomy Catch All Column1" ma:description="" ma:hidden="true" ma:list="{fcb3b588-70eb-4163-937c-c919f5ad6263}" ma:internalName="TaxCatchAllLabel" ma:readOnly="true" ma:showField="CatchAllDataLabel"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TaxCatchAll" ma:index="19" nillable="true" ma:displayName="Taxonomy Catch All Column" ma:description="" ma:hidden="true" ma:list="{fcb3b588-70eb-4163-937c-c919f5ad6263}" ma:internalName="TaxCatchAll" ma:readOnly="false" ma:showField="CatchAllData"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n47d7eb6b5ec46129d728ddb6183814b" ma:index="20" nillable="true" ma:taxonomy="true" ma:internalName="n47d7eb6b5ec46129d728ddb6183814b" ma:taxonomyFieldName="M_x00e9_tier" ma:displayName="Métier" ma:readOnly="false" ma:default="" ma:fieldId="{747d7eb6-b5ec-4612-9d72-8ddb6183814b}" ma:taxonomyMulti="true" ma:sspId="5d04bb52-f274-443f-91a6-0e6352dc29dc" ma:termSetId="a3fa006f-5a94-49d1-b507-b941e5567313" ma:anchorId="00000000-0000-0000-0000-000000000000" ma:open="false" ma:isKeyword="false">
      <xsd:complexType>
        <xsd:sequence>
          <xsd:element ref="pc:Terms" minOccurs="0" maxOccurs="1"/>
        </xsd:sequence>
      </xsd:complexType>
    </xsd:element>
    <xsd:element name="k8417183ee6b4a6a8df6f66f611a68b2" ma:index="22" nillable="true" ma:taxonomy="true" ma:internalName="k8417183ee6b4a6a8df6f66f611a68b2" ma:taxonomyFieldName="Type_x0020_d_x0027_application" ma:displayName="Type d'application" ma:readOnly="false" ma:default="" ma:fieldId="{48417183-ee6b-4a6a-8df6-f66f611a68b2}" ma:taxonomyMulti="true" ma:sspId="5d04bb52-f274-443f-91a6-0e6352dc29dc" ma:termSetId="9c736402-2d27-4cc9-84b0-08ed5fdb8155" ma:anchorId="00000000-0000-0000-0000-000000000000" ma:open="false" ma:isKeyword="false">
      <xsd:complexType>
        <xsd:sequence>
          <xsd:element ref="pc:Terms" minOccurs="0" maxOccurs="1"/>
        </xsd:sequence>
      </xsd:complexType>
    </xsd:element>
    <xsd:element name="f7554b9f094a4ad0908889f9c76704aa" ma:index="24" nillable="true" ma:taxonomy="true" ma:internalName="f7554b9f094a4ad0908889f9c76704aa" ma:taxonomyFieldName="Source_x0020_F2F" ma:displayName="Source F2F" ma:readOnly="false" ma:default="" ma:fieldId="{f7554b9f-094a-4ad0-9088-89f9c76704aa}" ma:sspId="5d04bb52-f274-443f-91a6-0e6352dc29dc" ma:termSetId="1d72aea2-75bc-44cd-a887-4d2d8d7a6c9e" ma:anchorId="00000000-0000-0000-0000-000000000000" ma:open="false" ma:isKeyword="false">
      <xsd:complexType>
        <xsd:sequence>
          <xsd:element ref="pc:Terms" minOccurs="0" maxOccurs="1"/>
        </xsd:sequence>
      </xsd:complexType>
    </xsd:element>
    <xsd:element name="k5ddb160d8854ab381ee98b565489d51" ma:index="25" nillable="true" ma:taxonomy="true" ma:internalName="k5ddb160d8854ab381ee98b565489d51" ma:taxonomyFieldName="SOP_x002d_SecteurDActivite" ma:displayName="Secteur d'activité / Marché" ma:fieldId="{45ddb160-d885-4ab3-81ee-98b565489d51}" ma:taxonomyMulti="true" ma:sspId="5d04bb52-f274-443f-91a6-0e6352dc29dc" ma:termSetId="bb5ed113-bba9-4f69-a593-faf166c41f0d" ma:anchorId="00000000-0000-0000-0000-000000000000" ma:open="false" ma:isKeyword="false">
      <xsd:complexType>
        <xsd:sequence>
          <xsd:element ref="pc:Terms" minOccurs="0" maxOccurs="1"/>
        </xsd:sequence>
      </xsd:complexType>
    </xsd:element>
    <xsd:element name="SOP-Origine" ma:index="28" nillable="true" ma:displayName="Origine" ma:default="Interne / Internal" ma:format="Dropdown" ma:internalName="SOP_x002d_Origine">
      <xsd:simpleType>
        <xsd:restriction base="dms:Choice">
          <xsd:enumeration value="Interne / Internal"/>
          <xsd:enumeration value="Externe / External"/>
        </xsd:restriction>
      </xsd:simpleType>
    </xsd:element>
    <xsd:element name="SOP-DateDeMiseAJour" ma:index="30" nillable="true" ma:displayName="Date de mise à jour" ma:default="[today]" ma:format="DateOnly" ma:internalName="SOP_x002d_DateDeMiseAJour">
      <xsd:simpleType>
        <xsd:restriction base="dms:DateTime"/>
      </xsd:simpleType>
    </xsd:element>
    <xsd:element name="SOP-DureeDeVie" ma:index="31" nillable="true" ma:displayName="Durée de vie" ma:format="Dropdown" ma:internalName="SOP_x002d_DureeDeVie">
      <xsd:simpleType>
        <xsd:restriction base="dms:Choice">
          <xsd:enumeration value="1 an / year"/>
          <xsd:enumeration value="2 ans / years"/>
          <xsd:enumeration value="3 ans / years"/>
          <xsd:enumeration value="Illimité / Unlimited"/>
        </xsd:restriction>
      </xsd:simpleType>
    </xsd:element>
    <xsd:element name="SOP-Confidentiel" ma:index="32" nillable="true" ma:displayName="Confidentiel" ma:default="0" ma:internalName="SOP_x002d_Confidentiel">
      <xsd:simpleType>
        <xsd:restriction base="dms:Boolean"/>
      </xsd:simpleType>
    </xsd:element>
    <xsd:element name="SOP-Fondamentaux" ma:index="33" nillable="true" ma:displayName="Fondamentaux" ma:default="0" ma:internalName="SOP_x002d_Fondamentaux">
      <xsd:simpleType>
        <xsd:restriction base="dms:Boolean"/>
      </xsd:simpleType>
    </xsd:element>
    <xsd:element name="SOP-SolutionsEditeurs" ma:index="34" nillable="true" ma:displayName="Solutions / Editeurs" ma:internalName="SOP_x002d_SolutionsEditeurs" ma:readOnly="false">
      <xsd:simpleType>
        <xsd:restriction base="dms:Text">
          <xsd:maxLength value="255"/>
        </xsd:restriction>
      </xsd:simpleType>
    </xsd:element>
    <xsd:element name="SOP-DescriptionLongue" ma:index="35" nillable="true" ma:displayName="Description longue" ma:internalName="SOP_x002d_DescriptionLong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3" ma:displayName="Auteur"/>
        <xsd:element ref="dcterms:created" minOccurs="0" maxOccurs="1"/>
        <xsd:element ref="dc:identifier" minOccurs="0" maxOccurs="1"/>
        <xsd:element name="contentType" minOccurs="0" maxOccurs="1" type="xsd:string" ma:index="21" ma:displayName="Type de contenu"/>
        <xsd:element ref="dc:title" minOccurs="0" maxOccurs="1" ma:index="1" ma:displayName="Titre"/>
        <xsd:element ref="dc:subject" minOccurs="0" maxOccurs="1"/>
        <xsd:element ref="dc:description" minOccurs="0" maxOccurs="1"/>
        <xsd:element name="keywords" minOccurs="0" maxOccurs="1" type="xsd:string"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5d04bb52-f274-443f-91a6-0e6352dc29dc" ContentTypeId="0x010100FA65E1551B3AF94588C793437B8F95EB" PreviousValue="false"/>
</file>

<file path=customXml/itemProps1.xml><?xml version="1.0" encoding="utf-8"?>
<ds:datastoreItem xmlns:ds="http://schemas.openxmlformats.org/officeDocument/2006/customXml" ds:itemID="{07BECC99-263C-45A7-8853-8E5ABF3CF0EE}">
  <ds:schemaRefs>
    <ds:schemaRef ds:uri="http://schemas.microsoft.com/sharepoint/v3/contenttype/forms"/>
  </ds:schemaRefs>
</ds:datastoreItem>
</file>

<file path=customXml/itemProps2.xml><?xml version="1.0" encoding="utf-8"?>
<ds:datastoreItem xmlns:ds="http://schemas.openxmlformats.org/officeDocument/2006/customXml" ds:itemID="{258BF6C8-870A-4057-9876-6A39CE0F0157}">
  <ds:schemaRefs>
    <ds:schemaRef ds:uri="http://schemas.microsoft.com/office/2006/documentManagement/types"/>
    <ds:schemaRef ds:uri="http://schemas.microsoft.com/sharepoint/v3"/>
    <ds:schemaRef ds:uri="http://schemas.microsoft.com/office/infopath/2007/PartnerControls"/>
    <ds:schemaRef ds:uri="http://purl.org/dc/elements/1.1/"/>
    <ds:schemaRef ds:uri="http://purl.org/dc/dcmitype/"/>
    <ds:schemaRef ds:uri="http://purl.org/dc/terms/"/>
    <ds:schemaRef ds:uri="http://schemas.microsoft.com/office/2006/metadata/properties"/>
    <ds:schemaRef ds:uri="http://schemas.openxmlformats.org/package/2006/metadata/core-properties"/>
    <ds:schemaRef ds:uri="491f76ce-9ed4-4a43-87be-05c30ef516ef"/>
    <ds:schemaRef ds:uri="http://www.w3.org/XML/1998/namespace"/>
  </ds:schemaRefs>
</ds:datastoreItem>
</file>

<file path=customXml/itemProps3.xml><?xml version="1.0" encoding="utf-8"?>
<ds:datastoreItem xmlns:ds="http://schemas.openxmlformats.org/officeDocument/2006/customXml" ds:itemID="{2FBA4E50-D991-45DB-B349-9CF03D07A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1f76ce-9ed4-4a43-87be-05c30ef51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29C6029-0C13-47F6-865E-C458202C0C5A}">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FR_Template_SopraSteria_Consulting_SopraHR</Template>
  <TotalTime>4197</TotalTime>
  <Words>3591</Words>
  <Application>Microsoft Office PowerPoint</Application>
  <PresentationFormat>Affichage à l'écran (4:3)</PresentationFormat>
  <Paragraphs>1071</Paragraphs>
  <Slides>49</Slides>
  <Notes>44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49</vt:i4>
      </vt:variant>
    </vt:vector>
  </HeadingPairs>
  <TitlesOfParts>
    <vt:vector size="60" baseType="lpstr">
      <vt:lpstr>Arial</vt:lpstr>
      <vt:lpstr>Calibri</vt:lpstr>
      <vt:lpstr>Consolas</vt:lpstr>
      <vt:lpstr>Impact</vt:lpstr>
      <vt:lpstr>Segoe UI Light</vt:lpstr>
      <vt:lpstr>Tahoma</vt:lpstr>
      <vt:lpstr>Times New Roman</vt:lpstr>
      <vt:lpstr>Verdana</vt:lpstr>
      <vt:lpstr>Wingdings</vt:lpstr>
      <vt:lpstr>ヒラギノ角ゴ Pro W3</vt:lpstr>
      <vt:lpstr>FR_Template_SopraSteria_Consulting_SopraHR</vt:lpstr>
      <vt:lpstr>MIAGE – Initiation au .NET</vt:lpstr>
      <vt:lpstr>Me, myself &amp; I : Nicolas FLEURY</vt:lpstr>
      <vt:lpstr>Présentation PowerPoint</vt:lpstr>
      <vt:lpstr>MIAGE – Initiation au .NET</vt:lpstr>
      <vt:lpstr>Qu’est-ce que le .NET</vt:lpstr>
      <vt:lpstr>Qu’est ce qu’on peut faire avec du .NET</vt:lpstr>
      <vt:lpstr>.NET à travers l’histoire</vt:lpstr>
      <vt:lpstr>.NET Aujourd’hui : 2 Framework</vt:lpstr>
      <vt:lpstr>Quelques principes en vrac  </vt:lpstr>
      <vt:lpstr>VISUAL STUDIO</vt:lpstr>
      <vt:lpstr>VISUAL STUDIO</vt:lpstr>
      <vt:lpstr>Organisation d’un projet en .NET</vt:lpstr>
      <vt:lpstr>Les LANGAGES</vt:lpstr>
      <vt:lpstr>Les LANGAGEs</vt:lpstr>
      <vt:lpstr>FOCUS SUR C# : Présentation</vt:lpstr>
      <vt:lpstr>FOCUS SUR C# : Les bases</vt:lpstr>
      <vt:lpstr>FOCUS SUR C# : LES CLASSES </vt:lpstr>
      <vt:lpstr>FOCUS SUR C# : Les Collections &amp; Généricité</vt:lpstr>
      <vt:lpstr>FOCUS SUR C# : Quelques spécificités </vt:lpstr>
      <vt:lpstr>ASP.NET</vt:lpstr>
      <vt:lpstr>ASP.NET MVC</vt:lpstr>
      <vt:lpstr>ASP.NET MVC : Modèles</vt:lpstr>
      <vt:lpstr>ASP.NET MVC : CONTROLEURS</vt:lpstr>
      <vt:lpstr>ASP.NET MVC : VUES</vt:lpstr>
      <vt:lpstr>Et Pleins d’autres chose encore…</vt:lpstr>
      <vt:lpstr>Ecosysèmes Microsoft</vt:lpstr>
      <vt:lpstr>Références</vt:lpstr>
      <vt:lpstr>MIAGE – Initiation au .NET</vt:lpstr>
      <vt:lpstr>A quoi sert un WEB SERVICE?</vt:lpstr>
      <vt:lpstr>ET WCF dans tout ça?</vt:lpstr>
      <vt:lpstr>BASE d’un service</vt:lpstr>
      <vt:lpstr>BINDINGS</vt:lpstr>
      <vt:lpstr>Création d’un service</vt:lpstr>
      <vt:lpstr>Création d’un service</vt:lpstr>
      <vt:lpstr>Création d’un service</vt:lpstr>
      <vt:lpstr>Création d’un service</vt:lpstr>
      <vt:lpstr>Consommation d’un service</vt:lpstr>
      <vt:lpstr>Consommation d’un service</vt:lpstr>
      <vt:lpstr>Demo</vt:lpstr>
      <vt:lpstr>MIAGE – Initiation au .NET</vt:lpstr>
      <vt:lpstr>ASP.NET Web API 2 : What is it?</vt:lpstr>
      <vt:lpstr>Création facilité pour des services Web Restfull</vt:lpstr>
      <vt:lpstr>Un exemple de controller</vt:lpstr>
      <vt:lpstr> Système de routage pour Web API</vt:lpstr>
      <vt:lpstr> Système de routage pour Web API</vt:lpstr>
      <vt:lpstr>Un exemple plus poussé</vt:lpstr>
      <vt:lpstr>RETOUR DE l’EXEMPLE</vt:lpstr>
      <vt:lpstr>ExPEMPLE d’appel</vt:lpstr>
      <vt:lpstr>Demo</vt:lpstr>
    </vt:vector>
  </TitlesOfParts>
  <Company>Sopra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FR_Template_Références commerciales_Avant-vente</dc:title>
  <dc:creator>cpallot</dc:creator>
  <cp:lastModifiedBy>FLEURY Nicolas</cp:lastModifiedBy>
  <cp:revision>244</cp:revision>
  <cp:lastPrinted>2015-06-05T15:46:45Z</cp:lastPrinted>
  <dcterms:created xsi:type="dcterms:W3CDTF">2015-04-15T14:03:36Z</dcterms:created>
  <dcterms:modified xsi:type="dcterms:W3CDTF">2017-03-07T22:28:33Z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0x010100FA65E1551B3AF94588C793437B8F95EB00098E305B37E62B42AC94710489992EDD009CE229CE32CFCD4B9078C952AC9E722F00D12AB1669C674B4F924AAD09E0B9CC0F</vt:lpwstr>
  </property>
  <property fmtid="{D5CDD505-2E9C-101B-9397-08002B2CF9AE}" pid="3" name="Source F2F">
    <vt:lpwstr>65;#Corp / Identité visuelle (DCOM)|ef95a2a1-6382-42b5-8db1-a32e0b92c190</vt:lpwstr>
  </property>
  <property fmtid="{D5CDD505-2E9C-101B-9397-08002B2CF9AE}" pid="4" name="jc82b7512bbf4ac681d1c9d7dd17faba">
    <vt:lpwstr/>
  </property>
  <property fmtid="{D5CDD505-2E9C-101B-9397-08002B2CF9AE}" pid="5" name="Type d'application">
    <vt:lpwstr/>
  </property>
  <property fmtid="{D5CDD505-2E9C-101B-9397-08002B2CF9AE}" pid="6" name="SOP-LangueDuContenu">
    <vt:lpwstr>3;#Français|f71b14fe-611e-4ebf-bec1-4609cf218aa5</vt:lpwstr>
  </property>
  <property fmtid="{D5CDD505-2E9C-101B-9397-08002B2CF9AE}" pid="7" name="Métier">
    <vt:lpwstr/>
  </property>
  <property fmtid="{D5CDD505-2E9C-101B-9397-08002B2CF9AE}" pid="8" name="SOP_x002d_TypeDeDocument">
    <vt:lpwstr/>
  </property>
  <property fmtid="{D5CDD505-2E9C-101B-9397-08002B2CF9AE}" pid="9" name="SOP-SecteurDActivite">
    <vt:lpwstr/>
  </property>
  <property fmtid="{D5CDD505-2E9C-101B-9397-08002B2CF9AE}" pid="10" name="SOP_x002d_PerimetreEntite">
    <vt:lpwstr/>
  </property>
  <property fmtid="{D5CDD505-2E9C-101B-9397-08002B2CF9AE}" pid="11" name="SOP-PerimetreEntite">
    <vt:lpwstr/>
  </property>
  <property fmtid="{D5CDD505-2E9C-101B-9397-08002B2CF9AE}" pid="12" name="SOP-TypeDeDocument">
    <vt:lpwstr/>
  </property>
</Properties>
</file>