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9" r:id="rId2"/>
  </p:sldMasterIdLst>
  <p:notesMasterIdLst>
    <p:notesMasterId r:id="rId46"/>
  </p:notesMasterIdLst>
  <p:sldIdLst>
    <p:sldId id="270" r:id="rId3"/>
    <p:sldId id="271" r:id="rId4"/>
    <p:sldId id="278" r:id="rId5"/>
    <p:sldId id="272" r:id="rId6"/>
    <p:sldId id="273" r:id="rId7"/>
    <p:sldId id="274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7" r:id="rId16"/>
    <p:sldId id="289" r:id="rId17"/>
    <p:sldId id="288" r:id="rId18"/>
    <p:sldId id="290" r:id="rId19"/>
    <p:sldId id="291" r:id="rId20"/>
    <p:sldId id="286" r:id="rId21"/>
    <p:sldId id="259" r:id="rId22"/>
    <p:sldId id="260" r:id="rId23"/>
    <p:sldId id="292" r:id="rId24"/>
    <p:sldId id="306" r:id="rId25"/>
    <p:sldId id="262" r:id="rId26"/>
    <p:sldId id="263" r:id="rId27"/>
    <p:sldId id="264" r:id="rId28"/>
    <p:sldId id="294" r:id="rId29"/>
    <p:sldId id="293" r:id="rId30"/>
    <p:sldId id="296" r:id="rId31"/>
    <p:sldId id="258" r:id="rId32"/>
    <p:sldId id="297" r:id="rId33"/>
    <p:sldId id="299" r:id="rId34"/>
    <p:sldId id="303" r:id="rId35"/>
    <p:sldId id="300" r:id="rId36"/>
    <p:sldId id="295" r:id="rId37"/>
    <p:sldId id="301" r:id="rId38"/>
    <p:sldId id="304" r:id="rId39"/>
    <p:sldId id="302" r:id="rId40"/>
    <p:sldId id="266" r:id="rId41"/>
    <p:sldId id="268" r:id="rId42"/>
    <p:sldId id="305" r:id="rId43"/>
    <p:sldId id="267" r:id="rId44"/>
    <p:sldId id="269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445" autoAdjust="0"/>
  </p:normalViewPr>
  <p:slideViewPr>
    <p:cSldViewPr snapToGrid="0">
      <p:cViewPr varScale="1">
        <p:scale>
          <a:sx n="53" d="100"/>
          <a:sy n="53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2A11-C347-4BAB-8DD1-0E215D3A9D1F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98BD3-525B-40D8-BB35-28A5EB785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92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altLang="en-US" noProof="1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Titre de la présentation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87CA-3E72-4A91-B59B-B69F4080157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A5A6E-D9A5-4EFB-9820-FB599A390642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24/03/2019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245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Getting Started with Google Kubernetes Engine (1j)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44C97-E41C-4F38-83EF-F5FF266374F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24/03/2019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Titre de la présentation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87CA-3E72-4A91-B59B-B69F4080157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11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8BD3-525B-40D8-BB35-28A5EB78576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89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</a:t>
            </a:r>
            <a:r>
              <a:rPr lang="fr-FR" baseline="0" dirty="0" smtClean="0"/>
              <a:t> : 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EC2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ELB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Route53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S3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CloudFront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RDS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DynamoDB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SNS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SQS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API Gateway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8BD3-525B-40D8-BB35-28A5EB785766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79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8BD3-525B-40D8-BB35-28A5EB78576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10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569C8A-88E8-4F3D-B83E-B122312B8865}" type="datetime1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40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39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CB2B7-CC45-43E1-A9F5-258838B7616A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24/03/2019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Titre de la présentation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87CA-3E72-4A91-B59B-B69F4080157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8BD3-525B-40D8-BB35-28A5EB78576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9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https://docs.microsoft.com/en-us/aspnet/core/tutorials/first-mvc-app/adding-model?view=aspnetcore-2.2&amp;tabs=visual-studio-code#scaffold-the-movie-model</a:t>
            </a:r>
          </a:p>
          <a:p>
            <a:r>
              <a:rPr lang="fr-FR" dirty="0" err="1" smtClean="0"/>
              <a:t>dotnet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--global </a:t>
            </a:r>
            <a:r>
              <a:rPr lang="fr-FR" dirty="0" err="1" smtClean="0"/>
              <a:t>dotnet-aspnet-codegenerator</a:t>
            </a:r>
            <a:r>
              <a:rPr lang="fr-FR" dirty="0" smtClean="0"/>
              <a:t> --version 2.2.3</a:t>
            </a:r>
          </a:p>
          <a:p>
            <a:r>
              <a:rPr lang="fr-FR" dirty="0" err="1" smtClean="0"/>
              <a:t>dotnet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package </a:t>
            </a:r>
            <a:r>
              <a:rPr lang="fr-FR" dirty="0" err="1" smtClean="0"/>
              <a:t>Microsoft.VisualStudio.Web.CodeGeneration.Design</a:t>
            </a:r>
            <a:endParaRPr lang="fr-FR" dirty="0" smtClean="0"/>
          </a:p>
          <a:p>
            <a:r>
              <a:rPr lang="fr-FR" dirty="0" smtClean="0"/>
              <a:t>Ajouter la classe Player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System.ComponentModel.DataAnnotations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SopraSteria.Exemple.Web</a:t>
            </a:r>
            <a:endParaRPr lang="fr-F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Player 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{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set;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Name {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set;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EmailAddress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Email {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set; 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dirty="0" err="1" smtClean="0"/>
              <a:t>dotnet</a:t>
            </a:r>
            <a:r>
              <a:rPr lang="fr-FR" dirty="0" smtClean="0"/>
              <a:t> </a:t>
            </a:r>
            <a:r>
              <a:rPr lang="fr-FR" dirty="0" err="1" smtClean="0"/>
              <a:t>aspnet-codegenerator</a:t>
            </a:r>
            <a:r>
              <a:rPr lang="fr-FR" dirty="0" smtClean="0"/>
              <a:t> </a:t>
            </a:r>
            <a:r>
              <a:rPr lang="fr-FR" dirty="0" err="1" smtClean="0"/>
              <a:t>controller</a:t>
            </a:r>
            <a:r>
              <a:rPr lang="fr-FR" dirty="0" smtClean="0"/>
              <a:t> -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PlayerController</a:t>
            </a:r>
            <a:r>
              <a:rPr lang="fr-FR" dirty="0" smtClean="0"/>
              <a:t> -m Player -dc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ExempleContext</a:t>
            </a:r>
            <a:r>
              <a:rPr lang="fr-FR" dirty="0" smtClean="0"/>
              <a:t> --</a:t>
            </a:r>
            <a:r>
              <a:rPr lang="fr-FR" dirty="0" err="1" smtClean="0"/>
              <a:t>relativeFolderPath</a:t>
            </a:r>
            <a:r>
              <a:rPr lang="fr-FR" dirty="0" smtClean="0"/>
              <a:t> </a:t>
            </a:r>
            <a:r>
              <a:rPr lang="fr-FR" dirty="0" err="1" smtClean="0"/>
              <a:t>Controllers</a:t>
            </a:r>
            <a:r>
              <a:rPr lang="fr-FR" dirty="0" smtClean="0"/>
              <a:t> --</a:t>
            </a:r>
            <a:r>
              <a:rPr lang="fr-FR" dirty="0" err="1" smtClean="0"/>
              <a:t>useDefaultLayout</a:t>
            </a:r>
            <a:r>
              <a:rPr lang="fr-FR" dirty="0" smtClean="0"/>
              <a:t> --</a:t>
            </a:r>
            <a:r>
              <a:rPr lang="fr-FR" dirty="0" err="1" smtClean="0"/>
              <a:t>referenceScriptLibraries</a:t>
            </a:r>
            <a:endParaRPr lang="fr-FR" dirty="0" smtClean="0"/>
          </a:p>
          <a:p>
            <a:r>
              <a:rPr lang="fr-FR" dirty="0" err="1" smtClean="0"/>
              <a:t>dotnet</a:t>
            </a:r>
            <a:r>
              <a:rPr lang="fr-FR" dirty="0" smtClean="0"/>
              <a:t> </a:t>
            </a:r>
            <a:r>
              <a:rPr lang="fr-FR" dirty="0" err="1" smtClean="0"/>
              <a:t>ef</a:t>
            </a:r>
            <a:r>
              <a:rPr lang="fr-FR" dirty="0" smtClean="0"/>
              <a:t> migrations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InitialCreate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dotnet</a:t>
            </a:r>
            <a:r>
              <a:rPr lang="fr-FR" dirty="0" smtClean="0"/>
              <a:t> </a:t>
            </a:r>
            <a:r>
              <a:rPr lang="fr-FR" dirty="0" err="1" smtClean="0"/>
              <a:t>ef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update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8BD3-525B-40D8-BB35-28A5EB78576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59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dotnet</a:t>
            </a:r>
            <a:r>
              <a:rPr lang="fr-FR" dirty="0" smtClean="0"/>
              <a:t> </a:t>
            </a:r>
            <a:r>
              <a:rPr lang="fr-FR" dirty="0" err="1" smtClean="0"/>
              <a:t>aspnet-codegenerator</a:t>
            </a:r>
            <a:r>
              <a:rPr lang="fr-FR" dirty="0" smtClean="0"/>
              <a:t> </a:t>
            </a:r>
            <a:r>
              <a:rPr lang="fr-FR" dirty="0" err="1" smtClean="0"/>
              <a:t>controller</a:t>
            </a:r>
            <a:r>
              <a:rPr lang="fr-FR" dirty="0" smtClean="0"/>
              <a:t> -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PlayerController</a:t>
            </a:r>
            <a:r>
              <a:rPr lang="fr-FR" dirty="0" smtClean="0"/>
              <a:t> -m Player -dc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ExempleContext</a:t>
            </a:r>
            <a:r>
              <a:rPr lang="fr-FR" dirty="0" smtClean="0"/>
              <a:t> --</a:t>
            </a:r>
            <a:r>
              <a:rPr lang="fr-FR" dirty="0" err="1" smtClean="0"/>
              <a:t>relativeFolderPath</a:t>
            </a:r>
            <a:r>
              <a:rPr lang="fr-FR" dirty="0" smtClean="0"/>
              <a:t> </a:t>
            </a:r>
            <a:r>
              <a:rPr lang="fr-FR" dirty="0" err="1" smtClean="0"/>
              <a:t>Controllers</a:t>
            </a:r>
            <a:r>
              <a:rPr lang="fr-FR" dirty="0" smtClean="0"/>
              <a:t> –api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8BD3-525B-40D8-BB35-28A5EB78576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68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Getting Started with Google Kubernetes Engine (1j)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44C97-E41C-4F38-83EF-F5FF266374F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24/03/2019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Titre de la présentation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87CA-3E72-4A91-B59B-B69F4080157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9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Getting Started with Google Kubernetes Engine (1j)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44C97-E41C-4F38-83EF-F5FF266374F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24/03/2019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Titre de la présentation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87CA-3E72-4A91-B59B-B69F4080157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54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Getting Started with Google Kubernetes Engine (1j)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44C97-E41C-4F38-83EF-F5FF266374F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24/03/2019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Titre de la présentation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87CA-3E72-4A91-B59B-B69F4080157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81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Getting Started with Google Kubernetes Engine (1j)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44C97-E41C-4F38-83EF-F5FF266374F1}" type="datetime1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24/03/2019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Titre de la présentation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5287CA-3E72-4A91-B59B-B69F40801570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35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27051" y="4180152"/>
            <a:ext cx="8601908" cy="461709"/>
          </a:xfrm>
        </p:spPr>
        <p:txBody>
          <a:bodyPr wrap="square" anchor="b">
            <a:spAutoFit/>
          </a:bodyPr>
          <a:lstStyle>
            <a:lvl1pPr algn="l">
              <a:defRPr sz="2667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27051" y="4653145"/>
            <a:ext cx="8609620" cy="328295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548"/>
              </a:spcBef>
              <a:buNone/>
              <a:defRPr sz="2133">
                <a:solidFill>
                  <a:schemeClr val="tx1"/>
                </a:solidFill>
                <a:latin typeface="+mj-lt"/>
              </a:defRPr>
            </a:lvl1pPr>
            <a:lvl2pPr marL="60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5" name="Groupe 24"/>
          <p:cNvGrpSpPr/>
          <p:nvPr userDrawn="1"/>
        </p:nvGrpSpPr>
        <p:grpSpPr bwMode="gray">
          <a:xfrm>
            <a:off x="1" y="1157816"/>
            <a:ext cx="12194116" cy="2364317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6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29" name="Rectangle 2"/>
          <p:cNvSpPr/>
          <p:nvPr userDrawn="1"/>
        </p:nvSpPr>
        <p:spPr>
          <a:xfrm>
            <a:off x="0" y="0"/>
            <a:ext cx="12194117" cy="3429000"/>
          </a:xfrm>
          <a:custGeom>
            <a:avLst/>
            <a:gdLst/>
            <a:ahLst/>
            <a:cxnLst/>
            <a:rect l="l" t="t" r="r" b="b"/>
            <a:pathLst>
              <a:path w="9145588" h="2571750">
                <a:moveTo>
                  <a:pt x="0" y="0"/>
                </a:moveTo>
                <a:lnTo>
                  <a:pt x="9144000" y="0"/>
                </a:lnTo>
                <a:lnTo>
                  <a:pt x="9144000" y="876299"/>
                </a:lnTo>
                <a:lnTo>
                  <a:pt x="9145588" y="876299"/>
                </a:lnTo>
                <a:cubicBezTo>
                  <a:pt x="9145588" y="876327"/>
                  <a:pt x="9145588" y="879493"/>
                  <a:pt x="9145588" y="1242530"/>
                </a:cubicBezTo>
                <a:cubicBezTo>
                  <a:pt x="7419759" y="2182630"/>
                  <a:pt x="5262472" y="2498177"/>
                  <a:pt x="3474539" y="2571750"/>
                </a:cubicBezTo>
                <a:cubicBezTo>
                  <a:pt x="1433421" y="2557037"/>
                  <a:pt x="186" y="2208835"/>
                  <a:pt x="0" y="2208790"/>
                </a:cubicBezTo>
                <a:cubicBezTo>
                  <a:pt x="0" y="2208777"/>
                  <a:pt x="0" y="2205040"/>
                  <a:pt x="0" y="1114995"/>
                </a:cubicBezTo>
                <a:cubicBezTo>
                  <a:pt x="0" y="1113616"/>
                  <a:pt x="0" y="1112234"/>
                  <a:pt x="0" y="1110851"/>
                </a:cubicBezTo>
                <a:lnTo>
                  <a:pt x="0" y="997357"/>
                </a:lnTo>
                <a:lnTo>
                  <a:pt x="0" y="876299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32" name="Image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387686" y="6162875"/>
            <a:ext cx="3691468" cy="7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3" y="1474798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112941" y="1474798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3" y="3824298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112941" y="3824298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7052" y="1474798"/>
            <a:ext cx="554808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275935" y="1474798"/>
            <a:ext cx="554880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275935" y="3844618"/>
            <a:ext cx="554880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27052" y="3844618"/>
            <a:ext cx="554808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033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2" y="1474796"/>
            <a:ext cx="6521517" cy="46910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576053" y="1474798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576053" y="3824298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0" y="1474796"/>
            <a:ext cx="5999989" cy="4691063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133"/>
            </a:lvl1pPr>
            <a:lvl2pPr>
              <a:defRPr sz="1600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941733" y="1474798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133"/>
            </a:lvl1pPr>
            <a:lvl2pPr>
              <a:defRPr sz="1600"/>
            </a:lvl2pPr>
            <a:lvl3pPr>
              <a:defRPr sz="1467"/>
            </a:lvl3pPr>
            <a:lvl4pPr>
              <a:defRPr sz="1400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941733" y="3844618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133"/>
            </a:lvl1pPr>
            <a:lvl2pPr>
              <a:defRPr sz="1600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7459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96"/>
            <a:ext cx="4025735" cy="46910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7049" y="1474796"/>
            <a:ext cx="3332232" cy="4691063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27050" y="260649"/>
            <a:ext cx="11137901" cy="906361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4076205" y="1474796"/>
            <a:ext cx="4032000" cy="46910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8158677" y="1474796"/>
            <a:ext cx="4032000" cy="46910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44000" tIns="60947" rIns="144000" bIns="60947" rtlCol="0">
            <a:noAutofit/>
          </a:bodyPr>
          <a:lstStyle/>
          <a:p>
            <a:pPr marL="355591" lvl="0" indent="-355591">
              <a:spcBef>
                <a:spcPts val="1645"/>
              </a:spcBef>
              <a:buSzPct val="70000"/>
              <a:buFontTx/>
              <a:buBlip>
                <a:blip r:embed="rId2"/>
              </a:buBlip>
              <a:tabLst/>
            </a:pPr>
            <a:endParaRPr lang="en-GB" sz="32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426605" y="1474796"/>
            <a:ext cx="3331200" cy="4691063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8509077" y="1474796"/>
            <a:ext cx="3331200" cy="4691063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94512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56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>
          <a:xfrm>
            <a:off x="527049" y="6502208"/>
            <a:ext cx="6059453" cy="162152"/>
          </a:xfrm>
        </p:spPr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27049" y="6538281"/>
            <a:ext cx="0" cy="9875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2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1165385" y="6280149"/>
            <a:ext cx="567455" cy="4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5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 userDrawn="1"/>
        </p:nvGrpSpPr>
        <p:grpSpPr>
          <a:xfrm>
            <a:off x="1" y="-65612"/>
            <a:ext cx="12194116" cy="1790607"/>
            <a:chOff x="0" y="-49209"/>
            <a:chExt cx="9145587" cy="1342955"/>
          </a:xfrm>
        </p:grpSpPr>
        <p:sp>
          <p:nvSpPr>
            <p:cNvPr id="11" name="Freeform 20"/>
            <p:cNvSpPr>
              <a:spLocks/>
            </p:cNvSpPr>
            <p:nvPr userDrawn="1"/>
          </p:nvSpPr>
          <p:spPr bwMode="gray">
            <a:xfrm>
              <a:off x="3374982" y="1"/>
              <a:ext cx="5770605" cy="1284517"/>
            </a:xfrm>
            <a:custGeom>
              <a:avLst/>
              <a:gdLst/>
              <a:ahLst/>
              <a:cxnLst/>
              <a:rect l="l" t="t" r="r" b="b"/>
              <a:pathLst>
                <a:path w="5770605" h="1284517">
                  <a:moveTo>
                    <a:pt x="5674681" y="0"/>
                  </a:moveTo>
                  <a:lnTo>
                    <a:pt x="5770605" y="0"/>
                  </a:lnTo>
                  <a:lnTo>
                    <a:pt x="5770605" y="321661"/>
                  </a:lnTo>
                  <a:cubicBezTo>
                    <a:pt x="3772848" y="1089664"/>
                    <a:pt x="1637979" y="1295465"/>
                    <a:pt x="0" y="1284076"/>
                  </a:cubicBezTo>
                  <a:cubicBezTo>
                    <a:pt x="1752676" y="1211862"/>
                    <a:pt x="3963502" y="901911"/>
                    <a:pt x="5674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" name="Freeform 22"/>
            <p:cNvSpPr>
              <a:spLocks/>
            </p:cNvSpPr>
            <p:nvPr userDrawn="1"/>
          </p:nvSpPr>
          <p:spPr bwMode="gray">
            <a:xfrm>
              <a:off x="0" y="-49209"/>
              <a:ext cx="3479800" cy="1342955"/>
            </a:xfrm>
            <a:custGeom>
              <a:avLst/>
              <a:gdLst/>
              <a:ahLst/>
              <a:cxnLst/>
              <a:rect l="l" t="t" r="r" b="b"/>
              <a:pathLst>
                <a:path w="3479800" h="1342955">
                  <a:moveTo>
                    <a:pt x="3745" y="0"/>
                  </a:moveTo>
                  <a:lnTo>
                    <a:pt x="4901" y="0"/>
                  </a:lnTo>
                  <a:lnTo>
                    <a:pt x="4901" y="962445"/>
                  </a:lnTo>
                  <a:cubicBezTo>
                    <a:pt x="4901" y="962445"/>
                    <a:pt x="1437664" y="1310235"/>
                    <a:pt x="3479800" y="1324930"/>
                  </a:cubicBezTo>
                  <a:cubicBezTo>
                    <a:pt x="1514516" y="1404935"/>
                    <a:pt x="104" y="1192687"/>
                    <a:pt x="0" y="1192672"/>
                  </a:cubicBezTo>
                  <a:cubicBezTo>
                    <a:pt x="0" y="1192672"/>
                    <a:pt x="0" y="1192672"/>
                    <a:pt x="3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" name="Rectangle 2"/>
            <p:cNvSpPr/>
            <p:nvPr userDrawn="1"/>
          </p:nvSpPr>
          <p:spPr>
            <a:xfrm>
              <a:off x="0" y="0"/>
              <a:ext cx="9061374" cy="1285878"/>
            </a:xfrm>
            <a:custGeom>
              <a:avLst/>
              <a:gdLst/>
              <a:ahLst/>
              <a:cxnLst/>
              <a:rect l="l" t="t" r="r" b="b"/>
              <a:pathLst>
                <a:path w="9061374" h="1285878">
                  <a:moveTo>
                    <a:pt x="0" y="0"/>
                  </a:moveTo>
                  <a:lnTo>
                    <a:pt x="9061374" y="0"/>
                  </a:lnTo>
                  <a:cubicBezTo>
                    <a:pt x="7350591" y="906827"/>
                    <a:pt x="5233770" y="1213486"/>
                    <a:pt x="3474539" y="1285878"/>
                  </a:cubicBezTo>
                  <a:cubicBezTo>
                    <a:pt x="1433421" y="1271165"/>
                    <a:pt x="186" y="922963"/>
                    <a:pt x="0" y="922918"/>
                  </a:cubicBezTo>
                  <a:cubicBezTo>
                    <a:pt x="0" y="922892"/>
                    <a:pt x="0" y="918086"/>
                    <a:pt x="0" y="0"/>
                  </a:cubicBezTo>
                  <a:close/>
                </a:path>
              </a:pathLst>
            </a:cu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</p:grpSp>
      <p:sp>
        <p:nvSpPr>
          <p:cNvPr id="14" name="ZoneTexte 13"/>
          <p:cNvSpPr txBox="1"/>
          <p:nvPr userDrawn="1"/>
        </p:nvSpPr>
        <p:spPr bwMode="gray">
          <a:xfrm>
            <a:off x="380571" y="644691"/>
            <a:ext cx="317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39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 userDrawn="1"/>
        </p:nvGrpSpPr>
        <p:grpSpPr>
          <a:xfrm>
            <a:off x="1" y="-65612"/>
            <a:ext cx="12194116" cy="1790607"/>
            <a:chOff x="0" y="-49209"/>
            <a:chExt cx="9145587" cy="1342955"/>
          </a:xfrm>
        </p:grpSpPr>
        <p:sp>
          <p:nvSpPr>
            <p:cNvPr id="10" name="Freeform 20"/>
            <p:cNvSpPr>
              <a:spLocks/>
            </p:cNvSpPr>
            <p:nvPr userDrawn="1"/>
          </p:nvSpPr>
          <p:spPr bwMode="gray">
            <a:xfrm>
              <a:off x="3374982" y="1"/>
              <a:ext cx="5770605" cy="1284517"/>
            </a:xfrm>
            <a:custGeom>
              <a:avLst/>
              <a:gdLst/>
              <a:ahLst/>
              <a:cxnLst/>
              <a:rect l="l" t="t" r="r" b="b"/>
              <a:pathLst>
                <a:path w="5770605" h="1284517">
                  <a:moveTo>
                    <a:pt x="5674681" y="0"/>
                  </a:moveTo>
                  <a:lnTo>
                    <a:pt x="5770605" y="0"/>
                  </a:lnTo>
                  <a:lnTo>
                    <a:pt x="5770605" y="321661"/>
                  </a:lnTo>
                  <a:cubicBezTo>
                    <a:pt x="3772848" y="1089664"/>
                    <a:pt x="1637979" y="1295465"/>
                    <a:pt x="0" y="1284076"/>
                  </a:cubicBezTo>
                  <a:cubicBezTo>
                    <a:pt x="1752676" y="1211862"/>
                    <a:pt x="3963502" y="901911"/>
                    <a:pt x="5674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1" name="Freeform 22"/>
            <p:cNvSpPr>
              <a:spLocks/>
            </p:cNvSpPr>
            <p:nvPr userDrawn="1"/>
          </p:nvSpPr>
          <p:spPr bwMode="gray">
            <a:xfrm>
              <a:off x="0" y="-49209"/>
              <a:ext cx="3479800" cy="1342955"/>
            </a:xfrm>
            <a:custGeom>
              <a:avLst/>
              <a:gdLst/>
              <a:ahLst/>
              <a:cxnLst/>
              <a:rect l="l" t="t" r="r" b="b"/>
              <a:pathLst>
                <a:path w="3479800" h="1342955">
                  <a:moveTo>
                    <a:pt x="3745" y="0"/>
                  </a:moveTo>
                  <a:lnTo>
                    <a:pt x="4901" y="0"/>
                  </a:lnTo>
                  <a:lnTo>
                    <a:pt x="4901" y="962445"/>
                  </a:lnTo>
                  <a:cubicBezTo>
                    <a:pt x="4901" y="962445"/>
                    <a:pt x="1437664" y="1310235"/>
                    <a:pt x="3479800" y="1324930"/>
                  </a:cubicBezTo>
                  <a:cubicBezTo>
                    <a:pt x="1514516" y="1404935"/>
                    <a:pt x="104" y="1192687"/>
                    <a:pt x="0" y="1192672"/>
                  </a:cubicBezTo>
                  <a:cubicBezTo>
                    <a:pt x="0" y="1192672"/>
                    <a:pt x="0" y="1192672"/>
                    <a:pt x="3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" name="Rectangle 2"/>
            <p:cNvSpPr/>
            <p:nvPr userDrawn="1"/>
          </p:nvSpPr>
          <p:spPr>
            <a:xfrm>
              <a:off x="0" y="0"/>
              <a:ext cx="9061374" cy="1285878"/>
            </a:xfrm>
            <a:custGeom>
              <a:avLst/>
              <a:gdLst/>
              <a:ahLst/>
              <a:cxnLst/>
              <a:rect l="l" t="t" r="r" b="b"/>
              <a:pathLst>
                <a:path w="9061374" h="1285878">
                  <a:moveTo>
                    <a:pt x="0" y="0"/>
                  </a:moveTo>
                  <a:lnTo>
                    <a:pt x="9061374" y="0"/>
                  </a:lnTo>
                  <a:cubicBezTo>
                    <a:pt x="7350591" y="906827"/>
                    <a:pt x="5233770" y="1213486"/>
                    <a:pt x="3474539" y="1285878"/>
                  </a:cubicBezTo>
                  <a:cubicBezTo>
                    <a:pt x="1433421" y="1271165"/>
                    <a:pt x="186" y="922963"/>
                    <a:pt x="0" y="922918"/>
                  </a:cubicBezTo>
                  <a:cubicBezTo>
                    <a:pt x="0" y="922892"/>
                    <a:pt x="0" y="918086"/>
                    <a:pt x="0" y="0"/>
                  </a:cubicBezTo>
                  <a:close/>
                </a:path>
              </a:pathLst>
            </a:cu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7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 userDrawn="1"/>
        </p:nvGrpSpPr>
        <p:grpSpPr bwMode="gray">
          <a:xfrm>
            <a:off x="2" y="1"/>
            <a:ext cx="12194116" cy="1773239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76">
                <a:defRPr/>
              </a:pPr>
              <a:endParaRPr lang="fr-FR" sz="2400">
                <a:solidFill>
                  <a:srgbClr val="232323"/>
                </a:solidFill>
              </a:endParaRPr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76">
                <a:defRPr/>
              </a:pPr>
              <a:endParaRPr lang="fr-FR" sz="2400">
                <a:solidFill>
                  <a:srgbClr val="232323"/>
                </a:solidFill>
              </a:endParaRPr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12194117" cy="1695451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1332490 h 1037"/>
              <a:gd name="T4" fmla="*/ 3474539 w 5596"/>
              <a:gd name="T5" fmla="*/ 1695450 h 1037"/>
              <a:gd name="T6" fmla="*/ 9145588 w 5596"/>
              <a:gd name="T7" fmla="*/ 366230 h 1037"/>
              <a:gd name="T8" fmla="*/ 9145588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fr-FR" sz="2400">
              <a:solidFill>
                <a:srgbClr val="232323"/>
              </a:solidFill>
            </a:endParaRPr>
          </a:p>
        </p:txBody>
      </p:sp>
      <p:sp>
        <p:nvSpPr>
          <p:cNvPr id="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5884" y="6469065"/>
            <a:ext cx="1447800" cy="2047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232323"/>
              </a:solidFill>
            </a:endParaRP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09084" y="6502402"/>
            <a:ext cx="6060016" cy="161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>
                <a:solidFill>
                  <a:srgbClr val="232323"/>
                </a:solidFill>
              </a:rPr>
              <a:t>Proposition Sopra </a:t>
            </a:r>
            <a:r>
              <a:rPr lang="fr-FR" dirty="0" err="1" smtClean="0">
                <a:solidFill>
                  <a:srgbClr val="232323"/>
                </a:solidFill>
              </a:rPr>
              <a:t>Steria</a:t>
            </a:r>
            <a:r>
              <a:rPr lang="fr-FR" dirty="0" smtClean="0">
                <a:solidFill>
                  <a:srgbClr val="232323"/>
                </a:solidFill>
              </a:rPr>
              <a:t> Consulting – Sensibilisation au digital Crédit Mutuel </a:t>
            </a:r>
            <a:r>
              <a:rPr lang="fr-FR" dirty="0" err="1" smtClean="0">
                <a:solidFill>
                  <a:srgbClr val="232323"/>
                </a:solidFill>
              </a:rPr>
              <a:t>Arkéa</a:t>
            </a:r>
            <a:r>
              <a:rPr lang="fr-FR" dirty="0" smtClean="0">
                <a:solidFill>
                  <a:srgbClr val="232323"/>
                </a:solidFill>
              </a:rPr>
              <a:t> – mai 2016 - Confidentiel</a:t>
            </a:r>
            <a:endParaRPr lang="fr-FR" dirty="0">
              <a:solidFill>
                <a:srgbClr val="232323"/>
              </a:solidFill>
            </a:endParaRP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638A7-62B4-4BD4-8C01-F99557E3FD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64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ork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086349" y="0"/>
            <a:ext cx="710565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176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5903979" cy="6858000"/>
          </a:xfrm>
          <a:custGeom>
            <a:avLst/>
            <a:gdLst>
              <a:gd name="connsiteX0" fmla="*/ 0 w 5895818"/>
              <a:gd name="connsiteY0" fmla="*/ 0 h 6858000"/>
              <a:gd name="connsiteX1" fmla="*/ 3594100 w 5895818"/>
              <a:gd name="connsiteY1" fmla="*/ 0 h 6858000"/>
              <a:gd name="connsiteX2" fmla="*/ 3594100 w 5895818"/>
              <a:gd name="connsiteY2" fmla="*/ 1506 h 6858000"/>
              <a:gd name="connsiteX3" fmla="*/ 4692930 w 5895818"/>
              <a:gd name="connsiteY3" fmla="*/ 1506 h 6858000"/>
              <a:gd name="connsiteX4" fmla="*/ 4692930 w 5895818"/>
              <a:gd name="connsiteY4" fmla="*/ 4 h 6858000"/>
              <a:gd name="connsiteX5" fmla="*/ 4952764 w 5895818"/>
              <a:gd name="connsiteY5" fmla="*/ 4 h 6858000"/>
              <a:gd name="connsiteX6" fmla="*/ 5895818 w 5895818"/>
              <a:gd name="connsiteY6" fmla="*/ 5364661 h 6858000"/>
              <a:gd name="connsiteX7" fmla="*/ 5868180 w 5895818"/>
              <a:gd name="connsiteY7" fmla="*/ 6384965 h 6858000"/>
              <a:gd name="connsiteX8" fmla="*/ 5860754 w 5895818"/>
              <a:gd name="connsiteY8" fmla="*/ 6519446 h 6858000"/>
              <a:gd name="connsiteX9" fmla="*/ 4622713 w 5895818"/>
              <a:gd name="connsiteY9" fmla="*/ 6519446 h 6858000"/>
              <a:gd name="connsiteX10" fmla="*/ 4622713 w 5895818"/>
              <a:gd name="connsiteY10" fmla="*/ 6858000 h 6858000"/>
              <a:gd name="connsiteX11" fmla="*/ 0 w 5895818"/>
              <a:gd name="connsiteY11" fmla="*/ 6858000 h 6858000"/>
              <a:gd name="connsiteX0" fmla="*/ 0 w 5903978"/>
              <a:gd name="connsiteY0" fmla="*/ 0 h 6858000"/>
              <a:gd name="connsiteX1" fmla="*/ 3594100 w 5903978"/>
              <a:gd name="connsiteY1" fmla="*/ 0 h 6858000"/>
              <a:gd name="connsiteX2" fmla="*/ 3594100 w 5903978"/>
              <a:gd name="connsiteY2" fmla="*/ 1506 h 6858000"/>
              <a:gd name="connsiteX3" fmla="*/ 4692930 w 5903978"/>
              <a:gd name="connsiteY3" fmla="*/ 1506 h 6858000"/>
              <a:gd name="connsiteX4" fmla="*/ 4692930 w 5903978"/>
              <a:gd name="connsiteY4" fmla="*/ 4 h 6858000"/>
              <a:gd name="connsiteX5" fmla="*/ 4952764 w 5903978"/>
              <a:gd name="connsiteY5" fmla="*/ 4 h 6858000"/>
              <a:gd name="connsiteX6" fmla="*/ 5895818 w 5903978"/>
              <a:gd name="connsiteY6" fmla="*/ 5364661 h 6858000"/>
              <a:gd name="connsiteX7" fmla="*/ 5868180 w 5903978"/>
              <a:gd name="connsiteY7" fmla="*/ 6384965 h 6858000"/>
              <a:gd name="connsiteX8" fmla="*/ 5860754 w 5903978"/>
              <a:gd name="connsiteY8" fmla="*/ 6519446 h 6858000"/>
              <a:gd name="connsiteX9" fmla="*/ 5903978 w 5903978"/>
              <a:gd name="connsiteY9" fmla="*/ 6858000 h 6858000"/>
              <a:gd name="connsiteX10" fmla="*/ 4622713 w 5903978"/>
              <a:gd name="connsiteY10" fmla="*/ 6858000 h 6858000"/>
              <a:gd name="connsiteX11" fmla="*/ 0 w 5903978"/>
              <a:gd name="connsiteY11" fmla="*/ 6858000 h 6858000"/>
              <a:gd name="connsiteX12" fmla="*/ 0 w 5903978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03978" h="6858000">
                <a:moveTo>
                  <a:pt x="0" y="0"/>
                </a:moveTo>
                <a:lnTo>
                  <a:pt x="3594100" y="0"/>
                </a:lnTo>
                <a:lnTo>
                  <a:pt x="3594100" y="1506"/>
                </a:lnTo>
                <a:lnTo>
                  <a:pt x="4692930" y="1506"/>
                </a:lnTo>
                <a:lnTo>
                  <a:pt x="4692930" y="4"/>
                </a:lnTo>
                <a:lnTo>
                  <a:pt x="4952764" y="4"/>
                </a:lnTo>
                <a:cubicBezTo>
                  <a:pt x="5619746" y="1632591"/>
                  <a:pt x="5843619" y="3673325"/>
                  <a:pt x="5895818" y="5364661"/>
                </a:cubicBezTo>
                <a:cubicBezTo>
                  <a:pt x="5893861" y="5726694"/>
                  <a:pt x="5883586" y="6068511"/>
                  <a:pt x="5868180" y="6384965"/>
                </a:cubicBezTo>
                <a:lnTo>
                  <a:pt x="5860754" y="6519446"/>
                </a:lnTo>
                <a:lnTo>
                  <a:pt x="5903978" y="6858000"/>
                </a:lnTo>
                <a:lnTo>
                  <a:pt x="46227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9" name="Freeform 20"/>
          <p:cNvSpPr>
            <a:spLocks/>
          </p:cNvSpPr>
          <p:nvPr userDrawn="1"/>
        </p:nvSpPr>
        <p:spPr bwMode="gray">
          <a:xfrm rot="16200000">
            <a:off x="2692300" y="2256309"/>
            <a:ext cx="5458835" cy="946225"/>
          </a:xfrm>
          <a:custGeom>
            <a:avLst/>
            <a:gdLst>
              <a:gd name="T0" fmla="*/ 3469 w 3469"/>
              <a:gd name="T1" fmla="*/ 227 h 820"/>
              <a:gd name="T2" fmla="*/ 3469 w 3469"/>
              <a:gd name="T3" fmla="*/ 0 h 820"/>
              <a:gd name="T4" fmla="*/ 0 w 3469"/>
              <a:gd name="T5" fmla="*/ 813 h 820"/>
              <a:gd name="T6" fmla="*/ 3469 w 3469"/>
              <a:gd name="T7" fmla="*/ 227 h 820"/>
              <a:gd name="connsiteX0" fmla="*/ 10185 w 10185"/>
              <a:gd name="connsiteY0" fmla="*/ 2768 h 9954"/>
              <a:gd name="connsiteX1" fmla="*/ 10185 w 10185"/>
              <a:gd name="connsiteY1" fmla="*/ 0 h 9954"/>
              <a:gd name="connsiteX2" fmla="*/ 0 w 10185"/>
              <a:gd name="connsiteY2" fmla="*/ 9951 h 9954"/>
              <a:gd name="connsiteX3" fmla="*/ 10185 w 10185"/>
              <a:gd name="connsiteY3" fmla="*/ 2768 h 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5" h="9954">
                <a:moveTo>
                  <a:pt x="10185" y="2768"/>
                </a:moveTo>
                <a:lnTo>
                  <a:pt x="10185" y="0"/>
                </a:lnTo>
                <a:cubicBezTo>
                  <a:pt x="7141" y="7012"/>
                  <a:pt x="3151" y="9402"/>
                  <a:pt x="0" y="9951"/>
                </a:cubicBezTo>
                <a:cubicBezTo>
                  <a:pt x="2891" y="10036"/>
                  <a:pt x="6659" y="8500"/>
                  <a:pt x="10185" y="2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176"/>
            <a:endParaRPr lang="fr-FR" sz="1867">
              <a:solidFill>
                <a:srgbClr val="232323"/>
              </a:solidFill>
              <a:latin typeface="Calibri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gray">
          <a:xfrm rot="16200000">
            <a:off x="5117798" y="6074391"/>
            <a:ext cx="1498321" cy="68899"/>
          </a:xfrm>
          <a:custGeom>
            <a:avLst/>
            <a:gdLst>
              <a:gd name="connsiteX0" fmla="*/ 1498321 w 1498321"/>
              <a:gd name="connsiteY0" fmla="*/ 56110 h 68898"/>
              <a:gd name="connsiteX1" fmla="*/ 199640 w 1498321"/>
              <a:gd name="connsiteY1" fmla="*/ 65396 h 68898"/>
              <a:gd name="connsiteX2" fmla="*/ 0 w 1498321"/>
              <a:gd name="connsiteY2" fmla="*/ 61318 h 68898"/>
              <a:gd name="connsiteX3" fmla="*/ 0 w 1498321"/>
              <a:gd name="connsiteY3" fmla="*/ 0 h 68898"/>
              <a:gd name="connsiteX4" fmla="*/ 169722 w 1498321"/>
              <a:gd name="connsiteY4" fmla="*/ 11528 h 68898"/>
              <a:gd name="connsiteX5" fmla="*/ 1498321 w 1498321"/>
              <a:gd name="connsiteY5" fmla="*/ 56110 h 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8321" h="68898">
                <a:moveTo>
                  <a:pt x="1498321" y="56110"/>
                </a:moveTo>
                <a:cubicBezTo>
                  <a:pt x="1033528" y="70301"/>
                  <a:pt x="595395" y="71532"/>
                  <a:pt x="199640" y="65396"/>
                </a:cubicBezTo>
                <a:lnTo>
                  <a:pt x="0" y="61318"/>
                </a:lnTo>
                <a:lnTo>
                  <a:pt x="0" y="0"/>
                </a:lnTo>
                <a:lnTo>
                  <a:pt x="169722" y="11528"/>
                </a:lnTo>
                <a:cubicBezTo>
                  <a:pt x="568446" y="36127"/>
                  <a:pt x="1015369" y="53504"/>
                  <a:pt x="1498321" y="561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176"/>
            <a:endParaRPr lang="fr-FR" sz="1867">
              <a:solidFill>
                <a:srgbClr val="232323"/>
              </a:solidFill>
              <a:latin typeface="Calibri"/>
            </a:endParaRPr>
          </a:p>
        </p:txBody>
      </p:sp>
      <p:sp>
        <p:nvSpPr>
          <p:cNvPr id="31" name="Titre 7"/>
          <p:cNvSpPr>
            <a:spLocks noGrp="1"/>
          </p:cNvSpPr>
          <p:nvPr>
            <p:ph type="title"/>
          </p:nvPr>
        </p:nvSpPr>
        <p:spPr bwMode="gray">
          <a:xfrm>
            <a:off x="6515101" y="1284759"/>
            <a:ext cx="5276851" cy="1047751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515102" y="2574032"/>
            <a:ext cx="5314951" cy="1143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fr-FR" sz="2667" b="0" kern="1200" cap="small" normalizeH="0" baseline="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3" name="Espace réservé du contenu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6629401" y="3784600"/>
            <a:ext cx="5200651" cy="20574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fr-FR" sz="2133" b="0" kern="1200" cap="none" normalizeH="0" baseline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5595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26818" y="6165850"/>
            <a:ext cx="4895849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4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</p:grpSp>
      <p:sp>
        <p:nvSpPr>
          <p:cNvPr id="8" name="Rectangle 2"/>
          <p:cNvSpPr/>
          <p:nvPr userDrawn="1"/>
        </p:nvSpPr>
        <p:spPr>
          <a:xfrm>
            <a:off x="0" y="-234950"/>
            <a:ext cx="12194117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99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/>
          </a:p>
        </p:txBody>
      </p:sp>
      <p:sp>
        <p:nvSpPr>
          <p:cNvPr id="9" name="ZoneTexte 19"/>
          <p:cNvSpPr txBox="1">
            <a:spLocks noChangeArrowheads="1"/>
          </p:cNvSpPr>
          <p:nvPr userDrawn="1"/>
        </p:nvSpPr>
        <p:spPr bwMode="auto">
          <a:xfrm>
            <a:off x="584200" y="6400801"/>
            <a:ext cx="359833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120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10" name="ZoneTexte 20"/>
          <p:cNvSpPr txBox="1">
            <a:spLocks noChangeArrowheads="1"/>
          </p:cNvSpPr>
          <p:nvPr userDrawn="1"/>
        </p:nvSpPr>
        <p:spPr bwMode="auto">
          <a:xfrm rot="16200000">
            <a:off x="-665690" y="5719747"/>
            <a:ext cx="16192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700">
                <a:solidFill>
                  <a:srgbClr val="7F7F7F"/>
                </a:solidFill>
              </a:rPr>
              <a:t>*Réussir la transformation. Ensemble.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09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27382" y="4180152"/>
            <a:ext cx="8601908" cy="461709"/>
          </a:xfrm>
        </p:spPr>
        <p:txBody>
          <a:bodyPr wrap="square" anchor="b">
            <a:spAutoFit/>
          </a:bodyPr>
          <a:lstStyle>
            <a:lvl1pPr algn="l">
              <a:defRPr sz="2667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27382" y="4653145"/>
            <a:ext cx="8609620" cy="328295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548"/>
              </a:spcBef>
              <a:buNone/>
              <a:defRPr sz="2133">
                <a:solidFill>
                  <a:schemeClr val="tx1"/>
                </a:solidFill>
                <a:latin typeface="+mj-lt"/>
              </a:defRPr>
            </a:lvl1pPr>
            <a:lvl2pPr marL="60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1" y="1157816"/>
            <a:ext cx="12194116" cy="2364317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1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16" name="Rectangle 2"/>
          <p:cNvSpPr/>
          <p:nvPr userDrawn="1"/>
        </p:nvSpPr>
        <p:spPr>
          <a:xfrm>
            <a:off x="0" y="0"/>
            <a:ext cx="12194117" cy="3429000"/>
          </a:xfrm>
          <a:custGeom>
            <a:avLst/>
            <a:gdLst/>
            <a:ahLst/>
            <a:cxnLst/>
            <a:rect l="l" t="t" r="r" b="b"/>
            <a:pathLst>
              <a:path w="9145588" h="2571750">
                <a:moveTo>
                  <a:pt x="0" y="0"/>
                </a:moveTo>
                <a:lnTo>
                  <a:pt x="9144000" y="0"/>
                </a:lnTo>
                <a:lnTo>
                  <a:pt x="9144000" y="876299"/>
                </a:lnTo>
                <a:lnTo>
                  <a:pt x="9145588" y="876299"/>
                </a:lnTo>
                <a:cubicBezTo>
                  <a:pt x="9145588" y="876327"/>
                  <a:pt x="9145588" y="879493"/>
                  <a:pt x="9145588" y="1242530"/>
                </a:cubicBezTo>
                <a:cubicBezTo>
                  <a:pt x="7419759" y="2182630"/>
                  <a:pt x="5262472" y="2498177"/>
                  <a:pt x="3474539" y="2571750"/>
                </a:cubicBezTo>
                <a:cubicBezTo>
                  <a:pt x="1433421" y="2557037"/>
                  <a:pt x="186" y="2208835"/>
                  <a:pt x="0" y="2208790"/>
                </a:cubicBezTo>
                <a:cubicBezTo>
                  <a:pt x="0" y="2208777"/>
                  <a:pt x="0" y="2205040"/>
                  <a:pt x="0" y="1114995"/>
                </a:cubicBezTo>
                <a:cubicBezTo>
                  <a:pt x="0" y="1113616"/>
                  <a:pt x="0" y="1112234"/>
                  <a:pt x="0" y="1110851"/>
                </a:cubicBezTo>
                <a:lnTo>
                  <a:pt x="0" y="997357"/>
                </a:lnTo>
                <a:lnTo>
                  <a:pt x="0" y="876299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22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19976" y="5908344"/>
            <a:ext cx="4038600" cy="8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98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12194117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99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34" y="5927726"/>
            <a:ext cx="5340351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9"/>
          <p:cNvSpPr txBox="1">
            <a:spLocks noChangeArrowheads="1"/>
          </p:cNvSpPr>
          <p:nvPr userDrawn="1"/>
        </p:nvSpPr>
        <p:spPr bwMode="auto">
          <a:xfrm>
            <a:off x="584200" y="6400801"/>
            <a:ext cx="359833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120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10" name="ZoneTexte 20"/>
          <p:cNvSpPr txBox="1">
            <a:spLocks noChangeArrowheads="1"/>
          </p:cNvSpPr>
          <p:nvPr userDrawn="1"/>
        </p:nvSpPr>
        <p:spPr bwMode="auto">
          <a:xfrm rot="16200000">
            <a:off x="-665690" y="5719747"/>
            <a:ext cx="16192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700">
                <a:solidFill>
                  <a:srgbClr val="7F7F7F"/>
                </a:solidFill>
              </a:rPr>
              <a:t>*Réussir la transformation. Ensemble.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92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12194117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99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8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518" y="5986464"/>
            <a:ext cx="4614333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9"/>
          <p:cNvSpPr txBox="1">
            <a:spLocks noChangeArrowheads="1"/>
          </p:cNvSpPr>
          <p:nvPr userDrawn="1"/>
        </p:nvSpPr>
        <p:spPr bwMode="auto">
          <a:xfrm>
            <a:off x="584200" y="6400801"/>
            <a:ext cx="359833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120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10" name="ZoneTexte 20"/>
          <p:cNvSpPr txBox="1">
            <a:spLocks noChangeArrowheads="1"/>
          </p:cNvSpPr>
          <p:nvPr userDrawn="1"/>
        </p:nvSpPr>
        <p:spPr bwMode="auto">
          <a:xfrm rot="16200000">
            <a:off x="-665690" y="5719747"/>
            <a:ext cx="16192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sz="700">
                <a:solidFill>
                  <a:srgbClr val="7F7F7F"/>
                </a:solidFill>
              </a:rPr>
              <a:t>*Réussir la transformation. Ensemble.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558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6F03D-15B5-4158-A9AB-90B4D2964A7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6230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1332490 h 1037"/>
              <a:gd name="T4" fmla="*/ 3474539 w 5596"/>
              <a:gd name="T5" fmla="*/ 1695450 h 1037"/>
              <a:gd name="T6" fmla="*/ 9145588 w 5596"/>
              <a:gd name="T7" fmla="*/ 366230 h 1037"/>
              <a:gd name="T8" fmla="*/ 9145588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sz="1800"/>
          </a:p>
        </p:txBody>
      </p:sp>
      <p:sp>
        <p:nvSpPr>
          <p:cNvPr id="7" name="ZoneTexte 18"/>
          <p:cNvSpPr txBox="1">
            <a:spLocks noChangeArrowheads="1"/>
          </p:cNvSpPr>
          <p:nvPr userDrawn="1"/>
        </p:nvSpPr>
        <p:spPr bwMode="gray">
          <a:xfrm>
            <a:off x="615951" y="776289"/>
            <a:ext cx="317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it-IT" altLang="fr-FR" sz="2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37947-6A6F-4587-8374-DFBED6F67E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22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 bwMode="gray">
          <a:xfrm>
            <a:off x="709084" y="6538914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 userDrawn="1"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</p:grpSp>
      <p:pic>
        <p:nvPicPr>
          <p:cNvPr id="9" name="Imag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801351" y="6286501"/>
            <a:ext cx="74718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8560"/>
            <a:ext cx="8601908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4512-EA28-45E4-ADF8-8B5FEEF0D09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897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1FC4-8786-4097-B328-B9ED0E5298F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046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avant-vent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648395" y="1257874"/>
            <a:ext cx="2543605" cy="1799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648395" y="3131476"/>
            <a:ext cx="2543605" cy="2097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6193" y="1484785"/>
            <a:ext cx="8768455" cy="1412404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  <a:lvl2pPr marL="182563" indent="-182563" algn="l"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725920" y="316180"/>
            <a:ext cx="9402529" cy="332546"/>
          </a:xfrm>
        </p:spPr>
        <p:txBody>
          <a:bodyPr anchor="ctr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725919" y="656625"/>
            <a:ext cx="9402619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1FC4-8786-4097-B328-B9ED0E5298F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 hasCustomPrompt="1"/>
          </p:nvPr>
        </p:nvSpPr>
        <p:spPr>
          <a:xfrm>
            <a:off x="9643532" y="1496976"/>
            <a:ext cx="2544233" cy="278332"/>
          </a:xfrm>
          <a:noFill/>
        </p:spPr>
        <p:txBody>
          <a:bodyPr lIns="0" tIns="36000" rIns="72000" bIns="72000">
            <a:spAutoFit/>
          </a:bodyPr>
          <a:lstStyle>
            <a:lvl1pPr marL="176213" indent="-84138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b="0">
                <a:solidFill>
                  <a:schemeClr val="tx2"/>
                </a:solidFill>
              </a:defRPr>
            </a:lvl1pPr>
            <a:lvl2pPr marL="263525" indent="-1714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/>
            </a:lvl2pPr>
            <a:lvl3pPr marL="266700" indent="-84138">
              <a:spcBef>
                <a:spcPts val="200"/>
              </a:spcBef>
              <a:buFont typeface="Arial" panose="020B0604020202020204" pitchFamily="34" charset="0"/>
              <a:buChar char="•"/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Premier niveau</a:t>
            </a:r>
          </a:p>
        </p:txBody>
      </p:sp>
      <p:sp>
        <p:nvSpPr>
          <p:cNvPr id="14" name="Espace réservé du contenu 12"/>
          <p:cNvSpPr>
            <a:spLocks noGrp="1"/>
          </p:cNvSpPr>
          <p:nvPr>
            <p:ph sz="quarter" idx="18" hasCustomPrompt="1"/>
          </p:nvPr>
        </p:nvSpPr>
        <p:spPr>
          <a:xfrm>
            <a:off x="9647768" y="3339848"/>
            <a:ext cx="2544233" cy="457868"/>
          </a:xfrm>
          <a:noFill/>
        </p:spPr>
        <p:txBody>
          <a:bodyPr lIns="0" tIns="36000" rIns="72000" bIns="72000">
            <a:spAutoFit/>
          </a:bodyPr>
          <a:lstStyle>
            <a:lvl1pPr marL="92075" indent="-92075" algn="l">
              <a:spcBef>
                <a:spcPts val="200"/>
              </a:spcBef>
              <a:buFont typeface="Calibri" panose="020F0502020204030204" pitchFamily="34" charset="0"/>
              <a:buChar char=" "/>
              <a:defRPr sz="1050" b="0" i="1">
                <a:solidFill>
                  <a:schemeClr val="tx2"/>
                </a:solidFill>
              </a:defRPr>
            </a:lvl1pPr>
            <a:lvl2pPr marL="176213" indent="-84138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b="1" i="1">
                <a:solidFill>
                  <a:schemeClr val="tx2"/>
                </a:solidFill>
              </a:defRPr>
            </a:lvl2pPr>
            <a:lvl3pPr marL="266700" indent="-84138">
              <a:spcBef>
                <a:spcPts val="200"/>
              </a:spcBef>
              <a:buFont typeface="Arial" panose="020B0604020202020204" pitchFamily="34" charset="0"/>
              <a:buChar char="•"/>
              <a:defRPr sz="1050" b="1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Métier(s) / offre(s) Sopra Steria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pour une image  15"/>
          <p:cNvSpPr>
            <a:spLocks noGrp="1"/>
          </p:cNvSpPr>
          <p:nvPr>
            <p:ph type="pic" sz="quarter" idx="19" hasCustomPrompt="1"/>
          </p:nvPr>
        </p:nvSpPr>
        <p:spPr>
          <a:xfrm>
            <a:off x="9647768" y="5228864"/>
            <a:ext cx="2544233" cy="9366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Visuel facultatif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21"/>
          </p:nvPr>
        </p:nvSpPr>
        <p:spPr bwMode="gray">
          <a:xfrm>
            <a:off x="686193" y="3183283"/>
            <a:ext cx="8768455" cy="1757885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  <a:lvl2pPr marL="182563" indent="-182563" algn="l"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3"/>
          </p:nvPr>
        </p:nvSpPr>
        <p:spPr bwMode="gray">
          <a:xfrm>
            <a:off x="686193" y="5237021"/>
            <a:ext cx="8768455" cy="936000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2563" algn="l"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86192" y="1257874"/>
            <a:ext cx="2091359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08000" rtlCol="0" anchor="ctr"/>
          <a:lstStyle/>
          <a:p>
            <a:pPr marL="0" marR="0" lvl="0" indent="85725" algn="l" defTabSz="912813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Contexte &amp; enjeux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648395" y="1257875"/>
            <a:ext cx="254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2" indent="-358775" algn="just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C235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Activités du client</a:t>
            </a: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9648395" y="3131477"/>
            <a:ext cx="254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marR="0" lvl="2" indent="-3175" algn="just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C235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Projet en bref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672608" y="2969380"/>
            <a:ext cx="4224000" cy="215900"/>
          </a:xfrm>
          <a:prstGeom prst="rect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bg1"/>
                </a:solidFill>
                <a:latin typeface="Calibri"/>
                <a:cs typeface="+mn-cs"/>
              </a:rPr>
              <a:t>Mission et valeur ajoutée de Sopra </a:t>
            </a:r>
            <a:r>
              <a:rPr lang="fr-FR" sz="1400" b="1" dirty="0" err="1">
                <a:solidFill>
                  <a:schemeClr val="bg1"/>
                </a:solidFill>
                <a:latin typeface="Calibri"/>
                <a:cs typeface="+mn-cs"/>
              </a:rPr>
              <a:t>Steria</a:t>
            </a:r>
            <a:endParaRPr lang="fr-FR" sz="1400" b="1" dirty="0"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24" name="Rectangle 12"/>
          <p:cNvSpPr>
            <a:spLocks noChangeArrowheads="1"/>
          </p:cNvSpPr>
          <p:nvPr userDrawn="1"/>
        </p:nvSpPr>
        <p:spPr bwMode="auto">
          <a:xfrm>
            <a:off x="686192" y="5000539"/>
            <a:ext cx="1776000" cy="215900"/>
          </a:xfrm>
          <a:prstGeom prst="rect">
            <a:avLst/>
          </a:prstGeom>
          <a:solidFill>
            <a:schemeClr val="accent6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bg1"/>
                </a:solidFill>
                <a:latin typeface="Calibri"/>
                <a:cs typeface="+mn-cs"/>
              </a:rPr>
              <a:t>Bénéfices client</a:t>
            </a:r>
          </a:p>
        </p:txBody>
      </p:sp>
    </p:spTree>
    <p:extLst>
      <p:ext uri="{BB962C8B-B14F-4D97-AF65-F5344CB8AC3E}">
        <p14:creationId xmlns:p14="http://schemas.microsoft.com/office/powerpoint/2010/main" val="27778908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 avant-vent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648395" y="1257874"/>
            <a:ext cx="2543605" cy="1799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9648395" y="3131476"/>
            <a:ext cx="2543605" cy="20977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6193" y="1484785"/>
            <a:ext cx="8768455" cy="1412404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  <a:lvl2pPr marL="182563" indent="-182563" algn="l"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725920" y="316180"/>
            <a:ext cx="9402529" cy="332546"/>
          </a:xfrm>
        </p:spPr>
        <p:txBody>
          <a:bodyPr anchor="ctr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725919" y="656625"/>
            <a:ext cx="9402619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1FC4-8786-4097-B328-B9ED0E5298F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 hasCustomPrompt="1"/>
          </p:nvPr>
        </p:nvSpPr>
        <p:spPr>
          <a:xfrm>
            <a:off x="9643532" y="1496976"/>
            <a:ext cx="2544233" cy="278332"/>
          </a:xfrm>
          <a:noFill/>
        </p:spPr>
        <p:txBody>
          <a:bodyPr lIns="0" tIns="36000" rIns="72000" bIns="72000">
            <a:spAutoFit/>
          </a:bodyPr>
          <a:lstStyle>
            <a:lvl1pPr marL="176213" indent="-84138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b="0">
                <a:solidFill>
                  <a:schemeClr val="tx2"/>
                </a:solidFill>
              </a:defRPr>
            </a:lvl1pPr>
            <a:lvl2pPr marL="263525" indent="-1714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/>
            </a:lvl2pPr>
            <a:lvl3pPr marL="266700" indent="-84138">
              <a:spcBef>
                <a:spcPts val="200"/>
              </a:spcBef>
              <a:buFont typeface="Arial" panose="020B0604020202020204" pitchFamily="34" charset="0"/>
              <a:buChar char="•"/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Premier niveau</a:t>
            </a:r>
          </a:p>
        </p:txBody>
      </p:sp>
      <p:sp>
        <p:nvSpPr>
          <p:cNvPr id="14" name="Espace réservé du contenu 12"/>
          <p:cNvSpPr>
            <a:spLocks noGrp="1"/>
          </p:cNvSpPr>
          <p:nvPr>
            <p:ph sz="quarter" idx="18" hasCustomPrompt="1"/>
          </p:nvPr>
        </p:nvSpPr>
        <p:spPr>
          <a:xfrm>
            <a:off x="9647768" y="3339848"/>
            <a:ext cx="2544233" cy="457868"/>
          </a:xfrm>
          <a:noFill/>
        </p:spPr>
        <p:txBody>
          <a:bodyPr lIns="0" tIns="36000" rIns="72000" bIns="72000">
            <a:spAutoFit/>
          </a:bodyPr>
          <a:lstStyle>
            <a:lvl1pPr marL="92075" indent="-92075" algn="l">
              <a:spcBef>
                <a:spcPts val="200"/>
              </a:spcBef>
              <a:buFont typeface="Calibri" panose="020F0502020204030204" pitchFamily="34" charset="0"/>
              <a:buChar char=" "/>
              <a:defRPr sz="1050" b="0" i="1">
                <a:solidFill>
                  <a:schemeClr val="tx2"/>
                </a:solidFill>
              </a:defRPr>
            </a:lvl1pPr>
            <a:lvl2pPr marL="176213" indent="-84138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b="1" i="1">
                <a:solidFill>
                  <a:schemeClr val="tx2"/>
                </a:solidFill>
              </a:defRPr>
            </a:lvl2pPr>
            <a:lvl3pPr marL="266700" indent="-84138">
              <a:spcBef>
                <a:spcPts val="200"/>
              </a:spcBef>
              <a:buFont typeface="Arial" panose="020B0604020202020204" pitchFamily="34" charset="0"/>
              <a:buChar char="•"/>
              <a:defRPr sz="1050" b="1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Métier(s) / offre(s) Sopra Steria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pour une image  15"/>
          <p:cNvSpPr>
            <a:spLocks noGrp="1"/>
          </p:cNvSpPr>
          <p:nvPr>
            <p:ph type="pic" sz="quarter" idx="19" hasCustomPrompt="1"/>
          </p:nvPr>
        </p:nvSpPr>
        <p:spPr>
          <a:xfrm>
            <a:off x="9647768" y="5228864"/>
            <a:ext cx="2544233" cy="936625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Visuel facultatif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21"/>
          </p:nvPr>
        </p:nvSpPr>
        <p:spPr bwMode="gray">
          <a:xfrm>
            <a:off x="686193" y="3183283"/>
            <a:ext cx="8768455" cy="1757885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  <a:lvl2pPr marL="182563" indent="-182563" algn="l"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3"/>
          </p:nvPr>
        </p:nvSpPr>
        <p:spPr bwMode="gray">
          <a:xfrm>
            <a:off x="686193" y="5237021"/>
            <a:ext cx="8768455" cy="936000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2563" algn="l"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86192" y="1257874"/>
            <a:ext cx="2091359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08000" rtlCol="0" anchor="ctr"/>
          <a:lstStyle/>
          <a:p>
            <a:pPr marL="0" marR="0" lvl="0" indent="85725" algn="l" defTabSz="912813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Contexte &amp; enjeux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9648395" y="1257875"/>
            <a:ext cx="254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2" indent="-358775" algn="just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C235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Activités du client</a:t>
            </a: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9648395" y="3131477"/>
            <a:ext cx="254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marR="0" lvl="2" indent="-3175" algn="just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C235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Projet en bref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672608" y="2969380"/>
            <a:ext cx="5328000" cy="215900"/>
          </a:xfrm>
          <a:prstGeom prst="rect">
            <a:avLst/>
          </a:prstGeom>
          <a:solidFill>
            <a:schemeClr val="accent4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bg1"/>
                </a:solidFill>
                <a:latin typeface="Calibri"/>
                <a:cs typeface="+mn-cs"/>
              </a:rPr>
              <a:t>Mission et valeur ajoutée de Sopra </a:t>
            </a:r>
            <a:r>
              <a:rPr lang="fr-FR" sz="1400" b="1" dirty="0" err="1">
                <a:solidFill>
                  <a:schemeClr val="bg1"/>
                </a:solidFill>
                <a:latin typeface="Calibri"/>
                <a:cs typeface="+mn-cs"/>
              </a:rPr>
              <a:t>Steria</a:t>
            </a:r>
            <a:r>
              <a:rPr lang="fr-FR" sz="1400" b="1" dirty="0">
                <a:solidFill>
                  <a:schemeClr val="bg1"/>
                </a:solidFill>
                <a:latin typeface="Calibri"/>
                <a:cs typeface="+mn-cs"/>
              </a:rPr>
              <a:t> Consulting</a:t>
            </a:r>
          </a:p>
        </p:txBody>
      </p:sp>
      <p:sp>
        <p:nvSpPr>
          <p:cNvPr id="24" name="Rectangle 12"/>
          <p:cNvSpPr>
            <a:spLocks noChangeArrowheads="1"/>
          </p:cNvSpPr>
          <p:nvPr userDrawn="1"/>
        </p:nvSpPr>
        <p:spPr bwMode="auto">
          <a:xfrm>
            <a:off x="686192" y="5000539"/>
            <a:ext cx="1776000" cy="215900"/>
          </a:xfrm>
          <a:prstGeom prst="rect">
            <a:avLst/>
          </a:prstGeom>
          <a:solidFill>
            <a:schemeClr val="accent6"/>
          </a:soli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chemeClr val="bg1"/>
                </a:solidFill>
                <a:latin typeface="Calibri"/>
                <a:cs typeface="+mn-cs"/>
              </a:rPr>
              <a:t>Bénéfices client</a:t>
            </a:r>
          </a:p>
        </p:txBody>
      </p:sp>
    </p:spTree>
    <p:extLst>
      <p:ext uri="{BB962C8B-B14F-4D97-AF65-F5344CB8AC3E}">
        <p14:creationId xmlns:p14="http://schemas.microsoft.com/office/powerpoint/2010/main" val="427208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avant-vent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9648395" y="4581128"/>
            <a:ext cx="2543605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648395" y="1257874"/>
            <a:ext cx="2543605" cy="151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9648395" y="2911725"/>
            <a:ext cx="2543605" cy="151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7" y="1484785"/>
            <a:ext cx="8846227" cy="1412404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  <a:lvl2pPr marL="182563" indent="-182563" algn="l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725919" y="316180"/>
            <a:ext cx="9458059" cy="332546"/>
          </a:xfrm>
        </p:spPr>
        <p:txBody>
          <a:bodyPr anchor="ctr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725919" y="656625"/>
            <a:ext cx="9458148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1FC4-8786-4097-B328-B9ED0E5298F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contenu 2"/>
          <p:cNvSpPr>
            <a:spLocks noGrp="1"/>
          </p:cNvSpPr>
          <p:nvPr>
            <p:ph idx="21"/>
          </p:nvPr>
        </p:nvSpPr>
        <p:spPr bwMode="gray">
          <a:xfrm>
            <a:off x="687917" y="3176425"/>
            <a:ext cx="8846227" cy="1716918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  <a:lvl2pPr marL="182563" indent="-182563" algn="l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87565" y="1257874"/>
            <a:ext cx="2091359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85725" algn="l" defTabSz="912813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Contexte &amp; enjeux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687563" y="2948964"/>
            <a:ext cx="4944000" cy="216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85725" algn="l" defTabSz="912813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Mission et valeur ajoutée de Sopra HR Software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87563" y="4929688"/>
            <a:ext cx="1798752" cy="2160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85725" algn="l" defTabSz="912813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Bénéfices client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e 440"/>
          <p:cNvGrpSpPr>
            <a:grpSpLocks/>
          </p:cNvGrpSpPr>
          <p:nvPr userDrawn="1"/>
        </p:nvGrpSpPr>
        <p:grpSpPr bwMode="auto">
          <a:xfrm>
            <a:off x="9764784" y="3005168"/>
            <a:ext cx="429227" cy="171034"/>
            <a:chOff x="887943" y="3953468"/>
            <a:chExt cx="862188" cy="440451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887943" y="3953468"/>
              <a:ext cx="862188" cy="348329"/>
            </a:xfrm>
            <a:custGeom>
              <a:avLst/>
              <a:gdLst>
                <a:gd name="T0" fmla="*/ 0 w 1795"/>
                <a:gd name="T1" fmla="*/ 348329 h 727"/>
                <a:gd name="T2" fmla="*/ 206061 w 1795"/>
                <a:gd name="T3" fmla="*/ 226629 h 727"/>
                <a:gd name="T4" fmla="*/ 339592 w 1795"/>
                <a:gd name="T5" fmla="*/ 309519 h 727"/>
                <a:gd name="T6" fmla="*/ 378978 w 1795"/>
                <a:gd name="T7" fmla="*/ 335392 h 727"/>
                <a:gd name="T8" fmla="*/ 388105 w 1795"/>
                <a:gd name="T9" fmla="*/ 339705 h 727"/>
                <a:gd name="T10" fmla="*/ 396751 w 1795"/>
                <a:gd name="T11" fmla="*/ 343538 h 727"/>
                <a:gd name="T12" fmla="*/ 405877 w 1795"/>
                <a:gd name="T13" fmla="*/ 345454 h 727"/>
                <a:gd name="T14" fmla="*/ 415003 w 1795"/>
                <a:gd name="T15" fmla="*/ 345454 h 727"/>
                <a:gd name="T16" fmla="*/ 422688 w 1795"/>
                <a:gd name="T17" fmla="*/ 343059 h 727"/>
                <a:gd name="T18" fmla="*/ 429893 w 1795"/>
                <a:gd name="T19" fmla="*/ 338746 h 727"/>
                <a:gd name="T20" fmla="*/ 436137 w 1795"/>
                <a:gd name="T21" fmla="*/ 332039 h 727"/>
                <a:gd name="T22" fmla="*/ 440460 w 1795"/>
                <a:gd name="T23" fmla="*/ 322456 h 727"/>
                <a:gd name="T24" fmla="*/ 475044 w 1795"/>
                <a:gd name="T25" fmla="*/ 216568 h 727"/>
                <a:gd name="T26" fmla="*/ 500501 w 1795"/>
                <a:gd name="T27" fmla="*/ 137990 h 727"/>
                <a:gd name="T28" fmla="*/ 559101 w 1795"/>
                <a:gd name="T29" fmla="*/ 167696 h 727"/>
                <a:gd name="T30" fmla="*/ 579275 w 1795"/>
                <a:gd name="T31" fmla="*/ 178237 h 727"/>
                <a:gd name="T32" fmla="*/ 586480 w 1795"/>
                <a:gd name="T33" fmla="*/ 181112 h 727"/>
                <a:gd name="T34" fmla="*/ 593205 w 1795"/>
                <a:gd name="T35" fmla="*/ 182549 h 727"/>
                <a:gd name="T36" fmla="*/ 607614 w 1795"/>
                <a:gd name="T37" fmla="*/ 181591 h 727"/>
                <a:gd name="T38" fmla="*/ 622024 w 1795"/>
                <a:gd name="T39" fmla="*/ 176800 h 727"/>
                <a:gd name="T40" fmla="*/ 635954 w 1795"/>
                <a:gd name="T41" fmla="*/ 170092 h 727"/>
                <a:gd name="T42" fmla="*/ 693593 w 1795"/>
                <a:gd name="T43" fmla="*/ 140865 h 727"/>
                <a:gd name="T44" fmla="*/ 771406 w 1795"/>
                <a:gd name="T45" fmla="*/ 162905 h 727"/>
                <a:gd name="T46" fmla="*/ 678223 w 1795"/>
                <a:gd name="T47" fmla="*/ 0 h 727"/>
                <a:gd name="T48" fmla="*/ 602811 w 1795"/>
                <a:gd name="T49" fmla="*/ 96306 h 727"/>
                <a:gd name="T50" fmla="*/ 561503 w 1795"/>
                <a:gd name="T51" fmla="*/ 75703 h 727"/>
                <a:gd name="T52" fmla="*/ 498580 w 1795"/>
                <a:gd name="T53" fmla="*/ 43601 h 727"/>
                <a:gd name="T54" fmla="*/ 493777 w 1795"/>
                <a:gd name="T55" fmla="*/ 41205 h 727"/>
                <a:gd name="T56" fmla="*/ 484651 w 1795"/>
                <a:gd name="T57" fmla="*/ 37851 h 727"/>
                <a:gd name="T58" fmla="*/ 475044 w 1795"/>
                <a:gd name="T59" fmla="*/ 36414 h 727"/>
                <a:gd name="T60" fmla="*/ 465918 w 1795"/>
                <a:gd name="T61" fmla="*/ 36414 h 727"/>
                <a:gd name="T62" fmla="*/ 457272 w 1795"/>
                <a:gd name="T63" fmla="*/ 37851 h 727"/>
                <a:gd name="T64" fmla="*/ 449587 w 1795"/>
                <a:gd name="T65" fmla="*/ 41205 h 727"/>
                <a:gd name="T66" fmla="*/ 442862 w 1795"/>
                <a:gd name="T67" fmla="*/ 46955 h 727"/>
                <a:gd name="T68" fmla="*/ 437578 w 1795"/>
                <a:gd name="T69" fmla="*/ 53663 h 727"/>
                <a:gd name="T70" fmla="*/ 436137 w 1795"/>
                <a:gd name="T71" fmla="*/ 57975 h 727"/>
                <a:gd name="T72" fmla="*/ 401554 w 1795"/>
                <a:gd name="T73" fmla="*/ 157634 h 727"/>
                <a:gd name="T74" fmla="*/ 374656 w 1795"/>
                <a:gd name="T75" fmla="*/ 236691 h 727"/>
                <a:gd name="T76" fmla="*/ 266582 w 1795"/>
                <a:gd name="T77" fmla="*/ 166259 h 727"/>
                <a:gd name="T78" fmla="*/ 236801 w 1795"/>
                <a:gd name="T79" fmla="*/ 146614 h 727"/>
                <a:gd name="T80" fmla="*/ 229116 w 1795"/>
                <a:gd name="T81" fmla="*/ 143260 h 727"/>
                <a:gd name="T82" fmla="*/ 221431 w 1795"/>
                <a:gd name="T83" fmla="*/ 140386 h 727"/>
                <a:gd name="T84" fmla="*/ 206061 w 1795"/>
                <a:gd name="T85" fmla="*/ 139907 h 727"/>
                <a:gd name="T86" fmla="*/ 189729 w 1795"/>
                <a:gd name="T87" fmla="*/ 143260 h 727"/>
                <a:gd name="T88" fmla="*/ 174359 w 1795"/>
                <a:gd name="T89" fmla="*/ 150447 h 727"/>
                <a:gd name="T90" fmla="*/ 138815 w 1795"/>
                <a:gd name="T91" fmla="*/ 171050 h 727"/>
                <a:gd name="T92" fmla="*/ 0 w 1795"/>
                <a:gd name="T93" fmla="*/ 253461 h 72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795" h="727">
                  <a:moveTo>
                    <a:pt x="0" y="529"/>
                  </a:moveTo>
                  <a:lnTo>
                    <a:pt x="0" y="727"/>
                  </a:lnTo>
                  <a:lnTo>
                    <a:pt x="429" y="473"/>
                  </a:lnTo>
                  <a:lnTo>
                    <a:pt x="586" y="571"/>
                  </a:lnTo>
                  <a:lnTo>
                    <a:pt x="707" y="646"/>
                  </a:lnTo>
                  <a:lnTo>
                    <a:pt x="789" y="700"/>
                  </a:lnTo>
                  <a:lnTo>
                    <a:pt x="799" y="705"/>
                  </a:lnTo>
                  <a:lnTo>
                    <a:pt x="808" y="709"/>
                  </a:lnTo>
                  <a:lnTo>
                    <a:pt x="817" y="714"/>
                  </a:lnTo>
                  <a:lnTo>
                    <a:pt x="826" y="717"/>
                  </a:lnTo>
                  <a:lnTo>
                    <a:pt x="836" y="720"/>
                  </a:lnTo>
                  <a:lnTo>
                    <a:pt x="845" y="721"/>
                  </a:lnTo>
                  <a:lnTo>
                    <a:pt x="854" y="721"/>
                  </a:lnTo>
                  <a:lnTo>
                    <a:pt x="864" y="721"/>
                  </a:lnTo>
                  <a:lnTo>
                    <a:pt x="872" y="719"/>
                  </a:lnTo>
                  <a:lnTo>
                    <a:pt x="880" y="716"/>
                  </a:lnTo>
                  <a:lnTo>
                    <a:pt x="888" y="713"/>
                  </a:lnTo>
                  <a:lnTo>
                    <a:pt x="895" y="707"/>
                  </a:lnTo>
                  <a:lnTo>
                    <a:pt x="902" y="701"/>
                  </a:lnTo>
                  <a:lnTo>
                    <a:pt x="908" y="693"/>
                  </a:lnTo>
                  <a:lnTo>
                    <a:pt x="914" y="684"/>
                  </a:lnTo>
                  <a:lnTo>
                    <a:pt x="917" y="673"/>
                  </a:lnTo>
                  <a:lnTo>
                    <a:pt x="989" y="452"/>
                  </a:lnTo>
                  <a:lnTo>
                    <a:pt x="1042" y="288"/>
                  </a:lnTo>
                  <a:lnTo>
                    <a:pt x="1109" y="322"/>
                  </a:lnTo>
                  <a:lnTo>
                    <a:pt x="1164" y="350"/>
                  </a:lnTo>
                  <a:lnTo>
                    <a:pt x="1206" y="372"/>
                  </a:lnTo>
                  <a:lnTo>
                    <a:pt x="1213" y="376"/>
                  </a:lnTo>
                  <a:lnTo>
                    <a:pt x="1221" y="378"/>
                  </a:lnTo>
                  <a:lnTo>
                    <a:pt x="1228" y="380"/>
                  </a:lnTo>
                  <a:lnTo>
                    <a:pt x="1235" y="381"/>
                  </a:lnTo>
                  <a:lnTo>
                    <a:pt x="1250" y="381"/>
                  </a:lnTo>
                  <a:lnTo>
                    <a:pt x="1265" y="379"/>
                  </a:lnTo>
                  <a:lnTo>
                    <a:pt x="1280" y="374"/>
                  </a:lnTo>
                  <a:lnTo>
                    <a:pt x="1295" y="369"/>
                  </a:lnTo>
                  <a:lnTo>
                    <a:pt x="1309" y="362"/>
                  </a:lnTo>
                  <a:lnTo>
                    <a:pt x="1324" y="355"/>
                  </a:lnTo>
                  <a:lnTo>
                    <a:pt x="1444" y="294"/>
                  </a:lnTo>
                  <a:lnTo>
                    <a:pt x="1548" y="242"/>
                  </a:lnTo>
                  <a:lnTo>
                    <a:pt x="1606" y="340"/>
                  </a:lnTo>
                  <a:lnTo>
                    <a:pt x="1795" y="20"/>
                  </a:lnTo>
                  <a:lnTo>
                    <a:pt x="1412" y="0"/>
                  </a:lnTo>
                  <a:lnTo>
                    <a:pt x="1463" y="99"/>
                  </a:lnTo>
                  <a:lnTo>
                    <a:pt x="1255" y="201"/>
                  </a:lnTo>
                  <a:lnTo>
                    <a:pt x="1169" y="158"/>
                  </a:lnTo>
                  <a:lnTo>
                    <a:pt x="1096" y="121"/>
                  </a:lnTo>
                  <a:lnTo>
                    <a:pt x="1038" y="91"/>
                  </a:lnTo>
                  <a:lnTo>
                    <a:pt x="1028" y="86"/>
                  </a:lnTo>
                  <a:lnTo>
                    <a:pt x="1018" y="83"/>
                  </a:lnTo>
                  <a:lnTo>
                    <a:pt x="1009" y="79"/>
                  </a:lnTo>
                  <a:lnTo>
                    <a:pt x="999" y="78"/>
                  </a:lnTo>
                  <a:lnTo>
                    <a:pt x="989" y="76"/>
                  </a:lnTo>
                  <a:lnTo>
                    <a:pt x="979" y="76"/>
                  </a:lnTo>
                  <a:lnTo>
                    <a:pt x="970" y="76"/>
                  </a:lnTo>
                  <a:lnTo>
                    <a:pt x="960" y="77"/>
                  </a:lnTo>
                  <a:lnTo>
                    <a:pt x="952" y="79"/>
                  </a:lnTo>
                  <a:lnTo>
                    <a:pt x="944" y="83"/>
                  </a:lnTo>
                  <a:lnTo>
                    <a:pt x="936" y="86"/>
                  </a:lnTo>
                  <a:lnTo>
                    <a:pt x="929" y="91"/>
                  </a:lnTo>
                  <a:lnTo>
                    <a:pt x="922" y="98"/>
                  </a:lnTo>
                  <a:lnTo>
                    <a:pt x="916" y="105"/>
                  </a:lnTo>
                  <a:lnTo>
                    <a:pt x="911" y="112"/>
                  </a:lnTo>
                  <a:lnTo>
                    <a:pt x="908" y="121"/>
                  </a:lnTo>
                  <a:lnTo>
                    <a:pt x="879" y="203"/>
                  </a:lnTo>
                  <a:lnTo>
                    <a:pt x="836" y="329"/>
                  </a:lnTo>
                  <a:lnTo>
                    <a:pt x="780" y="494"/>
                  </a:lnTo>
                  <a:lnTo>
                    <a:pt x="652" y="409"/>
                  </a:lnTo>
                  <a:lnTo>
                    <a:pt x="555" y="347"/>
                  </a:lnTo>
                  <a:lnTo>
                    <a:pt x="493" y="306"/>
                  </a:lnTo>
                  <a:lnTo>
                    <a:pt x="484" y="302"/>
                  </a:lnTo>
                  <a:lnTo>
                    <a:pt x="477" y="299"/>
                  </a:lnTo>
                  <a:lnTo>
                    <a:pt x="469" y="295"/>
                  </a:lnTo>
                  <a:lnTo>
                    <a:pt x="461" y="293"/>
                  </a:lnTo>
                  <a:lnTo>
                    <a:pt x="445" y="292"/>
                  </a:lnTo>
                  <a:lnTo>
                    <a:pt x="429" y="292"/>
                  </a:lnTo>
                  <a:lnTo>
                    <a:pt x="411" y="294"/>
                  </a:lnTo>
                  <a:lnTo>
                    <a:pt x="395" y="299"/>
                  </a:lnTo>
                  <a:lnTo>
                    <a:pt x="379" y="306"/>
                  </a:lnTo>
                  <a:lnTo>
                    <a:pt x="363" y="314"/>
                  </a:lnTo>
                  <a:lnTo>
                    <a:pt x="289" y="357"/>
                  </a:lnTo>
                  <a:lnTo>
                    <a:pt x="166" y="430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887943" y="4291722"/>
              <a:ext cx="77726" cy="102196"/>
            </a:xfrm>
            <a:custGeom>
              <a:avLst/>
              <a:gdLst>
                <a:gd name="T0" fmla="*/ 0 w 160"/>
                <a:gd name="T1" fmla="*/ 45313 h 212"/>
                <a:gd name="T2" fmla="*/ 0 w 160"/>
                <a:gd name="T3" fmla="*/ 102196 h 212"/>
                <a:gd name="T4" fmla="*/ 77726 w 160"/>
                <a:gd name="T5" fmla="*/ 102196 h 212"/>
                <a:gd name="T6" fmla="*/ 77726 w 160"/>
                <a:gd name="T7" fmla="*/ 0 h 212"/>
                <a:gd name="T8" fmla="*/ 0 w 160"/>
                <a:gd name="T9" fmla="*/ 45313 h 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212">
                  <a:moveTo>
                    <a:pt x="0" y="94"/>
                  </a:moveTo>
                  <a:lnTo>
                    <a:pt x="0" y="212"/>
                  </a:lnTo>
                  <a:lnTo>
                    <a:pt x="160" y="212"/>
                  </a:lnTo>
                  <a:lnTo>
                    <a:pt x="16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016047" y="4213996"/>
              <a:ext cx="76287" cy="179923"/>
            </a:xfrm>
            <a:custGeom>
              <a:avLst/>
              <a:gdLst>
                <a:gd name="T0" fmla="*/ 0 w 159"/>
                <a:gd name="T1" fmla="*/ 47500 h 375"/>
                <a:gd name="T2" fmla="*/ 0 w 159"/>
                <a:gd name="T3" fmla="*/ 179923 h 375"/>
                <a:gd name="T4" fmla="*/ 76287 w 159"/>
                <a:gd name="T5" fmla="*/ 179923 h 375"/>
                <a:gd name="T6" fmla="*/ 76287 w 159"/>
                <a:gd name="T7" fmla="*/ 0 h 375"/>
                <a:gd name="T8" fmla="*/ 0 w 159"/>
                <a:gd name="T9" fmla="*/ 47500 h 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375">
                  <a:moveTo>
                    <a:pt x="0" y="99"/>
                  </a:moveTo>
                  <a:lnTo>
                    <a:pt x="0" y="375"/>
                  </a:lnTo>
                  <a:lnTo>
                    <a:pt x="159" y="375"/>
                  </a:lnTo>
                  <a:lnTo>
                    <a:pt x="159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1525587" y="4110361"/>
              <a:ext cx="76287" cy="283558"/>
            </a:xfrm>
            <a:custGeom>
              <a:avLst/>
              <a:gdLst>
                <a:gd name="T0" fmla="*/ 0 w 159"/>
                <a:gd name="T1" fmla="*/ 41262 h 591"/>
                <a:gd name="T2" fmla="*/ 0 w 159"/>
                <a:gd name="T3" fmla="*/ 283558 h 591"/>
                <a:gd name="T4" fmla="*/ 76287 w 159"/>
                <a:gd name="T5" fmla="*/ 283558 h 591"/>
                <a:gd name="T6" fmla="*/ 76287 w 159"/>
                <a:gd name="T7" fmla="*/ 0 h 591"/>
                <a:gd name="T8" fmla="*/ 0 w 159"/>
                <a:gd name="T9" fmla="*/ 41262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591">
                  <a:moveTo>
                    <a:pt x="0" y="86"/>
                  </a:moveTo>
                  <a:lnTo>
                    <a:pt x="0" y="591"/>
                  </a:lnTo>
                  <a:lnTo>
                    <a:pt x="159" y="591"/>
                  </a:lnTo>
                  <a:lnTo>
                    <a:pt x="159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1652252" y="4055664"/>
              <a:ext cx="77726" cy="338254"/>
            </a:xfrm>
            <a:custGeom>
              <a:avLst/>
              <a:gdLst>
                <a:gd name="T0" fmla="*/ 0 w 160"/>
                <a:gd name="T1" fmla="*/ 116275 h 704"/>
                <a:gd name="T2" fmla="*/ 0 w 160"/>
                <a:gd name="T3" fmla="*/ 338254 h 704"/>
                <a:gd name="T4" fmla="*/ 77726 w 160"/>
                <a:gd name="T5" fmla="*/ 338254 h 704"/>
                <a:gd name="T6" fmla="*/ 77726 w 160"/>
                <a:gd name="T7" fmla="*/ 0 h 704"/>
                <a:gd name="T8" fmla="*/ 0 w 160"/>
                <a:gd name="T9" fmla="*/ 116275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04">
                  <a:moveTo>
                    <a:pt x="0" y="242"/>
                  </a:moveTo>
                  <a:lnTo>
                    <a:pt x="0" y="704"/>
                  </a:lnTo>
                  <a:lnTo>
                    <a:pt x="160" y="704"/>
                  </a:lnTo>
                  <a:lnTo>
                    <a:pt x="160" y="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1142712" y="4247101"/>
              <a:ext cx="76287" cy="146817"/>
            </a:xfrm>
            <a:custGeom>
              <a:avLst/>
              <a:gdLst>
                <a:gd name="T0" fmla="*/ 0 w 159"/>
                <a:gd name="T1" fmla="*/ 0 h 304"/>
                <a:gd name="T2" fmla="*/ 0 w 159"/>
                <a:gd name="T3" fmla="*/ 146817 h 304"/>
                <a:gd name="T4" fmla="*/ 76287 w 159"/>
                <a:gd name="T5" fmla="*/ 146817 h 304"/>
                <a:gd name="T6" fmla="*/ 76287 w 159"/>
                <a:gd name="T7" fmla="*/ 48295 h 304"/>
                <a:gd name="T8" fmla="*/ 0 w 159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9" h="304">
                  <a:moveTo>
                    <a:pt x="0" y="0"/>
                  </a:moveTo>
                  <a:lnTo>
                    <a:pt x="0" y="304"/>
                  </a:lnTo>
                  <a:lnTo>
                    <a:pt x="159" y="304"/>
                  </a:lnTo>
                  <a:lnTo>
                    <a:pt x="159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1400361" y="4131951"/>
              <a:ext cx="76287" cy="261967"/>
            </a:xfrm>
            <a:custGeom>
              <a:avLst/>
              <a:gdLst>
                <a:gd name="T0" fmla="*/ 0 w 160"/>
                <a:gd name="T1" fmla="*/ 0 h 545"/>
                <a:gd name="T2" fmla="*/ 0 w 160"/>
                <a:gd name="T3" fmla="*/ 261967 h 545"/>
                <a:gd name="T4" fmla="*/ 76287 w 160"/>
                <a:gd name="T5" fmla="*/ 261967 h 545"/>
                <a:gd name="T6" fmla="*/ 76287 w 160"/>
                <a:gd name="T7" fmla="*/ 34128 h 545"/>
                <a:gd name="T8" fmla="*/ 0 w 160"/>
                <a:gd name="T9" fmla="*/ 0 h 5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545">
                  <a:moveTo>
                    <a:pt x="0" y="0"/>
                  </a:moveTo>
                  <a:lnTo>
                    <a:pt x="0" y="545"/>
                  </a:lnTo>
                  <a:lnTo>
                    <a:pt x="160" y="545"/>
                  </a:lnTo>
                  <a:lnTo>
                    <a:pt x="16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272256" y="4301797"/>
              <a:ext cx="76287" cy="92120"/>
            </a:xfrm>
            <a:custGeom>
              <a:avLst/>
              <a:gdLst>
                <a:gd name="T0" fmla="*/ 0 w 159"/>
                <a:gd name="T1" fmla="*/ 27151 h 190"/>
                <a:gd name="T2" fmla="*/ 0 w 159"/>
                <a:gd name="T3" fmla="*/ 92120 h 190"/>
                <a:gd name="T4" fmla="*/ 76287 w 159"/>
                <a:gd name="T5" fmla="*/ 92120 h 190"/>
                <a:gd name="T6" fmla="*/ 76287 w 159"/>
                <a:gd name="T7" fmla="*/ 0 h 190"/>
                <a:gd name="T8" fmla="*/ 76287 w 159"/>
                <a:gd name="T9" fmla="*/ 0 h 190"/>
                <a:gd name="T10" fmla="*/ 72449 w 159"/>
                <a:gd name="T11" fmla="*/ 3394 h 190"/>
                <a:gd name="T12" fmla="*/ 63333 w 159"/>
                <a:gd name="T13" fmla="*/ 10182 h 190"/>
                <a:gd name="T14" fmla="*/ 51818 w 159"/>
                <a:gd name="T15" fmla="*/ 18424 h 190"/>
                <a:gd name="T16" fmla="*/ 46060 w 159"/>
                <a:gd name="T17" fmla="*/ 21818 h 190"/>
                <a:gd name="T18" fmla="*/ 41262 w 159"/>
                <a:gd name="T19" fmla="*/ 24242 h 190"/>
                <a:gd name="T20" fmla="*/ 41262 w 159"/>
                <a:gd name="T21" fmla="*/ 24242 h 190"/>
                <a:gd name="T22" fmla="*/ 35505 w 159"/>
                <a:gd name="T23" fmla="*/ 25212 h 190"/>
                <a:gd name="T24" fmla="*/ 29267 w 159"/>
                <a:gd name="T25" fmla="*/ 26181 h 190"/>
                <a:gd name="T26" fmla="*/ 15833 w 159"/>
                <a:gd name="T27" fmla="*/ 27151 h 190"/>
                <a:gd name="T28" fmla="*/ 4318 w 159"/>
                <a:gd name="T29" fmla="*/ 27151 h 190"/>
                <a:gd name="T30" fmla="*/ 0 w 159"/>
                <a:gd name="T31" fmla="*/ 27151 h 190"/>
                <a:gd name="T32" fmla="*/ 0 w 159"/>
                <a:gd name="T33" fmla="*/ 27151 h 1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9" h="190">
                  <a:moveTo>
                    <a:pt x="0" y="56"/>
                  </a:moveTo>
                  <a:lnTo>
                    <a:pt x="0" y="190"/>
                  </a:lnTo>
                  <a:lnTo>
                    <a:pt x="159" y="190"/>
                  </a:lnTo>
                  <a:lnTo>
                    <a:pt x="159" y="0"/>
                  </a:lnTo>
                  <a:lnTo>
                    <a:pt x="151" y="7"/>
                  </a:lnTo>
                  <a:lnTo>
                    <a:pt x="132" y="21"/>
                  </a:lnTo>
                  <a:lnTo>
                    <a:pt x="108" y="38"/>
                  </a:lnTo>
                  <a:lnTo>
                    <a:pt x="96" y="45"/>
                  </a:lnTo>
                  <a:lnTo>
                    <a:pt x="86" y="50"/>
                  </a:lnTo>
                  <a:lnTo>
                    <a:pt x="74" y="52"/>
                  </a:lnTo>
                  <a:lnTo>
                    <a:pt x="61" y="54"/>
                  </a:lnTo>
                  <a:lnTo>
                    <a:pt x="33" y="56"/>
                  </a:lnTo>
                  <a:lnTo>
                    <a:pt x="9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</p:grpSp>
      <p:grpSp>
        <p:nvGrpSpPr>
          <p:cNvPr id="36" name="Groupe 43"/>
          <p:cNvGrpSpPr>
            <a:grpSpLocks noChangeAspect="1"/>
          </p:cNvGrpSpPr>
          <p:nvPr userDrawn="1"/>
        </p:nvGrpSpPr>
        <p:grpSpPr bwMode="auto">
          <a:xfrm>
            <a:off x="9810496" y="1297014"/>
            <a:ext cx="337803" cy="194318"/>
            <a:chOff x="179512" y="5301208"/>
            <a:chExt cx="992578" cy="766303"/>
          </a:xfrm>
        </p:grpSpPr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179512" y="5301208"/>
              <a:ext cx="992578" cy="766303"/>
            </a:xfrm>
            <a:custGeom>
              <a:avLst/>
              <a:gdLst>
                <a:gd name="T0" fmla="*/ 901601 w 1702"/>
                <a:gd name="T1" fmla="*/ 678825 h 1314"/>
                <a:gd name="T2" fmla="*/ 901601 w 1702"/>
                <a:gd name="T3" fmla="*/ 367406 h 1314"/>
                <a:gd name="T4" fmla="*/ 891104 w 1702"/>
                <a:gd name="T5" fmla="*/ 365073 h 1314"/>
                <a:gd name="T6" fmla="*/ 889938 w 1702"/>
                <a:gd name="T7" fmla="*/ 366239 h 1314"/>
                <a:gd name="T8" fmla="*/ 383735 w 1702"/>
                <a:gd name="T9" fmla="*/ 262433 h 1314"/>
                <a:gd name="T10" fmla="*/ 383735 w 1702"/>
                <a:gd name="T11" fmla="*/ 676493 h 1314"/>
                <a:gd name="T12" fmla="*/ 338246 w 1702"/>
                <a:gd name="T13" fmla="*/ 676493 h 1314"/>
                <a:gd name="T14" fmla="*/ 338246 w 1702"/>
                <a:gd name="T15" fmla="*/ 206447 h 1314"/>
                <a:gd name="T16" fmla="*/ 445552 w 1702"/>
                <a:gd name="T17" fmla="*/ 228608 h 1314"/>
                <a:gd name="T18" fmla="*/ 421058 w 1702"/>
                <a:gd name="T19" fmla="*/ 3499 h 1314"/>
                <a:gd name="T20" fmla="*/ 158626 w 1702"/>
                <a:gd name="T21" fmla="*/ 0 h 1314"/>
                <a:gd name="T22" fmla="*/ 89810 w 1702"/>
                <a:gd name="T23" fmla="*/ 678825 h 1314"/>
                <a:gd name="T24" fmla="*/ 0 w 1702"/>
                <a:gd name="T25" fmla="*/ 678825 h 1314"/>
                <a:gd name="T26" fmla="*/ 0 w 1702"/>
                <a:gd name="T27" fmla="*/ 766303 h 1314"/>
                <a:gd name="T28" fmla="*/ 992578 w 1702"/>
                <a:gd name="T29" fmla="*/ 766303 h 1314"/>
                <a:gd name="T30" fmla="*/ 992578 w 1702"/>
                <a:gd name="T31" fmla="*/ 678825 h 1314"/>
                <a:gd name="T32" fmla="*/ 901601 w 1702"/>
                <a:gd name="T33" fmla="*/ 678825 h 13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2" h="1314">
                  <a:moveTo>
                    <a:pt x="1546" y="1164"/>
                  </a:moveTo>
                  <a:lnTo>
                    <a:pt x="1546" y="630"/>
                  </a:lnTo>
                  <a:lnTo>
                    <a:pt x="1528" y="626"/>
                  </a:lnTo>
                  <a:lnTo>
                    <a:pt x="1526" y="628"/>
                  </a:lnTo>
                  <a:lnTo>
                    <a:pt x="658" y="450"/>
                  </a:lnTo>
                  <a:lnTo>
                    <a:pt x="658" y="1160"/>
                  </a:lnTo>
                  <a:lnTo>
                    <a:pt x="580" y="1160"/>
                  </a:lnTo>
                  <a:lnTo>
                    <a:pt x="580" y="354"/>
                  </a:lnTo>
                  <a:lnTo>
                    <a:pt x="764" y="392"/>
                  </a:lnTo>
                  <a:lnTo>
                    <a:pt x="722" y="6"/>
                  </a:lnTo>
                  <a:lnTo>
                    <a:pt x="272" y="0"/>
                  </a:lnTo>
                  <a:lnTo>
                    <a:pt x="154" y="1164"/>
                  </a:lnTo>
                  <a:lnTo>
                    <a:pt x="0" y="1164"/>
                  </a:lnTo>
                  <a:lnTo>
                    <a:pt x="0" y="1314"/>
                  </a:lnTo>
                  <a:lnTo>
                    <a:pt x="1702" y="1314"/>
                  </a:lnTo>
                  <a:lnTo>
                    <a:pt x="1702" y="1164"/>
                  </a:lnTo>
                  <a:lnTo>
                    <a:pt x="1546" y="1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2436" y="5732858"/>
              <a:ext cx="101187" cy="10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7349" y="5732861"/>
              <a:ext cx="106003" cy="10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7083" y="5732861"/>
              <a:ext cx="106003" cy="10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dirty="0"/>
            </a:p>
          </p:txBody>
        </p:sp>
      </p:grpSp>
      <p:grpSp>
        <p:nvGrpSpPr>
          <p:cNvPr id="41" name="Groupe 1"/>
          <p:cNvGrpSpPr>
            <a:grpSpLocks/>
          </p:cNvGrpSpPr>
          <p:nvPr userDrawn="1"/>
        </p:nvGrpSpPr>
        <p:grpSpPr bwMode="auto">
          <a:xfrm>
            <a:off x="9818624" y="4685086"/>
            <a:ext cx="321547" cy="177978"/>
            <a:chOff x="8621078" y="4675482"/>
            <a:chExt cx="460392" cy="285909"/>
          </a:xfrm>
        </p:grpSpPr>
        <p:sp>
          <p:nvSpPr>
            <p:cNvPr id="42" name="Freeform 17"/>
            <p:cNvSpPr>
              <a:spLocks noEditPoints="1"/>
            </p:cNvSpPr>
            <p:nvPr/>
          </p:nvSpPr>
          <p:spPr bwMode="auto">
            <a:xfrm>
              <a:off x="8621078" y="4675482"/>
              <a:ext cx="460392" cy="285909"/>
            </a:xfrm>
            <a:custGeom>
              <a:avLst/>
              <a:gdLst>
                <a:gd name="T0" fmla="*/ 424341 w 779"/>
                <a:gd name="T1" fmla="*/ 0 h 580"/>
                <a:gd name="T2" fmla="*/ 24822 w 779"/>
                <a:gd name="T3" fmla="*/ 0 h 580"/>
                <a:gd name="T4" fmla="*/ 24822 w 779"/>
                <a:gd name="T5" fmla="*/ 225770 h 580"/>
                <a:gd name="T6" fmla="*/ 424341 w 779"/>
                <a:gd name="T7" fmla="*/ 225770 h 580"/>
                <a:gd name="T8" fmla="*/ 424341 w 779"/>
                <a:gd name="T9" fmla="*/ 0 h 580"/>
                <a:gd name="T10" fmla="*/ 398337 w 779"/>
                <a:gd name="T11" fmla="*/ 204080 h 580"/>
                <a:gd name="T12" fmla="*/ 50826 w 779"/>
                <a:gd name="T13" fmla="*/ 204080 h 580"/>
                <a:gd name="T14" fmla="*/ 50826 w 779"/>
                <a:gd name="T15" fmla="*/ 21690 h 580"/>
                <a:gd name="T16" fmla="*/ 398337 w 779"/>
                <a:gd name="T17" fmla="*/ 21690 h 580"/>
                <a:gd name="T18" fmla="*/ 398337 w 779"/>
                <a:gd name="T19" fmla="*/ 204080 h 580"/>
                <a:gd name="T20" fmla="*/ 0 w 779"/>
                <a:gd name="T21" fmla="*/ 238093 h 580"/>
                <a:gd name="T22" fmla="*/ 0 w 779"/>
                <a:gd name="T23" fmla="*/ 268163 h 580"/>
                <a:gd name="T24" fmla="*/ 460392 w 779"/>
                <a:gd name="T25" fmla="*/ 268163 h 580"/>
                <a:gd name="T26" fmla="*/ 460392 w 779"/>
                <a:gd name="T27" fmla="*/ 238093 h 580"/>
                <a:gd name="T28" fmla="*/ 0 w 779"/>
                <a:gd name="T29" fmla="*/ 238093 h 580"/>
                <a:gd name="T30" fmla="*/ 281909 w 779"/>
                <a:gd name="T31" fmla="*/ 252882 h 580"/>
                <a:gd name="T32" fmla="*/ 188530 w 779"/>
                <a:gd name="T33" fmla="*/ 252882 h 580"/>
                <a:gd name="T34" fmla="*/ 188530 w 779"/>
                <a:gd name="T35" fmla="*/ 243516 h 580"/>
                <a:gd name="T36" fmla="*/ 281909 w 779"/>
                <a:gd name="T37" fmla="*/ 243516 h 580"/>
                <a:gd name="T38" fmla="*/ 281909 w 779"/>
                <a:gd name="T39" fmla="*/ 252882 h 580"/>
                <a:gd name="T40" fmla="*/ 376469 w 779"/>
                <a:gd name="T41" fmla="*/ 262741 h 580"/>
                <a:gd name="T42" fmla="*/ 368195 w 779"/>
                <a:gd name="T43" fmla="*/ 255346 h 580"/>
                <a:gd name="T44" fmla="*/ 376469 w 779"/>
                <a:gd name="T45" fmla="*/ 248445 h 580"/>
                <a:gd name="T46" fmla="*/ 385335 w 779"/>
                <a:gd name="T47" fmla="*/ 255346 h 580"/>
                <a:gd name="T48" fmla="*/ 376469 w 779"/>
                <a:gd name="T49" fmla="*/ 262741 h 580"/>
                <a:gd name="T50" fmla="*/ 414294 w 779"/>
                <a:gd name="T51" fmla="*/ 262741 h 580"/>
                <a:gd name="T52" fmla="*/ 405429 w 779"/>
                <a:gd name="T53" fmla="*/ 255346 h 580"/>
                <a:gd name="T54" fmla="*/ 414294 w 779"/>
                <a:gd name="T55" fmla="*/ 248445 h 580"/>
                <a:gd name="T56" fmla="*/ 423159 w 779"/>
                <a:gd name="T57" fmla="*/ 255346 h 580"/>
                <a:gd name="T58" fmla="*/ 414294 w 779"/>
                <a:gd name="T59" fmla="*/ 262741 h 580"/>
                <a:gd name="T60" fmla="*/ 414294 w 779"/>
                <a:gd name="T61" fmla="*/ 262741 h 580"/>
                <a:gd name="T62" fmla="*/ 414294 w 779"/>
                <a:gd name="T63" fmla="*/ 262741 h 58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79" h="580">
                  <a:moveTo>
                    <a:pt x="71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458"/>
                    <a:pt x="42" y="458"/>
                    <a:pt x="42" y="458"/>
                  </a:cubicBezTo>
                  <a:cubicBezTo>
                    <a:pt x="718" y="458"/>
                    <a:pt x="718" y="458"/>
                    <a:pt x="718" y="458"/>
                  </a:cubicBezTo>
                  <a:lnTo>
                    <a:pt x="718" y="0"/>
                  </a:lnTo>
                  <a:close/>
                  <a:moveTo>
                    <a:pt x="674" y="414"/>
                  </a:moveTo>
                  <a:cubicBezTo>
                    <a:pt x="86" y="414"/>
                    <a:pt x="86" y="414"/>
                    <a:pt x="86" y="41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674" y="44"/>
                    <a:pt x="674" y="44"/>
                    <a:pt x="674" y="44"/>
                  </a:cubicBezTo>
                  <a:lnTo>
                    <a:pt x="674" y="414"/>
                  </a:lnTo>
                  <a:close/>
                  <a:moveTo>
                    <a:pt x="0" y="483"/>
                  </a:moveTo>
                  <a:cubicBezTo>
                    <a:pt x="0" y="544"/>
                    <a:pt x="0" y="544"/>
                    <a:pt x="0" y="544"/>
                  </a:cubicBezTo>
                  <a:cubicBezTo>
                    <a:pt x="110" y="580"/>
                    <a:pt x="753" y="561"/>
                    <a:pt x="779" y="544"/>
                  </a:cubicBezTo>
                  <a:cubicBezTo>
                    <a:pt x="779" y="483"/>
                    <a:pt x="779" y="483"/>
                    <a:pt x="779" y="483"/>
                  </a:cubicBezTo>
                  <a:lnTo>
                    <a:pt x="0" y="483"/>
                  </a:lnTo>
                  <a:close/>
                  <a:moveTo>
                    <a:pt x="477" y="513"/>
                  </a:moveTo>
                  <a:cubicBezTo>
                    <a:pt x="319" y="513"/>
                    <a:pt x="319" y="513"/>
                    <a:pt x="319" y="513"/>
                  </a:cubicBezTo>
                  <a:cubicBezTo>
                    <a:pt x="319" y="494"/>
                    <a:pt x="319" y="494"/>
                    <a:pt x="319" y="494"/>
                  </a:cubicBezTo>
                  <a:cubicBezTo>
                    <a:pt x="477" y="494"/>
                    <a:pt x="477" y="494"/>
                    <a:pt x="477" y="494"/>
                  </a:cubicBezTo>
                  <a:lnTo>
                    <a:pt x="477" y="513"/>
                  </a:lnTo>
                  <a:close/>
                  <a:moveTo>
                    <a:pt x="637" y="533"/>
                  </a:moveTo>
                  <a:cubicBezTo>
                    <a:pt x="629" y="533"/>
                    <a:pt x="623" y="526"/>
                    <a:pt x="623" y="518"/>
                  </a:cubicBezTo>
                  <a:cubicBezTo>
                    <a:pt x="623" y="510"/>
                    <a:pt x="629" y="504"/>
                    <a:pt x="637" y="504"/>
                  </a:cubicBezTo>
                  <a:cubicBezTo>
                    <a:pt x="645" y="504"/>
                    <a:pt x="652" y="510"/>
                    <a:pt x="652" y="518"/>
                  </a:cubicBezTo>
                  <a:cubicBezTo>
                    <a:pt x="652" y="526"/>
                    <a:pt x="645" y="533"/>
                    <a:pt x="637" y="533"/>
                  </a:cubicBezTo>
                  <a:close/>
                  <a:moveTo>
                    <a:pt x="701" y="533"/>
                  </a:moveTo>
                  <a:cubicBezTo>
                    <a:pt x="693" y="533"/>
                    <a:pt x="686" y="526"/>
                    <a:pt x="686" y="518"/>
                  </a:cubicBezTo>
                  <a:cubicBezTo>
                    <a:pt x="686" y="510"/>
                    <a:pt x="693" y="504"/>
                    <a:pt x="701" y="504"/>
                  </a:cubicBezTo>
                  <a:cubicBezTo>
                    <a:pt x="709" y="504"/>
                    <a:pt x="716" y="510"/>
                    <a:pt x="716" y="518"/>
                  </a:cubicBezTo>
                  <a:cubicBezTo>
                    <a:pt x="716" y="526"/>
                    <a:pt x="709" y="533"/>
                    <a:pt x="701" y="533"/>
                  </a:cubicBezTo>
                  <a:close/>
                  <a:moveTo>
                    <a:pt x="701" y="533"/>
                  </a:moveTo>
                  <a:cubicBezTo>
                    <a:pt x="701" y="533"/>
                    <a:pt x="701" y="533"/>
                    <a:pt x="701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  <p:sp>
          <p:nvSpPr>
            <p:cNvPr id="43" name="Freeform 22"/>
            <p:cNvSpPr>
              <a:spLocks noEditPoints="1"/>
            </p:cNvSpPr>
            <p:nvPr/>
          </p:nvSpPr>
          <p:spPr bwMode="auto">
            <a:xfrm>
              <a:off x="8735982" y="4719695"/>
              <a:ext cx="227235" cy="141831"/>
            </a:xfrm>
            <a:custGeom>
              <a:avLst/>
              <a:gdLst>
                <a:gd name="T0" fmla="*/ 114191 w 396"/>
                <a:gd name="T1" fmla="*/ 82415 h 296"/>
                <a:gd name="T2" fmla="*/ 158950 w 396"/>
                <a:gd name="T3" fmla="*/ 99665 h 296"/>
                <a:gd name="T4" fmla="*/ 147473 w 396"/>
                <a:gd name="T5" fmla="*/ 109248 h 296"/>
                <a:gd name="T6" fmla="*/ 113618 w 396"/>
                <a:gd name="T7" fmla="*/ 95832 h 296"/>
                <a:gd name="T8" fmla="*/ 77466 w 396"/>
                <a:gd name="T9" fmla="*/ 107811 h 296"/>
                <a:gd name="T10" fmla="*/ 65990 w 396"/>
                <a:gd name="T11" fmla="*/ 98707 h 296"/>
                <a:gd name="T12" fmla="*/ 114191 w 396"/>
                <a:gd name="T13" fmla="*/ 82415 h 296"/>
                <a:gd name="T14" fmla="*/ 43037 w 396"/>
                <a:gd name="T15" fmla="*/ 79061 h 296"/>
                <a:gd name="T16" fmla="*/ 55661 w 396"/>
                <a:gd name="T17" fmla="*/ 89603 h 296"/>
                <a:gd name="T18" fmla="*/ 114765 w 396"/>
                <a:gd name="T19" fmla="*/ 69957 h 296"/>
                <a:gd name="T20" fmla="*/ 169852 w 396"/>
                <a:gd name="T21" fmla="*/ 91040 h 296"/>
                <a:gd name="T22" fmla="*/ 182477 w 396"/>
                <a:gd name="T23" fmla="*/ 80499 h 296"/>
                <a:gd name="T24" fmla="*/ 115913 w 396"/>
                <a:gd name="T25" fmla="*/ 55103 h 296"/>
                <a:gd name="T26" fmla="*/ 43037 w 396"/>
                <a:gd name="T27" fmla="*/ 79061 h 296"/>
                <a:gd name="T28" fmla="*/ 119356 w 396"/>
                <a:gd name="T29" fmla="*/ 1437 h 296"/>
                <a:gd name="T30" fmla="*/ 0 w 396"/>
                <a:gd name="T31" fmla="*/ 40249 h 296"/>
                <a:gd name="T32" fmla="*/ 13198 w 396"/>
                <a:gd name="T33" fmla="*/ 51270 h 296"/>
                <a:gd name="T34" fmla="*/ 118208 w 396"/>
                <a:gd name="T35" fmla="*/ 16771 h 296"/>
                <a:gd name="T36" fmla="*/ 214037 w 396"/>
                <a:gd name="T37" fmla="*/ 53187 h 296"/>
                <a:gd name="T38" fmla="*/ 227235 w 396"/>
                <a:gd name="T39" fmla="*/ 42166 h 296"/>
                <a:gd name="T40" fmla="*/ 119356 w 396"/>
                <a:gd name="T41" fmla="*/ 1437 h 296"/>
                <a:gd name="T42" fmla="*/ 20084 w 396"/>
                <a:gd name="T43" fmla="*/ 59895 h 296"/>
                <a:gd name="T44" fmla="*/ 33282 w 396"/>
                <a:gd name="T45" fmla="*/ 71395 h 296"/>
                <a:gd name="T46" fmla="*/ 116487 w 396"/>
                <a:gd name="T47" fmla="*/ 44083 h 296"/>
                <a:gd name="T48" fmla="*/ 191658 w 396"/>
                <a:gd name="T49" fmla="*/ 72832 h 296"/>
                <a:gd name="T50" fmla="*/ 204856 w 396"/>
                <a:gd name="T51" fmla="*/ 61332 h 296"/>
                <a:gd name="T52" fmla="*/ 117060 w 396"/>
                <a:gd name="T53" fmla="*/ 28270 h 296"/>
                <a:gd name="T54" fmla="*/ 20084 w 396"/>
                <a:gd name="T55" fmla="*/ 59895 h 296"/>
                <a:gd name="T56" fmla="*/ 108453 w 396"/>
                <a:gd name="T57" fmla="*/ 105415 h 296"/>
                <a:gd name="T58" fmla="*/ 86648 w 396"/>
                <a:gd name="T59" fmla="*/ 123623 h 296"/>
                <a:gd name="T60" fmla="*/ 108453 w 396"/>
                <a:gd name="T61" fmla="*/ 141831 h 296"/>
                <a:gd name="T62" fmla="*/ 130258 w 396"/>
                <a:gd name="T63" fmla="*/ 123623 h 296"/>
                <a:gd name="T64" fmla="*/ 108453 w 396"/>
                <a:gd name="T65" fmla="*/ 105415 h 296"/>
                <a:gd name="T66" fmla="*/ 108453 w 396"/>
                <a:gd name="T67" fmla="*/ 105415 h 296"/>
                <a:gd name="T68" fmla="*/ 108453 w 396"/>
                <a:gd name="T69" fmla="*/ 105415 h 2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6" h="296">
                  <a:moveTo>
                    <a:pt x="199" y="172"/>
                  </a:moveTo>
                  <a:cubicBezTo>
                    <a:pt x="230" y="173"/>
                    <a:pt x="258" y="187"/>
                    <a:pt x="277" y="208"/>
                  </a:cubicBezTo>
                  <a:cubicBezTo>
                    <a:pt x="257" y="228"/>
                    <a:pt x="257" y="228"/>
                    <a:pt x="257" y="228"/>
                  </a:cubicBezTo>
                  <a:cubicBezTo>
                    <a:pt x="243" y="211"/>
                    <a:pt x="222" y="201"/>
                    <a:pt x="198" y="200"/>
                  </a:cubicBezTo>
                  <a:cubicBezTo>
                    <a:pt x="173" y="199"/>
                    <a:pt x="151" y="209"/>
                    <a:pt x="135" y="225"/>
                  </a:cubicBezTo>
                  <a:cubicBezTo>
                    <a:pt x="115" y="206"/>
                    <a:pt x="115" y="206"/>
                    <a:pt x="115" y="206"/>
                  </a:cubicBezTo>
                  <a:cubicBezTo>
                    <a:pt x="136" y="184"/>
                    <a:pt x="166" y="171"/>
                    <a:pt x="199" y="172"/>
                  </a:cubicBezTo>
                  <a:close/>
                  <a:moveTo>
                    <a:pt x="75" y="165"/>
                  </a:moveTo>
                  <a:cubicBezTo>
                    <a:pt x="97" y="187"/>
                    <a:pt x="97" y="187"/>
                    <a:pt x="97" y="187"/>
                  </a:cubicBezTo>
                  <a:cubicBezTo>
                    <a:pt x="123" y="160"/>
                    <a:pt x="160" y="144"/>
                    <a:pt x="200" y="146"/>
                  </a:cubicBezTo>
                  <a:cubicBezTo>
                    <a:pt x="238" y="147"/>
                    <a:pt x="272" y="164"/>
                    <a:pt x="296" y="190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288" y="137"/>
                    <a:pt x="248" y="117"/>
                    <a:pt x="202" y="115"/>
                  </a:cubicBezTo>
                  <a:cubicBezTo>
                    <a:pt x="152" y="113"/>
                    <a:pt x="107" y="132"/>
                    <a:pt x="75" y="165"/>
                  </a:cubicBezTo>
                  <a:close/>
                  <a:moveTo>
                    <a:pt x="208" y="3"/>
                  </a:moveTo>
                  <a:cubicBezTo>
                    <a:pt x="127" y="0"/>
                    <a:pt x="53" y="32"/>
                    <a:pt x="0" y="84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70" y="60"/>
                    <a:pt x="135" y="32"/>
                    <a:pt x="206" y="35"/>
                  </a:cubicBezTo>
                  <a:cubicBezTo>
                    <a:pt x="272" y="38"/>
                    <a:pt x="331" y="67"/>
                    <a:pt x="373" y="111"/>
                  </a:cubicBezTo>
                  <a:cubicBezTo>
                    <a:pt x="396" y="88"/>
                    <a:pt x="396" y="88"/>
                    <a:pt x="396" y="88"/>
                  </a:cubicBezTo>
                  <a:cubicBezTo>
                    <a:pt x="348" y="38"/>
                    <a:pt x="282" y="6"/>
                    <a:pt x="208" y="3"/>
                  </a:cubicBezTo>
                  <a:close/>
                  <a:moveTo>
                    <a:pt x="35" y="125"/>
                  </a:moveTo>
                  <a:cubicBezTo>
                    <a:pt x="58" y="149"/>
                    <a:pt x="58" y="149"/>
                    <a:pt x="58" y="149"/>
                  </a:cubicBezTo>
                  <a:cubicBezTo>
                    <a:pt x="95" y="112"/>
                    <a:pt x="147" y="90"/>
                    <a:pt x="203" y="92"/>
                  </a:cubicBezTo>
                  <a:cubicBezTo>
                    <a:pt x="254" y="94"/>
                    <a:pt x="301" y="117"/>
                    <a:pt x="334" y="152"/>
                  </a:cubicBezTo>
                  <a:cubicBezTo>
                    <a:pt x="357" y="128"/>
                    <a:pt x="357" y="128"/>
                    <a:pt x="357" y="128"/>
                  </a:cubicBezTo>
                  <a:cubicBezTo>
                    <a:pt x="318" y="88"/>
                    <a:pt x="264" y="61"/>
                    <a:pt x="204" y="59"/>
                  </a:cubicBezTo>
                  <a:cubicBezTo>
                    <a:pt x="138" y="56"/>
                    <a:pt x="78" y="82"/>
                    <a:pt x="35" y="125"/>
                  </a:cubicBezTo>
                  <a:close/>
                  <a:moveTo>
                    <a:pt x="189" y="220"/>
                  </a:moveTo>
                  <a:cubicBezTo>
                    <a:pt x="168" y="220"/>
                    <a:pt x="151" y="237"/>
                    <a:pt x="151" y="258"/>
                  </a:cubicBezTo>
                  <a:cubicBezTo>
                    <a:pt x="151" y="279"/>
                    <a:pt x="168" y="296"/>
                    <a:pt x="189" y="296"/>
                  </a:cubicBezTo>
                  <a:cubicBezTo>
                    <a:pt x="210" y="296"/>
                    <a:pt x="227" y="279"/>
                    <a:pt x="227" y="258"/>
                  </a:cubicBezTo>
                  <a:cubicBezTo>
                    <a:pt x="227" y="237"/>
                    <a:pt x="210" y="220"/>
                    <a:pt x="189" y="220"/>
                  </a:cubicBezTo>
                  <a:close/>
                  <a:moveTo>
                    <a:pt x="189" y="220"/>
                  </a:moveTo>
                  <a:cubicBezTo>
                    <a:pt x="189" y="220"/>
                    <a:pt x="189" y="220"/>
                    <a:pt x="189" y="2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800"/>
            </a:p>
          </p:txBody>
        </p:sp>
      </p:grpSp>
      <p:sp>
        <p:nvSpPr>
          <p:cNvPr id="44" name="ZoneTexte 43"/>
          <p:cNvSpPr txBox="1"/>
          <p:nvPr userDrawn="1"/>
        </p:nvSpPr>
        <p:spPr>
          <a:xfrm>
            <a:off x="10128448" y="1257875"/>
            <a:ext cx="196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2" indent="-358775" algn="just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C235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Activités </a:t>
            </a:r>
          </a:p>
        </p:txBody>
      </p:sp>
      <p:sp>
        <p:nvSpPr>
          <p:cNvPr id="45" name="ZoneTexte 44"/>
          <p:cNvSpPr txBox="1"/>
          <p:nvPr userDrawn="1"/>
        </p:nvSpPr>
        <p:spPr>
          <a:xfrm>
            <a:off x="10128448" y="2945881"/>
            <a:ext cx="196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2" indent="-358775" algn="just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C235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Chiffres clés</a:t>
            </a: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10128448" y="4616345"/>
            <a:ext cx="196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2" indent="-358775" algn="just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C2350"/>
              </a:buClr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Solutions</a:t>
            </a:r>
          </a:p>
        </p:txBody>
      </p:sp>
      <p:sp>
        <p:nvSpPr>
          <p:cNvPr id="49" name="Espace réservé du contenu 12"/>
          <p:cNvSpPr>
            <a:spLocks noGrp="1"/>
          </p:cNvSpPr>
          <p:nvPr>
            <p:ph sz="quarter" idx="17" hasCustomPrompt="1"/>
          </p:nvPr>
        </p:nvSpPr>
        <p:spPr>
          <a:xfrm>
            <a:off x="9643532" y="1509168"/>
            <a:ext cx="2544233" cy="278332"/>
          </a:xfrm>
          <a:noFill/>
        </p:spPr>
        <p:txBody>
          <a:bodyPr lIns="0" tIns="36000" rIns="72000" bIns="72000">
            <a:spAutoFit/>
          </a:bodyPr>
          <a:lstStyle>
            <a:lvl1pPr marL="176213" indent="-84138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b="0">
                <a:solidFill>
                  <a:schemeClr val="tx2"/>
                </a:solidFill>
              </a:defRPr>
            </a:lvl1pPr>
            <a:lvl2pPr marL="263525" indent="-1714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/>
            </a:lvl2pPr>
            <a:lvl3pPr marL="266700" indent="-84138">
              <a:spcBef>
                <a:spcPts val="200"/>
              </a:spcBef>
              <a:buFont typeface="Arial" panose="020B0604020202020204" pitchFamily="34" charset="0"/>
              <a:buChar char="•"/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Premier niveau</a:t>
            </a:r>
          </a:p>
        </p:txBody>
      </p:sp>
      <p:sp>
        <p:nvSpPr>
          <p:cNvPr id="50" name="Espace réservé du contenu 12"/>
          <p:cNvSpPr>
            <a:spLocks noGrp="1"/>
          </p:cNvSpPr>
          <p:nvPr>
            <p:ph sz="quarter" idx="24" hasCustomPrompt="1"/>
          </p:nvPr>
        </p:nvSpPr>
        <p:spPr>
          <a:xfrm>
            <a:off x="9643532" y="3191279"/>
            <a:ext cx="2544233" cy="278332"/>
          </a:xfrm>
          <a:noFill/>
        </p:spPr>
        <p:txBody>
          <a:bodyPr lIns="0" tIns="36000" rIns="72000" bIns="72000">
            <a:spAutoFit/>
          </a:bodyPr>
          <a:lstStyle>
            <a:lvl1pPr marL="176213" indent="-84138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b="0">
                <a:solidFill>
                  <a:schemeClr val="tx2"/>
                </a:solidFill>
              </a:defRPr>
            </a:lvl1pPr>
            <a:lvl2pPr marL="263525" indent="-1714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/>
            </a:lvl2pPr>
            <a:lvl3pPr marL="266700" indent="-84138">
              <a:spcBef>
                <a:spcPts val="200"/>
              </a:spcBef>
              <a:buFont typeface="Arial" panose="020B0604020202020204" pitchFamily="34" charset="0"/>
              <a:buChar char="•"/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Premier niveau</a:t>
            </a:r>
          </a:p>
        </p:txBody>
      </p:sp>
      <p:sp>
        <p:nvSpPr>
          <p:cNvPr id="53" name="Espace réservé du contenu 12"/>
          <p:cNvSpPr>
            <a:spLocks noGrp="1"/>
          </p:cNvSpPr>
          <p:nvPr>
            <p:ph sz="quarter" idx="25" hasCustomPrompt="1"/>
          </p:nvPr>
        </p:nvSpPr>
        <p:spPr>
          <a:xfrm>
            <a:off x="9643532" y="4863064"/>
            <a:ext cx="2544233" cy="278332"/>
          </a:xfrm>
          <a:noFill/>
        </p:spPr>
        <p:txBody>
          <a:bodyPr lIns="0" tIns="36000" rIns="72000" bIns="72000">
            <a:spAutoFit/>
          </a:bodyPr>
          <a:lstStyle>
            <a:lvl1pPr marL="176213" indent="-84138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b="0">
                <a:solidFill>
                  <a:schemeClr val="tx2"/>
                </a:solidFill>
              </a:defRPr>
            </a:lvl1pPr>
            <a:lvl2pPr marL="263525" indent="-171450"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/>
            </a:lvl2pPr>
            <a:lvl3pPr marL="266700" indent="-84138">
              <a:spcBef>
                <a:spcPts val="200"/>
              </a:spcBef>
              <a:buFont typeface="Arial" panose="020B0604020202020204" pitchFamily="34" charset="0"/>
              <a:buChar char="•"/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Premier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idx="23"/>
          </p:nvPr>
        </p:nvSpPr>
        <p:spPr bwMode="gray">
          <a:xfrm>
            <a:off x="687918" y="5158150"/>
            <a:ext cx="8768455" cy="922931"/>
          </a:xfrm>
          <a:prstGeom prst="rect">
            <a:avLst/>
          </a:prstGeom>
        </p:spPr>
        <p:txBody>
          <a:bodyPr lIns="36000" tIns="7200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2563" algn="l">
              <a:spcBef>
                <a:spcPts val="0"/>
              </a:spcBef>
              <a:buClr>
                <a:schemeClr val="tx1"/>
              </a:buClr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545632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F685-0BC7-43C8-8409-2BE2751764D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64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27382" y="4180152"/>
            <a:ext cx="8601908" cy="461709"/>
          </a:xfrm>
        </p:spPr>
        <p:txBody>
          <a:bodyPr wrap="square" anchor="b">
            <a:spAutoFit/>
          </a:bodyPr>
          <a:lstStyle>
            <a:lvl1pPr algn="l">
              <a:defRPr sz="2667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27382" y="4653145"/>
            <a:ext cx="8609620" cy="328295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548"/>
              </a:spcBef>
              <a:buNone/>
              <a:defRPr sz="2133">
                <a:solidFill>
                  <a:schemeClr val="tx1"/>
                </a:solidFill>
                <a:latin typeface="+mj-lt"/>
              </a:defRPr>
            </a:lvl1pPr>
            <a:lvl2pPr marL="60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 bwMode="gray">
          <a:xfrm>
            <a:off x="1" y="1157816"/>
            <a:ext cx="12194116" cy="2364317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1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15" name="Rectangle 2"/>
          <p:cNvSpPr/>
          <p:nvPr userDrawn="1"/>
        </p:nvSpPr>
        <p:spPr>
          <a:xfrm>
            <a:off x="0" y="0"/>
            <a:ext cx="12194117" cy="3429000"/>
          </a:xfrm>
          <a:custGeom>
            <a:avLst/>
            <a:gdLst/>
            <a:ahLst/>
            <a:cxnLst/>
            <a:rect l="l" t="t" r="r" b="b"/>
            <a:pathLst>
              <a:path w="9145588" h="2571750">
                <a:moveTo>
                  <a:pt x="0" y="0"/>
                </a:moveTo>
                <a:lnTo>
                  <a:pt x="9144000" y="0"/>
                </a:lnTo>
                <a:lnTo>
                  <a:pt x="9144000" y="876299"/>
                </a:lnTo>
                <a:lnTo>
                  <a:pt x="9145588" y="876299"/>
                </a:lnTo>
                <a:cubicBezTo>
                  <a:pt x="9145588" y="876327"/>
                  <a:pt x="9145588" y="879493"/>
                  <a:pt x="9145588" y="1242530"/>
                </a:cubicBezTo>
                <a:cubicBezTo>
                  <a:pt x="7419759" y="2182630"/>
                  <a:pt x="5262472" y="2498177"/>
                  <a:pt x="3474539" y="2571750"/>
                </a:cubicBezTo>
                <a:cubicBezTo>
                  <a:pt x="1433421" y="2557037"/>
                  <a:pt x="186" y="2208835"/>
                  <a:pt x="0" y="2208790"/>
                </a:cubicBezTo>
                <a:cubicBezTo>
                  <a:pt x="0" y="2208777"/>
                  <a:pt x="0" y="2205040"/>
                  <a:pt x="0" y="1114995"/>
                </a:cubicBezTo>
                <a:cubicBezTo>
                  <a:pt x="0" y="1113616"/>
                  <a:pt x="0" y="1112234"/>
                  <a:pt x="0" y="1110851"/>
                </a:cubicBezTo>
                <a:lnTo>
                  <a:pt x="0" y="997357"/>
                </a:lnTo>
                <a:lnTo>
                  <a:pt x="0" y="876299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89088" y="5992411"/>
            <a:ext cx="3464917" cy="76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0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/>
              <a:t>Cliquez sur l'icône pour ajouter une image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8FC8-EC6F-4378-B366-9B376BD447A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778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1" y="1474789"/>
            <a:ext cx="6074833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112933" y="1474789"/>
            <a:ext cx="607906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" y="3824288"/>
            <a:ext cx="6074833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112933" y="3824288"/>
            <a:ext cx="607906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555FB-E9EE-4370-B7CD-E41746C9C36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320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652145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6576485" y="1474789"/>
            <a:ext cx="5615516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576485" y="3824288"/>
            <a:ext cx="5615516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395FB-5323-4A49-8533-B1556431D04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063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1" y="1474788"/>
            <a:ext cx="40259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4076700" y="1474788"/>
            <a:ext cx="403225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157633" y="1474788"/>
            <a:ext cx="403225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defTabSz="914199" fontAlgn="auto">
              <a:spcBef>
                <a:spcPts val="1234"/>
              </a:spcBef>
              <a:spcAft>
                <a:spcPts val="0"/>
              </a:spcAft>
              <a:buSzPct val="70000"/>
              <a:buFontTx/>
              <a:buBlip>
                <a:blip r:embed="rId2"/>
              </a:buBlip>
              <a:defRPr/>
            </a:pPr>
            <a:endParaRPr lang="en-GB" sz="2400">
              <a:latin typeface="+mn-lt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0F035-0500-448D-B19E-3BD22C10185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1794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F642-0DE6-4921-9654-B3B1CFA5ECF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5059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 userDrawn="1"/>
        </p:nvCxnSpPr>
        <p:spPr bwMode="gray">
          <a:xfrm>
            <a:off x="709084" y="6538914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 bwMode="gray">
          <a:xfrm>
            <a:off x="0" y="1"/>
            <a:ext cx="12192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99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  <p:pic>
        <p:nvPicPr>
          <p:cNvPr id="4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801351" y="6286501"/>
            <a:ext cx="74718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F5101-38B1-4CF2-8C8F-0A6F3F819E1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051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1332490 h 1037"/>
              <a:gd name="T4" fmla="*/ 3474539 w 5596"/>
              <a:gd name="T5" fmla="*/ 1695450 h 1037"/>
              <a:gd name="T6" fmla="*/ 9145588 w 5596"/>
              <a:gd name="T7" fmla="*/ 366230 h 1037"/>
              <a:gd name="T8" fmla="*/ 9145588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sz="1800"/>
          </a:p>
        </p:txBody>
      </p:sp>
      <p:sp>
        <p:nvSpPr>
          <p:cNvPr id="6" name="ZoneTexte 18"/>
          <p:cNvSpPr txBox="1">
            <a:spLocks noChangeArrowheads="1"/>
          </p:cNvSpPr>
          <p:nvPr userDrawn="1"/>
        </p:nvSpPr>
        <p:spPr bwMode="gray">
          <a:xfrm>
            <a:off x="615951" y="776289"/>
            <a:ext cx="317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it-IT" altLang="fr-FR" sz="2800">
                <a:solidFill>
                  <a:schemeClr val="bg1"/>
                </a:solidFill>
              </a:rPr>
              <a:t>CONTACTS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B4607-0572-41B4-B46D-CDB8A4D596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608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9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>
                <a:latin typeface="+mn-lt"/>
                <a:cs typeface="+mn-cs"/>
              </a:endParaRPr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1332490 h 1037"/>
              <a:gd name="T4" fmla="*/ 3474539 w 5596"/>
              <a:gd name="T5" fmla="*/ 1695450 h 1037"/>
              <a:gd name="T6" fmla="*/ 9145588 w 5596"/>
              <a:gd name="T7" fmla="*/ 366230 h 1037"/>
              <a:gd name="T8" fmla="*/ 9145588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 sz="1800"/>
          </a:p>
        </p:txBody>
      </p:sp>
      <p:sp>
        <p:nvSpPr>
          <p:cNvPr id="6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638A7-62B4-4BD4-8C01-F99557E3FD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725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ork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086349" y="0"/>
            <a:ext cx="710565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176"/>
            <a:endParaRPr lang="en-US" sz="1867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5903979" cy="6858000"/>
          </a:xfrm>
          <a:custGeom>
            <a:avLst/>
            <a:gdLst>
              <a:gd name="connsiteX0" fmla="*/ 0 w 5895818"/>
              <a:gd name="connsiteY0" fmla="*/ 0 h 6858000"/>
              <a:gd name="connsiteX1" fmla="*/ 3594100 w 5895818"/>
              <a:gd name="connsiteY1" fmla="*/ 0 h 6858000"/>
              <a:gd name="connsiteX2" fmla="*/ 3594100 w 5895818"/>
              <a:gd name="connsiteY2" fmla="*/ 1506 h 6858000"/>
              <a:gd name="connsiteX3" fmla="*/ 4692930 w 5895818"/>
              <a:gd name="connsiteY3" fmla="*/ 1506 h 6858000"/>
              <a:gd name="connsiteX4" fmla="*/ 4692930 w 5895818"/>
              <a:gd name="connsiteY4" fmla="*/ 4 h 6858000"/>
              <a:gd name="connsiteX5" fmla="*/ 4952764 w 5895818"/>
              <a:gd name="connsiteY5" fmla="*/ 4 h 6858000"/>
              <a:gd name="connsiteX6" fmla="*/ 5895818 w 5895818"/>
              <a:gd name="connsiteY6" fmla="*/ 5364661 h 6858000"/>
              <a:gd name="connsiteX7" fmla="*/ 5868180 w 5895818"/>
              <a:gd name="connsiteY7" fmla="*/ 6384965 h 6858000"/>
              <a:gd name="connsiteX8" fmla="*/ 5860754 w 5895818"/>
              <a:gd name="connsiteY8" fmla="*/ 6519446 h 6858000"/>
              <a:gd name="connsiteX9" fmla="*/ 4622713 w 5895818"/>
              <a:gd name="connsiteY9" fmla="*/ 6519446 h 6858000"/>
              <a:gd name="connsiteX10" fmla="*/ 4622713 w 5895818"/>
              <a:gd name="connsiteY10" fmla="*/ 6858000 h 6858000"/>
              <a:gd name="connsiteX11" fmla="*/ 0 w 5895818"/>
              <a:gd name="connsiteY11" fmla="*/ 6858000 h 6858000"/>
              <a:gd name="connsiteX0" fmla="*/ 0 w 5903978"/>
              <a:gd name="connsiteY0" fmla="*/ 0 h 6858000"/>
              <a:gd name="connsiteX1" fmla="*/ 3594100 w 5903978"/>
              <a:gd name="connsiteY1" fmla="*/ 0 h 6858000"/>
              <a:gd name="connsiteX2" fmla="*/ 3594100 w 5903978"/>
              <a:gd name="connsiteY2" fmla="*/ 1506 h 6858000"/>
              <a:gd name="connsiteX3" fmla="*/ 4692930 w 5903978"/>
              <a:gd name="connsiteY3" fmla="*/ 1506 h 6858000"/>
              <a:gd name="connsiteX4" fmla="*/ 4692930 w 5903978"/>
              <a:gd name="connsiteY4" fmla="*/ 4 h 6858000"/>
              <a:gd name="connsiteX5" fmla="*/ 4952764 w 5903978"/>
              <a:gd name="connsiteY5" fmla="*/ 4 h 6858000"/>
              <a:gd name="connsiteX6" fmla="*/ 5895818 w 5903978"/>
              <a:gd name="connsiteY6" fmla="*/ 5364661 h 6858000"/>
              <a:gd name="connsiteX7" fmla="*/ 5868180 w 5903978"/>
              <a:gd name="connsiteY7" fmla="*/ 6384965 h 6858000"/>
              <a:gd name="connsiteX8" fmla="*/ 5860754 w 5903978"/>
              <a:gd name="connsiteY8" fmla="*/ 6519446 h 6858000"/>
              <a:gd name="connsiteX9" fmla="*/ 5903978 w 5903978"/>
              <a:gd name="connsiteY9" fmla="*/ 6858000 h 6858000"/>
              <a:gd name="connsiteX10" fmla="*/ 4622713 w 5903978"/>
              <a:gd name="connsiteY10" fmla="*/ 6858000 h 6858000"/>
              <a:gd name="connsiteX11" fmla="*/ 0 w 5903978"/>
              <a:gd name="connsiteY11" fmla="*/ 6858000 h 6858000"/>
              <a:gd name="connsiteX12" fmla="*/ 0 w 5903978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03978" h="6858000">
                <a:moveTo>
                  <a:pt x="0" y="0"/>
                </a:moveTo>
                <a:lnTo>
                  <a:pt x="3594100" y="0"/>
                </a:lnTo>
                <a:lnTo>
                  <a:pt x="3594100" y="1506"/>
                </a:lnTo>
                <a:lnTo>
                  <a:pt x="4692930" y="1506"/>
                </a:lnTo>
                <a:lnTo>
                  <a:pt x="4692930" y="4"/>
                </a:lnTo>
                <a:lnTo>
                  <a:pt x="4952764" y="4"/>
                </a:lnTo>
                <a:cubicBezTo>
                  <a:pt x="5619746" y="1632591"/>
                  <a:pt x="5843619" y="3673325"/>
                  <a:pt x="5895818" y="5364661"/>
                </a:cubicBezTo>
                <a:cubicBezTo>
                  <a:pt x="5893861" y="5726694"/>
                  <a:pt x="5883586" y="6068511"/>
                  <a:pt x="5868180" y="6384965"/>
                </a:cubicBezTo>
                <a:lnTo>
                  <a:pt x="5860754" y="6519446"/>
                </a:lnTo>
                <a:lnTo>
                  <a:pt x="5903978" y="6858000"/>
                </a:lnTo>
                <a:lnTo>
                  <a:pt x="46227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9" name="Freeform 20"/>
          <p:cNvSpPr>
            <a:spLocks/>
          </p:cNvSpPr>
          <p:nvPr userDrawn="1"/>
        </p:nvSpPr>
        <p:spPr bwMode="gray">
          <a:xfrm rot="16200000">
            <a:off x="2692300" y="2256309"/>
            <a:ext cx="5458835" cy="946225"/>
          </a:xfrm>
          <a:custGeom>
            <a:avLst/>
            <a:gdLst>
              <a:gd name="T0" fmla="*/ 3469 w 3469"/>
              <a:gd name="T1" fmla="*/ 227 h 820"/>
              <a:gd name="T2" fmla="*/ 3469 w 3469"/>
              <a:gd name="T3" fmla="*/ 0 h 820"/>
              <a:gd name="T4" fmla="*/ 0 w 3469"/>
              <a:gd name="T5" fmla="*/ 813 h 820"/>
              <a:gd name="T6" fmla="*/ 3469 w 3469"/>
              <a:gd name="T7" fmla="*/ 227 h 820"/>
              <a:gd name="connsiteX0" fmla="*/ 10185 w 10185"/>
              <a:gd name="connsiteY0" fmla="*/ 2768 h 9954"/>
              <a:gd name="connsiteX1" fmla="*/ 10185 w 10185"/>
              <a:gd name="connsiteY1" fmla="*/ 0 h 9954"/>
              <a:gd name="connsiteX2" fmla="*/ 0 w 10185"/>
              <a:gd name="connsiteY2" fmla="*/ 9951 h 9954"/>
              <a:gd name="connsiteX3" fmla="*/ 10185 w 10185"/>
              <a:gd name="connsiteY3" fmla="*/ 2768 h 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5" h="9954">
                <a:moveTo>
                  <a:pt x="10185" y="2768"/>
                </a:moveTo>
                <a:lnTo>
                  <a:pt x="10185" y="0"/>
                </a:lnTo>
                <a:cubicBezTo>
                  <a:pt x="7141" y="7012"/>
                  <a:pt x="3151" y="9402"/>
                  <a:pt x="0" y="9951"/>
                </a:cubicBezTo>
                <a:cubicBezTo>
                  <a:pt x="2891" y="10036"/>
                  <a:pt x="6659" y="8500"/>
                  <a:pt x="10185" y="2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176"/>
            <a:endParaRPr lang="fr-FR" sz="1867">
              <a:solidFill>
                <a:srgbClr val="232323"/>
              </a:solidFill>
              <a:latin typeface="Calibri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gray">
          <a:xfrm rot="16200000">
            <a:off x="5117798" y="6074391"/>
            <a:ext cx="1498321" cy="68899"/>
          </a:xfrm>
          <a:custGeom>
            <a:avLst/>
            <a:gdLst>
              <a:gd name="connsiteX0" fmla="*/ 1498321 w 1498321"/>
              <a:gd name="connsiteY0" fmla="*/ 56110 h 68898"/>
              <a:gd name="connsiteX1" fmla="*/ 199640 w 1498321"/>
              <a:gd name="connsiteY1" fmla="*/ 65396 h 68898"/>
              <a:gd name="connsiteX2" fmla="*/ 0 w 1498321"/>
              <a:gd name="connsiteY2" fmla="*/ 61318 h 68898"/>
              <a:gd name="connsiteX3" fmla="*/ 0 w 1498321"/>
              <a:gd name="connsiteY3" fmla="*/ 0 h 68898"/>
              <a:gd name="connsiteX4" fmla="*/ 169722 w 1498321"/>
              <a:gd name="connsiteY4" fmla="*/ 11528 h 68898"/>
              <a:gd name="connsiteX5" fmla="*/ 1498321 w 1498321"/>
              <a:gd name="connsiteY5" fmla="*/ 56110 h 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8321" h="68898">
                <a:moveTo>
                  <a:pt x="1498321" y="56110"/>
                </a:moveTo>
                <a:cubicBezTo>
                  <a:pt x="1033528" y="70301"/>
                  <a:pt x="595395" y="71532"/>
                  <a:pt x="199640" y="65396"/>
                </a:cubicBezTo>
                <a:lnTo>
                  <a:pt x="0" y="61318"/>
                </a:lnTo>
                <a:lnTo>
                  <a:pt x="0" y="0"/>
                </a:lnTo>
                <a:lnTo>
                  <a:pt x="169722" y="11528"/>
                </a:lnTo>
                <a:cubicBezTo>
                  <a:pt x="568446" y="36127"/>
                  <a:pt x="1015369" y="53504"/>
                  <a:pt x="1498321" y="561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176"/>
            <a:endParaRPr lang="fr-FR" sz="1867">
              <a:solidFill>
                <a:srgbClr val="232323"/>
              </a:solidFill>
              <a:latin typeface="Calibri"/>
            </a:endParaRPr>
          </a:p>
        </p:txBody>
      </p:sp>
      <p:sp>
        <p:nvSpPr>
          <p:cNvPr id="31" name="Titre 7"/>
          <p:cNvSpPr>
            <a:spLocks noGrp="1"/>
          </p:cNvSpPr>
          <p:nvPr>
            <p:ph type="title"/>
          </p:nvPr>
        </p:nvSpPr>
        <p:spPr bwMode="gray">
          <a:xfrm>
            <a:off x="6515101" y="1284759"/>
            <a:ext cx="5276851" cy="1047751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515102" y="2574032"/>
            <a:ext cx="5314951" cy="1143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fr-FR" sz="2667" b="0" kern="1200" cap="small" normalizeH="0" baseline="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3" name="Espace réservé du contenu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6629401" y="3784600"/>
            <a:ext cx="5200651" cy="20574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fr-FR" sz="2133" b="0" kern="1200" cap="none" normalizeH="0" baseline="0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/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6461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27050" y="260649"/>
            <a:ext cx="11137901" cy="906361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27050" y="1484323"/>
            <a:ext cx="11137901" cy="468152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1396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1" y="-65612"/>
            <a:ext cx="12194116" cy="1790607"/>
            <a:chOff x="0" y="-49209"/>
            <a:chExt cx="9145587" cy="1342955"/>
          </a:xfrm>
        </p:grpSpPr>
        <p:sp>
          <p:nvSpPr>
            <p:cNvPr id="16" name="Freeform 20"/>
            <p:cNvSpPr>
              <a:spLocks/>
            </p:cNvSpPr>
            <p:nvPr userDrawn="1"/>
          </p:nvSpPr>
          <p:spPr bwMode="gray">
            <a:xfrm>
              <a:off x="3374982" y="1"/>
              <a:ext cx="5770605" cy="1284517"/>
            </a:xfrm>
            <a:custGeom>
              <a:avLst/>
              <a:gdLst/>
              <a:ahLst/>
              <a:cxnLst/>
              <a:rect l="l" t="t" r="r" b="b"/>
              <a:pathLst>
                <a:path w="5770605" h="1284517">
                  <a:moveTo>
                    <a:pt x="5674681" y="0"/>
                  </a:moveTo>
                  <a:lnTo>
                    <a:pt x="5770605" y="0"/>
                  </a:lnTo>
                  <a:lnTo>
                    <a:pt x="5770605" y="321661"/>
                  </a:lnTo>
                  <a:cubicBezTo>
                    <a:pt x="3772848" y="1089664"/>
                    <a:pt x="1637979" y="1295465"/>
                    <a:pt x="0" y="1284076"/>
                  </a:cubicBezTo>
                  <a:cubicBezTo>
                    <a:pt x="1752676" y="1211862"/>
                    <a:pt x="3963502" y="901911"/>
                    <a:pt x="5674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" name="Freeform 22"/>
            <p:cNvSpPr>
              <a:spLocks/>
            </p:cNvSpPr>
            <p:nvPr userDrawn="1"/>
          </p:nvSpPr>
          <p:spPr bwMode="gray">
            <a:xfrm>
              <a:off x="0" y="-49209"/>
              <a:ext cx="3479800" cy="1342955"/>
            </a:xfrm>
            <a:custGeom>
              <a:avLst/>
              <a:gdLst/>
              <a:ahLst/>
              <a:cxnLst/>
              <a:rect l="l" t="t" r="r" b="b"/>
              <a:pathLst>
                <a:path w="3479800" h="1342955">
                  <a:moveTo>
                    <a:pt x="3745" y="0"/>
                  </a:moveTo>
                  <a:lnTo>
                    <a:pt x="4901" y="0"/>
                  </a:lnTo>
                  <a:lnTo>
                    <a:pt x="4901" y="962445"/>
                  </a:lnTo>
                  <a:cubicBezTo>
                    <a:pt x="4901" y="962445"/>
                    <a:pt x="1437664" y="1310235"/>
                    <a:pt x="3479800" y="1324930"/>
                  </a:cubicBezTo>
                  <a:cubicBezTo>
                    <a:pt x="1514516" y="1404935"/>
                    <a:pt x="104" y="1192687"/>
                    <a:pt x="0" y="1192672"/>
                  </a:cubicBezTo>
                  <a:cubicBezTo>
                    <a:pt x="0" y="1192672"/>
                    <a:pt x="0" y="1192672"/>
                    <a:pt x="3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" name="Rectangle 2"/>
            <p:cNvSpPr/>
            <p:nvPr userDrawn="1"/>
          </p:nvSpPr>
          <p:spPr>
            <a:xfrm>
              <a:off x="0" y="0"/>
              <a:ext cx="9061374" cy="1285878"/>
            </a:xfrm>
            <a:custGeom>
              <a:avLst/>
              <a:gdLst/>
              <a:ahLst/>
              <a:cxnLst/>
              <a:rect l="l" t="t" r="r" b="b"/>
              <a:pathLst>
                <a:path w="9061374" h="1285878">
                  <a:moveTo>
                    <a:pt x="0" y="0"/>
                  </a:moveTo>
                  <a:lnTo>
                    <a:pt x="9061374" y="0"/>
                  </a:lnTo>
                  <a:cubicBezTo>
                    <a:pt x="7350591" y="906827"/>
                    <a:pt x="5233770" y="1213486"/>
                    <a:pt x="3474539" y="1285878"/>
                  </a:cubicBezTo>
                  <a:cubicBezTo>
                    <a:pt x="1433421" y="1271165"/>
                    <a:pt x="186" y="922963"/>
                    <a:pt x="0" y="922918"/>
                  </a:cubicBezTo>
                  <a:cubicBezTo>
                    <a:pt x="0" y="922892"/>
                    <a:pt x="0" y="918086"/>
                    <a:pt x="0" y="0"/>
                  </a:cubicBezTo>
                  <a:close/>
                </a:path>
              </a:pathLst>
            </a:custGeom>
            <a:solidFill>
              <a:srgbClr val="CF02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</p:grpSp>
      <p:sp>
        <p:nvSpPr>
          <p:cNvPr id="9" name="Espace réservé du texte 8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527051" y="2319329"/>
            <a:ext cx="11137900" cy="38465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67"/>
              </a:spcBef>
              <a:buFont typeface="Arial" panose="020B0604020202020204" pitchFamily="34" charset="0"/>
              <a:buNone/>
              <a:defRPr sz="2667" b="0"/>
            </a:lvl1pPr>
            <a:lvl2pPr marL="0" indent="0">
              <a:spcBef>
                <a:spcPts val="1067"/>
              </a:spcBef>
              <a:buFont typeface="Arial" panose="020B0604020202020204" pitchFamily="34" charset="0"/>
              <a:buNone/>
              <a:defRPr sz="3200" b="1"/>
            </a:lvl2pPr>
            <a:lvl3pPr marL="658268" indent="0">
              <a:buNone/>
              <a:defRPr/>
            </a:lvl3pPr>
            <a:lvl4pPr marL="1198003" indent="0">
              <a:buFont typeface="Arial" panose="020B0604020202020204" pitchFamily="34" charset="0"/>
              <a:buNone/>
              <a:defRPr/>
            </a:lvl4pPr>
            <a:lvl5pPr marL="1198003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 userDrawn="1"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 userDrawn="1"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00891" y="644691"/>
            <a:ext cx="3176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2197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7320" y="-2869"/>
            <a:ext cx="12200535" cy="342492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5049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5049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  <a:gd name="connsiteX0" fmla="*/ 0 w 10006"/>
              <a:gd name="connsiteY0" fmla="*/ 0 h 10365"/>
              <a:gd name="connsiteX1" fmla="*/ 10006 w 10006"/>
              <a:gd name="connsiteY1" fmla="*/ 9 h 10365"/>
              <a:gd name="connsiteX2" fmla="*/ 10006 w 10006"/>
              <a:gd name="connsiteY2" fmla="*/ 5049 h 10365"/>
              <a:gd name="connsiteX3" fmla="*/ 4043 w 10006"/>
              <a:gd name="connsiteY3" fmla="*/ 10343 h 10365"/>
              <a:gd name="connsiteX4" fmla="*/ 6 w 10006"/>
              <a:gd name="connsiteY4" fmla="*/ 9334 h 10365"/>
              <a:gd name="connsiteX5" fmla="*/ 0 w 10006"/>
              <a:gd name="connsiteY5" fmla="*/ 0 h 10365"/>
              <a:gd name="connsiteX0" fmla="*/ 0 w 10006"/>
              <a:gd name="connsiteY0" fmla="*/ 0 h 10346"/>
              <a:gd name="connsiteX1" fmla="*/ 10006 w 10006"/>
              <a:gd name="connsiteY1" fmla="*/ 9 h 10346"/>
              <a:gd name="connsiteX2" fmla="*/ 10006 w 10006"/>
              <a:gd name="connsiteY2" fmla="*/ 5049 h 10346"/>
              <a:gd name="connsiteX3" fmla="*/ 4043 w 10006"/>
              <a:gd name="connsiteY3" fmla="*/ 10343 h 10346"/>
              <a:gd name="connsiteX4" fmla="*/ 6 w 10006"/>
              <a:gd name="connsiteY4" fmla="*/ 8873 h 10346"/>
              <a:gd name="connsiteX5" fmla="*/ 0 w 10006"/>
              <a:gd name="connsiteY5" fmla="*/ 0 h 10346"/>
              <a:gd name="connsiteX0" fmla="*/ 0 w 10006"/>
              <a:gd name="connsiteY0" fmla="*/ 0 h 10361"/>
              <a:gd name="connsiteX1" fmla="*/ 10006 w 10006"/>
              <a:gd name="connsiteY1" fmla="*/ 9 h 10361"/>
              <a:gd name="connsiteX2" fmla="*/ 10006 w 10006"/>
              <a:gd name="connsiteY2" fmla="*/ 5049 h 10361"/>
              <a:gd name="connsiteX3" fmla="*/ 4043 w 10006"/>
              <a:gd name="connsiteY3" fmla="*/ 10343 h 10361"/>
              <a:gd name="connsiteX4" fmla="*/ 6 w 10006"/>
              <a:gd name="connsiteY4" fmla="*/ 8873 h 10361"/>
              <a:gd name="connsiteX5" fmla="*/ 0 w 10006"/>
              <a:gd name="connsiteY5" fmla="*/ 0 h 10361"/>
              <a:gd name="connsiteX0" fmla="*/ 0 w 10006"/>
              <a:gd name="connsiteY0" fmla="*/ 0 h 10361"/>
              <a:gd name="connsiteX1" fmla="*/ 10006 w 10006"/>
              <a:gd name="connsiteY1" fmla="*/ 9 h 10361"/>
              <a:gd name="connsiteX2" fmla="*/ 10006 w 10006"/>
              <a:gd name="connsiteY2" fmla="*/ 5049 h 10361"/>
              <a:gd name="connsiteX3" fmla="*/ 4043 w 10006"/>
              <a:gd name="connsiteY3" fmla="*/ 10343 h 10361"/>
              <a:gd name="connsiteX4" fmla="*/ 6 w 10006"/>
              <a:gd name="connsiteY4" fmla="*/ 8873 h 10361"/>
              <a:gd name="connsiteX5" fmla="*/ 0 w 10006"/>
              <a:gd name="connsiteY5" fmla="*/ 0 h 10361"/>
              <a:gd name="connsiteX0" fmla="*/ 0 w 10006"/>
              <a:gd name="connsiteY0" fmla="*/ 0 h 10361"/>
              <a:gd name="connsiteX1" fmla="*/ 10006 w 10006"/>
              <a:gd name="connsiteY1" fmla="*/ 9 h 10361"/>
              <a:gd name="connsiteX2" fmla="*/ 10006 w 10006"/>
              <a:gd name="connsiteY2" fmla="*/ 5049 h 10361"/>
              <a:gd name="connsiteX3" fmla="*/ 4043 w 10006"/>
              <a:gd name="connsiteY3" fmla="*/ 10343 h 10361"/>
              <a:gd name="connsiteX4" fmla="*/ 1 w 10006"/>
              <a:gd name="connsiteY4" fmla="*/ 8873 h 10361"/>
              <a:gd name="connsiteX5" fmla="*/ 0 w 10006"/>
              <a:gd name="connsiteY5" fmla="*/ 0 h 10361"/>
              <a:gd name="connsiteX0" fmla="*/ 0 w 10006"/>
              <a:gd name="connsiteY0" fmla="*/ 0 h 10361"/>
              <a:gd name="connsiteX1" fmla="*/ 10006 w 10006"/>
              <a:gd name="connsiteY1" fmla="*/ 9 h 10361"/>
              <a:gd name="connsiteX2" fmla="*/ 10006 w 10006"/>
              <a:gd name="connsiteY2" fmla="*/ 5049 h 10361"/>
              <a:gd name="connsiteX3" fmla="*/ 4043 w 10006"/>
              <a:gd name="connsiteY3" fmla="*/ 10343 h 10361"/>
              <a:gd name="connsiteX4" fmla="*/ 1 w 10006"/>
              <a:gd name="connsiteY4" fmla="*/ 8873 h 10361"/>
              <a:gd name="connsiteX5" fmla="*/ 0 w 10006"/>
              <a:gd name="connsiteY5" fmla="*/ 0 h 10361"/>
              <a:gd name="connsiteX0" fmla="*/ 0 w 10006"/>
              <a:gd name="connsiteY0" fmla="*/ 0 h 10361"/>
              <a:gd name="connsiteX1" fmla="*/ 10006 w 10006"/>
              <a:gd name="connsiteY1" fmla="*/ 9 h 10361"/>
              <a:gd name="connsiteX2" fmla="*/ 9998 w 10006"/>
              <a:gd name="connsiteY2" fmla="*/ 5049 h 10361"/>
              <a:gd name="connsiteX3" fmla="*/ 4043 w 10006"/>
              <a:gd name="connsiteY3" fmla="*/ 10343 h 10361"/>
              <a:gd name="connsiteX4" fmla="*/ 1 w 10006"/>
              <a:gd name="connsiteY4" fmla="*/ 8873 h 10361"/>
              <a:gd name="connsiteX5" fmla="*/ 0 w 10006"/>
              <a:gd name="connsiteY5" fmla="*/ 0 h 10361"/>
              <a:gd name="connsiteX0" fmla="*/ 0 w 10003"/>
              <a:gd name="connsiteY0" fmla="*/ 1 h 10362"/>
              <a:gd name="connsiteX1" fmla="*/ 10003 w 10003"/>
              <a:gd name="connsiteY1" fmla="*/ 0 h 10362"/>
              <a:gd name="connsiteX2" fmla="*/ 9998 w 10003"/>
              <a:gd name="connsiteY2" fmla="*/ 5050 h 10362"/>
              <a:gd name="connsiteX3" fmla="*/ 4043 w 10003"/>
              <a:gd name="connsiteY3" fmla="*/ 10344 h 10362"/>
              <a:gd name="connsiteX4" fmla="*/ 1 w 10003"/>
              <a:gd name="connsiteY4" fmla="*/ 8874 h 10362"/>
              <a:gd name="connsiteX5" fmla="*/ 0 w 10003"/>
              <a:gd name="connsiteY5" fmla="*/ 1 h 10362"/>
              <a:gd name="connsiteX0" fmla="*/ 0 w 10000"/>
              <a:gd name="connsiteY0" fmla="*/ 1 h 10362"/>
              <a:gd name="connsiteX1" fmla="*/ 10000 w 10000"/>
              <a:gd name="connsiteY1" fmla="*/ 0 h 10362"/>
              <a:gd name="connsiteX2" fmla="*/ 9998 w 10000"/>
              <a:gd name="connsiteY2" fmla="*/ 5050 h 10362"/>
              <a:gd name="connsiteX3" fmla="*/ 4043 w 10000"/>
              <a:gd name="connsiteY3" fmla="*/ 10344 h 10362"/>
              <a:gd name="connsiteX4" fmla="*/ 1 w 10000"/>
              <a:gd name="connsiteY4" fmla="*/ 8874 h 10362"/>
              <a:gd name="connsiteX5" fmla="*/ 0 w 10000"/>
              <a:gd name="connsiteY5" fmla="*/ 1 h 1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362">
                <a:moveTo>
                  <a:pt x="0" y="1"/>
                </a:moveTo>
                <a:lnTo>
                  <a:pt x="10000" y="0"/>
                </a:lnTo>
                <a:cubicBezTo>
                  <a:pt x="10002" y="2360"/>
                  <a:pt x="9996" y="2691"/>
                  <a:pt x="9998" y="5050"/>
                </a:cubicBezTo>
                <a:cubicBezTo>
                  <a:pt x="7551" y="9862"/>
                  <a:pt x="4072" y="10376"/>
                  <a:pt x="4043" y="10344"/>
                </a:cubicBezTo>
                <a:cubicBezTo>
                  <a:pt x="4007" y="10389"/>
                  <a:pt x="1958" y="10477"/>
                  <a:pt x="1" y="8874"/>
                </a:cubicBezTo>
                <a:cubicBezTo>
                  <a:pt x="-2" y="5762"/>
                  <a:pt x="3" y="3113"/>
                  <a:pt x="0" y="1"/>
                </a:cubicBezTo>
                <a:close/>
              </a:path>
            </a:pathLst>
          </a:custGeom>
        </p:spPr>
        <p:txBody>
          <a:bodyPr/>
          <a:lstStyle>
            <a:lvl1pPr marL="361942" marR="0" indent="-361942" algn="l" defTabSz="1218902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dirty="0"/>
              <a:t>Cliquez sur l'icône pour ajouter une image</a:t>
            </a:r>
          </a:p>
          <a:p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27381" y="6538281"/>
            <a:ext cx="0" cy="9875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27382" y="4181570"/>
            <a:ext cx="8601908" cy="461709"/>
          </a:xfrm>
        </p:spPr>
        <p:txBody>
          <a:bodyPr wrap="square" anchor="b">
            <a:spAutoFit/>
          </a:bodyPr>
          <a:lstStyle>
            <a:lvl1pPr algn="l">
              <a:defRPr sz="2667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27382" y="4654562"/>
            <a:ext cx="8609620" cy="328295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548"/>
              </a:spcBef>
              <a:buFont typeface="Arial" panose="020B0604020202020204" pitchFamily="34" charset="0"/>
              <a:buNone/>
              <a:defRPr sz="2133">
                <a:solidFill>
                  <a:schemeClr val="tx1"/>
                </a:solidFill>
                <a:latin typeface="+mj-lt"/>
              </a:defRPr>
            </a:lvl1pPr>
            <a:lvl2pPr marL="60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" y="1648883"/>
            <a:ext cx="12194116" cy="1790608"/>
            <a:chOff x="0" y="1236662"/>
            <a:chExt cx="9145587" cy="1342956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28" name="Freeform 20"/>
            <p:cNvSpPr>
              <a:spLocks/>
            </p:cNvSpPr>
            <p:nvPr userDrawn="1"/>
          </p:nvSpPr>
          <p:spPr bwMode="gray">
            <a:xfrm>
              <a:off x="3374982" y="1236662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gray">
            <a:xfrm>
              <a:off x="0" y="2196471"/>
              <a:ext cx="3479800" cy="383147"/>
            </a:xfrm>
            <a:custGeom>
              <a:avLst/>
              <a:gdLst/>
              <a:ahLst/>
              <a:cxnLst/>
              <a:rect l="l" t="t" r="r" b="b"/>
              <a:pathLst>
                <a:path w="3479800" h="383147">
                  <a:moveTo>
                    <a:pt x="731" y="0"/>
                  </a:moveTo>
                  <a:lnTo>
                    <a:pt x="4901" y="0"/>
                  </a:lnTo>
                  <a:lnTo>
                    <a:pt x="4901" y="2637"/>
                  </a:lnTo>
                  <a:cubicBezTo>
                    <a:pt x="4901" y="2637"/>
                    <a:pt x="1437664" y="350427"/>
                    <a:pt x="3479800" y="365122"/>
                  </a:cubicBezTo>
                  <a:cubicBezTo>
                    <a:pt x="1514512" y="445128"/>
                    <a:pt x="99" y="232878"/>
                    <a:pt x="0" y="232864"/>
                  </a:cubicBezTo>
                  <a:cubicBezTo>
                    <a:pt x="0" y="232864"/>
                    <a:pt x="0" y="232864"/>
                    <a:pt x="7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32" name="Image 3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1165385" y="6280149"/>
            <a:ext cx="567455" cy="4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7382" y="1484320"/>
            <a:ext cx="11137569" cy="46815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27381" y="336501"/>
            <a:ext cx="11137464" cy="332547"/>
          </a:xfrm>
        </p:spPr>
        <p:txBody>
          <a:bodyPr anchor="ctr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27381" y="744733"/>
            <a:ext cx="11137569" cy="296863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2133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3479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6257541" y="1484323"/>
            <a:ext cx="5376929" cy="4682011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7049" y="1484315"/>
            <a:ext cx="5409859" cy="4681536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27050" y="260649"/>
            <a:ext cx="11137901" cy="906361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2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7050" y="1484321"/>
            <a:ext cx="5568951" cy="4681528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27050" y="260649"/>
            <a:ext cx="11137901" cy="906361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6384050" y="1474798"/>
            <a:ext cx="5807967" cy="469105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7033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27050" y="260649"/>
            <a:ext cx="11137901" cy="83677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46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2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27049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2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35131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27049" y="6538281"/>
            <a:ext cx="0" cy="9875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27050" y="112474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2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27050" y="1484315"/>
            <a:ext cx="11137900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1165385" y="6280149"/>
            <a:ext cx="567455" cy="4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0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700" r:id="rId18"/>
  </p:sldLayoutIdLst>
  <p:hf hdr="0" dt="0"/>
  <p:txStyles>
    <p:titleStyle>
      <a:lvl1pPr algn="l" defTabSz="1218902" rtl="0" eaLnBrk="1" latinLnBrk="0" hangingPunct="1">
        <a:lnSpc>
          <a:spcPct val="90000"/>
        </a:lnSpc>
        <a:spcBef>
          <a:spcPct val="0"/>
        </a:spcBef>
        <a:buNone/>
        <a:defRPr sz="2667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61942" indent="-361942" algn="l" defTabSz="1218902" rtl="0" eaLnBrk="1" latinLnBrk="0" hangingPunct="1">
        <a:spcBef>
          <a:spcPts val="800"/>
        </a:spcBef>
        <a:buClr>
          <a:srgbClr val="CF022B"/>
        </a:buClr>
        <a:buSzPct val="90000"/>
        <a:buFontTx/>
        <a:buBlip>
          <a:blip r:embed="rId21"/>
        </a:buBlip>
        <a:tabLst/>
        <a:defRPr sz="2133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954593" indent="-323843" algn="l" defTabSz="1218902" rtl="0" eaLnBrk="1" latinLnBrk="0" hangingPunct="1">
        <a:spcBef>
          <a:spcPts val="548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1318651" marR="0" indent="-270927" algn="l" defTabSz="967293" rtl="0" eaLnBrk="1" fontAlgn="auto" latinLnBrk="0" hangingPunct="1">
        <a:lnSpc>
          <a:spcPct val="100000"/>
        </a:lnSpc>
        <a:spcBef>
          <a:spcPts val="548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320767" indent="-275160" algn="l" defTabSz="1218902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2133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18" marR="0" indent="-264577" algn="l" defTabSz="121890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133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39297" indent="-118530" algn="l" defTabSz="1218902" rtl="0" eaLnBrk="1" latinLnBrk="0" hangingPunct="1">
        <a:spcBef>
          <a:spcPct val="20000"/>
        </a:spcBef>
        <a:buFont typeface="Calibri" panose="020F0502020204030204" pitchFamily="34" charset="0"/>
        <a:buChar char="‐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479988" indent="0" algn="l" defTabSz="1218902" rtl="0" eaLnBrk="1" latinLnBrk="0" hangingPunct="1">
        <a:spcBef>
          <a:spcPct val="20000"/>
        </a:spcBef>
        <a:buFont typeface="Calibri" panose="020F0502020204030204" pitchFamily="34" charset="0"/>
        <a:buChar char="‐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4570879" indent="-304726" algn="l" defTabSz="121890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726" algn="l" defTabSz="121890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1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2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3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3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54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03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55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605" algn="l" defTabSz="12189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6017" y="190501"/>
            <a:ext cx="10727267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5884" y="6469064"/>
            <a:ext cx="144780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defTabSz="914199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rgbClr val="46464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9084" y="6502401"/>
            <a:ext cx="6060016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defTabSz="914199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46464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Master MIAGE - </a:t>
            </a:r>
            <a:r>
              <a:rPr lang="fr-FR" dirty="0" err="1"/>
              <a:t>Sopra</a:t>
            </a:r>
            <a:r>
              <a:rPr lang="fr-FR" dirty="0"/>
              <a:t> </a:t>
            </a:r>
            <a:r>
              <a:rPr lang="fr-FR" dirty="0" err="1"/>
              <a:t>Steria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984" y="6502401"/>
            <a:ext cx="395816" cy="161925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 defTabSz="914199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46464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A5A234-6F17-43C4-84AD-3D95001A558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9084" y="6538914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00"/>
            <a:ext cx="85513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2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99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  <p:sp>
        <p:nvSpPr>
          <p:cNvPr id="1033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pic>
        <p:nvPicPr>
          <p:cNvPr id="1034" name="Imag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801351" y="6286501"/>
            <a:ext cx="74718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25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hf hdr="0" dt="0"/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fontAlgn="base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fontAlgn="base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fontAlgn="base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fontAlgn="base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fontAlgn="base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AspNetCore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9" Type="http://schemas.openxmlformats.org/officeDocument/2006/relationships/image" Target="../media/image93.png"/><Relationship Id="rId21" Type="http://schemas.openxmlformats.org/officeDocument/2006/relationships/image" Target="../media/image75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50" Type="http://schemas.openxmlformats.org/officeDocument/2006/relationships/image" Target="../media/image104.png"/><Relationship Id="rId55" Type="http://schemas.openxmlformats.org/officeDocument/2006/relationships/image" Target="../media/image109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41" Type="http://schemas.openxmlformats.org/officeDocument/2006/relationships/image" Target="../media/image95.png"/><Relationship Id="rId54" Type="http://schemas.openxmlformats.org/officeDocument/2006/relationships/image" Target="../media/image10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3" Type="http://schemas.openxmlformats.org/officeDocument/2006/relationships/image" Target="../media/image107.png"/><Relationship Id="rId58" Type="http://schemas.openxmlformats.org/officeDocument/2006/relationships/image" Target="../media/image112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49" Type="http://schemas.openxmlformats.org/officeDocument/2006/relationships/image" Target="../media/image103.png"/><Relationship Id="rId57" Type="http://schemas.openxmlformats.org/officeDocument/2006/relationships/image" Target="../media/image111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52" Type="http://schemas.openxmlformats.org/officeDocument/2006/relationships/image" Target="../media/image106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48" Type="http://schemas.openxmlformats.org/officeDocument/2006/relationships/image" Target="../media/image102.png"/><Relationship Id="rId56" Type="http://schemas.openxmlformats.org/officeDocument/2006/relationships/image" Target="../media/image110.png"/><Relationship Id="rId8" Type="http://schemas.openxmlformats.org/officeDocument/2006/relationships/image" Target="../media/image62.png"/><Relationship Id="rId51" Type="http://schemas.openxmlformats.org/officeDocument/2006/relationships/image" Target="../media/image105.png"/><Relationship Id="rId3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hyperlink" Target="https://github.com/dotnet/core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tnet.microsoft.com/download/archives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5846" y="4217143"/>
            <a:ext cx="8601908" cy="424711"/>
          </a:xfrm>
        </p:spPr>
        <p:txBody>
          <a:bodyPr/>
          <a:lstStyle/>
          <a:p>
            <a:r>
              <a:rPr lang="fr-FR" dirty="0"/>
              <a:t> Interopérabilité et Innovation dans les SI 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partie cool du module! </a:t>
            </a:r>
            <a:endParaRPr lang="fr-FR" dirty="0"/>
          </a:p>
        </p:txBody>
      </p:sp>
      <p:pic>
        <p:nvPicPr>
          <p:cNvPr id="5" name="Picture 2" descr="Image associ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15" y="4972197"/>
            <a:ext cx="1847624" cy="1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sz="2400" b="1" dirty="0" smtClean="0"/>
              <a:t>Le plus modulaire</a:t>
            </a:r>
          </a:p>
          <a:p>
            <a:endParaRPr lang="fr-FR" sz="2400" b="1" dirty="0"/>
          </a:p>
          <a:p>
            <a:endParaRPr lang="fr-FR" sz="2400" b="1" dirty="0" smtClean="0"/>
          </a:p>
          <a:p>
            <a:endParaRPr lang="fr-FR" sz="2400" b="1" dirty="0"/>
          </a:p>
          <a:p>
            <a:endParaRPr lang="fr-FR" sz="2400" b="1" dirty="0" smtClean="0"/>
          </a:p>
          <a:p>
            <a:endParaRPr lang="fr-FR" sz="2400" b="1" dirty="0"/>
          </a:p>
          <a:p>
            <a:r>
              <a:rPr lang="fr-FR" sz="1800" dirty="0" smtClean="0"/>
              <a:t>Nécessite quelques extensions</a:t>
            </a:r>
          </a:p>
          <a:p>
            <a:pPr lvl="1"/>
            <a:r>
              <a:rPr lang="fr-FR" sz="1400" dirty="0" smtClean="0"/>
              <a:t>C#</a:t>
            </a:r>
          </a:p>
          <a:p>
            <a:pPr lvl="1"/>
            <a:r>
              <a:rPr lang="fr-FR" sz="1400" smtClean="0"/>
              <a:t>…</a:t>
            </a:r>
            <a:endParaRPr lang="fr-FR" sz="14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 smtClean="0"/>
              <a:t>Le plus complet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1800" dirty="0" smtClean="0"/>
              <a:t>Version actuelle 2017</a:t>
            </a:r>
          </a:p>
          <a:p>
            <a:r>
              <a:rPr lang="fr-FR" sz="1800" dirty="0" smtClean="0"/>
              <a:t>Sortie de la version 2019 le 02/19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IDE utiliser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0" y="6502400"/>
            <a:ext cx="6059488" cy="161925"/>
          </a:xfrm>
        </p:spPr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0" y="6502400"/>
            <a:ext cx="395288" cy="161925"/>
          </a:xfrm>
        </p:spPr>
        <p:txBody>
          <a:bodyPr/>
          <a:lstStyle/>
          <a:p>
            <a:pPr>
              <a:defRPr/>
            </a:pPr>
            <a:fld id="{8AC6F03D-15B5-4158-A9AB-90B4D2964A72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35" y="2016216"/>
            <a:ext cx="5371284" cy="268564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9" y="2521019"/>
            <a:ext cx="4211790" cy="21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3733" b="1" dirty="0" smtClean="0"/>
              <a:t>Démo :</a:t>
            </a:r>
          </a:p>
          <a:p>
            <a:r>
              <a:rPr lang="fr-FR" sz="3733" b="1" dirty="0" err="1" smtClean="0"/>
              <a:t>HelloWorld</a:t>
            </a:r>
            <a:endParaRPr lang="fr-FR" sz="3733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1" y="6502400"/>
            <a:ext cx="6060017" cy="162984"/>
          </a:xfrm>
        </p:spPr>
        <p:txBody>
          <a:bodyPr/>
          <a:lstStyle/>
          <a:p>
            <a:r>
              <a:rPr lang="fr-FR"/>
              <a:t>Title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1" y="6502400"/>
            <a:ext cx="393700" cy="162984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33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CORE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 smtClean="0"/>
              <a:t>« ASP.NET </a:t>
            </a:r>
            <a:r>
              <a:rPr lang="fr-FR" i="1" dirty="0" err="1"/>
              <a:t>Core</a:t>
            </a:r>
            <a:r>
              <a:rPr lang="fr-FR" i="1" dirty="0"/>
              <a:t> est un </a:t>
            </a:r>
            <a:r>
              <a:rPr lang="fr-FR" i="1" dirty="0" err="1"/>
              <a:t>framework</a:t>
            </a:r>
            <a:r>
              <a:rPr lang="fr-FR" i="1" dirty="0"/>
              <a:t> multiplateforme à hautes performances et </a:t>
            </a:r>
            <a:r>
              <a:rPr lang="fr-FR" i="1" dirty="0">
                <a:hlinkClick r:id="rId2"/>
              </a:rPr>
              <a:t>open source</a:t>
            </a:r>
            <a:r>
              <a:rPr lang="fr-FR" i="1" dirty="0"/>
              <a:t> pour créer des applications cloud modernes et connectées à Internet</a:t>
            </a:r>
            <a:r>
              <a:rPr lang="fr-FR" i="1" dirty="0" smtClean="0"/>
              <a:t>. »</a:t>
            </a:r>
          </a:p>
          <a:p>
            <a:r>
              <a:rPr lang="fr-FR" dirty="0" smtClean="0"/>
              <a:t>Permet des applications Web &amp; des API REST</a:t>
            </a:r>
          </a:p>
          <a:p>
            <a:r>
              <a:rPr lang="fr-FR" dirty="0" smtClean="0"/>
              <a:t>Multiplateforme : </a:t>
            </a:r>
          </a:p>
          <a:p>
            <a:endParaRPr lang="fr-FR" dirty="0"/>
          </a:p>
          <a:p>
            <a:r>
              <a:rPr lang="fr-FR" dirty="0"/>
              <a:t>Open source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github.com/aspnet/AspNetCore</a:t>
            </a:r>
            <a:endParaRPr lang="fr-FR" dirty="0" smtClean="0"/>
          </a:p>
          <a:p>
            <a:r>
              <a:rPr lang="fr-FR" dirty="0" smtClean="0"/>
              <a:t>Capable être héberger par IIS, Apache, </a:t>
            </a:r>
            <a:r>
              <a:rPr lang="fr-FR" dirty="0" err="1" smtClean="0"/>
              <a:t>Nginx</a:t>
            </a:r>
            <a:r>
              <a:rPr lang="fr-FR" dirty="0" smtClean="0"/>
              <a:t>, Docker, etc…</a:t>
            </a:r>
          </a:p>
          <a:p>
            <a:r>
              <a:rPr lang="fr-FR" dirty="0" smtClean="0"/>
              <a:t>Capable de s’auto-héberger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09" y="2821574"/>
            <a:ext cx="643830" cy="643830"/>
          </a:xfrm>
          <a:prstGeom prst="rect">
            <a:avLst/>
          </a:prstGeom>
        </p:spPr>
      </p:pic>
      <p:pic>
        <p:nvPicPr>
          <p:cNvPr id="12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04" y="2821574"/>
            <a:ext cx="541887" cy="6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5022056" y="2821574"/>
            <a:ext cx="647224" cy="647224"/>
            <a:chOff x="3875484" y="3101180"/>
            <a:chExt cx="1008963" cy="1008963"/>
          </a:xfrm>
        </p:grpSpPr>
        <p:sp>
          <p:nvSpPr>
            <p:cNvPr id="14" name="Rectangle 13"/>
            <p:cNvSpPr/>
            <p:nvPr/>
          </p:nvSpPr>
          <p:spPr>
            <a:xfrm>
              <a:off x="3875484" y="3101180"/>
              <a:ext cx="1008963" cy="1008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610" y="3127306"/>
              <a:ext cx="956711" cy="956711"/>
            </a:xfrm>
            <a:prstGeom prst="rect">
              <a:avLst/>
            </a:prstGeom>
          </p:spPr>
        </p:pic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500" y="2420834"/>
            <a:ext cx="3007357" cy="1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7919" y="1484312"/>
            <a:ext cx="7068592" cy="4681537"/>
          </a:xfrm>
        </p:spPr>
        <p:txBody>
          <a:bodyPr/>
          <a:lstStyle/>
          <a:p>
            <a:r>
              <a:rPr lang="fr-FR" sz="1800" dirty="0" smtClean="0"/>
              <a:t>Les partie Web et API d’ASP.NET </a:t>
            </a:r>
            <a:r>
              <a:rPr lang="fr-FR" sz="1800" dirty="0" err="1" smtClean="0"/>
              <a:t>Core</a:t>
            </a:r>
            <a:r>
              <a:rPr lang="fr-FR" sz="1800" dirty="0" smtClean="0"/>
              <a:t> partagent le même modèle de développement</a:t>
            </a:r>
          </a:p>
          <a:p>
            <a:r>
              <a:rPr lang="fr-FR" sz="1800" dirty="0" smtClean="0"/>
              <a:t>C’est une application console !!</a:t>
            </a:r>
          </a:p>
          <a:p>
            <a:r>
              <a:rPr lang="fr-FR" sz="1800" dirty="0" smtClean="0"/>
              <a:t>L’arborescence d’un projet sépare les ressources statiques des ressources de programmation</a:t>
            </a:r>
          </a:p>
          <a:p>
            <a:r>
              <a:rPr lang="fr-FR" sz="1800" dirty="0" smtClean="0"/>
              <a:t>La configuration applicative passe par un fichier </a:t>
            </a:r>
            <a:r>
              <a:rPr lang="fr-FR" sz="1800" dirty="0" err="1" smtClean="0"/>
              <a:t>json</a:t>
            </a:r>
            <a:endParaRPr lang="fr-FR" sz="1800" dirty="0" smtClean="0"/>
          </a:p>
          <a:p>
            <a:r>
              <a:rPr lang="fr-FR" sz="1800" dirty="0" smtClean="0"/>
              <a:t>L’injection de dépendance est intégré</a:t>
            </a:r>
          </a:p>
          <a:p>
            <a:r>
              <a:rPr lang="fr-FR" sz="1800" dirty="0" smtClean="0"/>
              <a:t>Les différentes fonctionnalités que l’on ajouter sont géré par des « middleware »</a:t>
            </a:r>
          </a:p>
          <a:p>
            <a:r>
              <a:rPr lang="fr-FR" sz="1800" dirty="0" err="1" smtClean="0"/>
              <a:t>Nuget</a:t>
            </a:r>
            <a:r>
              <a:rPr lang="fr-FR" sz="1800" dirty="0" smtClean="0"/>
              <a:t> toujours utilisé pour la gestion des packages</a:t>
            </a:r>
          </a:p>
          <a:p>
            <a:r>
              <a:rPr lang="fr-FR" sz="1800" dirty="0" smtClean="0"/>
              <a:t>Compatible avec tous les </a:t>
            </a:r>
            <a:r>
              <a:rPr lang="fr-FR" sz="1800" dirty="0" err="1" smtClean="0"/>
              <a:t>Frameworks</a:t>
            </a:r>
            <a:r>
              <a:rPr lang="fr-FR" sz="1800" dirty="0" smtClean="0"/>
              <a:t> modernes du moment : </a:t>
            </a:r>
            <a:r>
              <a:rPr lang="fr-FR" sz="1800" dirty="0" err="1" smtClean="0"/>
              <a:t>Angular</a:t>
            </a:r>
            <a:r>
              <a:rPr lang="fr-FR" sz="1800" dirty="0" smtClean="0"/>
              <a:t>, </a:t>
            </a:r>
            <a:r>
              <a:rPr lang="fr-FR" sz="1800" dirty="0" err="1" smtClean="0"/>
              <a:t>React</a:t>
            </a:r>
            <a:r>
              <a:rPr lang="fr-FR" sz="1800" dirty="0" smtClean="0"/>
              <a:t>, etc…</a:t>
            </a: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CORE	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AUTRE infos en vrac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E241FC4-8786-4097-B328-B9ED0E5298FC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7816537" y="249466"/>
            <a:ext cx="4162102" cy="3011239"/>
            <a:chOff x="971600" y="1143878"/>
            <a:chExt cx="7364376" cy="4896544"/>
          </a:xfrm>
        </p:grpSpPr>
        <p:sp>
          <p:nvSpPr>
            <p:cNvPr id="7" name="Rectangle 6"/>
            <p:cNvSpPr/>
            <p:nvPr/>
          </p:nvSpPr>
          <p:spPr bwMode="auto">
            <a:xfrm>
              <a:off x="971600" y="1143878"/>
              <a:ext cx="7364376" cy="4896544"/>
            </a:xfrm>
            <a:prstGeom prst="rect">
              <a:avLst/>
            </a:prstGeom>
            <a:solidFill>
              <a:srgbClr val="0072C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173">
                <a:defRPr/>
              </a:pPr>
              <a:r>
                <a:rPr lang="en-US" sz="1600" kern="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ASP.NET </a:t>
              </a:r>
              <a:r>
                <a:rPr lang="en-US" sz="16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Core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046502" y="1647934"/>
              <a:ext cx="2253949" cy="432048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Pages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991524" y="1647934"/>
              <a:ext cx="2255778" cy="432048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7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API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481562" y="1647934"/>
              <a:ext cx="2330679" cy="432048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MVC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150883" y="2162007"/>
              <a:ext cx="4482075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/>
              <a:r>
                <a:rPr lang="en-US" sz="1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+mn-cs"/>
                </a:rPr>
                <a:t>Razor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150883" y="2698325"/>
              <a:ext cx="4482075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/>
              <a:r>
                <a:rPr lang="en-US" sz="1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+mn-cs"/>
                </a:rPr>
                <a:t>HTML Helpers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62673" y="3234642"/>
              <a:ext cx="4478420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/>
              <a:r>
                <a:rPr lang="en-US" sz="1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+mn-cs"/>
                </a:rPr>
                <a:t>Controllers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662673" y="3769646"/>
              <a:ext cx="4478420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/>
              <a:r>
                <a:rPr lang="en-US" sz="1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+mn-cs"/>
                </a:rPr>
                <a:t>Actions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662673" y="4307495"/>
              <a:ext cx="4478420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/>
              <a:r>
                <a:rPr lang="en-US" sz="1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+mn-cs"/>
                </a:rPr>
                <a:t>Filters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662673" y="4842499"/>
              <a:ext cx="4478420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/>
              <a:r>
                <a:rPr lang="en-US" sz="1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+mn-cs"/>
                </a:rPr>
                <a:t>Model binding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62673" y="5376190"/>
              <a:ext cx="4478420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/>
              <a:r>
                <a:rPr lang="en-US" sz="1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+mn-cs"/>
                </a:rPr>
                <a:t>Dependency Resolver</a:t>
              </a:r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704" y="3381601"/>
            <a:ext cx="2457793" cy="3277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340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CORE MVC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0" y="6502400"/>
            <a:ext cx="395288" cy="161925"/>
          </a:xfrm>
        </p:spPr>
        <p:txBody>
          <a:bodyPr/>
          <a:lstStyle/>
          <a:p>
            <a:pPr>
              <a:defRPr/>
            </a:pPr>
            <a:fld id="{8E241FC4-8786-4097-B328-B9ED0E5298FC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0" y="6502400"/>
            <a:ext cx="6059488" cy="161925"/>
          </a:xfrm>
        </p:spPr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4" y="1240971"/>
            <a:ext cx="3928255" cy="322639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739" y="429034"/>
            <a:ext cx="4474852" cy="29080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743" y="3467302"/>
            <a:ext cx="5979799" cy="35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/>
              <a:t>dotnet</a:t>
            </a:r>
            <a:r>
              <a:rPr lang="fr-FR" sz="2800" dirty="0"/>
              <a:t> </a:t>
            </a:r>
            <a:r>
              <a:rPr lang="fr-FR" sz="2800" dirty="0" err="1"/>
              <a:t>tool</a:t>
            </a:r>
            <a:r>
              <a:rPr lang="fr-FR" sz="2800" dirty="0"/>
              <a:t> </a:t>
            </a:r>
            <a:r>
              <a:rPr lang="fr-FR" sz="2800" dirty="0" err="1"/>
              <a:t>install</a:t>
            </a:r>
            <a:r>
              <a:rPr lang="fr-FR" sz="2800" dirty="0"/>
              <a:t> --global </a:t>
            </a:r>
            <a:r>
              <a:rPr lang="fr-FR" sz="2800" dirty="0" err="1"/>
              <a:t>dotnet-aspnet-codegenerator</a:t>
            </a:r>
            <a:r>
              <a:rPr lang="fr-FR" sz="2800" dirty="0"/>
              <a:t> --version </a:t>
            </a:r>
            <a:r>
              <a:rPr lang="fr-FR" sz="2800" dirty="0" smtClean="0"/>
              <a:t>2.2.3</a:t>
            </a:r>
          </a:p>
          <a:p>
            <a:r>
              <a:rPr lang="fr-FR" sz="2800" dirty="0" err="1"/>
              <a:t>dotnet</a:t>
            </a:r>
            <a:r>
              <a:rPr lang="fr-FR" sz="2800" dirty="0"/>
              <a:t> </a:t>
            </a:r>
            <a:r>
              <a:rPr lang="fr-FR" sz="2800" dirty="0" err="1"/>
              <a:t>add</a:t>
            </a:r>
            <a:r>
              <a:rPr lang="fr-FR" sz="2800" dirty="0"/>
              <a:t> package </a:t>
            </a:r>
            <a:r>
              <a:rPr lang="fr-FR" sz="2800" dirty="0" err="1" smtClean="0"/>
              <a:t>Microsoft.VisualStudio.Web.CodeGeneration.Design</a:t>
            </a:r>
            <a:endParaRPr lang="fr-FR" sz="2800" dirty="0" smtClean="0"/>
          </a:p>
          <a:p>
            <a:r>
              <a:rPr lang="fr-FR" sz="2800" dirty="0" err="1"/>
              <a:t>dotnet</a:t>
            </a:r>
            <a:r>
              <a:rPr lang="fr-FR" sz="2800" dirty="0"/>
              <a:t> </a:t>
            </a:r>
            <a:r>
              <a:rPr lang="fr-FR" sz="2800" dirty="0" err="1"/>
              <a:t>aspnet-codegenerator</a:t>
            </a:r>
            <a:r>
              <a:rPr lang="fr-FR" sz="2800" dirty="0"/>
              <a:t> </a:t>
            </a:r>
            <a:r>
              <a:rPr lang="fr-FR" sz="2800" dirty="0" err="1"/>
              <a:t>controller</a:t>
            </a:r>
            <a:r>
              <a:rPr lang="fr-FR" sz="2800" dirty="0"/>
              <a:t> </a:t>
            </a:r>
            <a:r>
              <a:rPr lang="fr-FR" sz="2800" dirty="0" smtClean="0"/>
              <a:t>[options]</a:t>
            </a:r>
          </a:p>
          <a:p>
            <a:r>
              <a:rPr lang="fr-FR" sz="2800" dirty="0" err="1"/>
              <a:t>d</a:t>
            </a:r>
            <a:r>
              <a:rPr lang="fr-FR" sz="2800" dirty="0" err="1" smtClean="0"/>
              <a:t>otnet</a:t>
            </a:r>
            <a:r>
              <a:rPr lang="fr-FR" sz="2800" dirty="0" smtClean="0"/>
              <a:t> </a:t>
            </a:r>
            <a:r>
              <a:rPr lang="fr-FR" sz="2800" dirty="0" err="1" smtClean="0"/>
              <a:t>build</a:t>
            </a:r>
            <a:endParaRPr lang="fr-FR" sz="2800" dirty="0" smtClean="0"/>
          </a:p>
          <a:p>
            <a:r>
              <a:rPr lang="fr-FR" sz="2800" dirty="0" err="1"/>
              <a:t>d</a:t>
            </a:r>
            <a:r>
              <a:rPr lang="fr-FR" sz="2800" dirty="0" err="1" smtClean="0"/>
              <a:t>otnet</a:t>
            </a:r>
            <a:r>
              <a:rPr lang="fr-FR" sz="2800" dirty="0" smtClean="0"/>
              <a:t> </a:t>
            </a:r>
            <a:r>
              <a:rPr lang="fr-FR" sz="2800" dirty="0" err="1" smtClean="0"/>
              <a:t>run</a:t>
            </a:r>
            <a:endParaRPr lang="fr-FR" sz="2800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CORE MVC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Quelques commandes pratiques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7F7F642-0DE6-4921-9654-B3B1CFA5ECFE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10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3733" b="1" dirty="0" smtClean="0"/>
              <a:t>Démo :</a:t>
            </a:r>
          </a:p>
          <a:p>
            <a:r>
              <a:rPr lang="fr-FR" sz="3733" b="1" dirty="0" err="1" smtClean="0"/>
              <a:t>Webapp</a:t>
            </a:r>
            <a:endParaRPr lang="fr-FR" sz="3733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1" y="6502400"/>
            <a:ext cx="6060017" cy="162984"/>
          </a:xfrm>
        </p:spPr>
        <p:txBody>
          <a:bodyPr/>
          <a:lstStyle/>
          <a:p>
            <a:r>
              <a:rPr lang="fr-FR"/>
              <a:t>Title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1" y="6502400"/>
            <a:ext cx="393700" cy="162984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6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726017" y="1484787"/>
            <a:ext cx="5216061" cy="4678588"/>
          </a:xfrm>
        </p:spPr>
        <p:txBody>
          <a:bodyPr/>
          <a:lstStyle/>
          <a:p>
            <a:r>
              <a:rPr lang="fr-FR" dirty="0" smtClean="0"/>
              <a:t>Même modèle que le MVC mais sans le V</a:t>
            </a:r>
          </a:p>
          <a:p>
            <a:r>
              <a:rPr lang="fr-FR" dirty="0" smtClean="0"/>
              <a:t>Spécification de la route pour éviter les collisions avec la partie </a:t>
            </a:r>
            <a:r>
              <a:rPr lang="fr-FR" dirty="0" err="1" smtClean="0"/>
              <a:t>WebApp</a:t>
            </a:r>
            <a:r>
              <a:rPr lang="fr-FR" dirty="0" smtClean="0"/>
              <a:t> (Convention)</a:t>
            </a:r>
          </a:p>
          <a:p>
            <a:r>
              <a:rPr lang="fr-FR" dirty="0" smtClean="0"/>
              <a:t>Spécification des verbes HTTP en entête</a:t>
            </a:r>
          </a:p>
          <a:p>
            <a:pPr lvl="1"/>
            <a:r>
              <a:rPr lang="fr-FR" dirty="0" smtClean="0"/>
              <a:t>Précision des paramètres de </a:t>
            </a:r>
            <a:r>
              <a:rPr lang="fr-FR" dirty="0" err="1" smtClean="0"/>
              <a:t>query</a:t>
            </a:r>
            <a:r>
              <a:rPr lang="fr-FR" dirty="0" smtClean="0"/>
              <a:t> en paramètre</a:t>
            </a:r>
          </a:p>
          <a:p>
            <a:r>
              <a:rPr lang="fr-FR" dirty="0" smtClean="0"/>
              <a:t>Pour générer un </a:t>
            </a:r>
            <a:r>
              <a:rPr lang="fr-FR" dirty="0" err="1" smtClean="0"/>
              <a:t>controller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aspnet-codegenerator</a:t>
            </a:r>
            <a:r>
              <a:rPr lang="fr-FR" dirty="0"/>
              <a:t> </a:t>
            </a:r>
            <a:r>
              <a:rPr lang="fr-FR" dirty="0" err="1"/>
              <a:t>controller</a:t>
            </a:r>
            <a:r>
              <a:rPr lang="fr-FR" dirty="0"/>
              <a:t> -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smtClean="0"/>
              <a:t>&lt;</a:t>
            </a:r>
            <a:r>
              <a:rPr lang="fr-FR" dirty="0" err="1" smtClean="0"/>
              <a:t>controller</a:t>
            </a:r>
            <a:r>
              <a:rPr lang="fr-FR" dirty="0" smtClean="0"/>
              <a:t>&gt; </a:t>
            </a:r>
            <a:r>
              <a:rPr lang="fr-FR" dirty="0"/>
              <a:t>-m </a:t>
            </a:r>
            <a:r>
              <a:rPr lang="fr-FR" dirty="0" smtClean="0"/>
              <a:t>&lt;model&gt; </a:t>
            </a:r>
            <a:r>
              <a:rPr lang="fr-FR" dirty="0"/>
              <a:t>-dc </a:t>
            </a:r>
            <a:r>
              <a:rPr lang="fr-FR" dirty="0" smtClean="0"/>
              <a:t>&lt;</a:t>
            </a:r>
            <a:r>
              <a:rPr lang="fr-FR" dirty="0" err="1" smtClean="0"/>
              <a:t>dataContext</a:t>
            </a:r>
            <a:r>
              <a:rPr lang="fr-FR" dirty="0" smtClean="0"/>
              <a:t>&gt; </a:t>
            </a:r>
            <a:r>
              <a:rPr lang="fr-FR" dirty="0"/>
              <a:t>--</a:t>
            </a:r>
            <a:r>
              <a:rPr lang="fr-FR" dirty="0" err="1"/>
              <a:t>relativeFolderPath</a:t>
            </a:r>
            <a:r>
              <a:rPr lang="fr-FR" dirty="0"/>
              <a:t> </a:t>
            </a:r>
            <a:r>
              <a:rPr lang="fr-FR" dirty="0" err="1"/>
              <a:t>Controllers</a:t>
            </a:r>
            <a:r>
              <a:rPr lang="fr-FR" dirty="0"/>
              <a:t> </a:t>
            </a:r>
            <a:r>
              <a:rPr lang="fr-FR" dirty="0" smtClean="0"/>
              <a:t>-api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CORE WEBAPI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089650" y="299918"/>
            <a:ext cx="5382683" cy="655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[Route(</a:t>
            </a:r>
            <a:r>
              <a:rPr lang="fr-FR" sz="1050" dirty="0">
                <a:solidFill>
                  <a:srgbClr val="A31515"/>
                </a:solidFill>
                <a:latin typeface="Consolas" panose="020B0609020204030204" pitchFamily="49" charset="0"/>
              </a:rPr>
              <a:t>"api/[</a:t>
            </a:r>
            <a:r>
              <a:rPr lang="fr-F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controller</a:t>
            </a:r>
            <a:r>
              <a:rPr lang="fr-FR" sz="1050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PlayerController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GET: api/Player</a:t>
            </a:r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&lt;Player&gt;&gt;&gt; 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GetPlayer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GET: api/Player/5</a:t>
            </a:r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&lt;Player&gt;&gt;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GetPlayer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PUT: api/Player/5</a:t>
            </a:r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PutPlayer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id, Player player)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POST: api/Player</a:t>
            </a:r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&lt;Player&gt;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PostPlayer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(Player player)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DELETE: api/Player/5</a:t>
            </a:r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HttpDelete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5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&lt;Player&gt;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DeletePlayer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5077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541294" y="1484313"/>
            <a:ext cx="4678362" cy="467836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</a:t>
            </a:r>
            <a:r>
              <a:rPr lang="fr-FR" dirty="0" err="1" smtClean="0"/>
              <a:t>nuget</a:t>
            </a:r>
            <a:r>
              <a:rPr lang="fr-FR" dirty="0" smtClean="0"/>
              <a:t> à installer</a:t>
            </a:r>
          </a:p>
          <a:p>
            <a:pPr lvl="1"/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package </a:t>
            </a:r>
            <a:r>
              <a:rPr lang="fr-FR" dirty="0" err="1" smtClean="0"/>
              <a:t>Swashbuckle.AspnetCore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2 portions de code à ajouter dans </a:t>
            </a:r>
            <a:r>
              <a:rPr lang="fr-FR" dirty="0" err="1" smtClean="0"/>
              <a:t>Startup.cs</a:t>
            </a:r>
            <a:endParaRPr lang="fr-FR" dirty="0" smtClean="0"/>
          </a:p>
          <a:p>
            <a:pPr lvl="1"/>
            <a:r>
              <a:rPr lang="fr-FR" dirty="0" smtClean="0"/>
              <a:t>Dans </a:t>
            </a:r>
            <a:r>
              <a:rPr lang="fr-FR" dirty="0" err="1" smtClean="0"/>
              <a:t>ConfigureServices</a:t>
            </a:r>
            <a:endParaRPr lang="fr-FR" dirty="0" smtClean="0"/>
          </a:p>
          <a:p>
            <a:pPr lvl="1"/>
            <a:endParaRPr lang="fr-FR" dirty="0"/>
          </a:p>
          <a:p>
            <a:pPr lvl="3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Dans Configure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n’avait pas dit qu’on parlerais de </a:t>
            </a:r>
            <a:r>
              <a:rPr lang="fr-FR" dirty="0" err="1" smtClean="0"/>
              <a:t>swagger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8FCF685-0BC7-43C8-8409-2BE2751764D9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7582" y="3326240"/>
            <a:ext cx="589043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(c =&gt;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c.SwaggerDoc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Info { Title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"My API"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Version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7582" y="4543423"/>
            <a:ext cx="589043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(c =&gt;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c.SwaggerEndpoint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"/swagger/v1/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"My API V1"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335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3733" b="1" dirty="0" smtClean="0"/>
              <a:t>Démo :</a:t>
            </a:r>
          </a:p>
          <a:p>
            <a:r>
              <a:rPr lang="fr-FR" sz="3733" b="1" dirty="0" err="1" smtClean="0"/>
              <a:t>WebApi</a:t>
            </a:r>
            <a:endParaRPr lang="fr-FR" sz="3733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1" y="6502400"/>
            <a:ext cx="6060017" cy="162984"/>
          </a:xfrm>
        </p:spPr>
        <p:txBody>
          <a:bodyPr/>
          <a:lstStyle/>
          <a:p>
            <a:r>
              <a:rPr lang="fr-FR"/>
              <a:t>Title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1" y="6502400"/>
            <a:ext cx="393700" cy="162984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7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sz="quarter" idx="14"/>
          </p:nvPr>
        </p:nvSpPr>
        <p:spPr>
          <a:xfrm>
            <a:off x="6028726" y="1063794"/>
            <a:ext cx="5424558" cy="3593295"/>
          </a:xfrm>
        </p:spPr>
        <p:txBody>
          <a:bodyPr/>
          <a:lstStyle/>
          <a:p>
            <a:r>
              <a:rPr lang="en-GB" sz="1800" dirty="0" err="1" smtClean="0"/>
              <a:t>Architecte</a:t>
            </a:r>
            <a:r>
              <a:rPr lang="en-GB" sz="1800" dirty="0" smtClean="0"/>
              <a:t> Senior </a:t>
            </a:r>
            <a:r>
              <a:rPr lang="en-GB" sz="1800" dirty="0"/>
              <a:t>.NET &amp; </a:t>
            </a:r>
            <a:r>
              <a:rPr lang="en-GB" sz="1800" dirty="0" err="1"/>
              <a:t>Responsable</a:t>
            </a:r>
            <a:r>
              <a:rPr lang="en-GB" sz="1800" dirty="0"/>
              <a:t> Industrialisation</a:t>
            </a:r>
          </a:p>
          <a:p>
            <a:r>
              <a:rPr lang="en-GB" sz="1800" dirty="0"/>
              <a:t>MIAGE Promo 2007</a:t>
            </a:r>
          </a:p>
          <a:p>
            <a:r>
              <a:rPr lang="en-GB" sz="1800" dirty="0" smtClean="0"/>
              <a:t>12 </a:t>
            </a:r>
            <a:r>
              <a:rPr lang="en-GB" sz="1800" dirty="0" err="1"/>
              <a:t>ans</a:t>
            </a:r>
            <a:r>
              <a:rPr lang="en-GB" sz="1800" dirty="0"/>
              <a:t> de .NET</a:t>
            </a:r>
          </a:p>
          <a:p>
            <a:pPr lvl="1"/>
            <a:r>
              <a:rPr lang="en-GB" sz="1600" dirty="0"/>
              <a:t>Dev</a:t>
            </a:r>
          </a:p>
          <a:p>
            <a:pPr lvl="1"/>
            <a:r>
              <a:rPr lang="en-GB" sz="1600" dirty="0"/>
              <a:t>Lead Dev</a:t>
            </a:r>
          </a:p>
          <a:p>
            <a:pPr lvl="1"/>
            <a:r>
              <a:rPr lang="en-GB" sz="1600" dirty="0"/>
              <a:t>CP</a:t>
            </a:r>
          </a:p>
          <a:p>
            <a:pPr lvl="1"/>
            <a:r>
              <a:rPr lang="en-GB" sz="1600" dirty="0" smtClean="0"/>
              <a:t>Archi</a:t>
            </a:r>
          </a:p>
          <a:p>
            <a:pPr lvl="1"/>
            <a:endParaRPr lang="en-GB" sz="1600" dirty="0"/>
          </a:p>
          <a:p>
            <a:r>
              <a:rPr lang="en-GB" sz="1800" dirty="0" smtClean="0"/>
              <a:t>6 </a:t>
            </a:r>
            <a:r>
              <a:rPr lang="en-GB" sz="1800" dirty="0" err="1"/>
              <a:t>ans</a:t>
            </a:r>
            <a:r>
              <a:rPr lang="en-GB" sz="1800" dirty="0"/>
              <a:t> chez </a:t>
            </a:r>
            <a:r>
              <a:rPr lang="en-GB" sz="1800" dirty="0" err="1"/>
              <a:t>Sopra</a:t>
            </a:r>
            <a:r>
              <a:rPr lang="en-GB" sz="1800" dirty="0"/>
              <a:t> </a:t>
            </a:r>
            <a:r>
              <a:rPr lang="en-GB" sz="1800" dirty="0" err="1"/>
              <a:t>Steria</a:t>
            </a:r>
            <a:endParaRPr lang="en-GB" sz="1800" dirty="0"/>
          </a:p>
          <a:p>
            <a:pPr lvl="1"/>
            <a:r>
              <a:rPr lang="en-GB" sz="1600" dirty="0" err="1"/>
              <a:t>Membre</a:t>
            </a:r>
            <a:r>
              <a:rPr lang="en-GB" sz="1600" dirty="0"/>
              <a:t> de la cellule AET</a:t>
            </a:r>
          </a:p>
        </p:txBody>
      </p:sp>
      <p:pic>
        <p:nvPicPr>
          <p:cNvPr id="7" name="Picture 2" descr="http://www.cci-paris-idf.fr/sites/default/files/formations/Images/Standards/Actualit%C3%A9s/enquete-business-developer-standar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367" y="1314808"/>
            <a:ext cx="4601589" cy="330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Me, </a:t>
            </a:r>
            <a:r>
              <a:rPr lang="fr-FR" dirty="0" err="1"/>
              <a:t>myself</a:t>
            </a:r>
            <a:r>
              <a:rPr lang="fr-FR" dirty="0"/>
              <a:t> &amp; I : Nicolas FLEURY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latin typeface="Calibri"/>
              </a:rPr>
              <a:t>Master MIAGE - </a:t>
            </a:r>
            <a:r>
              <a:rPr lang="fr-FR" dirty="0" err="1">
                <a:latin typeface="Calibri"/>
              </a:rPr>
              <a:t>Sopra</a:t>
            </a:r>
            <a:r>
              <a:rPr lang="fr-FR" dirty="0">
                <a:latin typeface="Calibri"/>
              </a:rPr>
              <a:t> </a:t>
            </a:r>
            <a:r>
              <a:rPr lang="fr-FR" dirty="0" err="1">
                <a:latin typeface="Calibri"/>
              </a:rPr>
              <a:t>Steria</a:t>
            </a:r>
            <a:endParaRPr lang="fr-FR" dirty="0"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8E241FC4-8786-4097-B328-B9ED0E5298FC}" type="slidenum">
              <a:rPr lang="fr-FR">
                <a:latin typeface="Calibri"/>
              </a:rPr>
              <a:pPr>
                <a:defRPr/>
              </a:pPr>
              <a:t>2</a:t>
            </a:fld>
            <a:endParaRPr lang="fr-FR" dirty="0">
              <a:latin typeface="Calibri"/>
            </a:endParaRPr>
          </a:p>
        </p:txBody>
      </p:sp>
      <p:pic>
        <p:nvPicPr>
          <p:cNvPr id="2052" name="Picture 4" descr="Résultat de recherche d'images pour &quot;betclic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89" y="4729787"/>
            <a:ext cx="2810053" cy="138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Résultat de recherche d'images pour &quot;virtual regatta&quot;"/>
          <p:cNvSpPr>
            <a:spLocks noChangeAspect="1" noChangeArrowheads="1"/>
          </p:cNvSpPr>
          <p:nvPr/>
        </p:nvSpPr>
        <p:spPr bwMode="auto">
          <a:xfrm>
            <a:off x="6998489" y="4644974"/>
            <a:ext cx="2051580" cy="20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232323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2058" name="Picture 10" descr="Résultat de recherche d'images pour &quot;virtual regatta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5" t="30264" r="725" b="39920"/>
          <a:stretch/>
        </p:blipFill>
        <p:spPr bwMode="auto">
          <a:xfrm>
            <a:off x="3224070" y="5801382"/>
            <a:ext cx="1952836" cy="65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sf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56" y="4851374"/>
            <a:ext cx="788734" cy="78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ésultat de recherche d'images pour &quot;ratp logo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80" y="5162766"/>
            <a:ext cx="994555" cy="109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ésultat de recherche d'images pour &quot;ministère de la défense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69" y="4853853"/>
            <a:ext cx="887399" cy="109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381" y="5834392"/>
            <a:ext cx="748971" cy="748971"/>
          </a:xfrm>
          <a:prstGeom prst="rect">
            <a:avLst/>
          </a:prstGeom>
        </p:spPr>
      </p:pic>
      <p:pic>
        <p:nvPicPr>
          <p:cNvPr id="2070" name="Picture 22" descr="Résultat de recherche d'images pour &quot;la mutuelle generale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70" y="5400189"/>
            <a:ext cx="902481" cy="9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ésultat de recherche d'images pour &quot;Humanis&quot;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843" y="4962475"/>
            <a:ext cx="875429" cy="87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ésultat de recherche d'images pour &quot;mutuelle saint christophe&quot;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90" y="6119333"/>
            <a:ext cx="976313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4"/>
          <p:cNvSpPr txBox="1">
            <a:spLocks/>
          </p:cNvSpPr>
          <p:nvPr/>
        </p:nvSpPr>
        <p:spPr bwMode="gray">
          <a:xfrm>
            <a:off x="527382" y="1484320"/>
            <a:ext cx="7237761" cy="4681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600"/>
              </a:spcBef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 defTabSz="1218902">
              <a:spcBef>
                <a:spcPts val="800"/>
              </a:spcBef>
            </a:pPr>
            <a:r>
              <a:rPr lang="fr-FR" sz="1800" dirty="0" smtClean="0">
                <a:solidFill>
                  <a:srgbClr val="232323"/>
                </a:solidFill>
                <a:latin typeface="Calibri"/>
              </a:rPr>
              <a:t>A l’ancienne</a:t>
            </a: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Un machine physique avec son OS (Windows ou Linux)</a:t>
            </a: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Installation des Framework, server </a:t>
            </a:r>
            <a:r>
              <a:rPr lang="fr-FR" sz="1600" dirty="0" err="1" smtClean="0">
                <a:solidFill>
                  <a:srgbClr val="232323"/>
                </a:solidFill>
                <a:latin typeface="Calibri"/>
              </a:rPr>
              <a:t>webs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 &amp; </a:t>
            </a:r>
            <a:r>
              <a:rPr lang="fr-FR" sz="1600" dirty="0" err="1" smtClean="0">
                <a:solidFill>
                  <a:srgbClr val="232323"/>
                </a:solidFill>
                <a:latin typeface="Calibri"/>
              </a:rPr>
              <a:t>co</a:t>
            </a:r>
            <a:endParaRPr lang="fr-FR" sz="1600" dirty="0" smtClean="0">
              <a:solidFill>
                <a:srgbClr val="232323"/>
              </a:solidFill>
              <a:latin typeface="Calibri"/>
            </a:endParaRP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Plusieurs machines physiques avec un </a:t>
            </a:r>
            <a:r>
              <a:rPr lang="fr-FR" sz="1600" dirty="0" err="1" smtClean="0">
                <a:solidFill>
                  <a:srgbClr val="232323"/>
                </a:solidFill>
                <a:latin typeface="Calibri"/>
              </a:rPr>
              <a:t>LoadBalancer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 pour absorber la charge</a:t>
            </a: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Il faut déployer l’application sur chaque machine individuellement</a:t>
            </a:r>
          </a:p>
          <a:p>
            <a:pPr marL="361942" indent="-361942" defTabSz="1218902">
              <a:spcBef>
                <a:spcPts val="800"/>
              </a:spcBef>
            </a:pPr>
            <a:endParaRPr lang="fr-FR" sz="1800" dirty="0" smtClean="0">
              <a:solidFill>
                <a:srgbClr val="232323"/>
              </a:solidFill>
              <a:latin typeface="Calibri"/>
            </a:endParaRPr>
          </a:p>
          <a:p>
            <a:pPr marL="361942" indent="-361942" defTabSz="1218902">
              <a:spcBef>
                <a:spcPts val="800"/>
              </a:spcBef>
            </a:pPr>
            <a:r>
              <a:rPr lang="fr-FR" sz="1800" dirty="0" smtClean="0">
                <a:solidFill>
                  <a:srgbClr val="232323"/>
                </a:solidFill>
                <a:latin typeface="Calibri"/>
              </a:rPr>
              <a:t>Avec de la virtualisation</a:t>
            </a: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Un hyperviseur sur </a:t>
            </a:r>
            <a:r>
              <a:rPr lang="fr-FR" sz="1600" dirty="0" err="1" smtClean="0">
                <a:solidFill>
                  <a:srgbClr val="232323"/>
                </a:solidFill>
                <a:latin typeface="Calibri"/>
              </a:rPr>
              <a:t>uen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 machine physique pouvant héberger plusieurs VM</a:t>
            </a: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Une 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VM requiert de la RAM et du stockage 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dédié</a:t>
            </a: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Nécessite 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d’installer un OS </a:t>
            </a:r>
            <a:r>
              <a:rPr lang="fr-FR" sz="1600" dirty="0" err="1">
                <a:solidFill>
                  <a:srgbClr val="232323"/>
                </a:solidFill>
                <a:latin typeface="Calibri"/>
              </a:rPr>
              <a:t>Guest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 par 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VM nécessitant entre 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1 et 2 Go de 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RAM</a:t>
            </a: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Les 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applications sont toujours dépendantes de l’OS </a:t>
            </a:r>
            <a:r>
              <a:rPr lang="fr-FR" sz="1600" dirty="0" err="1">
                <a:solidFill>
                  <a:srgbClr val="232323"/>
                </a:solidFill>
                <a:latin typeface="Calibri"/>
              </a:rPr>
              <a:t>Guest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 de la 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VM</a:t>
            </a:r>
          </a:p>
          <a:p>
            <a:pPr marL="806442" lvl="1" indent="-361942" defTabSz="1218902">
              <a:spcBef>
                <a:spcPts val="800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Difficile 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de maintenir et distribuer les images 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virtualisées</a:t>
            </a:r>
            <a:endParaRPr lang="fr-FR" sz="1867" dirty="0">
              <a:solidFill>
                <a:srgbClr val="232323"/>
              </a:solidFill>
              <a:latin typeface="Calibri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héberger mon application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02"/>
            <a:r>
              <a:rPr lang="fr-FR" dirty="0">
                <a:latin typeface="Calibri"/>
              </a:rPr>
              <a:t>Sopra Steria - Présentation Docker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02"/>
            <a:fld id="{AF43E6FD-AB27-4108-A2FC-346BB5F75E3F}" type="slidenum">
              <a:rPr lang="fr-FR">
                <a:latin typeface="Calibri"/>
              </a:rPr>
              <a:pPr defTabSz="1218902"/>
              <a:t>20</a:t>
            </a:fld>
            <a:endParaRPr lang="fr-FR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4"/>
          <p:cNvSpPr txBox="1">
            <a:spLocks/>
          </p:cNvSpPr>
          <p:nvPr/>
        </p:nvSpPr>
        <p:spPr bwMode="gray">
          <a:xfrm>
            <a:off x="527383" y="1484320"/>
            <a:ext cx="5576486" cy="4681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600"/>
              </a:spcBef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 defTabSz="1218902">
              <a:spcBef>
                <a:spcPts val="800"/>
              </a:spcBef>
            </a:pPr>
            <a:r>
              <a:rPr lang="fr-FR" sz="1800" dirty="0" smtClean="0">
                <a:solidFill>
                  <a:srgbClr val="232323"/>
                </a:solidFill>
                <a:latin typeface="Calibri"/>
              </a:rPr>
              <a:t>Système de  </a:t>
            </a:r>
            <a:r>
              <a:rPr lang="fr-FR" sz="1800" dirty="0">
                <a:solidFill>
                  <a:srgbClr val="232323"/>
                </a:solidFill>
                <a:latin typeface="Calibri"/>
              </a:rPr>
              <a:t>virtualisation basée sur </a:t>
            </a:r>
            <a:r>
              <a:rPr lang="fr-FR" sz="1800" dirty="0" smtClean="0">
                <a:solidFill>
                  <a:srgbClr val="232323"/>
                </a:solidFill>
                <a:latin typeface="Calibri"/>
              </a:rPr>
              <a:t>des containers utilisant le </a:t>
            </a:r>
            <a:r>
              <a:rPr lang="fr-FR" sz="1800" dirty="0">
                <a:solidFill>
                  <a:srgbClr val="232323"/>
                </a:solidFill>
                <a:latin typeface="Calibri"/>
              </a:rPr>
              <a:t>noyau  de l’OS hôte pour s’exécuter</a:t>
            </a:r>
          </a:p>
          <a:p>
            <a:pPr marL="0" indent="0" defTabSz="1218902">
              <a:spcBef>
                <a:spcPts val="800"/>
              </a:spcBef>
              <a:buNone/>
            </a:pPr>
            <a:endParaRPr lang="fr-FR" sz="1800" dirty="0">
              <a:solidFill>
                <a:srgbClr val="232323"/>
              </a:solidFill>
              <a:latin typeface="Calibri"/>
            </a:endParaRPr>
          </a:p>
          <a:p>
            <a:pPr marL="361942" indent="-361942" defTabSz="1218902">
              <a:spcBef>
                <a:spcPts val="800"/>
              </a:spcBef>
            </a:pPr>
            <a:r>
              <a:rPr lang="fr-FR" sz="1800" dirty="0">
                <a:solidFill>
                  <a:srgbClr val="232323"/>
                </a:solidFill>
                <a:latin typeface="Calibri"/>
              </a:rPr>
              <a:t>Un container est complétement isolé </a:t>
            </a:r>
          </a:p>
          <a:p>
            <a:pPr marL="0" indent="0" defTabSz="1218902">
              <a:spcBef>
                <a:spcPts val="800"/>
              </a:spcBef>
              <a:buNone/>
            </a:pPr>
            <a:r>
              <a:rPr lang="fr-FR" sz="1800" dirty="0">
                <a:solidFill>
                  <a:srgbClr val="232323"/>
                </a:solidFill>
                <a:latin typeface="Calibri"/>
              </a:rPr>
              <a:t>de son environnement. Et dispose de :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Son système de fichier propre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Ses processus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Sa mémoire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Ses périphériques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Son IP et ses ports réseaux</a:t>
            </a:r>
          </a:p>
          <a:p>
            <a:pPr marL="361942" indent="-361942" defTabSz="1218902">
              <a:spcBef>
                <a:spcPts val="800"/>
              </a:spcBef>
            </a:pPr>
            <a:endParaRPr lang="fr-FR" sz="1800" dirty="0">
              <a:solidFill>
                <a:srgbClr val="232323"/>
              </a:solidFill>
              <a:latin typeface="Calibri"/>
            </a:endParaRPr>
          </a:p>
          <a:p>
            <a:pPr marL="361942" indent="-361942" defTabSz="1218902">
              <a:spcBef>
                <a:spcPts val="800"/>
              </a:spcBef>
            </a:pPr>
            <a:r>
              <a:rPr lang="fr-FR" sz="1800" dirty="0">
                <a:solidFill>
                  <a:srgbClr val="232323"/>
                </a:solidFill>
                <a:latin typeface="Calibri"/>
              </a:rPr>
              <a:t>Un container embarque l’application ET</a:t>
            </a:r>
          </a:p>
          <a:p>
            <a:pPr marL="0" indent="0" defTabSz="1218902">
              <a:spcBef>
                <a:spcPts val="800"/>
              </a:spcBef>
              <a:buNone/>
            </a:pPr>
            <a:r>
              <a:rPr lang="fr-FR" sz="1800" dirty="0">
                <a:solidFill>
                  <a:srgbClr val="232323"/>
                </a:solidFill>
                <a:latin typeface="Calibri"/>
              </a:rPr>
              <a:t>ses dépendances (binaires et librairies)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docker ?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02"/>
            <a:r>
              <a:rPr lang="fr-FR" dirty="0">
                <a:latin typeface="Calibri"/>
              </a:rPr>
              <a:t>Sopra Steria - Présentation Docker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02"/>
            <a:fld id="{AF43E6FD-AB27-4108-A2FC-346BB5F75E3F}" type="slidenum">
              <a:rPr lang="fr-FR">
                <a:latin typeface="Calibri"/>
              </a:rPr>
              <a:pPr defTabSz="1218902"/>
              <a:t>21</a:t>
            </a:fld>
            <a:endParaRPr lang="fr-FR" dirty="0"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84" y="1776682"/>
            <a:ext cx="6268336" cy="348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978546" y="54847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02"/>
            <a:r>
              <a:rPr lang="fr-FR" sz="2400" dirty="0">
                <a:solidFill>
                  <a:srgbClr val="232323"/>
                </a:solidFill>
                <a:latin typeface="Calibri"/>
              </a:rPr>
              <a:t>VM</a:t>
            </a:r>
            <a:endParaRPr lang="en-US" sz="2400" dirty="0">
              <a:solidFill>
                <a:srgbClr val="232323"/>
              </a:solidFill>
              <a:latin typeface="Calibri"/>
            </a:endParaRPr>
          </a:p>
        </p:txBody>
      </p:sp>
      <p:pic>
        <p:nvPicPr>
          <p:cNvPr id="10" name="Shape 25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622" y="5213634"/>
            <a:ext cx="1358561" cy="1003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1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 de Docker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000" dirty="0">
                <a:solidFill>
                  <a:srgbClr val="232323"/>
                </a:solidFill>
              </a:rPr>
              <a:t>Isolation d’une application au travers d’un container</a:t>
            </a:r>
          </a:p>
          <a:p>
            <a:r>
              <a:rPr lang="fr-FR" sz="2000" dirty="0">
                <a:solidFill>
                  <a:srgbClr val="232323"/>
                </a:solidFill>
              </a:rPr>
              <a:t>Indépendance vis-à-vis de l’OS hôte</a:t>
            </a:r>
          </a:p>
          <a:p>
            <a:pPr lvl="1">
              <a:buClr>
                <a:srgbClr val="F07D00"/>
              </a:buClr>
            </a:pPr>
            <a:r>
              <a:rPr lang="fr-FR" sz="1800" dirty="0">
                <a:solidFill>
                  <a:srgbClr val="232323"/>
                </a:solidFill>
              </a:rPr>
              <a:t>Le container est donc transportable sur un autre OS sans changement</a:t>
            </a:r>
          </a:p>
          <a:p>
            <a:pPr lvl="1">
              <a:buClr>
                <a:srgbClr val="F07D00"/>
              </a:buClr>
            </a:pPr>
            <a:r>
              <a:rPr lang="fr-FR" sz="1800" dirty="0">
                <a:solidFill>
                  <a:srgbClr val="232323"/>
                </a:solidFill>
              </a:rPr>
              <a:t>Facilite le passage de la </a:t>
            </a:r>
            <a:r>
              <a:rPr lang="fr-FR" sz="1800" dirty="0" err="1">
                <a:solidFill>
                  <a:srgbClr val="232323"/>
                </a:solidFill>
              </a:rPr>
              <a:t>dev</a:t>
            </a:r>
            <a:r>
              <a:rPr lang="fr-FR" sz="1800" dirty="0">
                <a:solidFill>
                  <a:srgbClr val="232323"/>
                </a:solidFill>
              </a:rPr>
              <a:t> à la production</a:t>
            </a:r>
          </a:p>
          <a:p>
            <a:r>
              <a:rPr lang="fr-FR" sz="2000" dirty="0">
                <a:solidFill>
                  <a:srgbClr val="232323"/>
                </a:solidFill>
              </a:rPr>
              <a:t>Démarrage plus rapide qu’une VM car un container n’embarque pas l’OS</a:t>
            </a:r>
          </a:p>
          <a:p>
            <a:pPr lvl="1">
              <a:buClr>
                <a:srgbClr val="F07D00"/>
              </a:buClr>
            </a:pPr>
            <a:r>
              <a:rPr lang="fr-FR" sz="1800" dirty="0" err="1">
                <a:solidFill>
                  <a:srgbClr val="232323"/>
                </a:solidFill>
              </a:rPr>
              <a:t>Scalabilité</a:t>
            </a:r>
            <a:r>
              <a:rPr lang="fr-FR" sz="1800" dirty="0">
                <a:solidFill>
                  <a:srgbClr val="232323"/>
                </a:solidFill>
              </a:rPr>
              <a:t> horizontale plus rapide (tt dépend de l’appli à démarrer)</a:t>
            </a:r>
          </a:p>
          <a:p>
            <a:r>
              <a:rPr lang="fr-FR" sz="2000" dirty="0">
                <a:solidFill>
                  <a:srgbClr val="232323"/>
                </a:solidFill>
              </a:rPr>
              <a:t>Mutualisation accrues des ressources systèmes</a:t>
            </a:r>
          </a:p>
          <a:p>
            <a:r>
              <a:rPr lang="fr-FR" sz="2000" dirty="0">
                <a:solidFill>
                  <a:srgbClr val="232323"/>
                </a:solidFill>
              </a:rPr>
              <a:t>Distribution des images Docker grâce à des </a:t>
            </a:r>
            <a:r>
              <a:rPr lang="fr-FR" sz="2000" dirty="0" err="1">
                <a:solidFill>
                  <a:srgbClr val="232323"/>
                </a:solidFill>
              </a:rPr>
              <a:t>repository</a:t>
            </a:r>
            <a:r>
              <a:rPr lang="fr-FR" sz="2000" dirty="0">
                <a:solidFill>
                  <a:srgbClr val="232323"/>
                </a:solidFill>
              </a:rPr>
              <a:t> publics ou privés</a:t>
            </a:r>
          </a:p>
          <a:p>
            <a:r>
              <a:rPr lang="fr-FR" sz="2000" dirty="0">
                <a:solidFill>
                  <a:srgbClr val="232323"/>
                </a:solidFill>
              </a:rPr>
              <a:t>Facilite l’exploitation en production car les applications sont standardisées</a:t>
            </a:r>
          </a:p>
          <a:p>
            <a:r>
              <a:rPr lang="fr-FR" sz="2000" dirty="0">
                <a:solidFill>
                  <a:srgbClr val="232323"/>
                </a:solidFill>
              </a:rPr>
              <a:t>Séparation des responsabilités</a:t>
            </a:r>
          </a:p>
          <a:p>
            <a:pPr lvl="1">
              <a:buClr>
                <a:srgbClr val="F07D00"/>
              </a:buClr>
            </a:pPr>
            <a:r>
              <a:rPr lang="fr-FR" sz="1800" dirty="0">
                <a:solidFill>
                  <a:srgbClr val="232323"/>
                </a:solidFill>
              </a:rPr>
              <a:t>Les développeurs créent les applications </a:t>
            </a:r>
            <a:r>
              <a:rPr lang="fr-FR" sz="1800" dirty="0" err="1">
                <a:solidFill>
                  <a:srgbClr val="232323"/>
                </a:solidFill>
              </a:rPr>
              <a:t>dockerisées</a:t>
            </a:r>
            <a:endParaRPr lang="fr-FR" sz="1800" dirty="0">
              <a:solidFill>
                <a:srgbClr val="232323"/>
              </a:solidFill>
            </a:endParaRPr>
          </a:p>
          <a:p>
            <a:pPr lvl="1">
              <a:buClr>
                <a:srgbClr val="F07D00"/>
              </a:buClr>
            </a:pPr>
            <a:r>
              <a:rPr lang="fr-FR" sz="1800" dirty="0">
                <a:solidFill>
                  <a:srgbClr val="232323"/>
                </a:solidFill>
              </a:rPr>
              <a:t>Les exploitants les déploient et les gèrent</a:t>
            </a:r>
          </a:p>
          <a:p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34" y="821047"/>
            <a:ext cx="2920120" cy="17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avantages de Docker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 smtClean="0"/>
              <a:t>Permet de répondre aux 5 </a:t>
            </a:r>
            <a:r>
              <a:rPr lang="fr-FR" sz="2800" dirty="0"/>
              <a:t>enjeux pour une application </a:t>
            </a:r>
            <a:r>
              <a:rPr lang="fr-FR" sz="2800" dirty="0" smtClean="0"/>
              <a:t>cloud-</a:t>
            </a:r>
            <a:r>
              <a:rPr lang="fr-FR" sz="2800" dirty="0" err="1" smtClean="0"/>
              <a:t>ready</a:t>
            </a:r>
            <a:r>
              <a:rPr lang="fr-FR" sz="2800" dirty="0" smtClean="0"/>
              <a:t> </a:t>
            </a:r>
            <a:endParaRPr lang="fr-FR" sz="2800" dirty="0"/>
          </a:p>
          <a:p>
            <a:pPr lvl="1"/>
            <a:r>
              <a:rPr lang="fr-FR" sz="2400" dirty="0" err="1" smtClean="0"/>
              <a:t>Scalabilité</a:t>
            </a:r>
            <a:r>
              <a:rPr lang="fr-FR" sz="2400" dirty="0" smtClean="0"/>
              <a:t> horizontale</a:t>
            </a:r>
            <a:endParaRPr lang="fr-FR" sz="2400" dirty="0"/>
          </a:p>
          <a:p>
            <a:pPr lvl="1"/>
            <a:r>
              <a:rPr lang="fr-FR" sz="2400" dirty="0" smtClean="0"/>
              <a:t>Qualité de service</a:t>
            </a:r>
            <a:endParaRPr lang="fr-FR" sz="2400" dirty="0"/>
          </a:p>
          <a:p>
            <a:pPr lvl="1"/>
            <a:r>
              <a:rPr lang="fr-FR" sz="2400" dirty="0" smtClean="0"/>
              <a:t>Haute disponibilité</a:t>
            </a:r>
            <a:endParaRPr lang="fr-FR" sz="2400" dirty="0"/>
          </a:p>
          <a:p>
            <a:pPr lvl="1"/>
            <a:r>
              <a:rPr lang="fr-FR" sz="2400" dirty="0" smtClean="0"/>
              <a:t>Garantie d'intégrité </a:t>
            </a:r>
            <a:r>
              <a:rPr lang="fr-FR" sz="2400" dirty="0"/>
              <a:t>et </a:t>
            </a:r>
            <a:r>
              <a:rPr lang="fr-FR" sz="2400" dirty="0" smtClean="0"/>
              <a:t>de </a:t>
            </a:r>
            <a:r>
              <a:rPr lang="fr-FR" sz="2400" dirty="0"/>
              <a:t>sécurité</a:t>
            </a:r>
          </a:p>
          <a:p>
            <a:pPr lvl="1"/>
            <a:r>
              <a:rPr lang="fr-FR" sz="2400" dirty="0" smtClean="0"/>
              <a:t>Déploiement facile et fréquent</a:t>
            </a:r>
            <a:endParaRPr lang="fr-FR" sz="2400" dirty="0"/>
          </a:p>
          <a:p>
            <a:endParaRPr lang="fr-F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066" y="4003159"/>
            <a:ext cx="2920120" cy="174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- Présentation Docker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sz="quarter" idx="13"/>
          </p:nvPr>
        </p:nvSpPr>
        <p:spPr>
          <a:xfrm>
            <a:off x="527050" y="1484323"/>
            <a:ext cx="7342123" cy="4681528"/>
          </a:xfrm>
        </p:spPr>
        <p:txBody>
          <a:bodyPr/>
          <a:lstStyle/>
          <a:p>
            <a:r>
              <a:rPr lang="fr-FR" sz="1800" dirty="0">
                <a:solidFill>
                  <a:srgbClr val="232323"/>
                </a:solidFill>
              </a:rPr>
              <a:t>Appelé communément le daemon Docker</a:t>
            </a:r>
          </a:p>
          <a:p>
            <a:r>
              <a:rPr lang="fr-FR" sz="1800" dirty="0">
                <a:solidFill>
                  <a:srgbClr val="232323"/>
                </a:solidFill>
              </a:rPr>
              <a:t>Chaque machine voulant exécuter des containers doit installer Docker Engine</a:t>
            </a:r>
          </a:p>
          <a:p>
            <a:r>
              <a:rPr lang="fr-FR" sz="1800" dirty="0">
                <a:solidFill>
                  <a:srgbClr val="232323"/>
                </a:solidFill>
              </a:rPr>
              <a:t>C’est lui qui permet d’isoler les </a:t>
            </a:r>
            <a:r>
              <a:rPr lang="fr-FR" sz="1800" dirty="0" smtClean="0">
                <a:solidFill>
                  <a:srgbClr val="232323"/>
                </a:solidFill>
              </a:rPr>
              <a:t>containers grâce aux </a:t>
            </a:r>
            <a:r>
              <a:rPr lang="fr-FR" sz="1800" dirty="0" err="1" smtClean="0">
                <a:solidFill>
                  <a:srgbClr val="232323"/>
                </a:solidFill>
              </a:rPr>
              <a:t>namespaces</a:t>
            </a:r>
            <a:r>
              <a:rPr lang="fr-FR" sz="1800" dirty="0" smtClean="0">
                <a:solidFill>
                  <a:srgbClr val="232323"/>
                </a:solidFill>
              </a:rPr>
              <a:t> du noyau Linux et aux </a:t>
            </a:r>
            <a:r>
              <a:rPr lang="fr-FR" sz="1800" dirty="0" err="1" smtClean="0">
                <a:solidFill>
                  <a:srgbClr val="232323"/>
                </a:solidFill>
              </a:rPr>
              <a:t>Controls</a:t>
            </a:r>
            <a:r>
              <a:rPr lang="fr-FR" sz="1800" dirty="0" smtClean="0">
                <a:solidFill>
                  <a:srgbClr val="232323"/>
                </a:solidFill>
              </a:rPr>
              <a:t> Groups (</a:t>
            </a:r>
            <a:r>
              <a:rPr lang="fr-FR" sz="1800" dirty="0" err="1" smtClean="0">
                <a:solidFill>
                  <a:srgbClr val="232323"/>
                </a:solidFill>
              </a:rPr>
              <a:t>cgroups</a:t>
            </a:r>
            <a:r>
              <a:rPr lang="fr-FR" sz="1800" dirty="0" smtClean="0">
                <a:solidFill>
                  <a:srgbClr val="232323"/>
                </a:solidFill>
              </a:rPr>
              <a:t>).</a:t>
            </a:r>
          </a:p>
          <a:p>
            <a:r>
              <a:rPr lang="fr-FR" sz="1800" dirty="0" smtClean="0">
                <a:solidFill>
                  <a:srgbClr val="232323"/>
                </a:solidFill>
              </a:rPr>
              <a:t>Docker </a:t>
            </a:r>
            <a:r>
              <a:rPr lang="fr-FR" sz="1800" dirty="0">
                <a:solidFill>
                  <a:srgbClr val="232323"/>
                </a:solidFill>
              </a:rPr>
              <a:t>Engine a aussi comme fonctions de :</a:t>
            </a:r>
          </a:p>
          <a:p>
            <a:pPr lvl="1">
              <a:buClr>
                <a:srgbClr val="F07D00"/>
              </a:buClr>
            </a:pPr>
            <a:r>
              <a:rPr lang="fr-FR" sz="1400" dirty="0">
                <a:solidFill>
                  <a:srgbClr val="232323"/>
                </a:solidFill>
              </a:rPr>
              <a:t>Fabriquer les images Docker</a:t>
            </a:r>
          </a:p>
          <a:p>
            <a:pPr lvl="1">
              <a:buClr>
                <a:srgbClr val="F07D00"/>
              </a:buClr>
            </a:pPr>
            <a:r>
              <a:rPr lang="fr-FR" sz="1400" dirty="0">
                <a:solidFill>
                  <a:srgbClr val="232323"/>
                </a:solidFill>
              </a:rPr>
              <a:t>Livrer les images sur un </a:t>
            </a:r>
            <a:r>
              <a:rPr lang="fr-FR" sz="1400" dirty="0" err="1">
                <a:solidFill>
                  <a:srgbClr val="232323"/>
                </a:solidFill>
              </a:rPr>
              <a:t>repository</a:t>
            </a:r>
            <a:endParaRPr lang="fr-FR" sz="1400" dirty="0">
              <a:solidFill>
                <a:srgbClr val="232323"/>
              </a:solidFill>
            </a:endParaRPr>
          </a:p>
          <a:p>
            <a:pPr lvl="1">
              <a:buClr>
                <a:srgbClr val="F07D00"/>
              </a:buClr>
            </a:pPr>
            <a:r>
              <a:rPr lang="fr-FR" sz="1400" dirty="0">
                <a:solidFill>
                  <a:srgbClr val="232323"/>
                </a:solidFill>
              </a:rPr>
              <a:t>Exécuter les containers et gérer leur cycle de vie</a:t>
            </a:r>
          </a:p>
          <a:p>
            <a:pPr lvl="1">
              <a:buClr>
                <a:srgbClr val="F07D00"/>
              </a:buClr>
            </a:pPr>
            <a:r>
              <a:rPr lang="fr-FR" sz="1400" dirty="0">
                <a:solidFill>
                  <a:srgbClr val="232323"/>
                </a:solidFill>
              </a:rPr>
              <a:t>Faire office d’interface unique et normalisée quelque soit l’OS hôte</a:t>
            </a:r>
          </a:p>
          <a:p>
            <a:pPr lvl="1">
              <a:buClr>
                <a:srgbClr val="F07D00"/>
              </a:buClr>
            </a:pPr>
            <a:r>
              <a:rPr lang="fr-FR" sz="1400" dirty="0">
                <a:solidFill>
                  <a:srgbClr val="232323"/>
                </a:solidFill>
              </a:rPr>
              <a:t>Être la passerelle entre les commandes du container et l’OS hôte</a:t>
            </a:r>
          </a:p>
          <a:p>
            <a:r>
              <a:rPr lang="fr-FR" sz="1800" dirty="0" smtClean="0">
                <a:solidFill>
                  <a:srgbClr val="232323"/>
                </a:solidFill>
              </a:rPr>
              <a:t>Docker </a:t>
            </a:r>
            <a:r>
              <a:rPr lang="fr-FR" sz="1800" dirty="0">
                <a:solidFill>
                  <a:srgbClr val="232323"/>
                </a:solidFill>
              </a:rPr>
              <a:t>Engine s’exécute nativement sur les systèmes </a:t>
            </a:r>
            <a:r>
              <a:rPr lang="fr-FR" sz="1800" dirty="0" smtClean="0">
                <a:solidFill>
                  <a:srgbClr val="232323"/>
                </a:solidFill>
              </a:rPr>
              <a:t>Linux </a:t>
            </a:r>
          </a:p>
          <a:p>
            <a:pPr lvl="1"/>
            <a:r>
              <a:rPr lang="fr-FR" sz="1600" dirty="0" smtClean="0">
                <a:solidFill>
                  <a:srgbClr val="232323"/>
                </a:solidFill>
              </a:rPr>
              <a:t>Mais </a:t>
            </a:r>
            <a:r>
              <a:rPr lang="fr-FR" sz="1600" dirty="0">
                <a:solidFill>
                  <a:srgbClr val="232323"/>
                </a:solidFill>
              </a:rPr>
              <a:t>aussi installable sur Windows et </a:t>
            </a:r>
            <a:r>
              <a:rPr lang="fr-FR" sz="1600" dirty="0" err="1">
                <a:solidFill>
                  <a:srgbClr val="232323"/>
                </a:solidFill>
              </a:rPr>
              <a:t>MacOS</a:t>
            </a:r>
            <a:r>
              <a:rPr lang="fr-FR" sz="1600" dirty="0">
                <a:solidFill>
                  <a:srgbClr val="232323"/>
                </a:solidFill>
              </a:rPr>
              <a:t> </a:t>
            </a:r>
            <a:endParaRPr lang="fr-FR" sz="1600" dirty="0" smtClean="0">
              <a:solidFill>
                <a:srgbClr val="232323"/>
              </a:solidFill>
            </a:endParaRPr>
          </a:p>
          <a:p>
            <a:r>
              <a:rPr lang="fr-FR" sz="2066" dirty="0" smtClean="0">
                <a:solidFill>
                  <a:srgbClr val="232323"/>
                </a:solidFill>
              </a:rPr>
              <a:t>Existe </a:t>
            </a:r>
            <a:r>
              <a:rPr lang="fr-FR" sz="2066" dirty="0">
                <a:solidFill>
                  <a:srgbClr val="232323"/>
                </a:solidFill>
              </a:rPr>
              <a:t>en version gratuite (Docker CE) et Entreprise (Docker EE)</a:t>
            </a:r>
            <a:endParaRPr lang="fr-FR" sz="1366" dirty="0">
              <a:solidFill>
                <a:srgbClr val="232323"/>
              </a:solidFill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 bwMode="gray">
          <a:xfrm>
            <a:off x="527382" y="1484320"/>
            <a:ext cx="11137569" cy="4681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600"/>
              </a:spcBef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 defTabSz="1218902">
              <a:spcBef>
                <a:spcPts val="800"/>
              </a:spcBef>
            </a:pPr>
            <a:endParaRPr lang="fr-FR" sz="1333" dirty="0">
              <a:solidFill>
                <a:srgbClr val="232323"/>
              </a:solidFill>
              <a:latin typeface="Calibri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360363" y="5048793"/>
            <a:ext cx="134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02"/>
            <a:r>
              <a:rPr lang="fr-FR" sz="2400" dirty="0">
                <a:solidFill>
                  <a:srgbClr val="232323"/>
                </a:solidFill>
                <a:latin typeface="Calibri"/>
              </a:rPr>
              <a:t>Docker</a:t>
            </a:r>
            <a:endParaRPr lang="en-US" sz="2400" dirty="0">
              <a:solidFill>
                <a:srgbClr val="232323"/>
              </a:solidFill>
              <a:latin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73" y="1528010"/>
            <a:ext cx="36195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63" y="4485118"/>
            <a:ext cx="1168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docker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02"/>
            <a:r>
              <a:rPr lang="fr-FR" dirty="0">
                <a:latin typeface="Calibri"/>
              </a:rPr>
              <a:t>Sopra Steria - Présentation Docker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02"/>
            <a:fld id="{AF43E6FD-AB27-4108-A2FC-346BB5F75E3F}" type="slidenum">
              <a:rPr lang="fr-FR">
                <a:latin typeface="Calibri"/>
              </a:rPr>
              <a:pPr defTabSz="1218902"/>
              <a:t>25</a:t>
            </a:fld>
            <a:endParaRPr lang="fr-FR" dirty="0">
              <a:latin typeface="Calibri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37" y="1135070"/>
            <a:ext cx="1168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contenu 4"/>
          <p:cNvSpPr txBox="1">
            <a:spLocks/>
          </p:cNvSpPr>
          <p:nvPr/>
        </p:nvSpPr>
        <p:spPr bwMode="gray">
          <a:xfrm>
            <a:off x="527382" y="1484320"/>
            <a:ext cx="11137569" cy="4681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6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 defTabSz="1218902">
              <a:spcBef>
                <a:spcPts val="800"/>
              </a:spcBef>
            </a:pPr>
            <a:r>
              <a:rPr lang="fr-FR" sz="2133" dirty="0">
                <a:solidFill>
                  <a:srgbClr val="232323"/>
                </a:solidFill>
                <a:latin typeface="Calibri"/>
              </a:rPr>
              <a:t>Docker fournit les outils suivants :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Docker Engine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Docker Client (CLI)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Docker Compose</a:t>
            </a:r>
          </a:p>
          <a:p>
            <a:pPr marL="1318651" lvl="2" indent="-270927" defTabSz="967293">
              <a:spcBef>
                <a:spcPts val="548"/>
              </a:spcBef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Permet l’installation d’application multi-containers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Docker </a:t>
            </a:r>
            <a:r>
              <a:rPr lang="fr-FR" sz="1867" dirty="0" err="1" smtClean="0">
                <a:solidFill>
                  <a:srgbClr val="232323"/>
                </a:solidFill>
                <a:latin typeface="Calibri"/>
              </a:rPr>
              <a:t>Swarm</a:t>
            </a:r>
            <a:r>
              <a:rPr lang="fr-FR" sz="1867" dirty="0" smtClean="0">
                <a:solidFill>
                  <a:srgbClr val="232323"/>
                </a:solidFill>
                <a:latin typeface="Calibri"/>
              </a:rPr>
              <a:t> &amp; </a:t>
            </a:r>
            <a:r>
              <a:rPr lang="fr-FR" sz="1867" dirty="0" err="1" smtClean="0">
                <a:solidFill>
                  <a:srgbClr val="232323"/>
                </a:solidFill>
                <a:latin typeface="Calibri"/>
              </a:rPr>
              <a:t>Kubernetes</a:t>
            </a:r>
            <a:endParaRPr lang="fr-FR" sz="1867" dirty="0">
              <a:solidFill>
                <a:srgbClr val="232323"/>
              </a:solidFill>
              <a:latin typeface="Calibri"/>
            </a:endParaRPr>
          </a:p>
          <a:p>
            <a:pPr marL="1318651" lvl="2" indent="-270927" defTabSz="967293">
              <a:spcBef>
                <a:spcPts val="548"/>
              </a:spcBef>
            </a:pP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Permettent 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de gérer </a:t>
            </a:r>
            <a:r>
              <a:rPr lang="fr-FR" sz="1600" dirty="0" smtClean="0">
                <a:solidFill>
                  <a:srgbClr val="232323"/>
                </a:solidFill>
                <a:latin typeface="Calibri"/>
              </a:rPr>
              <a:t>des clusters 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de machines Docker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Docker Hub</a:t>
            </a:r>
          </a:p>
          <a:p>
            <a:pPr marL="1318651" lvl="2" indent="-270927" defTabSz="967293">
              <a:spcBef>
                <a:spcPts val="548"/>
              </a:spcBef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Docker Hub est le store (ou </a:t>
            </a:r>
            <a:r>
              <a:rPr lang="fr-FR" sz="1600" dirty="0" err="1">
                <a:solidFill>
                  <a:srgbClr val="232323"/>
                </a:solidFill>
                <a:latin typeface="Calibri"/>
              </a:rPr>
              <a:t>registry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) d’images Docker accessible depuis Internet. Permet de partager des images officielles à la communauté.</a:t>
            </a:r>
          </a:p>
          <a:p>
            <a:pPr marL="1318651" lvl="2" indent="-270927" defTabSz="967293">
              <a:spcBef>
                <a:spcPts val="548"/>
              </a:spcBef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Docker permet aussi de créer des </a:t>
            </a:r>
            <a:r>
              <a:rPr lang="fr-FR" sz="1600" dirty="0" err="1">
                <a:solidFill>
                  <a:srgbClr val="232323"/>
                </a:solidFill>
                <a:latin typeface="Calibri"/>
              </a:rPr>
              <a:t>registry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 privés. Nécessaire dans un environnement Entreprise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Docker Machine</a:t>
            </a:r>
          </a:p>
          <a:p>
            <a:pPr marL="1318651" lvl="2" indent="-270927" defTabSz="967293">
              <a:spcBef>
                <a:spcPts val="548"/>
              </a:spcBef>
            </a:pPr>
            <a:r>
              <a:rPr lang="fr-FR" sz="1600" dirty="0">
                <a:solidFill>
                  <a:srgbClr val="232323"/>
                </a:solidFill>
                <a:latin typeface="Calibri"/>
              </a:rPr>
              <a:t>Permet d’installer et de gérer Docker sur des hôtes virtualisés. Donc d’installer Docker sur d’autres OS que Linux (Windows et </a:t>
            </a:r>
            <a:r>
              <a:rPr lang="fr-FR" sz="1600" dirty="0" err="1">
                <a:solidFill>
                  <a:srgbClr val="232323"/>
                </a:solidFill>
                <a:latin typeface="Calibri"/>
              </a:rPr>
              <a:t>MacOS</a:t>
            </a:r>
            <a:r>
              <a:rPr lang="fr-FR" sz="1600" dirty="0">
                <a:solidFill>
                  <a:srgbClr val="232323"/>
                </a:solidFill>
                <a:latin typeface="Calibri"/>
              </a:rPr>
              <a:t>)</a:t>
            </a:r>
          </a:p>
          <a:p>
            <a:pPr marL="1318651" lvl="2" indent="-270927" defTabSz="967293">
              <a:spcBef>
                <a:spcPts val="548"/>
              </a:spcBef>
            </a:pPr>
            <a:endParaRPr lang="fr-FR" sz="1600" dirty="0">
              <a:solidFill>
                <a:srgbClr val="232323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6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concepts indispensables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02"/>
            <a:r>
              <a:rPr lang="fr-FR" dirty="0">
                <a:latin typeface="Calibri"/>
              </a:rPr>
              <a:t>Sopra Steria - Présentation Docker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02"/>
            <a:fld id="{AF43E6FD-AB27-4108-A2FC-346BB5F75E3F}" type="slidenum">
              <a:rPr lang="fr-FR">
                <a:latin typeface="Calibri"/>
              </a:rPr>
              <a:pPr defTabSz="1218902"/>
              <a:t>26</a:t>
            </a:fld>
            <a:endParaRPr lang="fr-FR" dirty="0">
              <a:latin typeface="Calibri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437" y="1135070"/>
            <a:ext cx="1168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4"/>
          <p:cNvSpPr txBox="1">
            <a:spLocks/>
          </p:cNvSpPr>
          <p:nvPr/>
        </p:nvSpPr>
        <p:spPr bwMode="gray">
          <a:xfrm>
            <a:off x="527382" y="1484320"/>
            <a:ext cx="11137569" cy="4681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6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16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2" indent="-361942" defTabSz="1218902">
              <a:spcBef>
                <a:spcPts val="800"/>
              </a:spcBef>
            </a:pPr>
            <a:r>
              <a:rPr lang="fr-FR" sz="2133" dirty="0">
                <a:solidFill>
                  <a:srgbClr val="232323"/>
                </a:solidFill>
                <a:latin typeface="Calibri"/>
              </a:rPr>
              <a:t>Image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Résultat compilé immuable qui va permettre l’exécution de containers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Une image est construite à partir d’images parentes (empilement ou héritage d’images).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Une image est stockée sur un </a:t>
            </a:r>
            <a:r>
              <a:rPr lang="fr-FR" sz="1867" dirty="0" err="1">
                <a:solidFill>
                  <a:srgbClr val="232323"/>
                </a:solidFill>
                <a:latin typeface="Calibri"/>
              </a:rPr>
              <a:t>registry</a:t>
            </a:r>
            <a:r>
              <a:rPr lang="fr-FR" sz="1867" dirty="0">
                <a:solidFill>
                  <a:srgbClr val="232323"/>
                </a:solidFill>
                <a:latin typeface="Calibri"/>
              </a:rPr>
              <a:t> (public ou privée). Avec un numéro de version</a:t>
            </a:r>
          </a:p>
          <a:p>
            <a:pPr marL="361942" indent="-361942" defTabSz="1218902">
              <a:spcBef>
                <a:spcPts val="800"/>
              </a:spcBef>
            </a:pPr>
            <a:r>
              <a:rPr lang="fr-FR" sz="2133" dirty="0" err="1">
                <a:solidFill>
                  <a:srgbClr val="232323"/>
                </a:solidFill>
                <a:latin typeface="Calibri"/>
              </a:rPr>
              <a:t>Dockerfile</a:t>
            </a:r>
            <a:endParaRPr lang="fr-FR" sz="2133" dirty="0">
              <a:solidFill>
                <a:srgbClr val="232323"/>
              </a:solidFill>
              <a:latin typeface="Calibri"/>
            </a:endParaRP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Contient le code source pour construire une image</a:t>
            </a:r>
          </a:p>
          <a:p>
            <a:pPr marL="361942" indent="-361942" defTabSz="1218902">
              <a:spcBef>
                <a:spcPts val="800"/>
              </a:spcBef>
            </a:pPr>
            <a:r>
              <a:rPr lang="fr-FR" sz="2133" dirty="0">
                <a:solidFill>
                  <a:srgbClr val="232323"/>
                </a:solidFill>
                <a:latin typeface="Calibri"/>
              </a:rPr>
              <a:t>Container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C’est une instance d’une image qui s’exécute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Un container étant isolé de son environnement, la destruction d’un container supprime toutes les données qu’il a créé. D’où la notion de volume pour persister les données</a:t>
            </a:r>
          </a:p>
          <a:p>
            <a:pPr marL="361942" indent="-361942" defTabSz="1218902">
              <a:spcBef>
                <a:spcPts val="800"/>
              </a:spcBef>
            </a:pPr>
            <a:r>
              <a:rPr lang="fr-FR" sz="2133" dirty="0">
                <a:solidFill>
                  <a:srgbClr val="232323"/>
                </a:solidFill>
                <a:latin typeface="Calibri"/>
              </a:rPr>
              <a:t>Volume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Permet de persister les données créées par un container même après sa destruction ou arrêt.</a:t>
            </a: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r>
              <a:rPr lang="fr-FR" sz="1867" dirty="0">
                <a:solidFill>
                  <a:srgbClr val="232323"/>
                </a:solidFill>
                <a:latin typeface="Calibri"/>
              </a:rPr>
              <a:t>Ex de fichiers persistés : contenu de la </a:t>
            </a:r>
            <a:r>
              <a:rPr lang="fr-FR" sz="1867" dirty="0" err="1">
                <a:solidFill>
                  <a:srgbClr val="232323"/>
                </a:solidFill>
                <a:latin typeface="Calibri"/>
              </a:rPr>
              <a:t>bdd</a:t>
            </a:r>
            <a:r>
              <a:rPr lang="fr-FR" sz="1867" dirty="0">
                <a:solidFill>
                  <a:srgbClr val="232323"/>
                </a:solidFill>
                <a:latin typeface="Calibri"/>
              </a:rPr>
              <a:t>, log, fichier de </a:t>
            </a:r>
            <a:r>
              <a:rPr lang="fr-FR" sz="1867" dirty="0" err="1">
                <a:solidFill>
                  <a:srgbClr val="232323"/>
                </a:solidFill>
                <a:latin typeface="Calibri"/>
              </a:rPr>
              <a:t>conf</a:t>
            </a:r>
            <a:endParaRPr lang="fr-FR" sz="1867" dirty="0">
              <a:solidFill>
                <a:srgbClr val="232323"/>
              </a:solidFill>
              <a:latin typeface="Calibri"/>
            </a:endParaRPr>
          </a:p>
          <a:p>
            <a:pPr marL="954593" lvl="1" indent="-323843" defTabSz="1218902">
              <a:spcBef>
                <a:spcPts val="548"/>
              </a:spcBef>
              <a:buClr>
                <a:srgbClr val="F07D00"/>
              </a:buClr>
            </a:pPr>
            <a:endParaRPr lang="fr-FR" sz="1867" dirty="0">
              <a:solidFill>
                <a:srgbClr val="232323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1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ASP.NET </a:t>
            </a:r>
            <a:r>
              <a:rPr lang="fr-FR" dirty="0" err="1" smtClean="0"/>
              <a:t>Core</a:t>
            </a:r>
            <a:r>
              <a:rPr lang="fr-FR" dirty="0" smtClean="0"/>
              <a:t> dans tout ça?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527051" y="1484323"/>
            <a:ext cx="6059451" cy="4681528"/>
          </a:xfrm>
        </p:spPr>
        <p:txBody>
          <a:bodyPr/>
          <a:lstStyle/>
          <a:p>
            <a:r>
              <a:rPr lang="fr-FR" dirty="0" smtClean="0"/>
              <a:t>Il suffit juste d’un fichier </a:t>
            </a:r>
            <a:r>
              <a:rPr lang="fr-FR" dirty="0" err="1" smtClean="0"/>
              <a:t>Dockerfile</a:t>
            </a:r>
            <a:r>
              <a:rPr lang="fr-FR" dirty="0" smtClean="0"/>
              <a:t> et d’une ligne de commande pour créer son conteneur Docker</a:t>
            </a:r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DockerFile</a:t>
            </a:r>
            <a:r>
              <a:rPr lang="fr-FR" dirty="0" smtClean="0"/>
              <a:t> peut être généré</a:t>
            </a:r>
          </a:p>
          <a:p>
            <a:pPr lvl="1"/>
            <a:r>
              <a:rPr lang="fr-FR" dirty="0" smtClean="0"/>
              <a:t>Nativement dans VS2017</a:t>
            </a:r>
          </a:p>
          <a:p>
            <a:pPr lvl="1"/>
            <a:r>
              <a:rPr lang="fr-FR" dirty="0" smtClean="0"/>
              <a:t>En installant l’extension Docker dans VS Code</a:t>
            </a:r>
          </a:p>
          <a:p>
            <a:pPr lvl="1"/>
            <a:endParaRPr lang="fr-FR" dirty="0"/>
          </a:p>
          <a:p>
            <a:r>
              <a:rPr lang="fr-FR" dirty="0" smtClean="0"/>
              <a:t>La ligne de commande a exécuter</a:t>
            </a:r>
          </a:p>
          <a:p>
            <a:pPr lvl="1"/>
            <a:r>
              <a:rPr lang="fr-FR" dirty="0"/>
              <a:t>docker </a:t>
            </a:r>
            <a:r>
              <a:rPr lang="fr-FR" dirty="0" err="1"/>
              <a:t>build</a:t>
            </a:r>
            <a:r>
              <a:rPr lang="fr-FR" dirty="0"/>
              <a:t> --</a:t>
            </a:r>
            <a:r>
              <a:rPr lang="fr-FR" dirty="0" err="1"/>
              <a:t>rm</a:t>
            </a:r>
            <a:r>
              <a:rPr lang="fr-FR" dirty="0"/>
              <a:t> -f "</a:t>
            </a:r>
            <a:r>
              <a:rPr lang="fr-FR" dirty="0" err="1"/>
              <a:t>Dockerfile</a:t>
            </a:r>
            <a:r>
              <a:rPr lang="fr-FR" dirty="0"/>
              <a:t>" -t </a:t>
            </a:r>
            <a:r>
              <a:rPr lang="fr-FR" dirty="0" smtClean="0"/>
              <a:t>&lt;</a:t>
            </a:r>
            <a:r>
              <a:rPr lang="fr-FR" dirty="0" err="1" smtClean="0"/>
              <a:t>app</a:t>
            </a:r>
            <a:r>
              <a:rPr lang="fr-FR" dirty="0" smtClean="0"/>
              <a:t>&gt;:&lt;version&gt;</a:t>
            </a:r>
          </a:p>
          <a:p>
            <a:pPr lvl="1"/>
            <a:r>
              <a:rPr lang="fr-FR" dirty="0" smtClean="0"/>
              <a:t>Votre IDE peut le faire pour vous ;)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02" y="1484323"/>
            <a:ext cx="549669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4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3733" b="1" dirty="0" smtClean="0"/>
              <a:t>Démo :</a:t>
            </a:r>
          </a:p>
          <a:p>
            <a:r>
              <a:rPr lang="fr-FR" sz="3733" b="1" dirty="0" smtClean="0"/>
              <a:t>Docker</a:t>
            </a:r>
            <a:endParaRPr lang="fr-FR" sz="3733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1" y="6502400"/>
            <a:ext cx="6060017" cy="162984"/>
          </a:xfrm>
        </p:spPr>
        <p:txBody>
          <a:bodyPr/>
          <a:lstStyle/>
          <a:p>
            <a:r>
              <a:rPr lang="fr-FR"/>
              <a:t>Title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1" y="6502400"/>
            <a:ext cx="393700" cy="162984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2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le cloud </a:t>
            </a:r>
            <a:r>
              <a:rPr lang="fr-FR" dirty="0" err="1" smtClean="0"/>
              <a:t>computing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000" dirty="0" smtClean="0"/>
              <a:t>A ne pas confondre avec la nomination Cloud utilisé pour le stockage et le partage de vos fichiers</a:t>
            </a:r>
          </a:p>
          <a:p>
            <a:pPr lvl="1"/>
            <a:r>
              <a:rPr lang="fr-FR" sz="1800" dirty="0" err="1" smtClean="0"/>
              <a:t>DropBox</a:t>
            </a:r>
            <a:r>
              <a:rPr lang="fr-FR" sz="1800" dirty="0" smtClean="0"/>
              <a:t>, OneDrive, </a:t>
            </a:r>
            <a:r>
              <a:rPr lang="fr-FR" sz="1800" dirty="0" err="1" smtClean="0"/>
              <a:t>GoogleDrive</a:t>
            </a:r>
            <a:r>
              <a:rPr lang="fr-FR" sz="1800" dirty="0" smtClean="0"/>
              <a:t>, etc…</a:t>
            </a:r>
          </a:p>
          <a:p>
            <a:pPr lvl="1"/>
            <a:endParaRPr lang="fr-FR" sz="1800" dirty="0"/>
          </a:p>
          <a:p>
            <a:r>
              <a:rPr lang="fr-FR" sz="2000" dirty="0" smtClean="0"/>
              <a:t>Mise à disposition de services informatiques dématérialisées permettant un usage flexible de ressources (calcul, stockage, réseau, etc…) pour des usages principalement professionnels</a:t>
            </a:r>
          </a:p>
          <a:p>
            <a:endParaRPr lang="fr-FR" sz="2000" dirty="0"/>
          </a:p>
          <a:p>
            <a:r>
              <a:rPr lang="fr-FR" sz="2000" dirty="0" smtClean="0"/>
              <a:t>Il existe plusieurs types de cloud</a:t>
            </a:r>
          </a:p>
          <a:p>
            <a:pPr lvl="1"/>
            <a:r>
              <a:rPr lang="fr-FR" sz="1800" dirty="0" smtClean="0"/>
              <a:t>Privé</a:t>
            </a:r>
          </a:p>
          <a:p>
            <a:pPr lvl="1"/>
            <a:r>
              <a:rPr lang="fr-FR" sz="1800" dirty="0" smtClean="0"/>
              <a:t>Public</a:t>
            </a:r>
          </a:p>
          <a:p>
            <a:pPr lvl="1"/>
            <a:r>
              <a:rPr lang="fr-FR" sz="1800" dirty="0" smtClean="0"/>
              <a:t>Hybride</a:t>
            </a:r>
            <a:endParaRPr lang="fr-FR" sz="18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4992915" y="3686629"/>
            <a:ext cx="6560457" cy="2246769"/>
            <a:chOff x="4992915" y="3686629"/>
            <a:chExt cx="6560457" cy="2246769"/>
          </a:xfrm>
        </p:grpSpPr>
        <p:sp>
          <p:nvSpPr>
            <p:cNvPr id="8" name="ZoneTexte 7"/>
            <p:cNvSpPr txBox="1"/>
            <p:nvPr/>
          </p:nvSpPr>
          <p:spPr>
            <a:xfrm>
              <a:off x="4992915" y="3686629"/>
              <a:ext cx="6560457" cy="22467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/>
                <a:t>Les leaders du cloud public</a:t>
              </a:r>
            </a:p>
            <a:p>
              <a:endParaRPr lang="fr-FR" sz="2000" b="1" dirty="0"/>
            </a:p>
            <a:p>
              <a:endParaRPr lang="fr-FR" sz="2000" b="1" dirty="0" smtClean="0"/>
            </a:p>
            <a:p>
              <a:endParaRPr lang="fr-FR" sz="2000" b="1" dirty="0"/>
            </a:p>
            <a:p>
              <a:endParaRPr lang="fr-FR" sz="2000" b="1" dirty="0" smtClean="0"/>
            </a:p>
            <a:p>
              <a:endParaRPr lang="fr-FR" sz="2000" b="1" dirty="0"/>
            </a:p>
            <a:p>
              <a:endParaRPr lang="fr-FR" sz="2000" b="1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179444" y="4171865"/>
              <a:ext cx="1651000" cy="1651000"/>
            </a:xfrm>
            <a:prstGeom prst="ellipse">
              <a:avLst/>
            </a:prstGeom>
            <a:blipFill rotWithShape="1">
              <a:blip r:embed="rId2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Ellipse 9"/>
            <p:cNvSpPr/>
            <p:nvPr/>
          </p:nvSpPr>
          <p:spPr>
            <a:xfrm>
              <a:off x="7408600" y="4118259"/>
              <a:ext cx="1687499" cy="1687499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 l="6944" t="16513" r="6944" b="16513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5317410"/>
                <a:satOff val="-39094"/>
                <a:lumOff val="-3955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Ellipse 10"/>
            <p:cNvSpPr/>
            <p:nvPr/>
          </p:nvSpPr>
          <p:spPr>
            <a:xfrm>
              <a:off x="9674255" y="4238756"/>
              <a:ext cx="1584109" cy="1584109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6944" t="11728" r="6944" b="11728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10634821"/>
                <a:satOff val="-78189"/>
                <a:lumOff val="-791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7182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FCF685-0BC7-43C8-8409-2BE2751764D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3" y="2211829"/>
            <a:ext cx="3007357" cy="183189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03" y="4646575"/>
            <a:ext cx="1708314" cy="1022141"/>
          </a:xfrm>
          <a:prstGeom prst="rect">
            <a:avLst/>
          </a:prstGeom>
        </p:spPr>
      </p:pic>
      <p:sp>
        <p:nvSpPr>
          <p:cNvPr id="15" name="AutoShape 6" descr="Résultat de recherche d'images pour &quot;swagger&quot;"/>
          <p:cNvSpPr>
            <a:spLocks noChangeAspect="1" noChangeArrowheads="1"/>
          </p:cNvSpPr>
          <p:nvPr/>
        </p:nvSpPr>
        <p:spPr bwMode="auto">
          <a:xfrm>
            <a:off x="155575" y="-1112838"/>
            <a:ext cx="65722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19" y="2039513"/>
            <a:ext cx="3062453" cy="10433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16" y="3082823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grands principe du cloud public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02"/>
            <a:r>
              <a:rPr lang="fr-FR" dirty="0">
                <a:latin typeface="Calibri"/>
              </a:rPr>
              <a:t>Sopra Steria - Présentation GCP </a:t>
            </a:r>
            <a:r>
              <a:rPr lang="fr-FR" dirty="0" err="1">
                <a:latin typeface="Calibri"/>
              </a:rPr>
              <a:t>Core</a:t>
            </a:r>
            <a:r>
              <a:rPr lang="fr-FR" dirty="0">
                <a:latin typeface="Calibri"/>
              </a:rPr>
              <a:t> Infra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02"/>
            <a:fld id="{AF43E6FD-AB27-4108-A2FC-346BB5F75E3F}" type="slidenum">
              <a:rPr lang="fr-FR">
                <a:latin typeface="Calibri"/>
              </a:rPr>
              <a:pPr defTabSz="1218902"/>
              <a:t>30</a:t>
            </a:fld>
            <a:endParaRPr lang="fr-FR" dirty="0">
              <a:latin typeface="Calibri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4294967295"/>
          </p:nvPr>
        </p:nvSpPr>
        <p:spPr>
          <a:xfrm>
            <a:off x="4194628" y="2326142"/>
            <a:ext cx="11137900" cy="468153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Besoin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58247"/>
            <a:ext cx="106045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du Cloud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Sopra</a:t>
            </a:r>
            <a:r>
              <a:rPr lang="fr-FR" dirty="0" smtClean="0"/>
              <a:t> </a:t>
            </a:r>
            <a:r>
              <a:rPr lang="fr-FR" dirty="0" err="1" smtClean="0"/>
              <a:t>Steria</a:t>
            </a:r>
            <a:r>
              <a:rPr lang="fr-FR" dirty="0" smtClean="0"/>
              <a:t>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47" y="1097420"/>
            <a:ext cx="7096905" cy="56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Focus sur </a:t>
            </a:r>
            <a:r>
              <a:rPr lang="fr-FR" dirty="0" err="1" smtClean="0"/>
              <a:t>aws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674352" y="170756"/>
            <a:ext cx="2329443" cy="23294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5" y="1249192"/>
            <a:ext cx="6251369" cy="32355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93" y="2662351"/>
            <a:ext cx="6776218" cy="38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98162" y="246077"/>
            <a:ext cx="21475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Networking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9362" y="246077"/>
            <a:ext cx="21475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078" y="246077"/>
            <a:ext cx="21475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Compute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6077" y="3245614"/>
            <a:ext cx="383785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Storage &amp; Content Delivery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6078" y="1765162"/>
            <a:ext cx="254427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Developer Tools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649266" y="1765161"/>
            <a:ext cx="35795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Management Tools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093681" y="1765162"/>
            <a:ext cx="27358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Security &amp; Identity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465774" y="3245613"/>
            <a:ext cx="35795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Application Services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46077" y="4744444"/>
            <a:ext cx="28585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Mobile Services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290160" y="4744444"/>
            <a:ext cx="21475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Database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9144352" y="4744445"/>
            <a:ext cx="317105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Enterprise Applications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6077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S3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3" y="4155141"/>
            <a:ext cx="432832" cy="510883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933103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CloudFront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7" y="4150885"/>
            <a:ext cx="432831" cy="519399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1620128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EFS</a:t>
            </a: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49" y="4151593"/>
            <a:ext cx="432832" cy="517979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2307153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Glacier</a:t>
            </a:r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94" y="4150885"/>
            <a:ext cx="432831" cy="519399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2994179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Storage Gateway</a:t>
            </a:r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36" y="4151593"/>
            <a:ext cx="432832" cy="51797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4547057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API Gateway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43" y="4150885"/>
            <a:ext cx="432831" cy="519399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5371695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AppStream</a:t>
            </a: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81" y="4150885"/>
            <a:ext cx="432831" cy="519399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6223212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CloudSearch</a:t>
            </a: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98" y="4150885"/>
            <a:ext cx="432831" cy="519399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7065769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Elastic Transcoder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55" y="4150885"/>
            <a:ext cx="432831" cy="519399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7809769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SES</a:t>
            </a: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55" y="4159261"/>
            <a:ext cx="432832" cy="502643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8535849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SQS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837" y="4150885"/>
            <a:ext cx="432831" cy="519399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9306729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SWF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17" y="4150885"/>
            <a:ext cx="432831" cy="519399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979104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Device Farm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11" y="5659839"/>
            <a:ext cx="431788" cy="519399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1712129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Mobile Analytics</a:t>
            </a: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15" y="5703123"/>
            <a:ext cx="432832" cy="432832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46077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Cognito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3" y="5660549"/>
            <a:ext cx="432832" cy="517979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2445156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SNS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22" y="5703123"/>
            <a:ext cx="418868" cy="432832"/>
          </a:xfrm>
          <a:prstGeom prst="rect">
            <a:avLst/>
          </a:prstGeom>
        </p:spPr>
      </p:pic>
      <p:sp>
        <p:nvSpPr>
          <p:cNvPr id="181" name="TextBox 180"/>
          <p:cNvSpPr txBox="1"/>
          <p:nvPr/>
        </p:nvSpPr>
        <p:spPr>
          <a:xfrm>
            <a:off x="3290160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RDS</a:t>
            </a: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45" y="5669308"/>
            <a:ext cx="432832" cy="500461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4023187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DynamoDB</a:t>
            </a: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71" y="5676487"/>
            <a:ext cx="432832" cy="486103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4756212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ElastiCache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19" y="5659839"/>
            <a:ext cx="431788" cy="5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TextBox 186"/>
          <p:cNvSpPr txBox="1"/>
          <p:nvPr/>
        </p:nvSpPr>
        <p:spPr>
          <a:xfrm>
            <a:off x="5489239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RedShift</a:t>
            </a: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23" y="5674268"/>
            <a:ext cx="432832" cy="490541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9306919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WorkSpaces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0039944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WorkDocs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29" y="5674153"/>
            <a:ext cx="432832" cy="490771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0772971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WorkMail</a:t>
            </a: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03" y="5671382"/>
            <a:ext cx="432832" cy="496313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956" y="5670952"/>
            <a:ext cx="432832" cy="4971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9104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Lambda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0203" y="778151"/>
            <a:ext cx="946655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EC2 Container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5156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Elastic Beanstalk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077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EC2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3" y="1156194"/>
            <a:ext cx="432832" cy="5193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88" y="1224726"/>
            <a:ext cx="411189" cy="3823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75" y="1156194"/>
            <a:ext cx="432832" cy="5193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58" y="1156194"/>
            <a:ext cx="519397" cy="5193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98161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VPC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1187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Direct Connect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4213" y="778151"/>
            <a:ext cx="682803" cy="293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Route 53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994" y="1156194"/>
            <a:ext cx="421133" cy="5193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72" y="1156194"/>
            <a:ext cx="432832" cy="5193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63" y="1156194"/>
            <a:ext cx="426901" cy="5193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29361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EMR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62385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Data Pipeline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95412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Kinesis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8440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Machine Learning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4" y="1156194"/>
            <a:ext cx="432832" cy="5193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71" y="1156194"/>
            <a:ext cx="432832" cy="5193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97" y="1156194"/>
            <a:ext cx="432832" cy="5193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25" y="1156903"/>
            <a:ext cx="432832" cy="517979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245125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Elastic Load Balancing</a:t>
            </a: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96" y="1156194"/>
            <a:ext cx="432832" cy="519397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10213653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QuickSight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946681" y="778151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Elasticsearch</a:t>
            </a:r>
            <a:br>
              <a:rPr lang="en-US" sz="800" b="1" dirty="0"/>
            </a:br>
            <a:r>
              <a:rPr lang="en-US" sz="800" b="1" dirty="0"/>
              <a:t>Service</a:t>
            </a: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639" y="1170621"/>
            <a:ext cx="432832" cy="490543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259" y="1156903"/>
            <a:ext cx="431648" cy="517979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46077" y="2287109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CodeCommit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5" y="2665153"/>
            <a:ext cx="431788" cy="519399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979104" y="2287109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CodeDeploy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" y="2665153"/>
            <a:ext cx="432831" cy="519399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704110" y="2287109"/>
            <a:ext cx="698845" cy="293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CodePipeline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15" y="2665860"/>
            <a:ext cx="432832" cy="517979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649265" y="2287108"/>
            <a:ext cx="682752" cy="2937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CloudWatch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72" y="2681381"/>
            <a:ext cx="432832" cy="486936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3214177" y="2287109"/>
            <a:ext cx="989220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Cloud</a:t>
            </a:r>
            <a:br>
              <a:rPr lang="en-US" sz="800" b="1" dirty="0"/>
            </a:br>
            <a:r>
              <a:rPr lang="en-US" sz="800" b="1" dirty="0"/>
              <a:t>Formation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85" y="2672571"/>
            <a:ext cx="420464" cy="504557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3927115" y="2287109"/>
            <a:ext cx="989220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CloudTrail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33" y="2665152"/>
            <a:ext cx="432831" cy="519397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4640053" y="2287109"/>
            <a:ext cx="989220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Config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62" y="2665152"/>
            <a:ext cx="432831" cy="519397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5352989" y="2287109"/>
            <a:ext cx="989220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OpsWorks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90" y="2665152"/>
            <a:ext cx="432831" cy="519397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6214605" y="2287109"/>
            <a:ext cx="682752" cy="293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Service </a:t>
            </a:r>
            <a:br>
              <a:rPr lang="en-US" sz="800" b="1" dirty="0"/>
            </a:br>
            <a:r>
              <a:rPr lang="en-US" sz="800" b="1" dirty="0"/>
              <a:t>Catalog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84" y="2665153"/>
            <a:ext cx="426901" cy="519399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7237036" y="2287109"/>
            <a:ext cx="682752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Identity &amp; </a:t>
            </a:r>
            <a:br>
              <a:rPr lang="en-US" sz="800" b="1" dirty="0"/>
            </a:br>
            <a:r>
              <a:rPr lang="en-US" sz="800" b="1" dirty="0"/>
              <a:t>Access Management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50" y="2665153"/>
            <a:ext cx="274125" cy="519399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8023796" y="2287109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Directory Service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782" y="2665153"/>
            <a:ext cx="432831" cy="51939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8747863" y="2287109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Trusted Advisor</a:t>
            </a: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49" y="2665153"/>
            <a:ext cx="432831" cy="519399"/>
          </a:xfrm>
          <a:prstGeom prst="rect">
            <a:avLst/>
          </a:prstGeom>
        </p:spPr>
      </p:pic>
      <p:sp>
        <p:nvSpPr>
          <p:cNvPr id="202" name="TextBox 201"/>
          <p:cNvSpPr txBox="1"/>
          <p:nvPr/>
        </p:nvSpPr>
        <p:spPr>
          <a:xfrm>
            <a:off x="9302566" y="2287109"/>
            <a:ext cx="989220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Cloud HSM</a:t>
            </a:r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23" y="2665152"/>
            <a:ext cx="428151" cy="519397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10123019" y="2287109"/>
            <a:ext cx="989220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Key </a:t>
            </a:r>
            <a:br>
              <a:rPr lang="en-US" sz="800" b="1" dirty="0"/>
            </a:br>
            <a:r>
              <a:rPr lang="en-US" sz="800" b="1" dirty="0"/>
              <a:t>Management Service</a:t>
            </a:r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129" y="2665153"/>
            <a:ext cx="432831" cy="519396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0961394" y="2287109"/>
            <a:ext cx="989220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Web App </a:t>
            </a:r>
            <a:br>
              <a:rPr lang="en-US" sz="800" b="1" dirty="0"/>
            </a:br>
            <a:r>
              <a:rPr lang="en-US" sz="800" b="1" dirty="0"/>
              <a:t>Firewall</a:t>
            </a: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995" y="2665153"/>
            <a:ext cx="432831" cy="519396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681203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Snowball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80" y="4151593"/>
            <a:ext cx="431648" cy="517979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304438" y="697483"/>
            <a:ext cx="3691617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4967692" y="697483"/>
            <a:ext cx="2231136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375020" y="697483"/>
            <a:ext cx="445008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04437" y="2216567"/>
            <a:ext cx="2231136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2705213" y="2216567"/>
            <a:ext cx="414528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239490" y="2216567"/>
            <a:ext cx="4713999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304437" y="3697019"/>
            <a:ext cx="402336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498467" y="3697019"/>
            <a:ext cx="548640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04437" y="5194636"/>
            <a:ext cx="280416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6222264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Simple DB</a:t>
            </a:r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71" y="5659839"/>
            <a:ext cx="431788" cy="5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TextBox 245"/>
          <p:cNvSpPr txBox="1"/>
          <p:nvPr/>
        </p:nvSpPr>
        <p:spPr>
          <a:xfrm>
            <a:off x="6955291" y="5281798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Database Migration Service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3303909" y="5194636"/>
            <a:ext cx="438912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7843881" y="4743231"/>
            <a:ext cx="12572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IOT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926411" y="5194636"/>
            <a:ext cx="115824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008264" y="5270459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IoT</a:t>
            </a:r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49" y="5654272"/>
            <a:ext cx="436880" cy="524256"/>
          </a:xfrm>
          <a:prstGeom prst="rect">
            <a:avLst/>
          </a:prstGeom>
        </p:spPr>
      </p:pic>
      <p:cxnSp>
        <p:nvCxnSpPr>
          <p:cNvPr id="253" name="Straight Connector 252"/>
          <p:cNvCxnSpPr/>
          <p:nvPr/>
        </p:nvCxnSpPr>
        <p:spPr>
          <a:xfrm>
            <a:off x="9242511" y="5194636"/>
            <a:ext cx="2833183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10565106" y="3245613"/>
            <a:ext cx="12572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Hubs</a:t>
            </a:r>
          </a:p>
        </p:txBody>
      </p:sp>
      <p:cxnSp>
        <p:nvCxnSpPr>
          <p:cNvPr id="255" name="Straight Connector 254"/>
          <p:cNvCxnSpPr/>
          <p:nvPr/>
        </p:nvCxnSpPr>
        <p:spPr>
          <a:xfrm>
            <a:off x="10663364" y="3697019"/>
            <a:ext cx="731520" cy="0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3201" y="3772842"/>
            <a:ext cx="682803" cy="2937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Mobile Hub</a:t>
            </a:r>
          </a:p>
        </p:txBody>
      </p:sp>
      <p:pic>
        <p:nvPicPr>
          <p:cNvPr id="257" name="Picture 256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41" y="4112705"/>
            <a:ext cx="480568" cy="524256"/>
          </a:xfrm>
          <a:prstGeom prst="rect">
            <a:avLst/>
          </a:prstGeom>
        </p:spPr>
      </p:pic>
      <p:pic>
        <p:nvPicPr>
          <p:cNvPr id="197" name="Picture 196" descr="Database_AWSDatabaseMigrationService.png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72" y="5679911"/>
            <a:ext cx="438696" cy="4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 : Exemple d’architecture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95" y="1291771"/>
            <a:ext cx="6080362" cy="46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742"/>
            <a:ext cx="12156869" cy="37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962"/>
            <a:ext cx="12192000" cy="4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AWS : ECS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84" y="1097420"/>
            <a:ext cx="7627254" cy="47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3733" b="1" dirty="0" smtClean="0"/>
              <a:t>Démo :</a:t>
            </a:r>
          </a:p>
          <a:p>
            <a:r>
              <a:rPr lang="fr-FR" sz="3733" b="1" dirty="0" smtClean="0"/>
              <a:t>Docker dans AWS</a:t>
            </a:r>
            <a:endParaRPr lang="fr-FR" sz="3733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1" y="6502400"/>
            <a:ext cx="6060017" cy="162984"/>
          </a:xfrm>
        </p:spPr>
        <p:txBody>
          <a:bodyPr/>
          <a:lstStyle/>
          <a:p>
            <a:r>
              <a:rPr lang="fr-FR"/>
              <a:t>Title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1" y="6502400"/>
            <a:ext cx="393700" cy="162984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38</a:t>
            </a:fld>
            <a:endParaRPr lang="fr-FR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09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4098" name="Picture 2" descr="Introduction au Server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627"/>
            <a:ext cx="12192000" cy="69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.NET</a:t>
            </a:r>
            <a:endParaRPr lang="en-GB" dirty="0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2055466" y="6502208"/>
            <a:ext cx="4544590" cy="162152"/>
          </a:xfrm>
          <a:prstGeom prst="rect">
            <a:avLst/>
          </a:prstGeom>
        </p:spPr>
        <p:txBody>
          <a:bodyPr/>
          <a:lstStyle/>
          <a:p>
            <a:r>
              <a:rPr lang="fr-FR">
                <a:latin typeface="Calibri"/>
              </a:rPr>
              <a:t>Présentation de Microsoft .NET</a:t>
            </a:r>
            <a:endParaRPr lang="fr-FR" dirty="0">
              <a:latin typeface="Calibri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1646130" y="6502208"/>
            <a:ext cx="296226" cy="162152"/>
          </a:xfrm>
          <a:prstGeom prst="rect">
            <a:avLst/>
          </a:prstGeom>
        </p:spPr>
        <p:txBody>
          <a:bodyPr/>
          <a:lstStyle/>
          <a:p>
            <a:fld id="{AF43E6FD-AB27-4108-A2FC-346BB5F75E3F}" type="slidenum">
              <a:rPr lang="fr-FR">
                <a:latin typeface="Calibri"/>
              </a:rPr>
              <a:pPr/>
              <a:t>4</a:t>
            </a:fld>
            <a:endParaRPr lang="fr-FR" dirty="0">
              <a:latin typeface="Calibri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altLang="en-US" sz="2400" dirty="0" smtClean="0"/>
              <a:t>Historiquement</a:t>
            </a:r>
            <a:endParaRPr lang="fr-FR" altLang="en-US" sz="2400" dirty="0"/>
          </a:p>
          <a:p>
            <a:pPr lvl="1"/>
            <a:r>
              <a:rPr lang="fr-FR" altLang="en-US" sz="2000" dirty="0"/>
              <a:t>C’est la réponse de Microsoft à Java et à </a:t>
            </a:r>
            <a:r>
              <a:rPr lang="fr-FR" altLang="en-US" sz="2000" dirty="0" smtClean="0"/>
              <a:t>J2E</a:t>
            </a:r>
          </a:p>
          <a:p>
            <a:pPr lvl="1"/>
            <a:r>
              <a:rPr lang="fr-FR" altLang="en-US" sz="2000" dirty="0" smtClean="0"/>
              <a:t>1ère version en 2001</a:t>
            </a:r>
          </a:p>
          <a:p>
            <a:pPr lvl="1"/>
            <a:r>
              <a:rPr lang="fr-FR" altLang="en-US" sz="2000" dirty="0" smtClean="0"/>
              <a:t>Multi </a:t>
            </a:r>
            <a:r>
              <a:rPr lang="fr-FR" altLang="en-US" sz="2000" dirty="0"/>
              <a:t>langage, mono plateforme</a:t>
            </a:r>
          </a:p>
          <a:p>
            <a:pPr lvl="1"/>
            <a:r>
              <a:rPr lang="fr-FR" altLang="en-US" sz="2000" dirty="0"/>
              <a:t>A évolué jusqu'à aujourd’hui</a:t>
            </a:r>
          </a:p>
          <a:p>
            <a:pPr lvl="1"/>
            <a:r>
              <a:rPr lang="fr-FR" altLang="en-US" sz="2000" dirty="0" smtClean="0"/>
              <a:t>Framework </a:t>
            </a:r>
            <a:r>
              <a:rPr lang="fr-FR" altLang="en-US" sz="2000" dirty="0"/>
              <a:t>fermé et </a:t>
            </a:r>
            <a:r>
              <a:rPr lang="fr-FR" altLang="en-US" sz="2000" dirty="0" smtClean="0"/>
              <a:t>propriétaire</a:t>
            </a:r>
          </a:p>
          <a:p>
            <a:pPr lvl="1"/>
            <a:endParaRPr lang="fr-FR" altLang="en-US" sz="2000" dirty="0"/>
          </a:p>
          <a:p>
            <a:pPr lvl="1"/>
            <a:endParaRPr lang="fr-FR" altLang="en-US" sz="2000" dirty="0"/>
          </a:p>
          <a:p>
            <a:r>
              <a:rPr lang="fr-FR" altLang="en-US" sz="2800" b="1" dirty="0"/>
              <a:t>Mais ça, c’était avant…</a:t>
            </a:r>
          </a:p>
          <a:p>
            <a:pPr lvl="1"/>
            <a:endParaRPr lang="fr-FR" altLang="en-US" sz="2000" dirty="0"/>
          </a:p>
          <a:p>
            <a:pPr marL="473075" lvl="1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019866" y="2241960"/>
            <a:ext cx="3129530" cy="280885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16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Exemple sur Azure</a:t>
            </a:r>
            <a:endParaRPr lang="it-IT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7170" name="Picture 2" descr="RÃ©sultat de recherche d'images pour &quot;serverless azure application examp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682"/>
            <a:ext cx="12192000" cy="54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6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Sopra Steria I2S - Présentation IM Cloud et DEVOPS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96" y="1343411"/>
            <a:ext cx="6550408" cy="49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4" name="Picture 4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18" y="68628"/>
            <a:ext cx="12200217" cy="663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1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/>
              <a:t>Dépendant du cloud provider</a:t>
            </a:r>
          </a:p>
          <a:p>
            <a:pPr lvl="1"/>
            <a:r>
              <a:rPr lang="fr-FR" dirty="0" err="1" smtClean="0"/>
              <a:t>Function</a:t>
            </a:r>
            <a:r>
              <a:rPr lang="fr-FR" dirty="0" smtClean="0"/>
              <a:t> chez Azure</a:t>
            </a:r>
          </a:p>
          <a:p>
            <a:pPr lvl="1"/>
            <a:r>
              <a:rPr lang="fr-FR" dirty="0" smtClean="0"/>
              <a:t>Lambda chez AWS</a:t>
            </a:r>
          </a:p>
          <a:p>
            <a:pPr lvl="1"/>
            <a:r>
              <a:rPr lang="fr-FR" dirty="0" smtClean="0"/>
              <a:t>Cloud </a:t>
            </a:r>
            <a:r>
              <a:rPr lang="fr-FR" dirty="0" err="1" smtClean="0"/>
              <a:t>Function</a:t>
            </a:r>
            <a:r>
              <a:rPr lang="fr-FR" dirty="0" smtClean="0"/>
              <a:t> chez GCP</a:t>
            </a:r>
          </a:p>
          <a:p>
            <a:pPr lvl="1"/>
            <a:endParaRPr lang="fr-FR" dirty="0"/>
          </a:p>
          <a:p>
            <a:r>
              <a:rPr lang="fr-FR" dirty="0" smtClean="0"/>
              <a:t>Verrouillé aux langages fourni</a:t>
            </a:r>
          </a:p>
          <a:p>
            <a:pPr lvl="1"/>
            <a:r>
              <a:rPr lang="fr-FR" dirty="0" smtClean="0"/>
              <a:t>.NET/JavaScript/Java/Python chez Azure</a:t>
            </a:r>
          </a:p>
          <a:p>
            <a:pPr lvl="1"/>
            <a:r>
              <a:rPr lang="fr-FR" dirty="0" smtClean="0"/>
              <a:t>Java/Node.JS/C#/Python chez AWS</a:t>
            </a:r>
          </a:p>
          <a:p>
            <a:pPr lvl="1"/>
            <a:r>
              <a:rPr lang="fr-FR" dirty="0" smtClean="0"/>
              <a:t>JavaScript/Python chez GCP</a:t>
            </a:r>
          </a:p>
          <a:p>
            <a:pPr marL="630751" lvl="1" indent="0">
              <a:buNone/>
            </a:pPr>
            <a:endParaRPr lang="fr-FR" dirty="0"/>
          </a:p>
          <a:p>
            <a:r>
              <a:rPr lang="fr-FR" dirty="0" smtClean="0"/>
              <a:t>Sécurité</a:t>
            </a:r>
          </a:p>
          <a:p>
            <a:pPr lvl="1"/>
            <a:r>
              <a:rPr lang="fr-FR" dirty="0" smtClean="0"/>
              <a:t>Pas de verrouillage réseau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Réduction des coûts</a:t>
            </a:r>
          </a:p>
          <a:p>
            <a:pPr lvl="1"/>
            <a:r>
              <a:rPr lang="fr-FR" dirty="0" smtClean="0"/>
              <a:t>Pas de serveur </a:t>
            </a:r>
            <a:r>
              <a:rPr lang="fr-FR" i="1" dirty="0" err="1" smtClean="0"/>
              <a:t>Always</a:t>
            </a:r>
            <a:r>
              <a:rPr lang="fr-FR" i="1" dirty="0" smtClean="0"/>
              <a:t> On</a:t>
            </a:r>
          </a:p>
          <a:p>
            <a:pPr lvl="1"/>
            <a:r>
              <a:rPr lang="fr-FR" dirty="0" smtClean="0"/>
              <a:t>Paiement au </a:t>
            </a:r>
            <a:r>
              <a:rPr lang="fr-FR" dirty="0" err="1" smtClean="0"/>
              <a:t>compute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Facilité de mise à l’échelle</a:t>
            </a:r>
          </a:p>
          <a:p>
            <a:pPr lvl="1"/>
            <a:r>
              <a:rPr lang="fr-FR" dirty="0" smtClean="0"/>
              <a:t>Auto-</a:t>
            </a:r>
            <a:r>
              <a:rPr lang="fr-FR" dirty="0" err="1" smtClean="0"/>
              <a:t>scaling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Green IT</a:t>
            </a:r>
          </a:p>
          <a:p>
            <a:pPr lvl="1"/>
            <a:r>
              <a:rPr lang="fr-FR" dirty="0" smtClean="0"/>
              <a:t>Mutualisation des ressources</a:t>
            </a:r>
          </a:p>
          <a:p>
            <a:pPr lvl="1"/>
            <a:r>
              <a:rPr lang="fr-FR" dirty="0" smtClean="0"/>
              <a:t>Pas de serveur inactif</a:t>
            </a:r>
          </a:p>
          <a:p>
            <a:pPr lvl="1"/>
            <a:r>
              <a:rPr lang="fr-FR" dirty="0" smtClean="0"/>
              <a:t>Importance de l’optimisation</a:t>
            </a:r>
          </a:p>
          <a:p>
            <a:pPr lvl="1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Avantages/inconvénients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41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implémentations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2055466" y="6502208"/>
            <a:ext cx="4544590" cy="162152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Calibri"/>
              </a:rPr>
              <a:t>Présentation de Microsoft .NET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646130" y="6502208"/>
            <a:ext cx="296226" cy="162152"/>
          </a:xfrm>
          <a:prstGeom prst="rect">
            <a:avLst/>
          </a:prstGeom>
        </p:spPr>
        <p:txBody>
          <a:bodyPr/>
          <a:lstStyle/>
          <a:p>
            <a:fld id="{AF43E6FD-AB27-4108-A2FC-346BB5F75E3F}" type="slidenum">
              <a:rPr lang="fr-FR">
                <a:latin typeface="Calibri"/>
              </a:rPr>
              <a:pPr/>
              <a:t>5</a:t>
            </a:fld>
            <a:endParaRPr lang="fr-FR" dirty="0">
              <a:latin typeface="Calibri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78" y="1330095"/>
            <a:ext cx="8034428" cy="4850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18121" y="1240972"/>
            <a:ext cx="2749741" cy="2013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8" name="Ellipse 7"/>
          <p:cNvSpPr/>
          <p:nvPr/>
        </p:nvSpPr>
        <p:spPr>
          <a:xfrm>
            <a:off x="5194703" y="2410549"/>
            <a:ext cx="1682901" cy="6611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078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petit détour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2055466" y="6502208"/>
            <a:ext cx="4544590" cy="162152"/>
          </a:xfrm>
          <a:prstGeom prst="rect">
            <a:avLst/>
          </a:prstGeom>
        </p:spPr>
        <p:txBody>
          <a:bodyPr/>
          <a:lstStyle/>
          <a:p>
            <a:r>
              <a:rPr lang="fr-FR"/>
              <a:t>Présentation de Microsoft .NET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646130" y="6502208"/>
            <a:ext cx="296226" cy="162152"/>
          </a:xfrm>
          <a:prstGeom prst="rect">
            <a:avLst/>
          </a:prstGeom>
        </p:spPr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/>
              <a:t>.NET Standard</a:t>
            </a:r>
          </a:p>
          <a:p>
            <a:pPr lvl="1"/>
            <a:r>
              <a:rPr lang="fr-FR" sz="2400" dirty="0"/>
              <a:t>Spécification officielle des API .NET</a:t>
            </a:r>
          </a:p>
          <a:p>
            <a:pPr lvl="2"/>
            <a:r>
              <a:rPr lang="fr-FR" sz="2000" dirty="0"/>
              <a:t>APIs destinées à être disponibles sur toutes les implémentations de .NET</a:t>
            </a:r>
          </a:p>
          <a:p>
            <a:pPr lvl="2"/>
            <a:r>
              <a:rPr lang="fr-FR" sz="2000" dirty="0"/>
              <a:t>Objectif : Etablir une meilleure uniformité dans l’écosystème .NET</a:t>
            </a:r>
          </a:p>
          <a:p>
            <a:pPr lvl="1"/>
            <a:r>
              <a:rPr lang="fr-FR" sz="2400" dirty="0" smtClean="0"/>
              <a:t>Framework </a:t>
            </a:r>
            <a:r>
              <a:rPr lang="fr-FR" sz="2400" dirty="0"/>
              <a:t>socle pour les implémentations communes:</a:t>
            </a:r>
          </a:p>
          <a:p>
            <a:pPr lvl="2"/>
            <a:r>
              <a:rPr lang="fr-FR" sz="2000" dirty="0"/>
              <a:t>Si votre code cible une version de .NET Standard, il peut s’exécuter sur n’importe quelle implémentation de .NET qui prend en charge cette version de .NET Standard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56" y="4476396"/>
            <a:ext cx="8040222" cy="1857634"/>
          </a:xfrm>
          <a:prstGeom prst="rect">
            <a:avLst/>
          </a:prstGeom>
        </p:spPr>
      </p:pic>
      <p:sp>
        <p:nvSpPr>
          <p:cNvPr id="7" name="Double flèche horizontale 6"/>
          <p:cNvSpPr/>
          <p:nvPr/>
        </p:nvSpPr>
        <p:spPr>
          <a:xfrm>
            <a:off x="1942356" y="6007457"/>
            <a:ext cx="8040222" cy="653143"/>
          </a:xfrm>
          <a:prstGeom prst="left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094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.NET </a:t>
            </a:r>
            <a:r>
              <a:rPr lang="fr-FR" dirty="0" err="1" smtClean="0"/>
              <a:t>Core</a:t>
            </a:r>
            <a:r>
              <a:rPr lang="fr-FR" dirty="0" smtClean="0"/>
              <a:t> : C’est quoi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7917" y="1301432"/>
            <a:ext cx="10784416" cy="4681537"/>
          </a:xfrm>
        </p:spPr>
        <p:txBody>
          <a:bodyPr/>
          <a:lstStyle/>
          <a:p>
            <a:r>
              <a:rPr lang="fr-FR" sz="1800" b="1" dirty="0" smtClean="0"/>
              <a:t>Implémentation Open Source du .NET</a:t>
            </a:r>
          </a:p>
          <a:p>
            <a:pPr lvl="1"/>
            <a:r>
              <a:rPr lang="fr-FR" sz="1600" dirty="0" smtClean="0"/>
              <a:t>Licence MIT &amp; Apache 2</a:t>
            </a:r>
          </a:p>
          <a:p>
            <a:pPr lvl="1"/>
            <a:r>
              <a:rPr lang="fr-FR" sz="1600" dirty="0" smtClean="0"/>
              <a:t>Projet de la .NET </a:t>
            </a:r>
            <a:r>
              <a:rPr lang="fr-FR" sz="1600" dirty="0" err="1" smtClean="0"/>
              <a:t>Foundation</a:t>
            </a:r>
            <a:r>
              <a:rPr lang="fr-FR" sz="1600" dirty="0" smtClean="0"/>
              <a:t> maintenu par Microsoft et la communauté.NET</a:t>
            </a:r>
          </a:p>
          <a:p>
            <a:pPr lvl="1"/>
            <a:r>
              <a:rPr lang="fr-FR" sz="1600" dirty="0" err="1" smtClean="0"/>
              <a:t>Github</a:t>
            </a:r>
            <a:r>
              <a:rPr lang="fr-FR" sz="1600" dirty="0"/>
              <a:t> :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github.com/dotnet/core</a:t>
            </a:r>
            <a:endParaRPr lang="fr-FR" sz="1600" dirty="0" smtClean="0"/>
          </a:p>
          <a:p>
            <a:r>
              <a:rPr lang="fr-FR" sz="1800" b="1" dirty="0" smtClean="0"/>
              <a:t>Multiplateforme</a:t>
            </a:r>
          </a:p>
          <a:p>
            <a:endParaRPr lang="fr-FR" sz="1800" b="1" dirty="0"/>
          </a:p>
          <a:p>
            <a:r>
              <a:rPr lang="fr-FR" sz="1800" b="1" dirty="0" smtClean="0"/>
              <a:t>Cohérence d’architectures</a:t>
            </a:r>
          </a:p>
          <a:p>
            <a:pPr lvl="1"/>
            <a:r>
              <a:rPr lang="fr-FR" sz="1600" dirty="0" smtClean="0"/>
              <a:t>Même comportement d’</a:t>
            </a:r>
            <a:r>
              <a:rPr lang="fr-FR" sz="1600" dirty="0"/>
              <a:t>e</a:t>
            </a:r>
            <a:r>
              <a:rPr lang="fr-FR" sz="1600" dirty="0" smtClean="0"/>
              <a:t>xécution sur les architecture x86, x64 &amp; ARM</a:t>
            </a:r>
            <a:endParaRPr lang="fr-FR" sz="1600" dirty="0"/>
          </a:p>
          <a:p>
            <a:r>
              <a:rPr lang="fr-FR" sz="1800" b="1" dirty="0" smtClean="0"/>
              <a:t>Souplesse de déploiement</a:t>
            </a:r>
          </a:p>
          <a:p>
            <a:pPr lvl="1"/>
            <a:r>
              <a:rPr lang="fr-FR" sz="1600" dirty="0" smtClean="0"/>
              <a:t>Peut </a:t>
            </a:r>
            <a:r>
              <a:rPr lang="fr-FR" sz="1600" dirty="0"/>
              <a:t>être inclus dans votre application ou installé côte à côte à l’échelle d’un utilisateur ou de l’ordinateur. Peut être utilisé avec des conteneurs Docker</a:t>
            </a:r>
            <a:r>
              <a:rPr lang="fr-FR" sz="1600" dirty="0" smtClean="0"/>
              <a:t>.</a:t>
            </a:r>
          </a:p>
          <a:p>
            <a:r>
              <a:rPr lang="fr-FR" sz="1800" b="1" dirty="0" smtClean="0"/>
              <a:t>Langages supportés</a:t>
            </a:r>
            <a:endParaRPr lang="fr-FR" sz="1800" b="1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AC6F03D-15B5-4158-A9AB-90B4D2964A72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72" y="3017517"/>
            <a:ext cx="643830" cy="643830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36" y="2896829"/>
            <a:ext cx="648721" cy="7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431" y="981076"/>
            <a:ext cx="1532838" cy="1532838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4071428" y="2896829"/>
            <a:ext cx="886740" cy="886740"/>
            <a:chOff x="3875484" y="3101180"/>
            <a:chExt cx="1008963" cy="1008963"/>
          </a:xfrm>
        </p:grpSpPr>
        <p:sp>
          <p:nvSpPr>
            <p:cNvPr id="11" name="Rectangle 10"/>
            <p:cNvSpPr/>
            <p:nvPr/>
          </p:nvSpPr>
          <p:spPr>
            <a:xfrm>
              <a:off x="3875484" y="3101180"/>
              <a:ext cx="1008963" cy="1008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610" y="3127306"/>
              <a:ext cx="956711" cy="956711"/>
            </a:xfrm>
            <a:prstGeom prst="rect">
              <a:avLst/>
            </a:prstGeom>
          </p:spPr>
        </p:pic>
      </p:grpSp>
      <p:pic>
        <p:nvPicPr>
          <p:cNvPr id="13" name="Picture 4" descr="http://www.guillaumebrout.fr/wp-content/uploads/2016/01/2p4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90" y="5531665"/>
            <a:ext cx="902608" cy="9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ésultat de recherche d'images pour &quot;VB.NET logo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89" y="5625756"/>
            <a:ext cx="1014022" cy="7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02" y="5560389"/>
            <a:ext cx="845158" cy="8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Beginner’s</a:t>
            </a:r>
            <a:r>
              <a:rPr lang="fr-FR" dirty="0" smtClean="0"/>
              <a:t> guide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Comment l’installer ?</a:t>
            </a:r>
          </a:p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dotnet.microsoft.com/download/archives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AC6F03D-15B5-4158-A9AB-90B4D2964A72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516" y="408979"/>
            <a:ext cx="5332971" cy="21849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06" y="2593960"/>
            <a:ext cx="8396745" cy="390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Beginner’s</a:t>
            </a:r>
            <a:r>
              <a:rPr lang="fr-FR" dirty="0"/>
              <a:t> guide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7917" y="1236120"/>
            <a:ext cx="10765367" cy="4681537"/>
          </a:xfrm>
        </p:spPr>
        <p:txBody>
          <a:bodyPr/>
          <a:lstStyle/>
          <a:p>
            <a:r>
              <a:rPr lang="fr-FR" dirty="0" smtClean="0"/>
              <a:t>One command line to </a:t>
            </a:r>
            <a:r>
              <a:rPr lang="fr-FR" dirty="0" err="1" smtClean="0"/>
              <a:t>rule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all : </a:t>
            </a:r>
            <a:r>
              <a:rPr lang="fr-FR" dirty="0" err="1" smtClean="0"/>
              <a:t>dotnet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Master MIAGE - Sopra Steria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AC6F03D-15B5-4158-A9AB-90B4D2964A72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78" y="1688749"/>
            <a:ext cx="7325258" cy="46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1027 1230 [16-9] Template Sopra Steria - UK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2033</Words>
  <Application>Microsoft Office PowerPoint</Application>
  <PresentationFormat>Grand écran</PresentationFormat>
  <Paragraphs>544</Paragraphs>
  <Slides>43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Segoe UI</vt:lpstr>
      <vt:lpstr>Tahoma</vt:lpstr>
      <vt:lpstr>Wingdings</vt:lpstr>
      <vt:lpstr>141027 1230 [16-9] Template Sopra Steria - UK</vt:lpstr>
      <vt:lpstr>FR_Template_SopraSteria_Consulting_SopraHR</vt:lpstr>
      <vt:lpstr> Interopérabilité et Innovation dans les SI </vt:lpstr>
      <vt:lpstr>Me, myself &amp; I : Nicolas FLEURY</vt:lpstr>
      <vt:lpstr>Présentation PowerPoint</vt:lpstr>
      <vt:lpstr>Qu’est-ce que le .NET</vt:lpstr>
      <vt:lpstr>Plusieurs implémentations</vt:lpstr>
      <vt:lpstr>Un petit détour</vt:lpstr>
      <vt:lpstr>.NET Core : C’est quoi</vt:lpstr>
      <vt:lpstr>Beginner’s guide</vt:lpstr>
      <vt:lpstr>Beginner’s guide</vt:lpstr>
      <vt:lpstr>Quel IDE utiliser ?</vt:lpstr>
      <vt:lpstr>Présentation PowerPoint</vt:lpstr>
      <vt:lpstr>ASP.NET CORE</vt:lpstr>
      <vt:lpstr>ASP.NET CORE </vt:lpstr>
      <vt:lpstr>ASP.NET CORE MVC</vt:lpstr>
      <vt:lpstr>ASP.NET CORE MVC</vt:lpstr>
      <vt:lpstr>Présentation PowerPoint</vt:lpstr>
      <vt:lpstr>ASP.NET CORE WEBAPI</vt:lpstr>
      <vt:lpstr>On n’avait pas dit qu’on parlerais de swagger?</vt:lpstr>
      <vt:lpstr>Présentation PowerPoint</vt:lpstr>
      <vt:lpstr>Comment héberger mon application</vt:lpstr>
      <vt:lpstr>C’est quoi docker ?</vt:lpstr>
      <vt:lpstr>Les avantages de Docker</vt:lpstr>
      <vt:lpstr>Les avantages de Docker</vt:lpstr>
      <vt:lpstr>Docker ENgine</vt:lpstr>
      <vt:lpstr>Les outils docker</vt:lpstr>
      <vt:lpstr>Les concepts indispensables</vt:lpstr>
      <vt:lpstr>ET ASP.NET Core dans tout ça?</vt:lpstr>
      <vt:lpstr>Présentation PowerPoint</vt:lpstr>
      <vt:lpstr>C’est quoi le cloud computing?</vt:lpstr>
      <vt:lpstr>Les grands principe du cloud public</vt:lpstr>
      <vt:lpstr>Les modèles du Cloud</vt:lpstr>
      <vt:lpstr>Focus sur aws</vt:lpstr>
      <vt:lpstr>Présentation PowerPoint</vt:lpstr>
      <vt:lpstr>AWS : Exemple d’architecture</vt:lpstr>
      <vt:lpstr>ECR</vt:lpstr>
      <vt:lpstr>ECS</vt:lpstr>
      <vt:lpstr>AWS : ECS</vt:lpstr>
      <vt:lpstr>Présentation PowerPoint</vt:lpstr>
      <vt:lpstr>Présentation PowerPoint</vt:lpstr>
      <vt:lpstr>Exemple sur Azure</vt:lpstr>
      <vt:lpstr>Présentation PowerPoint</vt:lpstr>
      <vt:lpstr>Présentation PowerPoint</vt:lpstr>
      <vt:lpstr>Avantages/inconvénients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FLEURY Nicolas</dc:creator>
  <cp:lastModifiedBy>FLEURY Nicolas</cp:lastModifiedBy>
  <cp:revision>56</cp:revision>
  <dcterms:created xsi:type="dcterms:W3CDTF">2019-03-13T13:24:14Z</dcterms:created>
  <dcterms:modified xsi:type="dcterms:W3CDTF">2019-03-24T20:35:39Z</dcterms:modified>
</cp:coreProperties>
</file>