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Mono Light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font" Target="fonts/RobotoMonoMedium-regular.fntdata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Mon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f87d5e66d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f87d5e66d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87d5e66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f87d5e66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fcb3e991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fcb3e991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fcb3e9913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fcb3e9913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cb3e9913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fcb3e991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fcb3e991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fcb3e991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0050" y="193750"/>
            <a:ext cx="85206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>
                <a:latin typeface="Roboto Mono Medium"/>
                <a:ea typeface="Roboto Mono Medium"/>
                <a:cs typeface="Roboto Mono Medium"/>
                <a:sym typeface="Roboto Mono Medium"/>
              </a:rPr>
              <a:t>Sentiment Analysis Project</a:t>
            </a:r>
            <a:endParaRPr sz="41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85550"/>
            <a:ext cx="8520600" cy="22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Roboto Mono Light"/>
                <a:ea typeface="Roboto Mono Light"/>
                <a:cs typeface="Roboto Mono Light"/>
                <a:sym typeface="Roboto Mono Light"/>
              </a:rPr>
              <a:t>This project focuses on creating a machine learning model capable of determining the sentiment(positive or negative) of textual reviews.</a:t>
            </a:r>
            <a:endParaRPr sz="24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074" y="1849225"/>
            <a:ext cx="5942551" cy="39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9150" y="45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Data Collection and Preparation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93200" y="118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Dataset splitted in 3 portions: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1. Training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2. Validation 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3. Testing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246" l="1438" r="0" t="10375"/>
          <a:stretch/>
        </p:blipFill>
        <p:spPr>
          <a:xfrm>
            <a:off x="3893750" y="1744575"/>
            <a:ext cx="4731600" cy="27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34675" y="3390975"/>
            <a:ext cx="3470100" cy="1118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Roboto Mono"/>
                <a:ea typeface="Roboto Mono"/>
                <a:cs typeface="Roboto Mono"/>
                <a:sym typeface="Roboto Mono"/>
              </a:rPr>
              <a:t>text_cleaning.py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 Mono Light"/>
                <a:ea typeface="Roboto Mono Light"/>
                <a:cs typeface="Roboto Mono Light"/>
                <a:sym typeface="Roboto Mono Light"/>
              </a:rPr>
              <a:t>1.def expand_contractions(...)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Roboto Mono Light"/>
                <a:ea typeface="Roboto Mono Light"/>
                <a:cs typeface="Roboto Mono Light"/>
                <a:sym typeface="Roboto Mono Light"/>
              </a:rPr>
              <a:t>2. def clean_text(text)</a:t>
            </a:r>
            <a:endParaRPr sz="12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Tokenization e Padding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5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latin typeface="Roboto Mono"/>
                <a:ea typeface="Roboto Mono"/>
                <a:cs typeface="Roboto Mono"/>
                <a:sym typeface="Roboto Mono"/>
              </a:rPr>
              <a:t>Tokenization</a:t>
            </a:r>
            <a:endParaRPr b="1"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/>
              <a:t>Split text in token, later on each token is converted in number. We obtain numerical token.</a:t>
            </a:r>
            <a:endParaRPr b="1" i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0" y="1152475"/>
            <a:ext cx="35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latin typeface="Roboto Mono"/>
                <a:ea typeface="Roboto Mono"/>
                <a:cs typeface="Roboto Mono"/>
                <a:sym typeface="Roboto Mono"/>
              </a:rPr>
              <a:t>Padding</a:t>
            </a:r>
            <a:endParaRPr b="1"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/>
              <a:t>Add 0 to shorter sequences so that all ones have same length.</a:t>
            </a:r>
            <a:endParaRPr b="1" i="1"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09375" y="3963300"/>
            <a:ext cx="42012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11700" y="2971363"/>
            <a:ext cx="3875100" cy="8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Roboto Mono Light"/>
                <a:ea typeface="Roboto Mono Light"/>
                <a:cs typeface="Roboto Mono Light"/>
                <a:sym typeface="Roboto Mono Light"/>
              </a:rPr>
              <a:t>sentences = [ “Questo è un film fantastico”, “Non mi è piaciuto questo film”]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25875" y="4086625"/>
            <a:ext cx="3875100" cy="7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Word Index = {‘questo’:1, ‘film’: 2, ‘fantastico’:3, ‘non’:4, ‘piaciuto’:5}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572000" y="4086625"/>
            <a:ext cx="3501900" cy="7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Sequenza = [[1,2,3], [4,5,1,2]]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572000" y="2971375"/>
            <a:ext cx="3501900" cy="8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padded = [[1,2,3,0],[4,5,1,2]]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937625" y="3813600"/>
            <a:ext cx="334800" cy="27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201100" y="4298000"/>
            <a:ext cx="370800" cy="2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129925" y="3804775"/>
            <a:ext cx="334800" cy="273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Creation and Model Architecture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99650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Model Architecture</a:t>
            </a: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: </a:t>
            </a:r>
            <a:r>
              <a:rPr i="1" lang="it">
                <a:latin typeface="Roboto Mono Light"/>
                <a:ea typeface="Roboto Mono Light"/>
                <a:cs typeface="Roboto Mono Light"/>
                <a:sym typeface="Roboto Mono Light"/>
              </a:rPr>
              <a:t>creation of the model using		 		</a:t>
            </a:r>
            <a:r>
              <a:rPr i="1" lang="it">
                <a:latin typeface="Roboto Mono Light"/>
                <a:ea typeface="Roboto Mono Light"/>
                <a:cs typeface="Roboto Mono Light"/>
                <a:sym typeface="Roboto Mono Light"/>
              </a:rPr>
              <a:t>embedding, convolution, pooling and dense layers;</a:t>
            </a:r>
            <a:endParaRPr i="1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Model compilation</a:t>
            </a: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, </a:t>
            </a:r>
            <a:r>
              <a:rPr i="1" lang="it">
                <a:latin typeface="Roboto Mono Light"/>
                <a:ea typeface="Roboto Mono Light"/>
                <a:cs typeface="Roboto Mono Light"/>
                <a:sym typeface="Roboto Mono Light"/>
              </a:rPr>
              <a:t>using the optimizer Adam</a:t>
            </a:r>
            <a:r>
              <a:rPr i="1" lang="it">
                <a:latin typeface="Roboto Mono Light"/>
                <a:ea typeface="Roboto Mono Light"/>
                <a:cs typeface="Roboto Mono Light"/>
                <a:sym typeface="Roboto Mono Light"/>
              </a:rPr>
              <a:t>;</a:t>
            </a: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Model Training</a:t>
            </a: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, </a:t>
            </a:r>
            <a:r>
              <a:rPr i="1" lang="it">
                <a:latin typeface="Roboto Mono Light"/>
                <a:ea typeface="Roboto Mono Light"/>
                <a:cs typeface="Roboto Mono Light"/>
                <a:sym typeface="Roboto Mono Light"/>
              </a:rPr>
              <a:t>using training data and checkpoints;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Model evaluation</a:t>
            </a: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, </a:t>
            </a:r>
            <a:r>
              <a:rPr i="1" lang="it">
                <a:latin typeface="Roboto Mono Light"/>
                <a:ea typeface="Roboto Mono Light"/>
                <a:cs typeface="Roboto Mono Light"/>
                <a:sym typeface="Roboto Mono Light"/>
              </a:rPr>
              <a:t>using validation data.</a:t>
            </a:r>
            <a:endParaRPr i="1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49175" y="1156925"/>
            <a:ext cx="3171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49175" y="2010713"/>
            <a:ext cx="3171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49175" y="2644950"/>
            <a:ext cx="3171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49175" y="3329525"/>
            <a:ext cx="3171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Model Application to dataset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75" y="2004825"/>
            <a:ext cx="3751826" cy="272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50" y="1790425"/>
            <a:ext cx="3943224" cy="335307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27513" y="1136150"/>
            <a:ext cx="3417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GUI during the training session.</a:t>
            </a:r>
            <a:endParaRPr sz="1800">
              <a:solidFill>
                <a:schemeClr val="lt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033525" y="1136150"/>
            <a:ext cx="35316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GUI during the applying session on Dataset.</a:t>
            </a:r>
            <a:endParaRPr sz="1800">
              <a:solidFill>
                <a:schemeClr val="lt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latin typeface="Roboto Mono"/>
                <a:ea typeface="Roboto Mono"/>
                <a:cs typeface="Roboto Mono"/>
                <a:sym typeface="Roboto Mono"/>
              </a:rPr>
              <a:t>Model application to rotten tomatoes reviews</a:t>
            </a:r>
            <a:endParaRPr sz="24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To test the actual functioning of our work we have implemented a scraping function, so if the URL of a web page of reviews is passed we can collect and analyze them.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375" y="2254800"/>
            <a:ext cx="3644551" cy="259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Conclusions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Through machine learning, understanding and analyzing opinions is simplified and made accessible to anyone with the ability to quickly process large volumes of text data.</a:t>
            </a:r>
            <a:r>
              <a:rPr lang="it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69350" y="3020925"/>
            <a:ext cx="2166588" cy="14003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Mono"/>
                <a:ea typeface="Roboto Mono"/>
                <a:cs typeface="Roboto Mono"/>
                <a:sym typeface="Roboto Mono"/>
              </a:rPr>
              <a:t>Speed</a:t>
            </a:r>
            <a:endParaRPr i="1"/>
          </a:p>
        </p:txBody>
      </p:sp>
      <p:sp>
        <p:nvSpPr>
          <p:cNvPr id="113" name="Google Shape;113;p19"/>
          <p:cNvSpPr/>
          <p:nvPr/>
        </p:nvSpPr>
        <p:spPr>
          <a:xfrm>
            <a:off x="6308050" y="3020925"/>
            <a:ext cx="2166588" cy="14003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Scalability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488700" y="3020925"/>
            <a:ext cx="2166588" cy="14003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Accuracy</a:t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