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B56A4-F627-0DEE-093B-8DD930E1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6B9454-E3FA-EE2E-1051-1A5380654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328FE1-D767-E88E-0316-D08395F9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1C5-CAFC-2D4B-ACC2-12C5C1359CC3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ADF74A-7E5C-8DDD-F4A1-ADB88E5A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8A9B4D-A63F-A578-9641-DDBE9789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3740-C2F9-9D47-8EDA-82B13A650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5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C181F-78DE-EA40-2024-26129EA8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D4CBE8-63EC-DB87-2BB4-B56F01B72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6B261C-25A6-B6F5-897E-14E71748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1C5-CAFC-2D4B-ACC2-12C5C1359CC3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0A420-1168-92C0-4A67-59B998F3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80F8F5-8A39-166E-B5B4-3DD58303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3740-C2F9-9D47-8EDA-82B13A650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27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272906-808D-A459-45CF-2F54430EF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C638D1-5BA7-9B45-A68E-C9413D2DD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9C629D-9DBA-57EE-F93C-8765C276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1C5-CAFC-2D4B-ACC2-12C5C1359CC3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C0108A-51D4-1575-EF33-6EE3CE5B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F17E9-FF3A-6148-8746-43FB839B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3740-C2F9-9D47-8EDA-82B13A650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58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7E3C2-B28C-C676-3726-B8F3B3EA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2F3D99-296B-04BF-327B-4C5BC8C7A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F91532-7491-9AF9-1370-63AD9802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1C5-CAFC-2D4B-ACC2-12C5C1359CC3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490B68-9420-3F58-F22E-985452A0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907374-8FF6-77FC-C2DD-1904E7BF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3740-C2F9-9D47-8EDA-82B13A650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69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549F2-A04D-7972-1C25-4A844D21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2D770D-7E8B-E0CC-60FD-2B754274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D4AE2-EEB5-875C-12D8-5609C8D9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1C5-CAFC-2D4B-ACC2-12C5C1359CC3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47A6C-7719-BA45-F801-F015B228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AF5D8-70C9-854F-76E3-B98F543A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3740-C2F9-9D47-8EDA-82B13A650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53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5BFA5-F79A-FCA8-524E-C076CE7C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88BAA-40C8-CD0D-322F-92E1D7B77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87F9EA-1B2B-1744-DACF-771AE1432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5EFD00-DC8B-AF2A-992E-53CFFE36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1C5-CAFC-2D4B-ACC2-12C5C1359CC3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7E2E6B-E615-E388-3EC6-CD4E034A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93FBD-86C1-F3D2-0BC5-A4A6B14A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3740-C2F9-9D47-8EDA-82B13A650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1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C5463-7F2A-97CD-26F1-11BA660C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391AD-2DDB-82A6-D94E-35A23602D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121955-BDCB-F41F-71EC-BBE5155C8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81D9FD-66A5-5505-8058-916310441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29C111-0C1B-2309-8A62-75CF92ADB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06881C-94C6-F3DC-A0EA-5B703E14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1C5-CAFC-2D4B-ACC2-12C5C1359CC3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46BB83-82A6-C9A6-FE9E-281323DE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FE5E1B-CB8C-08BB-652A-39D72361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3740-C2F9-9D47-8EDA-82B13A650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67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F9C00-CBC5-2566-32F0-22E710D4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AA65CE-B10B-0EC7-44D8-0B555049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1C5-CAFC-2D4B-ACC2-12C5C1359CC3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249CFD-4868-136A-9610-0265D045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93C5FC-992E-61DA-F215-50614C41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3740-C2F9-9D47-8EDA-82B13A650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68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97EBBF-0AEE-D3FC-D980-E126AB4C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1C5-CAFC-2D4B-ACC2-12C5C1359CC3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9B5473-F845-D298-98A5-F2FCD67D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27E6F0-07FA-2208-4F33-554466FD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3740-C2F9-9D47-8EDA-82B13A650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0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D98BC-8B1D-F1A5-AE9E-B43BB3DA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B574BC-F0D0-AAF5-CDD1-282CB3EA8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BD414E-2257-18DA-88C2-965827CA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DC4AF6-78D9-FAB7-4DA1-13B59895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1C5-CAFC-2D4B-ACC2-12C5C1359CC3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CA1345-D5FD-1323-5F77-F739963A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D73787-12F5-5913-3E4B-0EAE61A0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3740-C2F9-9D47-8EDA-82B13A650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18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F3531-C3A1-09B0-B9F7-098DF2DA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E1AD37-AAAC-7250-8C67-F755CF281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B7AF5D-B3D7-A5A3-E090-D3512D9D5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888947-16D8-BBAA-34D6-99FC0808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E1C5-CAFC-2D4B-ACC2-12C5C1359CC3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E67E30-99A2-FACB-7111-19113E2B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72D8F8-137C-C939-8609-45384D18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3740-C2F9-9D47-8EDA-82B13A650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5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04D59A-B92C-481D-78F8-4FFC9430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F207F5-64C8-C433-DA3F-7AC4E7BA3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7707F-4157-3097-7E15-1E68B6AC1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E1C5-CAFC-2D4B-ACC2-12C5C1359CC3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DE3FA9-1893-BA69-03DF-00612222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40425-116D-B19D-484E-C44B4562B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53740-C2F9-9D47-8EDA-82B13A650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2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0418C-5524-85B9-421D-AB2CEA23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RNN zur Approximation des Net Profits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5D4C4C-4072-265B-5C43-E06DF75E9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Daten: </a:t>
            </a:r>
          </a:p>
          <a:p>
            <a:pPr lvl="1"/>
            <a:r>
              <a:rPr lang="de-DE" dirty="0"/>
              <a:t>Input: 5001 Szenarien aus ESG-Tool mit jeweils folgenden Faktoren über die nächsten 59 Jahre</a:t>
            </a:r>
          </a:p>
          <a:p>
            <a:pPr lvl="2"/>
            <a:r>
              <a:rPr lang="de-DE" dirty="0"/>
              <a:t>Diskontfunktion, Aktien, Dividenden, Immobilien, Mieten, 10J </a:t>
            </a:r>
            <a:r>
              <a:rPr lang="de-DE" dirty="0" err="1"/>
              <a:t>Spotrate</a:t>
            </a:r>
            <a:r>
              <a:rPr lang="de-DE" dirty="0"/>
              <a:t> </a:t>
            </a:r>
            <a:r>
              <a:rPr lang="de-DE" dirty="0" err="1"/>
              <a:t>fuer</a:t>
            </a:r>
            <a:r>
              <a:rPr lang="de-DE" dirty="0"/>
              <a:t> </a:t>
            </a:r>
            <a:r>
              <a:rPr lang="de-DE" dirty="0" err="1"/>
              <a:t>ZZr</a:t>
            </a:r>
            <a:r>
              <a:rPr lang="de-DE" dirty="0"/>
              <a:t>, </a:t>
            </a:r>
            <a:r>
              <a:rPr lang="de-DE" dirty="0" err="1"/>
              <a:t>Spotrate</a:t>
            </a:r>
            <a:r>
              <a:rPr lang="de-DE" dirty="0"/>
              <a:t> mit RLZ 1, 3, 5, 10, 15, 20, 30</a:t>
            </a:r>
          </a:p>
          <a:p>
            <a:pPr lvl="1"/>
            <a:r>
              <a:rPr lang="de-DE" dirty="0"/>
              <a:t>Output: Projektionen für Net Profit über den Zeitraum t=1 bis 59 für jedes Szenario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	 Insgesamt 295 059 Zielwerte</a:t>
            </a:r>
            <a:endParaRPr lang="de-DE" dirty="0"/>
          </a:p>
          <a:p>
            <a:r>
              <a:rPr lang="de-DE" dirty="0"/>
              <a:t>Training: 4000, Test: 1001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393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267F5-F70B-5BF7-F844-C5B66DA4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E516F7-E3EE-477E-71D2-4EE8AE0E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Verbesserung: mehr rekurrente Zeitschritte (T &gt; 2)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2690E544-1D81-32BE-1479-101940675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69335"/>
              </p:ext>
            </p:extLst>
          </p:nvPr>
        </p:nvGraphicFramePr>
        <p:xfrm>
          <a:off x="1364735" y="2687320"/>
          <a:ext cx="9163224" cy="292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806">
                  <a:extLst>
                    <a:ext uri="{9D8B030D-6E8A-4147-A177-3AD203B41FA5}">
                      <a16:colId xmlns:a16="http://schemas.microsoft.com/office/drawing/2014/main" val="1134791271"/>
                    </a:ext>
                  </a:extLst>
                </a:gridCol>
                <a:gridCol w="2290806">
                  <a:extLst>
                    <a:ext uri="{9D8B030D-6E8A-4147-A177-3AD203B41FA5}">
                      <a16:colId xmlns:a16="http://schemas.microsoft.com/office/drawing/2014/main" val="1740805294"/>
                    </a:ext>
                  </a:extLst>
                </a:gridCol>
                <a:gridCol w="2290806">
                  <a:extLst>
                    <a:ext uri="{9D8B030D-6E8A-4147-A177-3AD203B41FA5}">
                      <a16:colId xmlns:a16="http://schemas.microsoft.com/office/drawing/2014/main" val="576293648"/>
                    </a:ext>
                  </a:extLst>
                </a:gridCol>
                <a:gridCol w="2290806">
                  <a:extLst>
                    <a:ext uri="{9D8B030D-6E8A-4147-A177-3AD203B41FA5}">
                      <a16:colId xmlns:a16="http://schemas.microsoft.com/office/drawing/2014/main" val="743770412"/>
                    </a:ext>
                  </a:extLst>
                </a:gridCol>
              </a:tblGrid>
              <a:tr h="730662">
                <a:tc>
                  <a:txBody>
                    <a:bodyPr/>
                    <a:lstStyle/>
                    <a:p>
                      <a:r>
                        <a:rPr lang="de-DE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R-</a:t>
                      </a:r>
                      <a:r>
                        <a:rPr lang="de-DE" dirty="0" err="1"/>
                        <a:t>squared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33013"/>
                  </a:ext>
                </a:extLst>
              </a:tr>
              <a:tr h="730662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0.000890513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0.00935466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87,10 %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28507"/>
                  </a:ext>
                </a:extLst>
              </a:tr>
              <a:tr h="730662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0.000797413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0.00893205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89,06%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56748"/>
                  </a:ext>
                </a:extLst>
              </a:tr>
              <a:tr h="730662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75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73FA6-3E52-4499-FF3D-C96B6E3A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086D898-B874-000F-E403-1F715D102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14548"/>
            <a:ext cx="4959351" cy="371951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2B01E3A-2B9F-8504-ACD5-1C03BE439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69" y="2114549"/>
            <a:ext cx="4959351" cy="37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5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DCB-4F8B-60A5-6059-65B7B66A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B633B-1185-55B5-0FE9-5BC01521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Verbesserung: Rohüberschuss als zusätzlicher Input</a:t>
            </a:r>
          </a:p>
          <a:p>
            <a:r>
              <a:rPr lang="de-DE" dirty="0"/>
              <a:t>Weiterhin T = 3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C968D3E-4503-A882-C537-BBAE0AC15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02356"/>
              </p:ext>
            </p:extLst>
          </p:nvPr>
        </p:nvGraphicFramePr>
        <p:xfrm>
          <a:off x="1250435" y="3389252"/>
          <a:ext cx="9163224" cy="292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806">
                  <a:extLst>
                    <a:ext uri="{9D8B030D-6E8A-4147-A177-3AD203B41FA5}">
                      <a16:colId xmlns:a16="http://schemas.microsoft.com/office/drawing/2014/main" val="1134791271"/>
                    </a:ext>
                  </a:extLst>
                </a:gridCol>
                <a:gridCol w="2290806">
                  <a:extLst>
                    <a:ext uri="{9D8B030D-6E8A-4147-A177-3AD203B41FA5}">
                      <a16:colId xmlns:a16="http://schemas.microsoft.com/office/drawing/2014/main" val="1740805294"/>
                    </a:ext>
                  </a:extLst>
                </a:gridCol>
                <a:gridCol w="2290806">
                  <a:extLst>
                    <a:ext uri="{9D8B030D-6E8A-4147-A177-3AD203B41FA5}">
                      <a16:colId xmlns:a16="http://schemas.microsoft.com/office/drawing/2014/main" val="576293648"/>
                    </a:ext>
                  </a:extLst>
                </a:gridCol>
                <a:gridCol w="2290806">
                  <a:extLst>
                    <a:ext uri="{9D8B030D-6E8A-4147-A177-3AD203B41FA5}">
                      <a16:colId xmlns:a16="http://schemas.microsoft.com/office/drawing/2014/main" val="743770412"/>
                    </a:ext>
                  </a:extLst>
                </a:gridCol>
              </a:tblGrid>
              <a:tr h="730662">
                <a:tc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R-</a:t>
                      </a:r>
                      <a:r>
                        <a:rPr lang="de-DE" dirty="0" err="1"/>
                        <a:t>squared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33013"/>
                  </a:ext>
                </a:extLst>
              </a:tr>
              <a:tr h="730662">
                <a:tc>
                  <a:txBody>
                    <a:bodyPr/>
                    <a:lstStyle/>
                    <a:p>
                      <a:r>
                        <a:rPr lang="de-DE" dirty="0"/>
                        <a:t>Ohne </a:t>
                      </a:r>
                      <a:r>
                        <a:rPr lang="de-DE" dirty="0" err="1"/>
                        <a:t>gross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surplus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0.000797413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0.00893205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89,06%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28507"/>
                  </a:ext>
                </a:extLst>
              </a:tr>
              <a:tr h="730662">
                <a:tc>
                  <a:txBody>
                    <a:bodyPr/>
                    <a:lstStyle/>
                    <a:p>
                      <a:r>
                        <a:rPr lang="de-DE" dirty="0"/>
                        <a:t>Mit </a:t>
                      </a:r>
                      <a:r>
                        <a:rPr lang="de-DE" dirty="0" err="1"/>
                        <a:t>gross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surplus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0.000798316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0.00892207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86,55%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56748"/>
                  </a:ext>
                </a:extLst>
              </a:tr>
              <a:tr h="73066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6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20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FA000-F04D-0EE1-35D3-1D2AA75D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Gross</a:t>
            </a:r>
            <a:r>
              <a:rPr lang="de-DE" dirty="0"/>
              <a:t> Profit (T = 3)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E567260-E17D-F8AD-4238-C273EF791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801784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5405A3-83C2-F3DE-663D-E4C56F60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690688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7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34219-20A1-77B3-DFE4-4F327963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AE6D66-9B41-A0A6-FB5E-11085CB8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Approximiere Net Profit zum Zeitpunkt t für das Szenario s mithilfe der Inputs des Szenarios s zu den Zeitpunkten t, t-1 und t-2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86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0418C-5524-85B9-421D-AB2CEA23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 Struktur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F4C2A79-D1A3-749C-98F1-6348A64B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57" y="1214052"/>
            <a:ext cx="10033686" cy="56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94963-A05B-EC24-43FF-96DD6FC5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 des Basis Netzes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0B8FA5-DEF6-40FC-C205-9C4A3397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T = 2</a:t>
            </a:r>
          </a:p>
          <a:p>
            <a:r>
              <a:rPr lang="de-DE" dirty="0"/>
              <a:t>Batch Size = 128</a:t>
            </a:r>
          </a:p>
          <a:p>
            <a:r>
              <a:rPr lang="de-DE" dirty="0"/>
              <a:t># RNN-</a:t>
            </a:r>
            <a:r>
              <a:rPr lang="de-DE" dirty="0" err="1"/>
              <a:t>Layers</a:t>
            </a:r>
            <a:r>
              <a:rPr lang="de-DE" dirty="0"/>
              <a:t>: 1</a:t>
            </a:r>
          </a:p>
          <a:p>
            <a:r>
              <a:rPr lang="de-DE" dirty="0"/>
              <a:t>RNN-Zellen: 32</a:t>
            </a:r>
          </a:p>
          <a:p>
            <a:r>
              <a:rPr lang="de-DE" dirty="0"/>
              <a:t>RNN-Aktivierung: </a:t>
            </a:r>
            <a:r>
              <a:rPr lang="de-DE" dirty="0" err="1"/>
              <a:t>tanh</a:t>
            </a:r>
            <a:endParaRPr lang="de-DE" dirty="0"/>
          </a:p>
          <a:p>
            <a:r>
              <a:rPr lang="de-DE" dirty="0"/>
              <a:t>Units </a:t>
            </a:r>
            <a:r>
              <a:rPr lang="de-DE" dirty="0" err="1"/>
              <a:t>Dense</a:t>
            </a:r>
            <a:r>
              <a:rPr lang="de-DE" dirty="0"/>
              <a:t> Layer: 1</a:t>
            </a:r>
          </a:p>
          <a:p>
            <a:r>
              <a:rPr lang="de-DE" dirty="0"/>
              <a:t>Aktivierung </a:t>
            </a:r>
            <a:r>
              <a:rPr lang="de-DE" dirty="0" err="1"/>
              <a:t>Dense</a:t>
            </a:r>
            <a:r>
              <a:rPr lang="de-DE" dirty="0"/>
              <a:t> Layer: </a:t>
            </a:r>
            <a:r>
              <a:rPr lang="de-DE" dirty="0" err="1"/>
              <a:t>tanh</a:t>
            </a:r>
            <a:endParaRPr lang="de-DE" dirty="0"/>
          </a:p>
          <a:p>
            <a:r>
              <a:rPr lang="de-DE" dirty="0"/>
              <a:t>Optimizer: ADAM</a:t>
            </a:r>
          </a:p>
          <a:p>
            <a:r>
              <a:rPr lang="de-DE" dirty="0" err="1"/>
              <a:t>Lossfunktion</a:t>
            </a:r>
            <a:r>
              <a:rPr lang="de-DE" dirty="0"/>
              <a:t>: MSE</a:t>
            </a:r>
          </a:p>
          <a:p>
            <a:r>
              <a:rPr lang="de-DE" dirty="0"/>
              <a:t>Max. Epochen: 500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54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3D275-4B20-5225-417B-5E85D036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6888" cy="577850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Entwicklung des </a:t>
            </a:r>
            <a:r>
              <a:rPr lang="de-DE" dirty="0" err="1"/>
              <a:t>Losses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2499D66-B4C2-42AF-4FBE-96139F7C7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388" y="1990724"/>
            <a:ext cx="3835200" cy="28764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9F55EE3-C61F-6ED9-B1F4-C11E7ED1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8" y="1990724"/>
            <a:ext cx="3835200" cy="2876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656172-DC02-0FDB-4784-69197CAC5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588" y="1990724"/>
            <a:ext cx="3835200" cy="2876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B6160EE-0CA3-11BD-574B-EBB73CFAE5A1}"/>
              </a:ext>
            </a:extLst>
          </p:cNvPr>
          <p:cNvSpPr txBox="1"/>
          <p:nvPr/>
        </p:nvSpPr>
        <p:spPr>
          <a:xfrm>
            <a:off x="1342557" y="5015831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Simple_RNN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004A3D-6D64-8811-8776-C4EE401ACBAB}"/>
              </a:ext>
            </a:extLst>
          </p:cNvPr>
          <p:cNvSpPr txBox="1"/>
          <p:nvPr/>
        </p:nvSpPr>
        <p:spPr>
          <a:xfrm>
            <a:off x="5487354" y="5015831"/>
            <a:ext cx="73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LSTM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8F87EF-3FCE-8DAF-222F-E2EA3EED7393}"/>
              </a:ext>
            </a:extLst>
          </p:cNvPr>
          <p:cNvSpPr txBox="1"/>
          <p:nvPr/>
        </p:nvSpPr>
        <p:spPr>
          <a:xfrm>
            <a:off x="9343176" y="5015831"/>
            <a:ext cx="69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</a:t>
            </a:r>
          </a:p>
        </p:txBody>
      </p:sp>
    </p:spTree>
    <p:extLst>
      <p:ext uri="{BB962C8B-B14F-4D97-AF65-F5344CB8AC3E}">
        <p14:creationId xmlns:p14="http://schemas.microsoft.com/office/powerpoint/2010/main" val="296121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90BA9-042F-904F-B14E-B3A560E7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Validierungsfehler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FB35EC1-F6F1-8965-CE61-A9C7932E7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935308"/>
              </p:ext>
            </p:extLst>
          </p:nvPr>
        </p:nvGraphicFramePr>
        <p:xfrm>
          <a:off x="838200" y="1825624"/>
          <a:ext cx="10515597" cy="196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527739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586782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16060694"/>
                    </a:ext>
                  </a:extLst>
                </a:gridCol>
              </a:tblGrid>
              <a:tr h="491975">
                <a:tc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93238"/>
                  </a:ext>
                </a:extLst>
              </a:tr>
              <a:tr h="491975">
                <a:tc>
                  <a:txBody>
                    <a:bodyPr/>
                    <a:lstStyle/>
                    <a:p>
                      <a:r>
                        <a:rPr lang="de-DE" dirty="0" err="1"/>
                        <a:t>Simple_RNN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0.001523556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0.01348889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32280"/>
                  </a:ext>
                </a:extLst>
              </a:tr>
              <a:tr h="491975"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0.000890513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0.00935466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87723"/>
                  </a:ext>
                </a:extLst>
              </a:tr>
              <a:tr h="491975">
                <a:tc>
                  <a:txBody>
                    <a:bodyPr/>
                    <a:lstStyle/>
                    <a:p>
                      <a:r>
                        <a:rPr lang="de-DE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0.001326890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0.01281402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29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51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FB061-1152-CFCD-97B1-D015D350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auf Testdaten (LSTM)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C3B5256-2649-CC84-8CDC-84802D4C3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" y="1571624"/>
            <a:ext cx="5708651" cy="428148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1AC909A-EE7F-B9EA-1E90-8B08DBE0B36C}"/>
              </a:ext>
            </a:extLst>
          </p:cNvPr>
          <p:cNvSpPr txBox="1"/>
          <p:nvPr/>
        </p:nvSpPr>
        <p:spPr>
          <a:xfrm>
            <a:off x="1228725" y="6123543"/>
            <a:ext cx="31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R-</a:t>
            </a:r>
            <a:r>
              <a:rPr lang="de-DE" dirty="0" err="1"/>
              <a:t>squared</a:t>
            </a:r>
            <a:r>
              <a:rPr lang="de-DE" dirty="0"/>
              <a:t>: 0.87097 = 87,1 %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4E109E9-0E47-E748-611A-CF11D1800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1624"/>
            <a:ext cx="5708651" cy="4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6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45C6-7825-5202-B5AA-08C49453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Viele Net Profits gleich Null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0A73EB-99A8-084D-D0C2-FBDA3017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337" y="1762125"/>
            <a:ext cx="6013451" cy="451008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9BEC703-AB37-AF47-6F7E-10CCE2C76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1762125"/>
            <a:ext cx="6013450" cy="45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6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B92BE-E6C4-B31E-12F5-3C8FDF89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ist der Net Profit gleich Null?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5802E26-2F93-F69D-4C69-83BB9786F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721351" cy="4291013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8305F4E-7CA0-6F2B-66BB-A54D24FA9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351" y="1690688"/>
            <a:ext cx="5721351" cy="42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8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Macintosh PowerPoint</Application>
  <PresentationFormat>Breitbild</PresentationFormat>
  <Paragraphs>71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RNN zur Approximation des Net Profits</vt:lpstr>
      <vt:lpstr>Basis Netz</vt:lpstr>
      <vt:lpstr>Basis Struktur</vt:lpstr>
      <vt:lpstr>Hyperparameter des Basis Netzes</vt:lpstr>
      <vt:lpstr>Entwicklung des Losses</vt:lpstr>
      <vt:lpstr>Validierungsfehler</vt:lpstr>
      <vt:lpstr>Anwendung auf Testdaten (LSTM)</vt:lpstr>
      <vt:lpstr>Problem: Viele Net Profits gleich Null</vt:lpstr>
      <vt:lpstr>Wo ist der Net Profit gleich Null?</vt:lpstr>
      <vt:lpstr>PowerPoint-Präsentation</vt:lpstr>
      <vt:lpstr>PowerPoint-Präsentation</vt:lpstr>
      <vt:lpstr>PowerPoint-Präsentation</vt:lpstr>
      <vt:lpstr>Mit Gross Profit (T =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 Frisch</dc:creator>
  <cp:lastModifiedBy>Nico Frisch</cp:lastModifiedBy>
  <cp:revision>41</cp:revision>
  <dcterms:created xsi:type="dcterms:W3CDTF">2022-05-16T11:00:45Z</dcterms:created>
  <dcterms:modified xsi:type="dcterms:W3CDTF">2022-05-16T13:56:32Z</dcterms:modified>
</cp:coreProperties>
</file>