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17" d="100"/>
          <a:sy n="17" d="100"/>
        </p:scale>
        <p:origin x="2904"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6600" dirty="0">
                <a:solidFill>
                  <a:schemeClr val="bg1"/>
                </a:solidFill>
                <a:latin typeface="Candara" panose="020E0502030303020204" pitchFamily="34" charset="0"/>
              </a:rPr>
              <a:t>Reconocimiento De Genero Por Medio De Grabaciones </a:t>
            </a:r>
            <a:br>
              <a:rPr lang="es-CO" sz="6600" dirty="0">
                <a:solidFill>
                  <a:schemeClr val="bg1"/>
                </a:solidFill>
                <a:latin typeface="Candara" panose="020E0502030303020204" pitchFamily="34" charset="0"/>
              </a:rPr>
            </a:br>
            <a:r>
              <a:rPr lang="es-CO" sz="6600" dirty="0">
                <a:solidFill>
                  <a:schemeClr val="bg1"/>
                </a:solidFill>
                <a:latin typeface="Candara" panose="020E0502030303020204" pitchFamily="34" charset="0"/>
              </a:rPr>
              <a:t>De Voz</a:t>
            </a: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Nicolás Galván, Hazel Pinzón, Mateo Orozco</a:t>
            </a:r>
            <a:endParaRPr lang="es-CO" dirty="0">
              <a:latin typeface="Candara" panose="020E0502030303020204" pitchFamily="34" charset="0"/>
            </a:endParaRPr>
          </a:p>
          <a:p>
            <a:pPr lvl="0" algn="ctr"/>
            <a:r>
              <a:rPr lang="es-CO" sz="4000" dirty="0">
                <a:solidFill>
                  <a:srgbClr val="EAF1DD"/>
                </a:solidFill>
                <a:latin typeface="Candara" panose="020E0502030303020204" pitchFamily="34" charset="0"/>
                <a:ea typeface="Calibri"/>
                <a:cs typeface="Calibri"/>
                <a:sym typeface="Calibri"/>
              </a:rPr>
              <a:t>22971 - Inteligencia Artificial I - Grupo XX</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1,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2,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3,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endParaRPr lang="en-US" sz="2800" dirty="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a:t>
            </a:r>
            <a:r>
              <a:rPr lang="en-US" sz="2800" dirty="0" err="1">
                <a:solidFill>
                  <a:schemeClr val="bg1"/>
                </a:solidFill>
                <a:latin typeface="Candara" panose="020E0502030303020204" pitchFamily="34" charset="0"/>
                <a:ea typeface="Calibri"/>
                <a:cs typeface="Calibri"/>
                <a:sym typeface="Calibri"/>
              </a:rPr>
              <a:t>Garzón</a:t>
            </a:r>
            <a:r>
              <a:rPr lang="en-US" sz="2800" dirty="0">
                <a:solidFill>
                  <a:schemeClr val="bg1"/>
                </a:solidFill>
                <a:latin typeface="Candara" panose="020E0502030303020204" pitchFamily="34" charset="0"/>
                <a:ea typeface="Calibri"/>
                <a:cs typeface="Calibri"/>
                <a:sym typeface="Calibri"/>
              </a:rPr>
              <a:t>, gustavo.garzon@saber.uis.edu.co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http://scielo.sld.cu/scielo.php?script=sci_arttext&amp;pid=S0864-02892016000100006&amp;lng=es&amp;tlng=es.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proyecto tiene como propósito la predicción del genero de una persona mediante una grabación de voz.</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usaron varios clasificadores (</a:t>
            </a:r>
            <a:r>
              <a:rPr lang="es-CO" sz="3200" dirty="0" err="1">
                <a:solidFill>
                  <a:schemeClr val="dk1"/>
                </a:solidFill>
                <a:latin typeface="Calibri"/>
                <a:ea typeface="Calibri"/>
                <a:cs typeface="Calibri"/>
                <a:sym typeface="Calibri"/>
              </a:rPr>
              <a:t>naive</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bayes</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Support</a:t>
            </a:r>
            <a:r>
              <a:rPr lang="es-CO" sz="3200" dirty="0">
                <a:solidFill>
                  <a:schemeClr val="dk1"/>
                </a:solidFill>
                <a:latin typeface="Calibri"/>
                <a:ea typeface="Calibri"/>
                <a:cs typeface="Calibri"/>
                <a:sym typeface="Calibri"/>
              </a:rPr>
              <a:t> vector machine, decisión </a:t>
            </a:r>
            <a:r>
              <a:rPr lang="es-CO" sz="3200" dirty="0" err="1">
                <a:solidFill>
                  <a:schemeClr val="dk1"/>
                </a:solidFill>
                <a:latin typeface="Calibri"/>
                <a:ea typeface="Calibri"/>
                <a:cs typeface="Calibri"/>
                <a:sym typeface="Calibri"/>
              </a:rPr>
              <a:t>tree</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y </a:t>
            </a:r>
            <a:r>
              <a:rPr lang="es-CO" sz="3200" dirty="0" err="1">
                <a:solidFill>
                  <a:schemeClr val="dk1"/>
                </a:solidFill>
                <a:latin typeface="Calibri"/>
                <a:ea typeface="Calibri"/>
                <a:cs typeface="Calibri"/>
                <a:sym typeface="Calibri"/>
              </a:rPr>
              <a:t>Random</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forest</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classifier</a:t>
            </a:r>
            <a:r>
              <a:rPr lang="es-CO" sz="3200" dirty="0">
                <a:solidFill>
                  <a:schemeClr val="dk1"/>
                </a:solidFill>
                <a:latin typeface="Calibri"/>
                <a:ea typeface="Calibri"/>
                <a:cs typeface="Calibri"/>
                <a:sym typeface="Calibri"/>
              </a:rPr>
              <a:t>) y además de redes neuronales poder hacer la clasificación del genero.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este estudio al comparar los resultados de los cuatro clasificadores y las dos redes neuronales, pudimos comprobar que la máquina de soporte vectorial y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Random</a:t>
            </a:r>
            <a:r>
              <a:rPr lang="es-CO" sz="3200" dirty="0">
                <a:effectLst/>
                <a:latin typeface="Calibri" panose="020F0502020204030204" pitchFamily="34" charset="0"/>
                <a:ea typeface="Calibri" panose="020F0502020204030204" pitchFamily="34" charset="0"/>
                <a:cs typeface="Times New Roman" panose="02020603050405020304" pitchFamily="18" charset="0"/>
              </a:rPr>
              <a:t> Forest obtienen los mejores resultados entre clasificadores con 98.7% y 98.4% respectivamente, y la red neuronal con 3 capas y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obtiene un puntaje superior con 98.8% en comparación a la red neuronal de 6 capas y 20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Sin embargo, el clasificador con menor puntaje que en este caso es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Naive</a:t>
            </a:r>
            <a:r>
              <a:rPr lang="es-CO" sz="3200" dirty="0">
                <a:effectLst/>
                <a:latin typeface="Calibri" panose="020F0502020204030204" pitchFamily="34" charset="0"/>
                <a:ea typeface="Calibri" panose="020F0502020204030204" pitchFamily="34" charset="0"/>
                <a:cs typeface="Times New Roman" panose="02020603050405020304" pitchFamily="18" charset="0"/>
              </a:rPr>
              <a:t> Bayes, obtuvo 93.2% de precisión que sigue siendo un buen puntaje, pero está bastante alejado de la media en comparación al resto de puntajes, ya que tomando en cuenta los 4 clasificadores y las 2 redes neuronales se logra una media de 97,47%.  Se obtuvieron estos resultados tan acertados debido a el balance del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y el preprocesamiento de los datos, ya que adicionalmente estandarizamos los datos y seleccionamos las características más importantes para evitar redundancias.</a:t>
            </a:r>
          </a:p>
          <a:p>
            <a:pPr algn="just">
              <a:lnSpc>
                <a:spcPct val="107000"/>
              </a:lnSpc>
              <a:spcAft>
                <a:spcPts val="800"/>
              </a:spcAft>
            </a:pP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la tabla 1 se puede observar con precisión el puntaje obtenido por cada clasificador y las redes neuronales.</a:t>
            </a:r>
          </a:p>
          <a:p>
            <a:pPr algn="just">
              <a:lnSpc>
                <a:spcPct val="107000"/>
              </a:lnSpc>
              <a:spcAft>
                <a:spcPts val="800"/>
              </a:spcAft>
            </a:pP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el grafico 1 se puede comparar de manera gráfica el resultado de los clasificadores en este problema.</a:t>
            </a: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El proyecto tiene las siguientes características: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Se usa 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de las grabaciones de las personas las cuales  se clasifican como hombre o mujer</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contiene 3168 muestras de voz en las cuales la mitad </a:t>
            </a:r>
          </a:p>
          <a:p>
            <a:pPr marL="25400" marR="0" lvl="0" algn="just" rtl="0">
              <a:spcBef>
                <a:spcPts val="0"/>
              </a:spcBef>
              <a:spcAft>
                <a:spcPts val="0"/>
              </a:spcAft>
              <a:buClr>
                <a:schemeClr val="dk1"/>
              </a:buClr>
              <a:buSzPts val="3200"/>
            </a:pPr>
            <a:r>
              <a:rPr lang="es-CO" sz="3200" dirty="0">
                <a:solidFill>
                  <a:schemeClr val="dk1"/>
                </a:solidFill>
                <a:latin typeface="Calibri"/>
                <a:ea typeface="Calibri"/>
                <a:cs typeface="Calibri"/>
                <a:sym typeface="Calibri"/>
              </a:rPr>
              <a:t>     son hombres y la otra mitad mujeres</a:t>
            </a:r>
          </a:p>
          <a:p>
            <a:pPr marL="457200" marR="0" lvl="0" indent="-431800" algn="just" rtl="0">
              <a:spcBef>
                <a:spcPts val="0"/>
              </a:spcBef>
              <a:spcAft>
                <a:spcPts val="0"/>
              </a:spcAft>
              <a:buClr>
                <a:schemeClr val="dk1"/>
              </a:buClr>
              <a:buSzPts val="3200"/>
              <a:buFont typeface="Calibri"/>
              <a:buChar char="●"/>
            </a:pPr>
            <a:r>
              <a:rPr lang="es-CO" sz="3200" dirty="0">
                <a:solidFill>
                  <a:schemeClr val="dk1"/>
                </a:solidFill>
                <a:latin typeface="Calibri"/>
                <a:ea typeface="Calibri"/>
                <a:cs typeface="Calibri"/>
                <a:sym typeface="Calibri"/>
              </a:rPr>
              <a:t>Las muestras fueron pre-procesadas mediante un análisis acústico </a:t>
            </a:r>
          </a:p>
          <a:p>
            <a:pPr lvl="0" algn="just"/>
            <a:r>
              <a:rPr lang="es-CO" sz="3200" dirty="0">
                <a:solidFill>
                  <a:schemeClr val="dk1"/>
                </a:solidFill>
                <a:latin typeface="Calibri"/>
                <a:ea typeface="Calibri"/>
                <a:cs typeface="Calibri"/>
                <a:sym typeface="Calibri"/>
              </a:rPr>
              <a:t>     en R 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a:solidFill>
                  <a:schemeClr val="dk1"/>
                </a:solidFill>
                <a:latin typeface="Calibri"/>
                <a:ea typeface="Calibri"/>
                <a:cs typeface="Calibri"/>
                <a:sym typeface="Calibri"/>
              </a:rPr>
              <a:t>     de frecuencia de 0hz-280hz.</a:t>
            </a: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este proyecto podemos concluir que tanto las redes neuronales como los clasificadores son viables ya que tienen un comportamiento muy similar y por lo tanto resultados similares.</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También podemos concluir que tanto los clasificadores y las redes neuronales obtuvieron resultados muy elevados debido a que 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está perfectamente balanceado. Es decir, exactamente la mitad del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 de una clase y la otra mitad de la otra, además de que se realizó preprocesamiento de los datos.</a:t>
            </a:r>
          </a:p>
          <a:p>
            <a:pPr algn="just">
              <a:lnSpc>
                <a:spcPct val="107000"/>
              </a:lnSpc>
              <a:spcAft>
                <a:spcPts val="800"/>
              </a:spcAft>
            </a:pPr>
            <a:r>
              <a:rPr lang="es-CO" sz="3200" dirty="0">
                <a:effectLst/>
                <a:latin typeface="Calibri" panose="020F0502020204030204" pitchFamily="34" charset="0"/>
                <a:ea typeface="Calibri" panose="020F0502020204030204" pitchFamily="34" charset="0"/>
                <a:cs typeface="Times New Roman" panose="02020603050405020304" pitchFamily="18" charset="0"/>
              </a:rPr>
              <a:t>Teniendo esto en cuenta. La clasificación con mayor puntaje y por lo tanto más idóneo para trabajar con este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es la red neuronal con 3 capas y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esta red neuronal cuenta con una capa de entrada, una capa densa de 1000 neuronas con la función de activación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relu</a:t>
            </a:r>
            <a:r>
              <a:rPr lang="es-CO" sz="3200" dirty="0">
                <a:effectLst/>
                <a:latin typeface="Calibri" panose="020F0502020204030204" pitchFamily="34" charset="0"/>
                <a:ea typeface="Calibri" panose="020F0502020204030204" pitchFamily="34" charset="0"/>
                <a:cs typeface="Times New Roman" panose="02020603050405020304" pitchFamily="18" charset="0"/>
              </a:rPr>
              <a:t> y una capa de salida con la función de activación sigmoide y se entrenó con 50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epochs</a:t>
            </a:r>
            <a:r>
              <a:rPr lang="es-CO" sz="3200" dirty="0">
                <a:effectLst/>
                <a:latin typeface="Calibri" panose="020F0502020204030204" pitchFamily="34" charset="0"/>
                <a:ea typeface="Calibri" panose="020F0502020204030204" pitchFamily="34" charset="0"/>
                <a:cs typeface="Times New Roman" panose="02020603050405020304" pitchFamily="18" charset="0"/>
              </a:rPr>
              <a:t>. Obteniendo un puntaje de 98.81%.</a:t>
            </a:r>
          </a:p>
          <a:p>
            <a:pPr algn="just"/>
            <a:r>
              <a:rPr lang="es-CO" sz="3200" dirty="0">
                <a:effectLst/>
                <a:latin typeface="Calibri" panose="020F0502020204030204" pitchFamily="34" charset="0"/>
                <a:ea typeface="Calibri" panose="020F0502020204030204" pitchFamily="34" charset="0"/>
                <a:cs typeface="Times New Roman" panose="02020603050405020304" pitchFamily="18" charset="0"/>
              </a:rPr>
              <a:t>La segunda alternativa es trabajar el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s-CO" sz="3200" dirty="0">
                <a:effectLst/>
                <a:latin typeface="Calibri" panose="020F0502020204030204" pitchFamily="34" charset="0"/>
                <a:ea typeface="Calibri" panose="020F0502020204030204" pitchFamily="34" charset="0"/>
                <a:cs typeface="Times New Roman" panose="02020603050405020304" pitchFamily="18" charset="0"/>
              </a:rPr>
              <a:t> con SVM ya que logro un puntaje de 98.73% que es el segundo mejor puntaje logrado en este trabajo.</a:t>
            </a:r>
            <a:endParaRPr lang="es-CO" sz="3200" dirty="0">
              <a:solidFill>
                <a:schemeClr val="dk1"/>
              </a:solidFill>
              <a:latin typeface="Calibri"/>
              <a:ea typeface="Calibri"/>
              <a:cs typeface="Calibri"/>
              <a:sym typeface="Calibri"/>
            </a:endParaRPr>
          </a:p>
          <a:p>
            <a:pPr lvl="0" algn="just"/>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ES" sz="3200" dirty="0">
                <a:solidFill>
                  <a:schemeClr val="dk1"/>
                </a:solidFill>
                <a:latin typeface="Calibri"/>
                <a:ea typeface="Calibri"/>
                <a:cs typeface="Calibri"/>
                <a:sym typeface="Calibri"/>
              </a:rPr>
              <a:t>El propósito de este proyecto fue crear una inteligencia artificial que haga reconocimiento de voz</a:t>
            </a:r>
          </a:p>
          <a:p>
            <a:pPr lvl="0" algn="just"/>
            <a:r>
              <a:rPr lang="es-ES" sz="3200" dirty="0">
                <a:solidFill>
                  <a:schemeClr val="dk1"/>
                </a:solidFill>
                <a:latin typeface="Calibri"/>
                <a:ea typeface="Calibri"/>
                <a:cs typeface="Calibri"/>
                <a:sym typeface="Calibri"/>
              </a:rPr>
              <a:t>y a partir  de este registro identificar el genero biológico del  usuario, esta inteligencia va a ser entrenada para poder realizar dicho reconocimiento, también se entrenaron 2 redes neuronales, se usa un </a:t>
            </a:r>
            <a:r>
              <a:rPr lang="es-ES" sz="3200" dirty="0" err="1">
                <a:solidFill>
                  <a:schemeClr val="dk1"/>
                </a:solidFill>
                <a:latin typeface="Calibri"/>
                <a:ea typeface="Calibri"/>
                <a:cs typeface="Calibri"/>
                <a:sym typeface="Calibri"/>
              </a:rPr>
              <a:t>csv</a:t>
            </a:r>
            <a:r>
              <a:rPr lang="es-ES" sz="3200" dirty="0">
                <a:solidFill>
                  <a:schemeClr val="dk1"/>
                </a:solidFill>
                <a:latin typeface="Calibri"/>
                <a:ea typeface="Calibri"/>
                <a:cs typeface="Calibri"/>
                <a:sym typeface="Calibri"/>
              </a:rPr>
              <a:t> anteriormente descargado.</a:t>
            </a:r>
          </a:p>
          <a:p>
            <a:pPr lvl="0" algn="just"/>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Se utilizará un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que contiene las propiedades acústicas de la voz y </a:t>
            </a:r>
            <a:r>
              <a:rPr lang="es-ES" sz="3200" dirty="0" err="1">
                <a:solidFill>
                  <a:schemeClr val="dk1"/>
                </a:solidFill>
                <a:latin typeface="Calibri"/>
                <a:ea typeface="Calibri"/>
                <a:cs typeface="Calibri"/>
                <a:sym typeface="Calibri"/>
              </a:rPr>
              <a:t>speech</a:t>
            </a:r>
            <a:r>
              <a:rPr lang="es-ES" sz="3200" dirty="0">
                <a:solidFill>
                  <a:schemeClr val="dk1"/>
                </a:solidFill>
                <a:latin typeface="Calibri"/>
                <a:ea typeface="Calibri"/>
                <a:cs typeface="Calibri"/>
                <a:sym typeface="Calibri"/>
              </a:rPr>
              <a:t>, 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está</a:t>
            </a:r>
          </a:p>
          <a:p>
            <a:pPr lvl="0" algn="just"/>
            <a:r>
              <a:rPr lang="es-ES" sz="3200" dirty="0">
                <a:solidFill>
                  <a:schemeClr val="dk1"/>
                </a:solidFill>
                <a:latin typeface="Calibri"/>
                <a:ea typeface="Calibri"/>
                <a:cs typeface="Calibri"/>
                <a:sym typeface="Calibri"/>
              </a:rPr>
              <a:t>compuesto de 3,168 muestras de voz, recolectadas de hombres y mujeres. Las muestras de voz fueron</a:t>
            </a:r>
          </a:p>
          <a:p>
            <a:pPr lvl="0" algn="just"/>
            <a:r>
              <a:rPr lang="es-ES" sz="3200" dirty="0">
                <a:solidFill>
                  <a:schemeClr val="dk1"/>
                </a:solidFill>
                <a:latin typeface="Calibri"/>
                <a:ea typeface="Calibri"/>
                <a:cs typeface="Calibri"/>
                <a:sym typeface="Calibri"/>
              </a:rPr>
              <a:t>pre-procesadas mediante un análisis acústico en R 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a:solidFill>
                  <a:schemeClr val="dk1"/>
                </a:solidFill>
                <a:latin typeface="Calibri"/>
                <a:ea typeface="Calibri"/>
                <a:cs typeface="Calibri"/>
                <a:sym typeface="Calibri"/>
              </a:rPr>
              <a:t>de frecuencia de 0hz-280hz.(Rango de voz humana). Se entrenaran 4 clasificadores de machine </a:t>
            </a:r>
            <a:r>
              <a:rPr lang="es-ES" sz="3200" dirty="0" err="1">
                <a:solidFill>
                  <a:schemeClr val="dk1"/>
                </a:solidFill>
                <a:latin typeface="Calibri"/>
                <a:ea typeface="Calibri"/>
                <a:cs typeface="Calibri"/>
                <a:sym typeface="Calibri"/>
              </a:rPr>
              <a:t>learning</a:t>
            </a:r>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a:t>
            </a:r>
            <a:r>
              <a:rPr lang="es-ES" sz="3200" dirty="0" err="1">
                <a:solidFill>
                  <a:schemeClr val="dk1"/>
                </a:solidFill>
                <a:latin typeface="Calibri"/>
                <a:ea typeface="Calibri"/>
                <a:cs typeface="Calibri"/>
                <a:sym typeface="Calibri"/>
              </a:rPr>
              <a:t>Naive</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Bayes</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classifier</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Support</a:t>
            </a:r>
            <a:r>
              <a:rPr lang="es-ES" sz="3200" dirty="0">
                <a:solidFill>
                  <a:schemeClr val="dk1"/>
                </a:solidFill>
                <a:latin typeface="Calibri"/>
                <a:ea typeface="Calibri"/>
                <a:cs typeface="Calibri"/>
                <a:sym typeface="Calibri"/>
              </a:rPr>
              <a:t> vector machine, </a:t>
            </a:r>
            <a:r>
              <a:rPr lang="es-ES" sz="3200" dirty="0" err="1">
                <a:solidFill>
                  <a:schemeClr val="dk1"/>
                </a:solidFill>
                <a:latin typeface="Calibri"/>
                <a:ea typeface="Calibri"/>
                <a:cs typeface="Calibri"/>
                <a:sym typeface="Calibri"/>
              </a:rPr>
              <a:t>Decision</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tree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Random</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Forest</a:t>
            </a:r>
            <a:r>
              <a:rPr lang="es-ES" sz="3200" dirty="0">
                <a:solidFill>
                  <a:schemeClr val="dk1"/>
                </a:solidFill>
                <a:latin typeface="Calibri"/>
                <a:ea typeface="Calibri"/>
                <a:cs typeface="Calibri"/>
                <a:sym typeface="Calibri"/>
              </a:rPr>
              <a:t>) y se determinara cual</a:t>
            </a:r>
          </a:p>
          <a:p>
            <a:pPr lvl="0" algn="just"/>
            <a:r>
              <a:rPr lang="es-ES" sz="3200" dirty="0">
                <a:solidFill>
                  <a:schemeClr val="dk1"/>
                </a:solidFill>
                <a:latin typeface="Calibri"/>
                <a:ea typeface="Calibri"/>
                <a:cs typeface="Calibri"/>
                <a:sym typeface="Calibri"/>
              </a:rPr>
              <a:t>obtiene el mejor puntaje de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y  por lo tanto mejor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del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a:t>
            </a:r>
          </a:p>
          <a:p>
            <a:pPr lvl="0" algn="just"/>
            <a:r>
              <a:rPr lang="es-ES" sz="3200" dirty="0">
                <a:solidFill>
                  <a:schemeClr val="dk1"/>
                </a:solidFill>
                <a:latin typeface="Calibri"/>
                <a:ea typeface="Calibri"/>
                <a:cs typeface="Calibri"/>
                <a:sym typeface="Calibri"/>
              </a:rPr>
              <a:t>También se entraron 2 redes neuronales para poder clasificar, una red con más capas y con menos </a:t>
            </a:r>
          </a:p>
          <a:p>
            <a:pPr lvl="0" algn="just"/>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(numero de iteraciones) mientras que la otra con menos capas y más </a:t>
            </a:r>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a:t>
            </a:r>
            <a:r>
              <a:rPr lang="es-CO" sz="3200" dirty="0">
                <a:solidFill>
                  <a:schemeClr val="dk1"/>
                </a:solidFill>
                <a:latin typeface="Calibri"/>
                <a:ea typeface="Calibri"/>
                <a:cs typeface="Calibri"/>
                <a:sym typeface="Calibri"/>
              </a:rPr>
              <a:t>.</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1521440" y="22067536"/>
            <a:ext cx="453136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Puntajes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Clasificadores</a:t>
            </a:r>
            <a:endParaRPr dirty="0"/>
          </a:p>
        </p:txBody>
      </p:sp>
      <p:sp>
        <p:nvSpPr>
          <p:cNvPr id="65" name="Google Shape;65;p4"/>
          <p:cNvSpPr txBox="1"/>
          <p:nvPr/>
        </p:nvSpPr>
        <p:spPr>
          <a:xfrm>
            <a:off x="22402800" y="22067525"/>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Comparación</a:t>
            </a:r>
            <a:r>
              <a:rPr lang="en-US" sz="2400" dirty="0">
                <a:solidFill>
                  <a:schemeClr val="dk1"/>
                </a:solidFill>
                <a:latin typeface="Calibri"/>
                <a:ea typeface="Calibri"/>
                <a:cs typeface="Calibri"/>
                <a:sym typeface="Calibri"/>
              </a:rPr>
              <a:t> entre </a:t>
            </a:r>
            <a:r>
              <a:rPr lang="en-US" sz="2400" dirty="0" err="1">
                <a:solidFill>
                  <a:schemeClr val="dk1"/>
                </a:solidFill>
                <a:latin typeface="Calibri"/>
                <a:ea typeface="Calibri"/>
                <a:cs typeface="Calibri"/>
                <a:sym typeface="Calibri"/>
              </a:rPr>
              <a:t>clasificadores</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indent="0">
              <a:buNone/>
            </a:pPr>
            <a:r>
              <a:rPr lang="es-ES" sz="3200" dirty="0"/>
              <a:t>Desarrollar formas de hacer el producto eficiente en el uso practico,  proponiendo que el usuario tenga que decir una frase especifica para que el programa tenga que analizar en la base de datos esta frase y así se limite el análisis</a:t>
            </a:r>
            <a:endParaRPr lang="en-US" sz="3200" dirty="0"/>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graphicFrame>
        <p:nvGraphicFramePr>
          <p:cNvPr id="34" name="Google Shape;56;p4" descr="Sample table with 4 columns, 7 rows." title="Sample Table">
            <a:extLst>
              <a:ext uri="{FF2B5EF4-FFF2-40B4-BE49-F238E27FC236}">
                <a16:creationId xmlns:a16="http://schemas.microsoft.com/office/drawing/2014/main" id="{31C3B35F-6B33-486D-BEC2-3D06C75079B1}"/>
              </a:ext>
            </a:extLst>
          </p:cNvPr>
          <p:cNvGraphicFramePr/>
          <p:nvPr>
            <p:extLst>
              <p:ext uri="{D42A27DB-BD31-4B8C-83A1-F6EECF244321}">
                <p14:modId xmlns:p14="http://schemas.microsoft.com/office/powerpoint/2010/main" val="2281723385"/>
              </p:ext>
            </p:extLst>
          </p:nvPr>
        </p:nvGraphicFramePr>
        <p:xfrm>
          <a:off x="11521440" y="22657718"/>
          <a:ext cx="10424160" cy="5439875"/>
        </p:xfrm>
        <a:graphic>
          <a:graphicData uri="http://schemas.openxmlformats.org/drawingml/2006/table">
            <a:tbl>
              <a:tblPr firstRow="1" bandRow="1">
                <a:noFill/>
                <a:tableStyleId>{F465C773-4D00-42AC-B78A-3E36279DA8F0}</a:tableStyleId>
              </a:tblPr>
              <a:tblGrid>
                <a:gridCol w="5212080">
                  <a:extLst>
                    <a:ext uri="{9D8B030D-6E8A-4147-A177-3AD203B41FA5}">
                      <a16:colId xmlns:a16="http://schemas.microsoft.com/office/drawing/2014/main" val="20000"/>
                    </a:ext>
                  </a:extLst>
                </a:gridCol>
                <a:gridCol w="5212080">
                  <a:extLst>
                    <a:ext uri="{9D8B030D-6E8A-4147-A177-3AD203B41FA5}">
                      <a16:colId xmlns:a16="http://schemas.microsoft.com/office/drawing/2014/main" val="20002"/>
                    </a:ext>
                  </a:extLst>
                </a:gridCol>
              </a:tblGrid>
              <a:tr h="777125">
                <a:tc>
                  <a:txBody>
                    <a:bodyPr/>
                    <a:lstStyle/>
                    <a:p>
                      <a:pPr marL="0" marR="0" lvl="0" indent="0" algn="ctr" rtl="0">
                        <a:spcBef>
                          <a:spcPts val="0"/>
                        </a:spcBef>
                        <a:spcAft>
                          <a:spcPts val="0"/>
                        </a:spcAft>
                        <a:buNone/>
                      </a:pPr>
                      <a:r>
                        <a:rPr lang="en-US" sz="2700" dirty="0" err="1"/>
                        <a:t>Clasificador</a:t>
                      </a:r>
                      <a:endParaRPr sz="2700" dirty="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dirty="0" err="1"/>
                        <a:t>Puntaje</a:t>
                      </a:r>
                      <a:endParaRPr dirty="0"/>
                    </a:p>
                  </a:txBody>
                  <a:tcPr marL="121925" marR="121925" marT="34300" marB="34300" anchor="ctr">
                    <a:solidFill>
                      <a:srgbClr val="030340"/>
                    </a:solidFill>
                  </a:tcPr>
                </a:tc>
                <a:extLst>
                  <a:ext uri="{0D108BD9-81ED-4DB2-BD59-A6C34878D82A}">
                    <a16:rowId xmlns:a16="http://schemas.microsoft.com/office/drawing/2014/main" val="10000"/>
                  </a:ext>
                </a:extLst>
              </a:tr>
              <a:tr h="777125">
                <a:tc>
                  <a:txBody>
                    <a:bodyPr/>
                    <a:lstStyle/>
                    <a:p>
                      <a:pPr marL="0" marR="0" lvl="0" indent="0" algn="ctr" rtl="0">
                        <a:spcBef>
                          <a:spcPts val="0"/>
                        </a:spcBef>
                        <a:spcAft>
                          <a:spcPts val="0"/>
                        </a:spcAft>
                        <a:buNone/>
                      </a:pPr>
                      <a:r>
                        <a:rPr lang="en-US" sz="2700" dirty="0"/>
                        <a:t>Decision Tree </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0.977917981073</a:t>
                      </a:r>
                      <a:endParaRPr dirty="0"/>
                    </a:p>
                  </a:txBody>
                  <a:tcPr marL="121925" marR="121925" marT="34300" marB="34300" anchor="ctr"/>
                </a:tc>
                <a:extLst>
                  <a:ext uri="{0D108BD9-81ED-4DB2-BD59-A6C34878D82A}">
                    <a16:rowId xmlns:a16="http://schemas.microsoft.com/office/drawing/2014/main" val="10001"/>
                  </a:ext>
                </a:extLst>
              </a:tr>
              <a:tr h="777125">
                <a:tc>
                  <a:txBody>
                    <a:bodyPr/>
                    <a:lstStyle/>
                    <a:p>
                      <a:pPr marL="0" marR="0" lvl="0" indent="0" algn="ctr" rtl="0">
                        <a:spcBef>
                          <a:spcPts val="0"/>
                        </a:spcBef>
                        <a:spcAft>
                          <a:spcPts val="0"/>
                        </a:spcAft>
                        <a:buNone/>
                      </a:pPr>
                      <a:r>
                        <a:rPr lang="en-US" sz="2700" dirty="0"/>
                        <a:t>SVM</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0.98738170347</a:t>
                      </a:r>
                      <a:endParaRPr dirty="0"/>
                    </a:p>
                  </a:txBody>
                  <a:tcPr marL="121925" marR="121925" marT="34300" marB="34300" anchor="ctr"/>
                </a:tc>
                <a:extLst>
                  <a:ext uri="{0D108BD9-81ED-4DB2-BD59-A6C34878D82A}">
                    <a16:rowId xmlns:a16="http://schemas.microsoft.com/office/drawing/2014/main" val="10002"/>
                  </a:ext>
                </a:extLst>
              </a:tr>
              <a:tr h="777125">
                <a:tc>
                  <a:txBody>
                    <a:bodyPr/>
                    <a:lstStyle/>
                    <a:p>
                      <a:pPr marL="0" marR="0" lvl="0" indent="0" algn="ctr" rtl="0">
                        <a:spcBef>
                          <a:spcPts val="0"/>
                        </a:spcBef>
                        <a:spcAft>
                          <a:spcPts val="0"/>
                        </a:spcAft>
                        <a:buNone/>
                      </a:pPr>
                      <a:r>
                        <a:rPr lang="en-US" sz="2700" dirty="0"/>
                        <a:t>Random Forest</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0.984227129338</a:t>
                      </a:r>
                      <a:endParaRPr dirty="0"/>
                    </a:p>
                  </a:txBody>
                  <a:tcPr marL="121925" marR="121925" marT="34300" marB="34300" anchor="ctr"/>
                </a:tc>
                <a:extLst>
                  <a:ext uri="{0D108BD9-81ED-4DB2-BD59-A6C34878D82A}">
                    <a16:rowId xmlns:a16="http://schemas.microsoft.com/office/drawing/2014/main" val="10003"/>
                  </a:ext>
                </a:extLst>
              </a:tr>
              <a:tr h="777125">
                <a:tc>
                  <a:txBody>
                    <a:bodyPr/>
                    <a:lstStyle/>
                    <a:p>
                      <a:pPr marL="0" marR="0" lvl="0" indent="0" algn="ctr" rtl="0">
                        <a:spcBef>
                          <a:spcPts val="0"/>
                        </a:spcBef>
                        <a:spcAft>
                          <a:spcPts val="0"/>
                        </a:spcAft>
                        <a:buNone/>
                      </a:pPr>
                      <a:r>
                        <a:rPr lang="en-US" sz="2700" dirty="0"/>
                        <a:t>Naïve Bayes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0.932176656151</a:t>
                      </a:r>
                      <a:endParaRPr dirty="0"/>
                    </a:p>
                  </a:txBody>
                  <a:tcPr marL="121925" marR="121925" marT="34300" marB="34300" anchor="ctr"/>
                </a:tc>
                <a:extLst>
                  <a:ext uri="{0D108BD9-81ED-4DB2-BD59-A6C34878D82A}">
                    <a16:rowId xmlns:a16="http://schemas.microsoft.com/office/drawing/2014/main" val="10004"/>
                  </a:ext>
                </a:extLst>
              </a:tr>
              <a:tr h="777125">
                <a:tc>
                  <a:txBody>
                    <a:bodyPr/>
                    <a:lstStyle/>
                    <a:p>
                      <a:pPr marL="0" marR="0" lvl="0" indent="0" algn="ctr" rtl="0">
                        <a:spcBef>
                          <a:spcPts val="0"/>
                        </a:spcBef>
                        <a:spcAft>
                          <a:spcPts val="0"/>
                        </a:spcAft>
                        <a:buNone/>
                      </a:pPr>
                      <a:r>
                        <a:rPr lang="en-US" sz="2700" dirty="0"/>
                        <a:t>NN 6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0.978706623477</a:t>
                      </a:r>
                      <a:endParaRPr dirty="0"/>
                    </a:p>
                  </a:txBody>
                  <a:tcPr marL="121925" marR="121925" marT="34300" marB="34300" anchor="ctr"/>
                </a:tc>
                <a:extLst>
                  <a:ext uri="{0D108BD9-81ED-4DB2-BD59-A6C34878D82A}">
                    <a16:rowId xmlns:a16="http://schemas.microsoft.com/office/drawing/2014/main" val="10005"/>
                  </a:ext>
                </a:extLst>
              </a:tr>
              <a:tr h="777125">
                <a:tc>
                  <a:txBody>
                    <a:bodyPr/>
                    <a:lstStyle/>
                    <a:p>
                      <a:pPr marL="0" marR="0" lvl="0" indent="0" algn="ctr" rtl="0">
                        <a:spcBef>
                          <a:spcPts val="0"/>
                        </a:spcBef>
                        <a:spcAft>
                          <a:spcPts val="0"/>
                        </a:spcAft>
                        <a:buNone/>
                      </a:pPr>
                      <a:r>
                        <a:rPr lang="en-US" sz="2700" dirty="0"/>
                        <a:t>NN 3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0.988170345874</a:t>
                      </a:r>
                      <a:endParaRPr dirty="0"/>
                    </a:p>
                  </a:txBody>
                  <a:tcPr marL="121925" marR="121925" marT="34300" marB="34300" anchor="ctr"/>
                </a:tc>
                <a:extLst>
                  <a:ext uri="{0D108BD9-81ED-4DB2-BD59-A6C34878D82A}">
                    <a16:rowId xmlns:a16="http://schemas.microsoft.com/office/drawing/2014/main" val="10006"/>
                  </a:ext>
                </a:extLst>
              </a:tr>
            </a:tbl>
          </a:graphicData>
        </a:graphic>
      </p:graphicFrame>
      <p:pic>
        <p:nvPicPr>
          <p:cNvPr id="5" name="Imagen 4">
            <a:extLst>
              <a:ext uri="{FF2B5EF4-FFF2-40B4-BE49-F238E27FC236}">
                <a16:creationId xmlns:a16="http://schemas.microsoft.com/office/drawing/2014/main" id="{CF701BAD-DB93-41B4-A70F-12EC3D3F5394}"/>
              </a:ext>
            </a:extLst>
          </p:cNvPr>
          <p:cNvPicPr>
            <a:picLocks noChangeAspect="1"/>
          </p:cNvPicPr>
          <p:nvPr/>
        </p:nvPicPr>
        <p:blipFill>
          <a:blip r:embed="rId5"/>
          <a:stretch>
            <a:fillRect/>
          </a:stretch>
        </p:blipFill>
        <p:spPr>
          <a:xfrm>
            <a:off x="22402800" y="22657718"/>
            <a:ext cx="9966960" cy="5748941"/>
          </a:xfrm>
          <a:prstGeom prst="rect">
            <a:avLst/>
          </a:prstGeom>
        </p:spPr>
      </p:pic>
      <p:pic>
        <p:nvPicPr>
          <p:cNvPr id="1028" name="Picture 4" descr="Cerebro femenino vs. masculino: Â¿tienen capacidades diferentes? - El  Mostrad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34758" y="8502740"/>
            <a:ext cx="4569734" cy="3046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677</TotalTime>
  <Words>950</Words>
  <Application>Microsoft Office PowerPoint</Application>
  <PresentationFormat>Personalizado</PresentationFormat>
  <Paragraphs>76</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NICOLAS Galvan</cp:lastModifiedBy>
  <cp:revision>36</cp:revision>
  <dcterms:modified xsi:type="dcterms:W3CDTF">2020-09-06T05:21:17Z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