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D90"/>
    <a:srgbClr val="04045C"/>
    <a:srgbClr val="030340"/>
    <a:srgbClr val="CCE134"/>
    <a:srgbClr val="01B49E"/>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04384-2B9A-40ED-931B-F822AB7BCE29}" v="1" dt="2020-08-20T23:32:47.717"/>
  </p1510:revLst>
</p1510:revInfo>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4660"/>
  </p:normalViewPr>
  <p:slideViewPr>
    <p:cSldViewPr snapToGrid="0">
      <p:cViewPr>
        <p:scale>
          <a:sx n="33" d="100"/>
          <a:sy n="33" d="100"/>
        </p:scale>
        <p:origin x="878" y="-1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C DE ING DE SISTEMAS - AUXILIAR" userId="S::eisi@uis.edu.co::80c27d2b-8845-46ae-ab51-e27f205310b3" providerId="AD" clId="Web-{FA504384-2B9A-40ED-931B-F822AB7BCE29}"/>
    <pc:docChg chg="modSld">
      <pc:chgData name="ESC DE ING DE SISTEMAS - AUXILIAR" userId="S::eisi@uis.edu.co::80c27d2b-8845-46ae-ab51-e27f205310b3" providerId="AD" clId="Web-{FA504384-2B9A-40ED-931B-F822AB7BCE29}" dt="2020-08-20T23:32:47.717" v="0" actId="14100"/>
      <pc:docMkLst>
        <pc:docMk/>
      </pc:docMkLst>
      <pc:sldChg chg="modSp">
        <pc:chgData name="ESC DE ING DE SISTEMAS - AUXILIAR" userId="S::eisi@uis.edu.co::80c27d2b-8845-46ae-ab51-e27f205310b3" providerId="AD" clId="Web-{FA504384-2B9A-40ED-931B-F822AB7BCE29}" dt="2020-08-20T23:32:47.717" v="0" actId="14100"/>
        <pc:sldMkLst>
          <pc:docMk/>
          <pc:sldMk cId="0" sldId="256"/>
        </pc:sldMkLst>
        <pc:spChg chg="mod">
          <ac:chgData name="ESC DE ING DE SISTEMAS - AUXILIAR" userId="S::eisi@uis.edu.co::80c27d2b-8845-46ae-ab51-e27f205310b3" providerId="AD" clId="Web-{FA504384-2B9A-40ED-931B-F822AB7BCE29}" dt="2020-08-20T23:32:47.717" v="0" actId="14100"/>
          <ac:spMkLst>
            <pc:docMk/>
            <pc:sldMk cId="0" sldId="256"/>
            <ac:spMk id="2" creationId="{AD13E79D-A1FE-47E9-A64E-99C2B24C2A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431287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r>
              <a:rPr lang="en-US" sz="3600" b="0" i="0" u="none" strike="noStrike" cap="none">
                <a:solidFill>
                  <a:srgbClr val="7F7F7F"/>
                </a:solidFill>
                <a:latin typeface="Calibri"/>
                <a:ea typeface="Calibri"/>
                <a:cs typeface="Calibri"/>
                <a:sym typeface="Calibri"/>
              </a:rPr>
              <a:t/>
            </a: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r>
                <a:rPr lang="en-US" sz="3600" b="0" i="0" u="none" strike="noStrike" cap="none">
                  <a:solidFill>
                    <a:srgbClr val="7F7F7F"/>
                  </a:solidFill>
                  <a:latin typeface="Calibri"/>
                  <a:ea typeface="Calibri"/>
                  <a:cs typeface="Calibri"/>
                  <a:sym typeface="Calibri"/>
                </a:rPr>
                <a:t/>
              </a: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972800" y="-152400"/>
            <a:ext cx="21945600"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6600" dirty="0">
                <a:solidFill>
                  <a:schemeClr val="bg1"/>
                </a:solidFill>
                <a:latin typeface="Candara" panose="020E0502030303020204" pitchFamily="34" charset="0"/>
              </a:rPr>
              <a:t>Reconocimiento De Genero Por Medio De Grabaciones </a:t>
            </a:r>
            <a:br>
              <a:rPr lang="es-CO" sz="6600" dirty="0">
                <a:solidFill>
                  <a:schemeClr val="bg1"/>
                </a:solidFill>
                <a:latin typeface="Candara" panose="020E0502030303020204" pitchFamily="34" charset="0"/>
              </a:rPr>
            </a:br>
            <a:r>
              <a:rPr lang="es-CO" sz="6600" dirty="0">
                <a:solidFill>
                  <a:schemeClr val="bg1"/>
                </a:solidFill>
                <a:latin typeface="Candara" panose="020E0502030303020204" pitchFamily="34" charset="0"/>
              </a:rPr>
              <a:t>De Voz</a:t>
            </a:r>
          </a:p>
        </p:txBody>
      </p:sp>
      <p:sp>
        <p:nvSpPr>
          <p:cNvPr id="41" name="Google Shape;41;p4"/>
          <p:cNvSpPr txBox="1"/>
          <p:nvPr/>
        </p:nvSpPr>
        <p:spPr>
          <a:xfrm>
            <a:off x="10972800" y="2225040"/>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Nicolás Galván, Hazel Pinzón, Mateo Orozco</a:t>
            </a:r>
            <a:endParaRPr lang="es-CO" dirty="0">
              <a:latin typeface="Candara" panose="020E0502030303020204" pitchFamily="34" charset="0"/>
            </a:endParaRPr>
          </a:p>
          <a:p>
            <a:pPr lvl="0" algn="ctr"/>
            <a:r>
              <a:rPr lang="es-CO" sz="4000" dirty="0">
                <a:solidFill>
                  <a:srgbClr val="EAF1DD"/>
                </a:solidFill>
                <a:latin typeface="Candara" panose="020E0502030303020204" pitchFamily="34" charset="0"/>
                <a:ea typeface="Calibri"/>
                <a:cs typeface="Calibri"/>
                <a:sym typeface="Calibri"/>
              </a:rPr>
              <a:t>22971 - Inteligencia Artificial I - Grupo XX</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Autor 1, Email:</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Autor 2, Email:</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err="1">
                <a:solidFill>
                  <a:schemeClr val="bg1"/>
                </a:solidFill>
                <a:latin typeface="Candara" panose="020E0502030303020204" pitchFamily="34" charset="0"/>
                <a:ea typeface="Calibri"/>
                <a:cs typeface="Calibri"/>
                <a:sym typeface="Calibri"/>
              </a:rPr>
              <a:t>Nombre</a:t>
            </a:r>
            <a:r>
              <a:rPr lang="en-US" sz="2800" dirty="0">
                <a:solidFill>
                  <a:schemeClr val="bg1"/>
                </a:solidFill>
                <a:latin typeface="Candara" panose="020E0502030303020204" pitchFamily="34" charset="0"/>
                <a:ea typeface="Calibri"/>
                <a:cs typeface="Calibri"/>
                <a:sym typeface="Calibri"/>
              </a:rPr>
              <a:t> Autor 3, Email:</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Clr>
                <a:schemeClr val="dk1"/>
              </a:buClr>
              <a:buFont typeface="Arial"/>
              <a:buNone/>
            </a:pPr>
            <a:endParaRPr lang="en-US" sz="2800" dirty="0">
              <a:solidFill>
                <a:schemeClr val="bg1"/>
              </a:solidFill>
              <a:latin typeface="Candara" panose="020E0502030303020204" pitchFamily="34" charset="0"/>
              <a:ea typeface="Calibri"/>
              <a:cs typeface="Calibri"/>
              <a:sym typeface="Calibri"/>
            </a:endParaRPr>
          </a:p>
          <a:p>
            <a:pPr lvl="0" algn="just">
              <a:lnSpc>
                <a:spcPct val="90000"/>
              </a:lnSpc>
              <a:buClr>
                <a:schemeClr val="dk1"/>
              </a:buClr>
            </a:pPr>
            <a:r>
              <a:rPr lang="en-US" sz="2800" dirty="0" err="1">
                <a:solidFill>
                  <a:schemeClr val="bg1"/>
                </a:solidFill>
                <a:latin typeface="Candara" panose="020E0502030303020204" pitchFamily="34" charset="0"/>
                <a:ea typeface="Calibri"/>
                <a:cs typeface="Calibri"/>
                <a:sym typeface="Calibri"/>
              </a:rPr>
              <a:t>Docente</a:t>
            </a:r>
            <a:r>
              <a:rPr lang="en-US" sz="2800" dirty="0">
                <a:solidFill>
                  <a:schemeClr val="bg1"/>
                </a:solidFill>
                <a:latin typeface="Candara" panose="020E0502030303020204" pitchFamily="34" charset="0"/>
                <a:ea typeface="Calibri"/>
                <a:cs typeface="Calibri"/>
                <a:sym typeface="Calibri"/>
              </a:rPr>
              <a:t>: Gustavo </a:t>
            </a:r>
            <a:r>
              <a:rPr lang="en-US" sz="2800" dirty="0" err="1">
                <a:solidFill>
                  <a:schemeClr val="bg1"/>
                </a:solidFill>
                <a:latin typeface="Candara" panose="020E0502030303020204" pitchFamily="34" charset="0"/>
                <a:ea typeface="Calibri"/>
                <a:cs typeface="Calibri"/>
                <a:sym typeface="Calibri"/>
              </a:rPr>
              <a:t>Garzón</a:t>
            </a:r>
            <a:r>
              <a:rPr lang="en-US" sz="2800" dirty="0">
                <a:solidFill>
                  <a:schemeClr val="bg1"/>
                </a:solidFill>
                <a:latin typeface="Candara" panose="020E0502030303020204" pitchFamily="34" charset="0"/>
                <a:ea typeface="Calibri"/>
                <a:cs typeface="Calibri"/>
                <a:sym typeface="Calibri"/>
              </a:rPr>
              <a:t>, gustavo.garzon@saber.uis.edu.co</a:t>
            </a: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de c</a:t>
            </a:r>
            <a:r>
              <a:rPr lang="es-CO" sz="4400" b="1" dirty="0" err="1">
                <a:solidFill>
                  <a:schemeClr val="bg1"/>
                </a:solidFill>
                <a:latin typeface="Candara" panose="020E0502030303020204" pitchFamily="34" charset="0"/>
                <a:ea typeface="Calibri"/>
                <a:cs typeface="Calibri"/>
                <a:sym typeface="Calibri"/>
              </a:rPr>
              <a:t>ontacto</a:t>
            </a:r>
            <a:endParaRPr lang="es-CO" dirty="0">
              <a:solidFill>
                <a:schemeClr val="bg1"/>
              </a:solidFill>
              <a:latin typeface="Candara" panose="020E0502030303020204" pitchFamily="34" charset="0"/>
            </a:endParaRPr>
          </a:p>
        </p:txBody>
      </p:sp>
      <p:sp>
        <p:nvSpPr>
          <p:cNvPr id="44" name="Google Shape;44;p4"/>
          <p:cNvSpPr txBox="1"/>
          <p:nvPr/>
        </p:nvSpPr>
        <p:spPr>
          <a:xfrm>
            <a:off x="15428275" y="30038050"/>
            <a:ext cx="27182700" cy="2339100"/>
          </a:xfrm>
          <a:prstGeom prst="rect">
            <a:avLst/>
          </a:prstGeom>
          <a:noFill/>
          <a:ln>
            <a:noFill/>
          </a:ln>
        </p:spPr>
        <p:txBody>
          <a:bodyPr spcFirstLastPara="1" wrap="square" lIns="91425" tIns="91425" rIns="91425" bIns="91425" anchor="t" anchorCtr="0">
            <a:noAutofit/>
          </a:bodyPr>
          <a:lstStyle/>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Lam Díaz, Rosa María. (2016). La </a:t>
            </a:r>
            <a:r>
              <a:rPr lang="en-US" sz="1600" dirty="0" err="1">
                <a:solidFill>
                  <a:schemeClr val="bg1"/>
                </a:solidFill>
                <a:latin typeface="Calibri"/>
                <a:ea typeface="Calibri"/>
                <a:cs typeface="Calibri"/>
                <a:sym typeface="Calibri"/>
              </a:rPr>
              <a:t>redacción</a:t>
            </a:r>
            <a:r>
              <a:rPr lang="en-US" sz="1600" dirty="0">
                <a:solidFill>
                  <a:schemeClr val="bg1"/>
                </a:solidFill>
                <a:latin typeface="Calibri"/>
                <a:ea typeface="Calibri"/>
                <a:cs typeface="Calibri"/>
                <a:sym typeface="Calibri"/>
              </a:rPr>
              <a:t> de un </a:t>
            </a:r>
            <a:r>
              <a:rPr lang="en-US" sz="1600" dirty="0" err="1">
                <a:solidFill>
                  <a:schemeClr val="bg1"/>
                </a:solidFill>
                <a:latin typeface="Calibri"/>
                <a:ea typeface="Calibri"/>
                <a:cs typeface="Calibri"/>
                <a:sym typeface="Calibri"/>
              </a:rPr>
              <a:t>artículo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científico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Revista</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Cubana</a:t>
            </a:r>
            <a:r>
              <a:rPr lang="en-US" sz="1600" dirty="0">
                <a:solidFill>
                  <a:schemeClr val="bg1"/>
                </a:solidFill>
                <a:latin typeface="Calibri"/>
                <a:ea typeface="Calibri"/>
                <a:cs typeface="Calibri"/>
                <a:sym typeface="Calibri"/>
              </a:rPr>
              <a:t> de </a:t>
            </a:r>
            <a:r>
              <a:rPr lang="en-US" sz="1600" dirty="0" err="1">
                <a:solidFill>
                  <a:schemeClr val="bg1"/>
                </a:solidFill>
                <a:latin typeface="Calibri"/>
                <a:ea typeface="Calibri"/>
                <a:cs typeface="Calibri"/>
                <a:sym typeface="Calibri"/>
              </a:rPr>
              <a:t>Hematología</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Inmunología</a:t>
            </a:r>
            <a:r>
              <a:rPr lang="en-US" sz="1600" dirty="0">
                <a:solidFill>
                  <a:schemeClr val="bg1"/>
                </a:solidFill>
                <a:latin typeface="Calibri"/>
                <a:ea typeface="Calibri"/>
                <a:cs typeface="Calibri"/>
                <a:sym typeface="Calibri"/>
              </a:rPr>
              <a:t> y </a:t>
            </a:r>
            <a:r>
              <a:rPr lang="en-US" sz="1600" dirty="0" err="1">
                <a:solidFill>
                  <a:schemeClr val="bg1"/>
                </a:solidFill>
                <a:latin typeface="Calibri"/>
                <a:ea typeface="Calibri"/>
                <a:cs typeface="Calibri"/>
                <a:sym typeface="Calibri"/>
              </a:rPr>
              <a:t>Hemoterapia</a:t>
            </a:r>
            <a:r>
              <a:rPr lang="en-US" sz="1600" dirty="0">
                <a:solidFill>
                  <a:schemeClr val="bg1"/>
                </a:solidFill>
                <a:latin typeface="Calibri"/>
                <a:ea typeface="Calibri"/>
                <a:cs typeface="Calibri"/>
                <a:sym typeface="Calibri"/>
              </a:rPr>
              <a:t>, 32(1), 57-69. </a:t>
            </a:r>
            <a:r>
              <a:rPr lang="en-US" sz="1600" dirty="0" err="1">
                <a:solidFill>
                  <a:schemeClr val="bg1"/>
                </a:solidFill>
                <a:latin typeface="Calibri"/>
                <a:ea typeface="Calibri"/>
                <a:cs typeface="Calibri"/>
                <a:sym typeface="Calibri"/>
              </a:rPr>
              <a:t>Recuperado</a:t>
            </a:r>
            <a:r>
              <a:rPr lang="en-US" sz="1600" dirty="0">
                <a:solidFill>
                  <a:schemeClr val="bg1"/>
                </a:solidFill>
                <a:latin typeface="Calibri"/>
                <a:ea typeface="Calibri"/>
                <a:cs typeface="Calibri"/>
                <a:sym typeface="Calibri"/>
              </a:rPr>
              <a:t> </a:t>
            </a:r>
            <a:r>
              <a:rPr lang="en-US" sz="1600" dirty="0" err="1">
                <a:solidFill>
                  <a:schemeClr val="bg1"/>
                </a:solidFill>
                <a:latin typeface="Calibri"/>
                <a:ea typeface="Calibri"/>
                <a:cs typeface="Calibri"/>
                <a:sym typeface="Calibri"/>
              </a:rPr>
              <a:t>en</a:t>
            </a:r>
            <a:r>
              <a:rPr lang="en-US" sz="1600" dirty="0">
                <a:solidFill>
                  <a:schemeClr val="bg1"/>
                </a:solidFill>
                <a:latin typeface="Calibri"/>
                <a:ea typeface="Calibri"/>
                <a:cs typeface="Calibri"/>
                <a:sym typeface="Calibri"/>
              </a:rPr>
              <a:t> 09 de </a:t>
            </a:r>
            <a:r>
              <a:rPr lang="en-US" sz="1600" dirty="0" err="1">
                <a:solidFill>
                  <a:schemeClr val="bg1"/>
                </a:solidFill>
                <a:latin typeface="Calibri"/>
                <a:ea typeface="Calibri"/>
                <a:cs typeface="Calibri"/>
                <a:sym typeface="Calibri"/>
              </a:rPr>
              <a:t>agosto</a:t>
            </a:r>
            <a:r>
              <a:rPr lang="en-US" sz="1600" dirty="0">
                <a:solidFill>
                  <a:schemeClr val="bg1"/>
                </a:solidFill>
                <a:latin typeface="Calibri"/>
                <a:ea typeface="Calibri"/>
                <a:cs typeface="Calibri"/>
                <a:sym typeface="Calibri"/>
              </a:rPr>
              <a:t> de 2020, de http://scielo.sld.cu/scielo.php?script=sci_arttext&amp;pid=S0864-02892016000100006&amp;lng=es&amp;tlng=es.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a:t>
            </a:r>
            <a:endParaRPr dirty="0">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Bibliográficas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en</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formato</a:t>
            </a:r>
            <a:r>
              <a:rPr lang="en-US" sz="4400" b="1" dirty="0">
                <a:solidFill>
                  <a:schemeClr val="bg1"/>
                </a:solidFill>
                <a:latin typeface="Candara" panose="020E0502030303020204" pitchFamily="34" charset="0"/>
                <a:ea typeface="Calibri"/>
                <a:cs typeface="Calibri"/>
                <a:sym typeface="Calibri"/>
              </a:rPr>
              <a:t> APA)</a:t>
            </a:r>
            <a:endParaRPr dirty="0">
              <a:solidFill>
                <a:schemeClr val="bg1"/>
              </a:solidFill>
              <a:latin typeface="Candara" panose="020E0502030303020204" pitchFamily="34" charset="0"/>
            </a:endParaRPr>
          </a:p>
        </p:txBody>
      </p:sp>
      <p:sp>
        <p:nvSpPr>
          <p:cNvPr id="46" name="Google Shape;46;p4"/>
          <p:cNvSpPr txBox="1"/>
          <p:nvPr/>
        </p:nvSpPr>
        <p:spPr>
          <a:xfrm>
            <a:off x="1280160" y="5486400"/>
            <a:ext cx="9144000" cy="7171147"/>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smtClean="0">
                <a:solidFill>
                  <a:schemeClr val="dk1"/>
                </a:solidFill>
                <a:latin typeface="Calibri"/>
                <a:ea typeface="Calibri"/>
                <a:cs typeface="Calibri"/>
                <a:sym typeface="Calibri"/>
              </a:rPr>
              <a:t>El proyecto tiene como propósito la predicción del genero de una persona mediante una grabación de voz.</a:t>
            </a: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smtClean="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smtClean="0">
                <a:solidFill>
                  <a:schemeClr val="dk1"/>
                </a:solidFill>
                <a:latin typeface="Calibri"/>
                <a:ea typeface="Calibri"/>
                <a:cs typeface="Calibri"/>
                <a:sym typeface="Calibri"/>
              </a:rPr>
              <a:t>Se usaron varios clasificadores (</a:t>
            </a:r>
            <a:r>
              <a:rPr lang="es-CO" sz="3200" dirty="0" err="1" smtClean="0">
                <a:solidFill>
                  <a:schemeClr val="dk1"/>
                </a:solidFill>
                <a:latin typeface="Calibri"/>
                <a:ea typeface="Calibri"/>
                <a:cs typeface="Calibri"/>
                <a:sym typeface="Calibri"/>
              </a:rPr>
              <a:t>naive</a:t>
            </a:r>
            <a:r>
              <a:rPr lang="es-CO" sz="3200" dirty="0" smtClean="0">
                <a:solidFill>
                  <a:schemeClr val="dk1"/>
                </a:solidFill>
                <a:latin typeface="Calibri"/>
                <a:ea typeface="Calibri"/>
                <a:cs typeface="Calibri"/>
                <a:sym typeface="Calibri"/>
              </a:rPr>
              <a:t> </a:t>
            </a:r>
            <a:r>
              <a:rPr lang="es-CO" sz="3200" dirty="0" err="1" smtClean="0">
                <a:solidFill>
                  <a:schemeClr val="dk1"/>
                </a:solidFill>
                <a:latin typeface="Calibri"/>
                <a:ea typeface="Calibri"/>
                <a:cs typeface="Calibri"/>
                <a:sym typeface="Calibri"/>
              </a:rPr>
              <a:t>bayes</a:t>
            </a:r>
            <a:r>
              <a:rPr lang="es-CO" sz="3200" dirty="0" smtClean="0">
                <a:solidFill>
                  <a:schemeClr val="dk1"/>
                </a:solidFill>
                <a:latin typeface="Calibri"/>
                <a:ea typeface="Calibri"/>
                <a:cs typeface="Calibri"/>
                <a:sym typeface="Calibri"/>
              </a:rPr>
              <a:t> </a:t>
            </a:r>
            <a:r>
              <a:rPr lang="es-CO" sz="3200" dirty="0" err="1" smtClean="0">
                <a:solidFill>
                  <a:schemeClr val="dk1"/>
                </a:solidFill>
                <a:latin typeface="Calibri"/>
                <a:ea typeface="Calibri"/>
                <a:cs typeface="Calibri"/>
                <a:sym typeface="Calibri"/>
              </a:rPr>
              <a:t>classifier</a:t>
            </a:r>
            <a:r>
              <a:rPr lang="es-CO" sz="3200" dirty="0" smtClean="0">
                <a:solidFill>
                  <a:schemeClr val="dk1"/>
                </a:solidFill>
                <a:latin typeface="Calibri"/>
                <a:ea typeface="Calibri"/>
                <a:cs typeface="Calibri"/>
                <a:sym typeface="Calibri"/>
              </a:rPr>
              <a:t>, </a:t>
            </a:r>
            <a:r>
              <a:rPr lang="es-CO" sz="3200" dirty="0" err="1" smtClean="0">
                <a:solidFill>
                  <a:schemeClr val="dk1"/>
                </a:solidFill>
                <a:latin typeface="Calibri"/>
                <a:ea typeface="Calibri"/>
                <a:cs typeface="Calibri"/>
                <a:sym typeface="Calibri"/>
              </a:rPr>
              <a:t>Support</a:t>
            </a:r>
            <a:r>
              <a:rPr lang="es-CO" sz="3200" dirty="0" smtClean="0">
                <a:solidFill>
                  <a:schemeClr val="dk1"/>
                </a:solidFill>
                <a:latin typeface="Calibri"/>
                <a:ea typeface="Calibri"/>
                <a:cs typeface="Calibri"/>
                <a:sym typeface="Calibri"/>
              </a:rPr>
              <a:t> vector machine, decisión </a:t>
            </a:r>
            <a:r>
              <a:rPr lang="es-CO" sz="3200" dirty="0" err="1" smtClean="0">
                <a:solidFill>
                  <a:schemeClr val="dk1"/>
                </a:solidFill>
                <a:latin typeface="Calibri"/>
                <a:ea typeface="Calibri"/>
                <a:cs typeface="Calibri"/>
                <a:sym typeface="Calibri"/>
              </a:rPr>
              <a:t>tree</a:t>
            </a:r>
            <a:r>
              <a:rPr lang="es-CO" sz="3200" dirty="0" smtClean="0">
                <a:solidFill>
                  <a:schemeClr val="dk1"/>
                </a:solidFill>
                <a:latin typeface="Calibri"/>
                <a:ea typeface="Calibri"/>
                <a:cs typeface="Calibri"/>
                <a:sym typeface="Calibri"/>
              </a:rPr>
              <a:t> </a:t>
            </a:r>
            <a:r>
              <a:rPr lang="es-CO" sz="3200" dirty="0" err="1" smtClean="0">
                <a:solidFill>
                  <a:schemeClr val="dk1"/>
                </a:solidFill>
                <a:latin typeface="Calibri"/>
                <a:ea typeface="Calibri"/>
                <a:cs typeface="Calibri"/>
                <a:sym typeface="Calibri"/>
              </a:rPr>
              <a:t>classifier</a:t>
            </a:r>
            <a:r>
              <a:rPr lang="es-CO" sz="3200" dirty="0" smtClean="0">
                <a:solidFill>
                  <a:schemeClr val="dk1"/>
                </a:solidFill>
                <a:latin typeface="Calibri"/>
                <a:ea typeface="Calibri"/>
                <a:cs typeface="Calibri"/>
                <a:sym typeface="Calibri"/>
              </a:rPr>
              <a:t> y </a:t>
            </a:r>
            <a:r>
              <a:rPr lang="es-CO" sz="3200" dirty="0" err="1" smtClean="0">
                <a:solidFill>
                  <a:schemeClr val="dk1"/>
                </a:solidFill>
                <a:latin typeface="Calibri"/>
                <a:ea typeface="Calibri"/>
                <a:cs typeface="Calibri"/>
                <a:sym typeface="Calibri"/>
              </a:rPr>
              <a:t>Random</a:t>
            </a:r>
            <a:r>
              <a:rPr lang="es-CO" sz="3200" dirty="0" smtClean="0">
                <a:solidFill>
                  <a:schemeClr val="dk1"/>
                </a:solidFill>
                <a:latin typeface="Calibri"/>
                <a:ea typeface="Calibri"/>
                <a:cs typeface="Calibri"/>
                <a:sym typeface="Calibri"/>
              </a:rPr>
              <a:t> </a:t>
            </a:r>
            <a:r>
              <a:rPr lang="es-CO" sz="3200" dirty="0" err="1" smtClean="0">
                <a:solidFill>
                  <a:schemeClr val="dk1"/>
                </a:solidFill>
                <a:latin typeface="Calibri"/>
                <a:ea typeface="Calibri"/>
                <a:cs typeface="Calibri"/>
                <a:sym typeface="Calibri"/>
              </a:rPr>
              <a:t>forest</a:t>
            </a:r>
            <a:r>
              <a:rPr lang="es-CO" sz="3200" dirty="0" smtClean="0">
                <a:solidFill>
                  <a:schemeClr val="dk1"/>
                </a:solidFill>
                <a:latin typeface="Calibri"/>
                <a:ea typeface="Calibri"/>
                <a:cs typeface="Calibri"/>
                <a:sym typeface="Calibri"/>
              </a:rPr>
              <a:t> </a:t>
            </a:r>
            <a:r>
              <a:rPr lang="es-CO" sz="3200" dirty="0" err="1" smtClean="0">
                <a:solidFill>
                  <a:schemeClr val="dk1"/>
                </a:solidFill>
                <a:latin typeface="Calibri"/>
                <a:ea typeface="Calibri"/>
                <a:cs typeface="Calibri"/>
                <a:sym typeface="Calibri"/>
              </a:rPr>
              <a:t>classifier</a:t>
            </a:r>
            <a:r>
              <a:rPr lang="es-CO" sz="3200" dirty="0" smtClean="0">
                <a:solidFill>
                  <a:schemeClr val="dk1"/>
                </a:solidFill>
                <a:latin typeface="Calibri"/>
                <a:ea typeface="Calibri"/>
                <a:cs typeface="Calibri"/>
                <a:sym typeface="Calibri"/>
              </a:rPr>
              <a:t>) y además de redes neuronales poder hacer la clasificación del genero.</a:t>
            </a: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8" name="Google Shape;48;p4"/>
          <p:cNvSpPr txBox="1"/>
          <p:nvPr/>
        </p:nvSpPr>
        <p:spPr>
          <a:xfrm>
            <a:off x="11521440" y="14173200"/>
            <a:ext cx="20848320" cy="7467600"/>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En este estudio al comparar los resultados de los cuatro clasificadores y las dos redes neuronales, pudimos comprobar que la maquina de soporte vectorial y </a:t>
            </a:r>
            <a:r>
              <a:rPr lang="es-CO" sz="3200" dirty="0" err="1">
                <a:solidFill>
                  <a:schemeClr val="dk1"/>
                </a:solidFill>
                <a:latin typeface="Calibri"/>
                <a:ea typeface="Calibri"/>
                <a:cs typeface="Calibri"/>
                <a:sym typeface="Calibri"/>
              </a:rPr>
              <a:t>Random</a:t>
            </a:r>
            <a:r>
              <a:rPr lang="es-CO" sz="3200" dirty="0">
                <a:solidFill>
                  <a:schemeClr val="dk1"/>
                </a:solidFill>
                <a:latin typeface="Calibri"/>
                <a:ea typeface="Calibri"/>
                <a:cs typeface="Calibri"/>
                <a:sym typeface="Calibri"/>
              </a:rPr>
              <a:t> Forest obtienen los mejores resultados entre clasificadores con 98.7% y 98.4% respectivamente, y la red neuronal con 3 capas y 50 </a:t>
            </a:r>
            <a:r>
              <a:rPr lang="es-CO" sz="3200" dirty="0" err="1">
                <a:solidFill>
                  <a:schemeClr val="dk1"/>
                </a:solidFill>
                <a:latin typeface="Calibri"/>
                <a:ea typeface="Calibri"/>
                <a:cs typeface="Calibri"/>
                <a:sym typeface="Calibri"/>
              </a:rPr>
              <a:t>epochs</a:t>
            </a:r>
            <a:r>
              <a:rPr lang="es-CO" sz="3200" dirty="0">
                <a:solidFill>
                  <a:schemeClr val="dk1"/>
                </a:solidFill>
                <a:latin typeface="Calibri"/>
                <a:ea typeface="Calibri"/>
                <a:cs typeface="Calibri"/>
                <a:sym typeface="Calibri"/>
              </a:rPr>
              <a:t> obtiene un puntaje superior con 98.8% en comparación a la red neuronal de 6 capas y 20 </a:t>
            </a:r>
            <a:r>
              <a:rPr lang="es-CO" sz="3200" dirty="0" err="1">
                <a:solidFill>
                  <a:schemeClr val="dk1"/>
                </a:solidFill>
                <a:latin typeface="Calibri"/>
                <a:ea typeface="Calibri"/>
                <a:cs typeface="Calibri"/>
                <a:sym typeface="Calibri"/>
              </a:rPr>
              <a:t>epochs</a:t>
            </a:r>
            <a:r>
              <a:rPr lang="es-CO" sz="3200" dirty="0">
                <a:solidFill>
                  <a:schemeClr val="dk1"/>
                </a:solidFill>
                <a:latin typeface="Calibri"/>
                <a:ea typeface="Calibri"/>
                <a:cs typeface="Calibri"/>
                <a:sym typeface="Calibri"/>
              </a:rPr>
              <a:t>. </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Sin embargo el clasificador con menor puntaje que en este caso es </a:t>
            </a:r>
            <a:r>
              <a:rPr lang="es-CO" sz="3200" dirty="0" err="1">
                <a:solidFill>
                  <a:schemeClr val="dk1"/>
                </a:solidFill>
                <a:latin typeface="Calibri"/>
                <a:ea typeface="Calibri"/>
                <a:cs typeface="Calibri"/>
                <a:sym typeface="Calibri"/>
              </a:rPr>
              <a:t>Naive</a:t>
            </a:r>
            <a:r>
              <a:rPr lang="es-CO" sz="3200" dirty="0">
                <a:solidFill>
                  <a:schemeClr val="dk1"/>
                </a:solidFill>
                <a:latin typeface="Calibri"/>
                <a:ea typeface="Calibri"/>
                <a:cs typeface="Calibri"/>
                <a:sym typeface="Calibri"/>
              </a:rPr>
              <a:t> Bayes, obtuvo 93.2% de precisión que sigue siendo un buen puntaje pero esta bastante alejado de la media en comparación al resto de puntajes, ya que tomando en cuenta los 4 clasificadores y las 2 redes neuronales se logra una media de 97,47%.  Se obtuvieron estos resultados tan acertados debido a el balance del </a:t>
            </a:r>
            <a:r>
              <a:rPr lang="es-CO" sz="3200" dirty="0" err="1">
                <a:solidFill>
                  <a:schemeClr val="dk1"/>
                </a:solidFill>
                <a:latin typeface="Calibri"/>
                <a:ea typeface="Calibri"/>
                <a:cs typeface="Calibri"/>
                <a:sym typeface="Calibri"/>
              </a:rPr>
              <a:t>dataset</a:t>
            </a:r>
            <a:r>
              <a:rPr lang="es-CO" sz="3200" dirty="0">
                <a:solidFill>
                  <a:schemeClr val="dk1"/>
                </a:solidFill>
                <a:latin typeface="Calibri"/>
                <a:ea typeface="Calibri"/>
                <a:cs typeface="Calibri"/>
                <a:sym typeface="Calibri"/>
              </a:rPr>
              <a:t> y el preprocesamiento de los datos, ya que adicionalmente estandarizamos los datos y seleccionamos las características mas importantes para evitar redundancias.</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En la tabla 1 se puede observar con precisión el puntaje obtenido por cada clasificador y las redes neuronales.</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CO" sz="3200" dirty="0">
                <a:solidFill>
                  <a:schemeClr val="dk1"/>
                </a:solidFill>
                <a:latin typeface="Calibri"/>
                <a:ea typeface="Calibri"/>
                <a:cs typeface="Calibri"/>
                <a:sym typeface="Calibri"/>
              </a:rPr>
              <a:t>En el grafico 1 se puede comparar de manera grafica el resultado de los clasificadores en este problema.</a:t>
            </a:r>
          </a:p>
        </p:txBody>
      </p:sp>
      <p:sp>
        <p:nvSpPr>
          <p:cNvPr id="49" name="Google Shape;49;p4"/>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Introducción</a:t>
            </a:r>
            <a:endParaRPr lang="es-CO"/>
          </a:p>
        </p:txBody>
      </p:sp>
      <p:sp>
        <p:nvSpPr>
          <p:cNvPr id="50" name="Google Shape;50;p4"/>
          <p:cNvSpPr txBox="1"/>
          <p:nvPr/>
        </p:nvSpPr>
        <p:spPr>
          <a:xfrm>
            <a:off x="11521440" y="5486400"/>
            <a:ext cx="20848320" cy="7171147"/>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CO" sz="3200" dirty="0" smtClean="0">
                <a:solidFill>
                  <a:schemeClr val="dk1"/>
                </a:solidFill>
                <a:latin typeface="Calibri"/>
                <a:ea typeface="Calibri"/>
                <a:cs typeface="Calibri"/>
                <a:sym typeface="Calibri"/>
              </a:rPr>
              <a:t>El proyecto tiene las siguientes características:</a:t>
            </a: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s-CO" sz="3200" dirty="0">
              <a:solidFill>
                <a:schemeClr val="dk1"/>
              </a:solidFill>
              <a:latin typeface="Calibri"/>
              <a:ea typeface="Calibri"/>
              <a:cs typeface="Calibri"/>
              <a:sym typeface="Calibri"/>
            </a:endParaRPr>
          </a:p>
          <a:p>
            <a:pPr marL="457200" marR="0" lvl="0" indent="-431800" algn="just" rtl="0">
              <a:spcBef>
                <a:spcPts val="0"/>
              </a:spcBef>
              <a:spcAft>
                <a:spcPts val="0"/>
              </a:spcAft>
              <a:buClr>
                <a:schemeClr val="dk1"/>
              </a:buClr>
              <a:buSzPts val="3200"/>
              <a:buFont typeface="Calibri"/>
              <a:buChar char="●"/>
            </a:pPr>
            <a:r>
              <a:rPr lang="es-CO" sz="3200" dirty="0" smtClean="0">
                <a:solidFill>
                  <a:schemeClr val="dk1"/>
                </a:solidFill>
                <a:latin typeface="Calibri"/>
                <a:ea typeface="Calibri"/>
                <a:cs typeface="Calibri"/>
                <a:sym typeface="Calibri"/>
              </a:rPr>
              <a:t>Se usa el </a:t>
            </a:r>
            <a:r>
              <a:rPr lang="es-CO" sz="3200" dirty="0" err="1" smtClean="0">
                <a:solidFill>
                  <a:schemeClr val="dk1"/>
                </a:solidFill>
                <a:latin typeface="Calibri"/>
                <a:ea typeface="Calibri"/>
                <a:cs typeface="Calibri"/>
                <a:sym typeface="Calibri"/>
              </a:rPr>
              <a:t>dataset</a:t>
            </a:r>
            <a:r>
              <a:rPr lang="es-CO" sz="3200" dirty="0" smtClean="0">
                <a:solidFill>
                  <a:schemeClr val="dk1"/>
                </a:solidFill>
                <a:latin typeface="Calibri"/>
                <a:ea typeface="Calibri"/>
                <a:cs typeface="Calibri"/>
                <a:sym typeface="Calibri"/>
              </a:rPr>
              <a:t> de las grabaciones de las personas las cuales  se clasifican como hombre o mujer</a:t>
            </a:r>
            <a:endParaRPr lang="es-CO" sz="3200" dirty="0">
              <a:solidFill>
                <a:schemeClr val="dk1"/>
              </a:solidFill>
              <a:latin typeface="Calibri"/>
              <a:ea typeface="Calibri"/>
              <a:cs typeface="Calibri"/>
              <a:sym typeface="Calibri"/>
            </a:endParaRPr>
          </a:p>
          <a:p>
            <a:pPr marL="457200" marR="0" lvl="0" indent="-431800" algn="just" rtl="0">
              <a:spcBef>
                <a:spcPts val="0"/>
              </a:spcBef>
              <a:spcAft>
                <a:spcPts val="0"/>
              </a:spcAft>
              <a:buClr>
                <a:schemeClr val="dk1"/>
              </a:buClr>
              <a:buSzPts val="3200"/>
              <a:buFont typeface="Calibri"/>
              <a:buChar char="●"/>
            </a:pPr>
            <a:r>
              <a:rPr lang="es-CO" sz="3200" dirty="0" smtClean="0">
                <a:solidFill>
                  <a:schemeClr val="dk1"/>
                </a:solidFill>
                <a:latin typeface="Calibri"/>
                <a:ea typeface="Calibri"/>
                <a:cs typeface="Calibri"/>
                <a:sym typeface="Calibri"/>
              </a:rPr>
              <a:t>El </a:t>
            </a:r>
            <a:r>
              <a:rPr lang="es-CO" sz="3200" dirty="0" err="1" smtClean="0">
                <a:solidFill>
                  <a:schemeClr val="dk1"/>
                </a:solidFill>
                <a:latin typeface="Calibri"/>
                <a:ea typeface="Calibri"/>
                <a:cs typeface="Calibri"/>
                <a:sym typeface="Calibri"/>
              </a:rPr>
              <a:t>dataset</a:t>
            </a:r>
            <a:r>
              <a:rPr lang="es-CO" sz="3200" dirty="0" smtClean="0">
                <a:solidFill>
                  <a:schemeClr val="dk1"/>
                </a:solidFill>
                <a:latin typeface="Calibri"/>
                <a:ea typeface="Calibri"/>
                <a:cs typeface="Calibri"/>
                <a:sym typeface="Calibri"/>
              </a:rPr>
              <a:t> contiene 3168 muestras de voz en las cuales la mitad </a:t>
            </a:r>
          </a:p>
          <a:p>
            <a:pPr marL="25400" marR="0" lvl="0" algn="just" rtl="0">
              <a:spcBef>
                <a:spcPts val="0"/>
              </a:spcBef>
              <a:spcAft>
                <a:spcPts val="0"/>
              </a:spcAft>
              <a:buClr>
                <a:schemeClr val="dk1"/>
              </a:buClr>
              <a:buSzPts val="3200"/>
            </a:pPr>
            <a:r>
              <a:rPr lang="es-CO" sz="3200" dirty="0">
                <a:solidFill>
                  <a:schemeClr val="dk1"/>
                </a:solidFill>
                <a:latin typeface="Calibri"/>
                <a:ea typeface="Calibri"/>
                <a:cs typeface="Calibri"/>
                <a:sym typeface="Calibri"/>
              </a:rPr>
              <a:t> </a:t>
            </a:r>
            <a:r>
              <a:rPr lang="es-CO" sz="3200" dirty="0" smtClean="0">
                <a:solidFill>
                  <a:schemeClr val="dk1"/>
                </a:solidFill>
                <a:latin typeface="Calibri"/>
                <a:ea typeface="Calibri"/>
                <a:cs typeface="Calibri"/>
                <a:sym typeface="Calibri"/>
              </a:rPr>
              <a:t>    </a:t>
            </a:r>
            <a:r>
              <a:rPr lang="es-CO" sz="3200" dirty="0" smtClean="0">
                <a:solidFill>
                  <a:schemeClr val="dk1"/>
                </a:solidFill>
                <a:latin typeface="Calibri"/>
                <a:ea typeface="Calibri"/>
                <a:cs typeface="Calibri"/>
                <a:sym typeface="Calibri"/>
              </a:rPr>
              <a:t>son hombres y la otra mitad mujeres</a:t>
            </a:r>
            <a:endParaRPr lang="es-CO" sz="3200" dirty="0">
              <a:solidFill>
                <a:schemeClr val="dk1"/>
              </a:solidFill>
              <a:latin typeface="Calibri"/>
              <a:ea typeface="Calibri"/>
              <a:cs typeface="Calibri"/>
              <a:sym typeface="Calibri"/>
            </a:endParaRPr>
          </a:p>
          <a:p>
            <a:pPr marL="457200" marR="0" lvl="0" indent="-431800" algn="just" rtl="0">
              <a:spcBef>
                <a:spcPts val="0"/>
              </a:spcBef>
              <a:spcAft>
                <a:spcPts val="0"/>
              </a:spcAft>
              <a:buClr>
                <a:schemeClr val="dk1"/>
              </a:buClr>
              <a:buSzPts val="3200"/>
              <a:buFont typeface="Calibri"/>
              <a:buChar char="●"/>
            </a:pPr>
            <a:r>
              <a:rPr lang="es-CO" sz="3200" dirty="0" smtClean="0">
                <a:solidFill>
                  <a:schemeClr val="dk1"/>
                </a:solidFill>
                <a:latin typeface="Calibri"/>
                <a:ea typeface="Calibri"/>
                <a:cs typeface="Calibri"/>
                <a:sym typeface="Calibri"/>
              </a:rPr>
              <a:t>Las muestras fueron pre-procesadas mediante un análisis acústico </a:t>
            </a:r>
          </a:p>
          <a:p>
            <a:pPr lvl="0" algn="just"/>
            <a:r>
              <a:rPr lang="es-CO" sz="3200" dirty="0">
                <a:solidFill>
                  <a:schemeClr val="dk1"/>
                </a:solidFill>
                <a:latin typeface="Calibri"/>
                <a:ea typeface="Calibri"/>
                <a:cs typeface="Calibri"/>
                <a:sym typeface="Calibri"/>
              </a:rPr>
              <a:t> </a:t>
            </a:r>
            <a:r>
              <a:rPr lang="es-CO" sz="3200" dirty="0" smtClean="0">
                <a:solidFill>
                  <a:schemeClr val="dk1"/>
                </a:solidFill>
                <a:latin typeface="Calibri"/>
                <a:ea typeface="Calibri"/>
                <a:cs typeface="Calibri"/>
                <a:sym typeface="Calibri"/>
              </a:rPr>
              <a:t>    en R </a:t>
            </a:r>
            <a:r>
              <a:rPr lang="es-CO" sz="3200" dirty="0" smtClean="0">
                <a:solidFill>
                  <a:schemeClr val="dk1"/>
                </a:solidFill>
                <a:latin typeface="Calibri"/>
                <a:ea typeface="Calibri"/>
                <a:cs typeface="Calibri"/>
                <a:sym typeface="Calibri"/>
              </a:rPr>
              <a:t>usando los paquetes </a:t>
            </a:r>
            <a:r>
              <a:rPr lang="es-ES" sz="3200" dirty="0" err="1">
                <a:solidFill>
                  <a:schemeClr val="dk1"/>
                </a:solidFill>
                <a:latin typeface="Calibri"/>
                <a:ea typeface="Calibri"/>
                <a:cs typeface="Calibri"/>
                <a:sym typeface="Calibri"/>
              </a:rPr>
              <a:t>seewave</a:t>
            </a:r>
            <a:r>
              <a:rPr lang="es-ES" sz="3200" dirty="0">
                <a:solidFill>
                  <a:schemeClr val="dk1"/>
                </a:solidFill>
                <a:latin typeface="Calibri"/>
                <a:ea typeface="Calibri"/>
                <a:cs typeface="Calibri"/>
                <a:sym typeface="Calibri"/>
              </a:rPr>
              <a:t> y </a:t>
            </a:r>
            <a:r>
              <a:rPr lang="es-ES" sz="3200" dirty="0" err="1">
                <a:solidFill>
                  <a:schemeClr val="dk1"/>
                </a:solidFill>
                <a:latin typeface="Calibri"/>
                <a:ea typeface="Calibri"/>
                <a:cs typeface="Calibri"/>
                <a:sym typeface="Calibri"/>
              </a:rPr>
              <a:t>TuneR</a:t>
            </a:r>
            <a:r>
              <a:rPr lang="es-ES" sz="3200" dirty="0">
                <a:solidFill>
                  <a:schemeClr val="dk1"/>
                </a:solidFill>
                <a:latin typeface="Calibri"/>
                <a:ea typeface="Calibri"/>
                <a:cs typeface="Calibri"/>
                <a:sym typeface="Calibri"/>
              </a:rPr>
              <a:t>, con un rango</a:t>
            </a:r>
          </a:p>
          <a:p>
            <a:pPr lvl="0" algn="just"/>
            <a:r>
              <a:rPr lang="es-ES" sz="3200" dirty="0" smtClean="0">
                <a:solidFill>
                  <a:schemeClr val="dk1"/>
                </a:solidFill>
                <a:latin typeface="Calibri"/>
                <a:ea typeface="Calibri"/>
                <a:cs typeface="Calibri"/>
                <a:sym typeface="Calibri"/>
              </a:rPr>
              <a:t>     de </a:t>
            </a:r>
            <a:r>
              <a:rPr lang="es-ES" sz="3200" dirty="0">
                <a:solidFill>
                  <a:schemeClr val="dk1"/>
                </a:solidFill>
                <a:latin typeface="Calibri"/>
                <a:ea typeface="Calibri"/>
                <a:cs typeface="Calibri"/>
                <a:sym typeface="Calibri"/>
              </a:rPr>
              <a:t>frecuencia de </a:t>
            </a:r>
            <a:r>
              <a:rPr lang="es-ES" sz="3200" dirty="0" smtClean="0">
                <a:solidFill>
                  <a:schemeClr val="dk1"/>
                </a:solidFill>
                <a:latin typeface="Calibri"/>
                <a:ea typeface="Calibri"/>
                <a:cs typeface="Calibri"/>
                <a:sym typeface="Calibri"/>
              </a:rPr>
              <a:t>0hz-280hz.</a:t>
            </a:r>
            <a:endParaRPr lang="es-CO" sz="3200" dirty="0" smtClean="0">
              <a:solidFill>
                <a:schemeClr val="dk1"/>
              </a:solidFill>
              <a:latin typeface="Calibri"/>
              <a:ea typeface="Calibri"/>
              <a:cs typeface="Calibri"/>
              <a:sym typeface="Calibri"/>
            </a:endParaRP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7041" y="5486400"/>
            <a:ext cx="9144000" cy="16154400"/>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lvl="0" algn="just"/>
            <a:r>
              <a:rPr lang="es-CO" sz="3200" dirty="0">
                <a:solidFill>
                  <a:schemeClr val="dk1"/>
                </a:solidFill>
                <a:latin typeface="Calibri"/>
                <a:ea typeface="Calibri"/>
                <a:cs typeface="Calibri"/>
                <a:sym typeface="Calibri"/>
              </a:rPr>
              <a:t>En este proyecto podemos concluir que tanto las redes neuronales como los clasificadores son viables ya que tienen un comportamiento muy similar y por lo tanto resultados similares.</a:t>
            </a:r>
          </a:p>
          <a:p>
            <a:pPr lvl="0" algn="just"/>
            <a:endParaRPr lang="es-CO" sz="3200" dirty="0">
              <a:solidFill>
                <a:schemeClr val="dk1"/>
              </a:solidFill>
              <a:latin typeface="Calibri"/>
              <a:ea typeface="Calibri"/>
              <a:cs typeface="Calibri"/>
              <a:sym typeface="Calibri"/>
            </a:endParaRPr>
          </a:p>
          <a:p>
            <a:pPr lvl="0" algn="just"/>
            <a:r>
              <a:rPr lang="es-CO" sz="3200" dirty="0">
                <a:solidFill>
                  <a:schemeClr val="dk1"/>
                </a:solidFill>
                <a:latin typeface="Calibri"/>
                <a:ea typeface="Calibri"/>
                <a:cs typeface="Calibri"/>
                <a:sym typeface="Calibri"/>
              </a:rPr>
              <a:t>También podemos concluir que tanto los clasificadores y las redes neuronales obtuvieron resultados muy elevados debido a que el </a:t>
            </a:r>
            <a:r>
              <a:rPr lang="es-CO" sz="3200" dirty="0" err="1">
                <a:solidFill>
                  <a:schemeClr val="dk1"/>
                </a:solidFill>
                <a:latin typeface="Calibri"/>
                <a:ea typeface="Calibri"/>
                <a:cs typeface="Calibri"/>
                <a:sym typeface="Calibri"/>
              </a:rPr>
              <a:t>dataset</a:t>
            </a:r>
            <a:r>
              <a:rPr lang="es-CO" sz="3200" dirty="0">
                <a:solidFill>
                  <a:schemeClr val="dk1"/>
                </a:solidFill>
                <a:latin typeface="Calibri"/>
                <a:ea typeface="Calibri"/>
                <a:cs typeface="Calibri"/>
                <a:sym typeface="Calibri"/>
              </a:rPr>
              <a:t> esta perfectamente balanceado. Es decir exactamente la mitad del </a:t>
            </a:r>
            <a:r>
              <a:rPr lang="es-CO" sz="3200" dirty="0" err="1">
                <a:solidFill>
                  <a:schemeClr val="dk1"/>
                </a:solidFill>
                <a:latin typeface="Calibri"/>
                <a:ea typeface="Calibri"/>
                <a:cs typeface="Calibri"/>
                <a:sym typeface="Calibri"/>
              </a:rPr>
              <a:t>dataset</a:t>
            </a:r>
            <a:r>
              <a:rPr lang="es-CO" sz="3200" dirty="0">
                <a:solidFill>
                  <a:schemeClr val="dk1"/>
                </a:solidFill>
                <a:latin typeface="Calibri"/>
                <a:ea typeface="Calibri"/>
                <a:cs typeface="Calibri"/>
                <a:sym typeface="Calibri"/>
              </a:rPr>
              <a:t> es de una clase y la otra mitad de la otra, además de que se realizo preprocesamiento de los datos.</a:t>
            </a:r>
          </a:p>
          <a:p>
            <a:pPr lvl="0" algn="just"/>
            <a:endParaRPr lang="es-CO" sz="3200" dirty="0">
              <a:solidFill>
                <a:schemeClr val="dk1"/>
              </a:solidFill>
              <a:latin typeface="Calibri"/>
              <a:ea typeface="Calibri"/>
              <a:cs typeface="Calibri"/>
              <a:sym typeface="Calibri"/>
            </a:endParaRPr>
          </a:p>
          <a:p>
            <a:pPr lvl="0" algn="just"/>
            <a:r>
              <a:rPr lang="es-CO" sz="3200" dirty="0">
                <a:solidFill>
                  <a:schemeClr val="dk1"/>
                </a:solidFill>
                <a:latin typeface="Calibri"/>
                <a:ea typeface="Calibri"/>
                <a:cs typeface="Calibri"/>
                <a:sym typeface="Calibri"/>
              </a:rPr>
              <a:t>Teniendo esto en cuenta. La </a:t>
            </a:r>
            <a:r>
              <a:rPr lang="es-CO" sz="3200" dirty="0" err="1">
                <a:solidFill>
                  <a:schemeClr val="dk1"/>
                </a:solidFill>
                <a:latin typeface="Calibri"/>
                <a:ea typeface="Calibri"/>
                <a:cs typeface="Calibri"/>
                <a:sym typeface="Calibri"/>
              </a:rPr>
              <a:t>clasificacion</a:t>
            </a:r>
            <a:r>
              <a:rPr lang="es-CO" sz="3200" dirty="0">
                <a:solidFill>
                  <a:schemeClr val="dk1"/>
                </a:solidFill>
                <a:latin typeface="Calibri"/>
                <a:ea typeface="Calibri"/>
                <a:cs typeface="Calibri"/>
                <a:sym typeface="Calibri"/>
              </a:rPr>
              <a:t> con mayor puntaje y por lo tanto mas idóneo para trabajar con este </a:t>
            </a:r>
            <a:r>
              <a:rPr lang="es-CO" sz="3200" dirty="0" err="1">
                <a:solidFill>
                  <a:schemeClr val="dk1"/>
                </a:solidFill>
                <a:latin typeface="Calibri"/>
                <a:ea typeface="Calibri"/>
                <a:cs typeface="Calibri"/>
                <a:sym typeface="Calibri"/>
              </a:rPr>
              <a:t>dataset</a:t>
            </a:r>
            <a:r>
              <a:rPr lang="es-CO" sz="3200" dirty="0">
                <a:solidFill>
                  <a:schemeClr val="dk1"/>
                </a:solidFill>
                <a:latin typeface="Calibri"/>
                <a:ea typeface="Calibri"/>
                <a:cs typeface="Calibri"/>
                <a:sym typeface="Calibri"/>
              </a:rPr>
              <a:t> es la red neuronal con 3 capas y 50 </a:t>
            </a:r>
            <a:r>
              <a:rPr lang="es-CO" sz="3200" dirty="0" err="1">
                <a:solidFill>
                  <a:schemeClr val="dk1"/>
                </a:solidFill>
                <a:latin typeface="Calibri"/>
                <a:ea typeface="Calibri"/>
                <a:cs typeface="Calibri"/>
                <a:sym typeface="Calibri"/>
              </a:rPr>
              <a:t>epochs</a:t>
            </a:r>
            <a:r>
              <a:rPr lang="es-CO" sz="3200" dirty="0">
                <a:solidFill>
                  <a:schemeClr val="dk1"/>
                </a:solidFill>
                <a:latin typeface="Calibri"/>
                <a:ea typeface="Calibri"/>
                <a:cs typeface="Calibri"/>
                <a:sym typeface="Calibri"/>
              </a:rPr>
              <a:t>, esta red neuronal cuenta con una capa de entrada, una capa densa de 1000 neuronas con la función de activación </a:t>
            </a:r>
            <a:r>
              <a:rPr lang="es-CO" sz="3200" dirty="0" err="1">
                <a:solidFill>
                  <a:schemeClr val="dk1"/>
                </a:solidFill>
                <a:latin typeface="Calibri"/>
                <a:ea typeface="Calibri"/>
                <a:cs typeface="Calibri"/>
                <a:sym typeface="Calibri"/>
              </a:rPr>
              <a:t>relu</a:t>
            </a:r>
            <a:r>
              <a:rPr lang="es-CO" sz="3200" dirty="0">
                <a:solidFill>
                  <a:schemeClr val="dk1"/>
                </a:solidFill>
                <a:latin typeface="Calibri"/>
                <a:ea typeface="Calibri"/>
                <a:cs typeface="Calibri"/>
                <a:sym typeface="Calibri"/>
              </a:rPr>
              <a:t> y una capa de salida con la función de activación sigmoide y se entreno con 50 </a:t>
            </a:r>
            <a:r>
              <a:rPr lang="es-CO" sz="3200" dirty="0" err="1">
                <a:solidFill>
                  <a:schemeClr val="dk1"/>
                </a:solidFill>
                <a:latin typeface="Calibri"/>
                <a:ea typeface="Calibri"/>
                <a:cs typeface="Calibri"/>
                <a:sym typeface="Calibri"/>
              </a:rPr>
              <a:t>epochs</a:t>
            </a:r>
            <a:r>
              <a:rPr lang="es-CO" sz="3200" dirty="0">
                <a:solidFill>
                  <a:schemeClr val="dk1"/>
                </a:solidFill>
                <a:latin typeface="Calibri"/>
                <a:ea typeface="Calibri"/>
                <a:cs typeface="Calibri"/>
                <a:sym typeface="Calibri"/>
              </a:rPr>
              <a:t>. Obteniendo un puntaje de 98.81%.</a:t>
            </a:r>
          </a:p>
          <a:p>
            <a:pPr lvl="0" algn="just"/>
            <a:endParaRPr lang="es-CO" sz="3200" dirty="0">
              <a:solidFill>
                <a:schemeClr val="dk1"/>
              </a:solidFill>
              <a:latin typeface="Calibri"/>
              <a:ea typeface="Calibri"/>
              <a:cs typeface="Calibri"/>
              <a:sym typeface="Calibri"/>
            </a:endParaRPr>
          </a:p>
          <a:p>
            <a:pPr lvl="0" algn="just"/>
            <a:r>
              <a:rPr lang="es-CO" sz="3200" dirty="0">
                <a:solidFill>
                  <a:schemeClr val="dk1"/>
                </a:solidFill>
                <a:latin typeface="Calibri"/>
                <a:ea typeface="Calibri"/>
                <a:cs typeface="Calibri"/>
                <a:sym typeface="Calibri"/>
              </a:rPr>
              <a:t>La segunda alternativa es trabajar el </a:t>
            </a:r>
            <a:r>
              <a:rPr lang="es-CO" sz="3200" dirty="0" err="1">
                <a:solidFill>
                  <a:schemeClr val="dk1"/>
                </a:solidFill>
                <a:latin typeface="Calibri"/>
                <a:ea typeface="Calibri"/>
                <a:cs typeface="Calibri"/>
                <a:sym typeface="Calibri"/>
              </a:rPr>
              <a:t>dataset</a:t>
            </a:r>
            <a:r>
              <a:rPr lang="es-CO" sz="3200" dirty="0">
                <a:solidFill>
                  <a:schemeClr val="dk1"/>
                </a:solidFill>
                <a:latin typeface="Calibri"/>
                <a:ea typeface="Calibri"/>
                <a:cs typeface="Calibri"/>
                <a:sym typeface="Calibri"/>
              </a:rPr>
              <a:t> con SVM ya que logro un puntaje de 98.73% que es el segundo mejor puntaje logrado en este trabajo.</a:t>
            </a:r>
          </a:p>
          <a:p>
            <a:pPr lvl="0" algn="just"/>
            <a:endParaRPr lang="es-CO" sz="3200" dirty="0">
              <a:solidFill>
                <a:schemeClr val="dk1"/>
              </a:solidFill>
              <a:latin typeface="Calibri"/>
              <a:ea typeface="Calibri"/>
              <a:cs typeface="Calibri"/>
              <a:sym typeface="Calibri"/>
            </a:endParaRPr>
          </a:p>
          <a:p>
            <a:pPr lvl="0" algn="just"/>
            <a:endParaRPr lang="es-CO" sz="3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sp>
        <p:nvSpPr>
          <p:cNvPr id="57" name="Google Shape;57;p4"/>
          <p:cNvSpPr txBox="1"/>
          <p:nvPr/>
        </p:nvSpPr>
        <p:spPr>
          <a:xfrm>
            <a:off x="1280160" y="14173200"/>
            <a:ext cx="9144000" cy="135729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lvl="0" algn="just"/>
            <a:r>
              <a:rPr lang="es-ES" sz="3200" dirty="0">
                <a:solidFill>
                  <a:schemeClr val="dk1"/>
                </a:solidFill>
                <a:latin typeface="Calibri"/>
                <a:ea typeface="Calibri"/>
                <a:cs typeface="Calibri"/>
                <a:sym typeface="Calibri"/>
              </a:rPr>
              <a:t>El propósito de este proyecto fue crear una inteligencia artificial que haga reconocimiento de voz</a:t>
            </a:r>
          </a:p>
          <a:p>
            <a:pPr lvl="0" algn="just"/>
            <a:r>
              <a:rPr lang="es-ES" sz="3200" dirty="0">
                <a:solidFill>
                  <a:schemeClr val="dk1"/>
                </a:solidFill>
                <a:latin typeface="Calibri"/>
                <a:ea typeface="Calibri"/>
                <a:cs typeface="Calibri"/>
                <a:sym typeface="Calibri"/>
              </a:rPr>
              <a:t>y a partir  de este registro identificar el genero biológico del  usuario, esta inteligencia va a ser entrenada para poder realizar dicho reconocimiento, también se entrenaron 2 redes neuronales, se usa un </a:t>
            </a:r>
            <a:r>
              <a:rPr lang="es-ES" sz="3200" dirty="0" err="1">
                <a:solidFill>
                  <a:schemeClr val="dk1"/>
                </a:solidFill>
                <a:latin typeface="Calibri"/>
                <a:ea typeface="Calibri"/>
                <a:cs typeface="Calibri"/>
                <a:sym typeface="Calibri"/>
              </a:rPr>
              <a:t>csv</a:t>
            </a:r>
            <a:r>
              <a:rPr lang="es-ES" sz="3200" dirty="0">
                <a:solidFill>
                  <a:schemeClr val="dk1"/>
                </a:solidFill>
                <a:latin typeface="Calibri"/>
                <a:ea typeface="Calibri"/>
                <a:cs typeface="Calibri"/>
                <a:sym typeface="Calibri"/>
              </a:rPr>
              <a:t> anteriormente descargado.</a:t>
            </a:r>
          </a:p>
          <a:p>
            <a:pPr lvl="0" algn="just"/>
            <a:endParaRPr lang="es-ES" sz="3200" dirty="0">
              <a:solidFill>
                <a:schemeClr val="dk1"/>
              </a:solidFill>
              <a:latin typeface="Calibri"/>
              <a:ea typeface="Calibri"/>
              <a:cs typeface="Calibri"/>
              <a:sym typeface="Calibri"/>
            </a:endParaRPr>
          </a:p>
          <a:p>
            <a:pPr lvl="0" algn="just"/>
            <a:r>
              <a:rPr lang="es-ES" sz="3200" dirty="0">
                <a:solidFill>
                  <a:schemeClr val="dk1"/>
                </a:solidFill>
                <a:latin typeface="Calibri"/>
                <a:ea typeface="Calibri"/>
                <a:cs typeface="Calibri"/>
                <a:sym typeface="Calibri"/>
              </a:rPr>
              <a:t>Se utilizará un </a:t>
            </a:r>
            <a:r>
              <a:rPr lang="es-ES" sz="3200" dirty="0" err="1">
                <a:solidFill>
                  <a:schemeClr val="dk1"/>
                </a:solidFill>
                <a:latin typeface="Calibri"/>
                <a:ea typeface="Calibri"/>
                <a:cs typeface="Calibri"/>
                <a:sym typeface="Calibri"/>
              </a:rPr>
              <a:t>dataset</a:t>
            </a:r>
            <a:r>
              <a:rPr lang="es-ES" sz="3200" dirty="0">
                <a:solidFill>
                  <a:schemeClr val="dk1"/>
                </a:solidFill>
                <a:latin typeface="Calibri"/>
                <a:ea typeface="Calibri"/>
                <a:cs typeface="Calibri"/>
                <a:sym typeface="Calibri"/>
              </a:rPr>
              <a:t> que contiene las propiedades acústicas de la voz y </a:t>
            </a:r>
            <a:r>
              <a:rPr lang="es-ES" sz="3200" dirty="0" err="1">
                <a:solidFill>
                  <a:schemeClr val="dk1"/>
                </a:solidFill>
                <a:latin typeface="Calibri"/>
                <a:ea typeface="Calibri"/>
                <a:cs typeface="Calibri"/>
                <a:sym typeface="Calibri"/>
              </a:rPr>
              <a:t>speech</a:t>
            </a:r>
            <a:r>
              <a:rPr lang="es-ES" sz="3200" dirty="0">
                <a:solidFill>
                  <a:schemeClr val="dk1"/>
                </a:solidFill>
                <a:latin typeface="Calibri"/>
                <a:ea typeface="Calibri"/>
                <a:cs typeface="Calibri"/>
                <a:sym typeface="Calibri"/>
              </a:rPr>
              <a:t>, el </a:t>
            </a:r>
            <a:r>
              <a:rPr lang="es-ES" sz="3200" dirty="0" err="1">
                <a:solidFill>
                  <a:schemeClr val="dk1"/>
                </a:solidFill>
                <a:latin typeface="Calibri"/>
                <a:ea typeface="Calibri"/>
                <a:cs typeface="Calibri"/>
                <a:sym typeface="Calibri"/>
              </a:rPr>
              <a:t>dataset</a:t>
            </a:r>
            <a:r>
              <a:rPr lang="es-ES" sz="3200" dirty="0">
                <a:solidFill>
                  <a:schemeClr val="dk1"/>
                </a:solidFill>
                <a:latin typeface="Calibri"/>
                <a:ea typeface="Calibri"/>
                <a:cs typeface="Calibri"/>
                <a:sym typeface="Calibri"/>
              </a:rPr>
              <a:t> está</a:t>
            </a:r>
          </a:p>
          <a:p>
            <a:pPr lvl="0" algn="just"/>
            <a:r>
              <a:rPr lang="es-ES" sz="3200" dirty="0">
                <a:solidFill>
                  <a:schemeClr val="dk1"/>
                </a:solidFill>
                <a:latin typeface="Calibri"/>
                <a:ea typeface="Calibri"/>
                <a:cs typeface="Calibri"/>
                <a:sym typeface="Calibri"/>
              </a:rPr>
              <a:t>compuesto de 3,168 muestras de voz, recolectadas de hombres y mujeres. Las muestras de voz fueron</a:t>
            </a:r>
          </a:p>
          <a:p>
            <a:pPr lvl="0" algn="just"/>
            <a:r>
              <a:rPr lang="es-ES" sz="3200" dirty="0">
                <a:solidFill>
                  <a:schemeClr val="dk1"/>
                </a:solidFill>
                <a:latin typeface="Calibri"/>
                <a:ea typeface="Calibri"/>
                <a:cs typeface="Calibri"/>
                <a:sym typeface="Calibri"/>
              </a:rPr>
              <a:t>pre-procesadas mediante un análisis acústico en R usando los paquetes </a:t>
            </a:r>
            <a:r>
              <a:rPr lang="es-ES" sz="3200" dirty="0" err="1">
                <a:solidFill>
                  <a:schemeClr val="dk1"/>
                </a:solidFill>
                <a:latin typeface="Calibri"/>
                <a:ea typeface="Calibri"/>
                <a:cs typeface="Calibri"/>
                <a:sym typeface="Calibri"/>
              </a:rPr>
              <a:t>seewave</a:t>
            </a:r>
            <a:r>
              <a:rPr lang="es-ES" sz="3200" dirty="0">
                <a:solidFill>
                  <a:schemeClr val="dk1"/>
                </a:solidFill>
                <a:latin typeface="Calibri"/>
                <a:ea typeface="Calibri"/>
                <a:cs typeface="Calibri"/>
                <a:sym typeface="Calibri"/>
              </a:rPr>
              <a:t> y </a:t>
            </a:r>
            <a:r>
              <a:rPr lang="es-ES" sz="3200" dirty="0" err="1">
                <a:solidFill>
                  <a:schemeClr val="dk1"/>
                </a:solidFill>
                <a:latin typeface="Calibri"/>
                <a:ea typeface="Calibri"/>
                <a:cs typeface="Calibri"/>
                <a:sym typeface="Calibri"/>
              </a:rPr>
              <a:t>TuneR</a:t>
            </a:r>
            <a:r>
              <a:rPr lang="es-ES" sz="3200" dirty="0">
                <a:solidFill>
                  <a:schemeClr val="dk1"/>
                </a:solidFill>
                <a:latin typeface="Calibri"/>
                <a:ea typeface="Calibri"/>
                <a:cs typeface="Calibri"/>
                <a:sym typeface="Calibri"/>
              </a:rPr>
              <a:t>, con un rango</a:t>
            </a:r>
          </a:p>
          <a:p>
            <a:pPr lvl="0" algn="just"/>
            <a:r>
              <a:rPr lang="es-ES" sz="3200" dirty="0">
                <a:solidFill>
                  <a:schemeClr val="dk1"/>
                </a:solidFill>
                <a:latin typeface="Calibri"/>
                <a:ea typeface="Calibri"/>
                <a:cs typeface="Calibri"/>
                <a:sym typeface="Calibri"/>
              </a:rPr>
              <a:t>de frecuencia de 0hz-280hz.(Rango de voz humana). Se entrenaran 4 clasificadores de machine </a:t>
            </a:r>
            <a:r>
              <a:rPr lang="es-ES" sz="3200" dirty="0" err="1">
                <a:solidFill>
                  <a:schemeClr val="dk1"/>
                </a:solidFill>
                <a:latin typeface="Calibri"/>
                <a:ea typeface="Calibri"/>
                <a:cs typeface="Calibri"/>
                <a:sym typeface="Calibri"/>
              </a:rPr>
              <a:t>learning</a:t>
            </a:r>
            <a:endParaRPr lang="es-ES" sz="3200" dirty="0">
              <a:solidFill>
                <a:schemeClr val="dk1"/>
              </a:solidFill>
              <a:latin typeface="Calibri"/>
              <a:ea typeface="Calibri"/>
              <a:cs typeface="Calibri"/>
              <a:sym typeface="Calibri"/>
            </a:endParaRPr>
          </a:p>
          <a:p>
            <a:pPr lvl="0" algn="just"/>
            <a:r>
              <a:rPr lang="es-ES" sz="3200" dirty="0">
                <a:solidFill>
                  <a:schemeClr val="dk1"/>
                </a:solidFill>
                <a:latin typeface="Calibri"/>
                <a:ea typeface="Calibri"/>
                <a:cs typeface="Calibri"/>
                <a:sym typeface="Calibri"/>
              </a:rPr>
              <a:t>(</a:t>
            </a:r>
            <a:r>
              <a:rPr lang="es-ES" sz="3200" dirty="0" err="1">
                <a:solidFill>
                  <a:schemeClr val="dk1"/>
                </a:solidFill>
                <a:latin typeface="Calibri"/>
                <a:ea typeface="Calibri"/>
                <a:cs typeface="Calibri"/>
                <a:sym typeface="Calibri"/>
              </a:rPr>
              <a:t>Naive</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Bayes</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classifier</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Support</a:t>
            </a:r>
            <a:r>
              <a:rPr lang="es-ES" sz="3200" dirty="0">
                <a:solidFill>
                  <a:schemeClr val="dk1"/>
                </a:solidFill>
                <a:latin typeface="Calibri"/>
                <a:ea typeface="Calibri"/>
                <a:cs typeface="Calibri"/>
                <a:sym typeface="Calibri"/>
              </a:rPr>
              <a:t> vector machine, </a:t>
            </a:r>
            <a:r>
              <a:rPr lang="es-ES" sz="3200" dirty="0" err="1">
                <a:solidFill>
                  <a:schemeClr val="dk1"/>
                </a:solidFill>
                <a:latin typeface="Calibri"/>
                <a:ea typeface="Calibri"/>
                <a:cs typeface="Calibri"/>
                <a:sym typeface="Calibri"/>
              </a:rPr>
              <a:t>Decision</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tree</a:t>
            </a:r>
            <a:r>
              <a:rPr lang="es-ES" sz="3200" dirty="0">
                <a:solidFill>
                  <a:schemeClr val="dk1"/>
                </a:solidFill>
                <a:latin typeface="Calibri"/>
                <a:ea typeface="Calibri"/>
                <a:cs typeface="Calibri"/>
                <a:sym typeface="Calibri"/>
              </a:rPr>
              <a:t> y </a:t>
            </a:r>
            <a:r>
              <a:rPr lang="es-ES" sz="3200" dirty="0" err="1">
                <a:solidFill>
                  <a:schemeClr val="dk1"/>
                </a:solidFill>
                <a:latin typeface="Calibri"/>
                <a:ea typeface="Calibri"/>
                <a:cs typeface="Calibri"/>
                <a:sym typeface="Calibri"/>
              </a:rPr>
              <a:t>Random</a:t>
            </a:r>
            <a:r>
              <a:rPr lang="es-ES" sz="3200" dirty="0">
                <a:solidFill>
                  <a:schemeClr val="dk1"/>
                </a:solidFill>
                <a:latin typeface="Calibri"/>
                <a:ea typeface="Calibri"/>
                <a:cs typeface="Calibri"/>
                <a:sym typeface="Calibri"/>
              </a:rPr>
              <a:t> </a:t>
            </a:r>
            <a:r>
              <a:rPr lang="es-ES" sz="3200" dirty="0" err="1">
                <a:solidFill>
                  <a:schemeClr val="dk1"/>
                </a:solidFill>
                <a:latin typeface="Calibri"/>
                <a:ea typeface="Calibri"/>
                <a:cs typeface="Calibri"/>
                <a:sym typeface="Calibri"/>
              </a:rPr>
              <a:t>Forest</a:t>
            </a:r>
            <a:r>
              <a:rPr lang="es-ES" sz="3200" dirty="0">
                <a:solidFill>
                  <a:schemeClr val="dk1"/>
                </a:solidFill>
                <a:latin typeface="Calibri"/>
                <a:ea typeface="Calibri"/>
                <a:cs typeface="Calibri"/>
                <a:sym typeface="Calibri"/>
              </a:rPr>
              <a:t>) y se determinara cual</a:t>
            </a:r>
          </a:p>
          <a:p>
            <a:pPr lvl="0" algn="just"/>
            <a:r>
              <a:rPr lang="es-ES" sz="3200" dirty="0">
                <a:solidFill>
                  <a:schemeClr val="dk1"/>
                </a:solidFill>
                <a:latin typeface="Calibri"/>
                <a:ea typeface="Calibri"/>
                <a:cs typeface="Calibri"/>
                <a:sym typeface="Calibri"/>
              </a:rPr>
              <a:t>obtiene el mejor puntaje de </a:t>
            </a:r>
            <a:r>
              <a:rPr lang="es-ES" sz="3200" dirty="0" err="1">
                <a:solidFill>
                  <a:schemeClr val="dk1"/>
                </a:solidFill>
                <a:latin typeface="Calibri"/>
                <a:ea typeface="Calibri"/>
                <a:cs typeface="Calibri"/>
                <a:sym typeface="Calibri"/>
              </a:rPr>
              <a:t>clasificacion</a:t>
            </a:r>
            <a:r>
              <a:rPr lang="es-ES" sz="3200" dirty="0">
                <a:solidFill>
                  <a:schemeClr val="dk1"/>
                </a:solidFill>
                <a:latin typeface="Calibri"/>
                <a:ea typeface="Calibri"/>
                <a:cs typeface="Calibri"/>
                <a:sym typeface="Calibri"/>
              </a:rPr>
              <a:t> y  por lo tanto mejor </a:t>
            </a:r>
            <a:r>
              <a:rPr lang="es-ES" sz="3200" dirty="0" err="1">
                <a:solidFill>
                  <a:schemeClr val="dk1"/>
                </a:solidFill>
                <a:latin typeface="Calibri"/>
                <a:ea typeface="Calibri"/>
                <a:cs typeface="Calibri"/>
                <a:sym typeface="Calibri"/>
              </a:rPr>
              <a:t>clasificacion</a:t>
            </a:r>
            <a:r>
              <a:rPr lang="es-ES" sz="3200" dirty="0">
                <a:solidFill>
                  <a:schemeClr val="dk1"/>
                </a:solidFill>
                <a:latin typeface="Calibri"/>
                <a:ea typeface="Calibri"/>
                <a:cs typeface="Calibri"/>
                <a:sym typeface="Calibri"/>
              </a:rPr>
              <a:t> del </a:t>
            </a:r>
            <a:r>
              <a:rPr lang="es-ES" sz="3200" dirty="0" err="1">
                <a:solidFill>
                  <a:schemeClr val="dk1"/>
                </a:solidFill>
                <a:latin typeface="Calibri"/>
                <a:ea typeface="Calibri"/>
                <a:cs typeface="Calibri"/>
                <a:sym typeface="Calibri"/>
              </a:rPr>
              <a:t>dataset</a:t>
            </a:r>
            <a:r>
              <a:rPr lang="es-ES" sz="3200" dirty="0">
                <a:solidFill>
                  <a:schemeClr val="dk1"/>
                </a:solidFill>
                <a:latin typeface="Calibri"/>
                <a:ea typeface="Calibri"/>
                <a:cs typeface="Calibri"/>
                <a:sym typeface="Calibri"/>
              </a:rPr>
              <a:t>.</a:t>
            </a:r>
          </a:p>
          <a:p>
            <a:pPr lvl="0" algn="just"/>
            <a:r>
              <a:rPr lang="es-ES" sz="3200" dirty="0">
                <a:solidFill>
                  <a:schemeClr val="dk1"/>
                </a:solidFill>
                <a:latin typeface="Calibri"/>
                <a:ea typeface="Calibri"/>
                <a:cs typeface="Calibri"/>
                <a:sym typeface="Calibri"/>
              </a:rPr>
              <a:t>También se entraron 2 redes neuronales para poder clasificar, una red con más capas y con menos </a:t>
            </a:r>
          </a:p>
          <a:p>
            <a:pPr lvl="0" algn="just"/>
            <a:r>
              <a:rPr lang="es-ES" sz="3200" dirty="0" err="1">
                <a:solidFill>
                  <a:schemeClr val="dk1"/>
                </a:solidFill>
                <a:latin typeface="Calibri"/>
                <a:ea typeface="Calibri"/>
                <a:cs typeface="Calibri"/>
                <a:sym typeface="Calibri"/>
              </a:rPr>
              <a:t>epochs</a:t>
            </a:r>
            <a:r>
              <a:rPr lang="es-ES" sz="3200" dirty="0">
                <a:solidFill>
                  <a:schemeClr val="dk1"/>
                </a:solidFill>
                <a:latin typeface="Calibri"/>
                <a:ea typeface="Calibri"/>
                <a:cs typeface="Calibri"/>
                <a:sym typeface="Calibri"/>
              </a:rPr>
              <a:t> (numero de iteraciones) mientras que la otra con menos capas y más </a:t>
            </a:r>
            <a:r>
              <a:rPr lang="es-ES" sz="3200" dirty="0" err="1">
                <a:solidFill>
                  <a:schemeClr val="dk1"/>
                </a:solidFill>
                <a:latin typeface="Calibri"/>
                <a:ea typeface="Calibri"/>
                <a:cs typeface="Calibri"/>
                <a:sym typeface="Calibri"/>
              </a:rPr>
              <a:t>epochs</a:t>
            </a:r>
            <a:r>
              <a:rPr lang="es-ES" sz="3200" dirty="0">
                <a:solidFill>
                  <a:schemeClr val="dk1"/>
                </a:solidFill>
                <a:latin typeface="Calibri"/>
                <a:ea typeface="Calibri"/>
                <a:cs typeface="Calibri"/>
                <a:sym typeface="Calibri"/>
              </a:rPr>
              <a:t> </a:t>
            </a:r>
            <a:r>
              <a:rPr lang="es-CO" sz="3200" dirty="0">
                <a:solidFill>
                  <a:schemeClr val="dk1"/>
                </a:solidFill>
                <a:latin typeface="Calibri"/>
                <a:ea typeface="Calibri"/>
                <a:cs typeface="Calibri"/>
                <a:sym typeface="Calibri"/>
              </a:rPr>
              <a:t>.</a:t>
            </a:r>
          </a:p>
        </p:txBody>
      </p:sp>
      <p:sp>
        <p:nvSpPr>
          <p:cNvPr id="58" name="Google Shape;58;p4"/>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sp>
        <p:nvSpPr>
          <p:cNvPr id="63" name="Google Shape;63;p4"/>
          <p:cNvSpPr txBox="1"/>
          <p:nvPr/>
        </p:nvSpPr>
        <p:spPr>
          <a:xfrm>
            <a:off x="11521440" y="22067536"/>
            <a:ext cx="4531360" cy="438569"/>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Tabla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Puntajes</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Clasificadores</a:t>
            </a:r>
            <a:endParaRPr dirty="0"/>
          </a:p>
        </p:txBody>
      </p:sp>
      <p:sp>
        <p:nvSpPr>
          <p:cNvPr id="65" name="Google Shape;65;p4"/>
          <p:cNvSpPr txBox="1"/>
          <p:nvPr/>
        </p:nvSpPr>
        <p:spPr>
          <a:xfrm>
            <a:off x="22402800" y="22067525"/>
            <a:ext cx="5766900" cy="43860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Comparacion</a:t>
            </a:r>
            <a:r>
              <a:rPr lang="en-US" sz="2400" dirty="0">
                <a:solidFill>
                  <a:schemeClr val="dk1"/>
                </a:solidFill>
                <a:latin typeface="Calibri"/>
                <a:ea typeface="Calibri"/>
                <a:cs typeface="Calibri"/>
                <a:sym typeface="Calibri"/>
              </a:rPr>
              <a:t> entre </a:t>
            </a:r>
            <a:r>
              <a:rPr lang="en-US" sz="2400" dirty="0" err="1">
                <a:solidFill>
                  <a:schemeClr val="dk1"/>
                </a:solidFill>
                <a:latin typeface="Calibri"/>
                <a:ea typeface="Calibri"/>
                <a:cs typeface="Calibri"/>
                <a:sym typeface="Calibri"/>
              </a:rPr>
              <a:t>clasificadores</a:t>
            </a:r>
            <a:endParaRPr dirty="0"/>
          </a:p>
        </p:txBody>
      </p:sp>
      <p:sp>
        <p:nvSpPr>
          <p:cNvPr id="66" name="Google Shape;66;p4"/>
          <p:cNvSpPr txBox="1"/>
          <p:nvPr/>
        </p:nvSpPr>
        <p:spPr>
          <a:xfrm>
            <a:off x="33467041" y="23334341"/>
            <a:ext cx="9144000" cy="4220308"/>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indent="0">
              <a:buNone/>
            </a:pPr>
            <a:r>
              <a:rPr lang="es-ES" sz="3200" dirty="0"/>
              <a:t>Desarrollar formas de hacer el producto eficiente en el uso practico,  proponiendo que el usuario tenga que decir una frase especifica para que el programa tenga que analizar en la base de datos esta frase y así se limite el análisis</a:t>
            </a:r>
            <a:endParaRPr lang="en-US" sz="3200" dirty="0"/>
          </a:p>
          <a:p>
            <a:pPr marL="0" marR="0" lvl="0" indent="0" algn="just" rtl="0">
              <a:spcBef>
                <a:spcPts val="0"/>
              </a:spcBef>
              <a:spcAft>
                <a:spcPts val="0"/>
              </a:spcAft>
              <a:buNone/>
            </a:pPr>
            <a:r>
              <a:rPr lang="es-CO" sz="3200" dirty="0" smtClean="0">
                <a:solidFill>
                  <a:schemeClr val="dk1"/>
                </a:solidFill>
                <a:latin typeface="Calibri"/>
                <a:ea typeface="Calibri"/>
                <a:cs typeface="Calibri"/>
                <a:sym typeface="Calibri"/>
              </a:rPr>
              <a:t>.</a:t>
            </a:r>
            <a:endParaRPr lang="es-CO" dirty="0"/>
          </a:p>
        </p:txBody>
      </p:sp>
      <p:sp>
        <p:nvSpPr>
          <p:cNvPr id="67" name="Google Shape;67;p4"/>
          <p:cNvSpPr/>
          <p:nvPr/>
        </p:nvSpPr>
        <p:spPr>
          <a:xfrm>
            <a:off x="33467041" y="22648540"/>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3">
            <a:alphaModFix/>
          </a:blip>
          <a:srcRect l="6772" t="14568" r="5845" b="10720"/>
          <a:stretch/>
        </p:blipFill>
        <p:spPr>
          <a:xfrm>
            <a:off x="35304670" y="708150"/>
            <a:ext cx="5766776" cy="2743200"/>
          </a:xfrm>
          <a:prstGeom prst="rect">
            <a:avLst/>
          </a:prstGeom>
          <a:noFill/>
          <a:ln>
            <a:noFill/>
          </a:ln>
        </p:spPr>
      </p:pic>
      <p:pic>
        <p:nvPicPr>
          <p:cNvPr id="69" name="Google Shape;69;p4"/>
          <p:cNvPicPr preferRelativeResize="0"/>
          <p:nvPr/>
        </p:nvPicPr>
        <p:blipFill rotWithShape="1">
          <a:blip r:embed="rId4">
            <a:alphaModFix/>
          </a:blip>
          <a:srcRect t="24204" b="28996"/>
          <a:stretch/>
        </p:blipFill>
        <p:spPr>
          <a:xfrm>
            <a:off x="2819754" y="532901"/>
            <a:ext cx="6556239" cy="3018497"/>
          </a:xfrm>
          <a:prstGeom prst="rect">
            <a:avLst/>
          </a:prstGeom>
          <a:noFill/>
          <a:ln>
            <a:noFill/>
          </a:ln>
        </p:spPr>
      </p:pic>
      <p:graphicFrame>
        <p:nvGraphicFramePr>
          <p:cNvPr id="34" name="Google Shape;56;p4" descr="Sample table with 4 columns, 7 rows." title="Sample Table">
            <a:extLst>
              <a:ext uri="{FF2B5EF4-FFF2-40B4-BE49-F238E27FC236}">
                <a16:creationId xmlns:a16="http://schemas.microsoft.com/office/drawing/2014/main" id="{31C3B35F-6B33-486D-BEC2-3D06C75079B1}"/>
              </a:ext>
            </a:extLst>
          </p:cNvPr>
          <p:cNvGraphicFramePr/>
          <p:nvPr>
            <p:extLst>
              <p:ext uri="{D42A27DB-BD31-4B8C-83A1-F6EECF244321}">
                <p14:modId xmlns:p14="http://schemas.microsoft.com/office/powerpoint/2010/main" val="2281723385"/>
              </p:ext>
            </p:extLst>
          </p:nvPr>
        </p:nvGraphicFramePr>
        <p:xfrm>
          <a:off x="11521440" y="22657718"/>
          <a:ext cx="10424160" cy="5439875"/>
        </p:xfrm>
        <a:graphic>
          <a:graphicData uri="http://schemas.openxmlformats.org/drawingml/2006/table">
            <a:tbl>
              <a:tblPr firstRow="1" bandRow="1">
                <a:noFill/>
                <a:tableStyleId>{F465C773-4D00-42AC-B78A-3E36279DA8F0}</a:tableStyleId>
              </a:tblPr>
              <a:tblGrid>
                <a:gridCol w="5212080">
                  <a:extLst>
                    <a:ext uri="{9D8B030D-6E8A-4147-A177-3AD203B41FA5}">
                      <a16:colId xmlns:a16="http://schemas.microsoft.com/office/drawing/2014/main" val="20000"/>
                    </a:ext>
                  </a:extLst>
                </a:gridCol>
                <a:gridCol w="5212080">
                  <a:extLst>
                    <a:ext uri="{9D8B030D-6E8A-4147-A177-3AD203B41FA5}">
                      <a16:colId xmlns:a16="http://schemas.microsoft.com/office/drawing/2014/main" val="20002"/>
                    </a:ext>
                  </a:extLst>
                </a:gridCol>
              </a:tblGrid>
              <a:tr h="777125">
                <a:tc>
                  <a:txBody>
                    <a:bodyPr/>
                    <a:lstStyle/>
                    <a:p>
                      <a:pPr marL="0" marR="0" lvl="0" indent="0" algn="ctr" rtl="0">
                        <a:spcBef>
                          <a:spcPts val="0"/>
                        </a:spcBef>
                        <a:spcAft>
                          <a:spcPts val="0"/>
                        </a:spcAft>
                        <a:buNone/>
                      </a:pPr>
                      <a:r>
                        <a:rPr lang="en-US" sz="2700" dirty="0" err="1"/>
                        <a:t>Clasificador</a:t>
                      </a:r>
                      <a:endParaRPr sz="2700" dirty="0"/>
                    </a:p>
                  </a:txBody>
                  <a:tcPr marL="121925" marR="121925" marT="34300" marB="34300" anchor="ctr">
                    <a:solidFill>
                      <a:srgbClr val="030340"/>
                    </a:solidFill>
                  </a:tcPr>
                </a:tc>
                <a:tc>
                  <a:txBody>
                    <a:bodyPr/>
                    <a:lstStyle/>
                    <a:p>
                      <a:pPr marL="0" lvl="0" indent="0" algn="ctr" rtl="0">
                        <a:spcBef>
                          <a:spcPts val="0"/>
                        </a:spcBef>
                        <a:spcAft>
                          <a:spcPts val="0"/>
                        </a:spcAft>
                        <a:buClr>
                          <a:schemeClr val="dk1"/>
                        </a:buClr>
                        <a:buFont typeface="Arial"/>
                        <a:buNone/>
                      </a:pPr>
                      <a:r>
                        <a:rPr lang="en-US" sz="2700" dirty="0" err="1"/>
                        <a:t>Puntaje</a:t>
                      </a:r>
                      <a:endParaRPr dirty="0"/>
                    </a:p>
                  </a:txBody>
                  <a:tcPr marL="121925" marR="121925" marT="34300" marB="34300" anchor="ctr">
                    <a:solidFill>
                      <a:srgbClr val="030340"/>
                    </a:solidFill>
                  </a:tcPr>
                </a:tc>
                <a:extLst>
                  <a:ext uri="{0D108BD9-81ED-4DB2-BD59-A6C34878D82A}">
                    <a16:rowId xmlns:a16="http://schemas.microsoft.com/office/drawing/2014/main" val="10000"/>
                  </a:ext>
                </a:extLst>
              </a:tr>
              <a:tr h="777125">
                <a:tc>
                  <a:txBody>
                    <a:bodyPr/>
                    <a:lstStyle/>
                    <a:p>
                      <a:pPr marL="0" marR="0" lvl="0" indent="0" algn="ctr" rtl="0">
                        <a:spcBef>
                          <a:spcPts val="0"/>
                        </a:spcBef>
                        <a:spcAft>
                          <a:spcPts val="0"/>
                        </a:spcAft>
                        <a:buNone/>
                      </a:pPr>
                      <a:r>
                        <a:rPr lang="en-US" sz="2700" dirty="0"/>
                        <a:t>Decision Tree </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0.977917981073</a:t>
                      </a:r>
                      <a:endParaRPr dirty="0"/>
                    </a:p>
                  </a:txBody>
                  <a:tcPr marL="121925" marR="121925" marT="34300" marB="34300" anchor="ctr"/>
                </a:tc>
                <a:extLst>
                  <a:ext uri="{0D108BD9-81ED-4DB2-BD59-A6C34878D82A}">
                    <a16:rowId xmlns:a16="http://schemas.microsoft.com/office/drawing/2014/main" val="10001"/>
                  </a:ext>
                </a:extLst>
              </a:tr>
              <a:tr h="777125">
                <a:tc>
                  <a:txBody>
                    <a:bodyPr/>
                    <a:lstStyle/>
                    <a:p>
                      <a:pPr marL="0" marR="0" lvl="0" indent="0" algn="ctr" rtl="0">
                        <a:spcBef>
                          <a:spcPts val="0"/>
                        </a:spcBef>
                        <a:spcAft>
                          <a:spcPts val="0"/>
                        </a:spcAft>
                        <a:buNone/>
                      </a:pPr>
                      <a:r>
                        <a:rPr lang="en-US" sz="2700" dirty="0"/>
                        <a:t>SVM</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0.98738170347</a:t>
                      </a:r>
                      <a:endParaRPr dirty="0"/>
                    </a:p>
                  </a:txBody>
                  <a:tcPr marL="121925" marR="121925" marT="34300" marB="34300" anchor="ctr"/>
                </a:tc>
                <a:extLst>
                  <a:ext uri="{0D108BD9-81ED-4DB2-BD59-A6C34878D82A}">
                    <a16:rowId xmlns:a16="http://schemas.microsoft.com/office/drawing/2014/main" val="10002"/>
                  </a:ext>
                </a:extLst>
              </a:tr>
              <a:tr h="777125">
                <a:tc>
                  <a:txBody>
                    <a:bodyPr/>
                    <a:lstStyle/>
                    <a:p>
                      <a:pPr marL="0" marR="0" lvl="0" indent="0" algn="ctr" rtl="0">
                        <a:spcBef>
                          <a:spcPts val="0"/>
                        </a:spcBef>
                        <a:spcAft>
                          <a:spcPts val="0"/>
                        </a:spcAft>
                        <a:buNone/>
                      </a:pPr>
                      <a:r>
                        <a:rPr lang="en-US" sz="2700" dirty="0"/>
                        <a:t>Random Forest</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0.984227129338</a:t>
                      </a:r>
                      <a:endParaRPr dirty="0"/>
                    </a:p>
                  </a:txBody>
                  <a:tcPr marL="121925" marR="121925" marT="34300" marB="34300" anchor="ctr"/>
                </a:tc>
                <a:extLst>
                  <a:ext uri="{0D108BD9-81ED-4DB2-BD59-A6C34878D82A}">
                    <a16:rowId xmlns:a16="http://schemas.microsoft.com/office/drawing/2014/main" val="10003"/>
                  </a:ext>
                </a:extLst>
              </a:tr>
              <a:tr h="777125">
                <a:tc>
                  <a:txBody>
                    <a:bodyPr/>
                    <a:lstStyle/>
                    <a:p>
                      <a:pPr marL="0" marR="0" lvl="0" indent="0" algn="ctr" rtl="0">
                        <a:spcBef>
                          <a:spcPts val="0"/>
                        </a:spcBef>
                        <a:spcAft>
                          <a:spcPts val="0"/>
                        </a:spcAft>
                        <a:buNone/>
                      </a:pPr>
                      <a:r>
                        <a:rPr lang="en-US" sz="2700" dirty="0"/>
                        <a:t>Naïve Bayes</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0.932176656151</a:t>
                      </a:r>
                      <a:endParaRPr dirty="0"/>
                    </a:p>
                  </a:txBody>
                  <a:tcPr marL="121925" marR="121925" marT="34300" marB="34300" anchor="ctr"/>
                </a:tc>
                <a:extLst>
                  <a:ext uri="{0D108BD9-81ED-4DB2-BD59-A6C34878D82A}">
                    <a16:rowId xmlns:a16="http://schemas.microsoft.com/office/drawing/2014/main" val="10004"/>
                  </a:ext>
                </a:extLst>
              </a:tr>
              <a:tr h="777125">
                <a:tc>
                  <a:txBody>
                    <a:bodyPr/>
                    <a:lstStyle/>
                    <a:p>
                      <a:pPr marL="0" marR="0" lvl="0" indent="0" algn="ctr" rtl="0">
                        <a:spcBef>
                          <a:spcPts val="0"/>
                        </a:spcBef>
                        <a:spcAft>
                          <a:spcPts val="0"/>
                        </a:spcAft>
                        <a:buNone/>
                      </a:pPr>
                      <a:r>
                        <a:rPr lang="en-US" sz="2700" dirty="0"/>
                        <a:t>NN 6 layers</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0.978706623477</a:t>
                      </a:r>
                      <a:endParaRPr dirty="0"/>
                    </a:p>
                  </a:txBody>
                  <a:tcPr marL="121925" marR="121925" marT="34300" marB="34300" anchor="ctr"/>
                </a:tc>
                <a:extLst>
                  <a:ext uri="{0D108BD9-81ED-4DB2-BD59-A6C34878D82A}">
                    <a16:rowId xmlns:a16="http://schemas.microsoft.com/office/drawing/2014/main" val="10005"/>
                  </a:ext>
                </a:extLst>
              </a:tr>
              <a:tr h="777125">
                <a:tc>
                  <a:txBody>
                    <a:bodyPr/>
                    <a:lstStyle/>
                    <a:p>
                      <a:pPr marL="0" marR="0" lvl="0" indent="0" algn="ctr" rtl="0">
                        <a:spcBef>
                          <a:spcPts val="0"/>
                        </a:spcBef>
                        <a:spcAft>
                          <a:spcPts val="0"/>
                        </a:spcAft>
                        <a:buNone/>
                      </a:pPr>
                      <a:r>
                        <a:rPr lang="en-US" sz="2700" dirty="0"/>
                        <a:t>NN 3 layers</a:t>
                      </a:r>
                      <a:endParaRPr dirty="0"/>
                    </a:p>
                  </a:txBody>
                  <a:tcPr marL="121925" marR="121925" marT="34300" marB="34300" anchor="ctr"/>
                </a:tc>
                <a:tc>
                  <a:txBody>
                    <a:bodyPr/>
                    <a:lstStyle/>
                    <a:p>
                      <a:pPr marL="0" marR="0" lvl="0" indent="0" algn="ctr" rtl="0">
                        <a:spcBef>
                          <a:spcPts val="0"/>
                        </a:spcBef>
                        <a:spcAft>
                          <a:spcPts val="0"/>
                        </a:spcAft>
                        <a:buNone/>
                      </a:pPr>
                      <a:r>
                        <a:rPr lang="es-CO" sz="2800" dirty="0"/>
                        <a:t>0.988170345874</a:t>
                      </a:r>
                      <a:endParaRPr dirty="0"/>
                    </a:p>
                  </a:txBody>
                  <a:tcPr marL="121925" marR="121925" marT="34300" marB="34300" anchor="ctr"/>
                </a:tc>
                <a:extLst>
                  <a:ext uri="{0D108BD9-81ED-4DB2-BD59-A6C34878D82A}">
                    <a16:rowId xmlns:a16="http://schemas.microsoft.com/office/drawing/2014/main" val="10006"/>
                  </a:ext>
                </a:extLst>
              </a:tr>
            </a:tbl>
          </a:graphicData>
        </a:graphic>
      </p:graphicFrame>
      <p:pic>
        <p:nvPicPr>
          <p:cNvPr id="5" name="Imagen 4">
            <a:extLst>
              <a:ext uri="{FF2B5EF4-FFF2-40B4-BE49-F238E27FC236}">
                <a16:creationId xmlns:a16="http://schemas.microsoft.com/office/drawing/2014/main" id="{CF701BAD-DB93-41B4-A70F-12EC3D3F5394}"/>
              </a:ext>
            </a:extLst>
          </p:cNvPr>
          <p:cNvPicPr>
            <a:picLocks noChangeAspect="1"/>
          </p:cNvPicPr>
          <p:nvPr/>
        </p:nvPicPr>
        <p:blipFill>
          <a:blip r:embed="rId5"/>
          <a:stretch>
            <a:fillRect/>
          </a:stretch>
        </p:blipFill>
        <p:spPr>
          <a:xfrm>
            <a:off x="22402800" y="22657718"/>
            <a:ext cx="9966960" cy="5748941"/>
          </a:xfrm>
          <a:prstGeom prst="rect">
            <a:avLst/>
          </a:prstGeom>
        </p:spPr>
      </p:pic>
      <p:pic>
        <p:nvPicPr>
          <p:cNvPr id="1028" name="Picture 4" descr="Cerebro femenino vs. masculino: Â¿tienen capacidades diferentes? - El  Mostrado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34758" y="8502740"/>
            <a:ext cx="4569734" cy="30464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97E41D-B09E-4D3D-82C8-D317E003E53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3.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663</TotalTime>
  <Words>908</Words>
  <Application>Microsoft Office PowerPoint</Application>
  <PresentationFormat>Personalizado</PresentationFormat>
  <Paragraphs>81</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mateo orozco</cp:lastModifiedBy>
  <cp:revision>33</cp:revision>
  <dcterms:modified xsi:type="dcterms:W3CDTF">2020-09-06T01:22:26Z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