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4"/>
  </p:sldMasterIdLst>
  <p:notesMasterIdLst>
    <p:notesMasterId r:id="rId6"/>
  </p:notesMasterIdLst>
  <p:sldIdLst>
    <p:sldId id="256" r:id="rId5"/>
  </p:sldIdLst>
  <p:sldSz cx="43891200" cy="32918400"/>
  <p:notesSz cx="7004050" cy="92900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7D90"/>
    <a:srgbClr val="04045C"/>
    <a:srgbClr val="030340"/>
    <a:srgbClr val="CCE134"/>
    <a:srgbClr val="01B49E"/>
    <a:srgbClr val="A0A01C"/>
    <a:srgbClr val="DC3348"/>
    <a:srgbClr val="F39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504384-2B9A-40ED-931B-F822AB7BCE29}" v="1" dt="2020-08-20T23:32:47.717"/>
  </p1510:revLst>
</p1510:revInfo>
</file>

<file path=ppt/tableStyles.xml><?xml version="1.0" encoding="utf-8"?>
<a:tblStyleLst xmlns:a="http://schemas.openxmlformats.org/drawingml/2006/main" def="{F465C773-4D00-42AC-B78A-3E36279DA8F0}">
  <a:tblStyle styleId="{F465C773-4D00-42AC-B78A-3E36279DA8F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3E9"/>
          </a:solidFill>
        </a:fill>
      </a:tcStyle>
    </a:wholeTbl>
    <a:band1H>
      <a:tcTxStyle/>
      <a:tcStyle>
        <a:tcBdr/>
        <a:fill>
          <a:solidFill>
            <a:srgbClr val="DEE7D0"/>
          </a:solidFill>
        </a:fill>
      </a:tcStyle>
    </a:band1H>
    <a:band2H>
      <a:tcTxStyle/>
      <a:tcStyle>
        <a:tcBdr/>
      </a:tcStyle>
    </a:band2H>
    <a:band1V>
      <a:tcTxStyle/>
      <a:tcStyle>
        <a:tcBdr/>
        <a:fill>
          <a:solidFill>
            <a:srgbClr val="DEE7D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4660"/>
  </p:normalViewPr>
  <p:slideViewPr>
    <p:cSldViewPr snapToGrid="0">
      <p:cViewPr>
        <p:scale>
          <a:sx n="25" d="100"/>
          <a:sy n="25" d="100"/>
        </p:scale>
        <p:origin x="444"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SC DE ING DE SISTEMAS - AUXILIAR" userId="S::eisi@uis.edu.co::80c27d2b-8845-46ae-ab51-e27f205310b3" providerId="AD" clId="Web-{FA504384-2B9A-40ED-931B-F822AB7BCE29}"/>
    <pc:docChg chg="modSld">
      <pc:chgData name="ESC DE ING DE SISTEMAS - AUXILIAR" userId="S::eisi@uis.edu.co::80c27d2b-8845-46ae-ab51-e27f205310b3" providerId="AD" clId="Web-{FA504384-2B9A-40ED-931B-F822AB7BCE29}" dt="2020-08-20T23:32:47.717" v="0" actId="14100"/>
      <pc:docMkLst>
        <pc:docMk/>
      </pc:docMkLst>
      <pc:sldChg chg="modSp">
        <pc:chgData name="ESC DE ING DE SISTEMAS - AUXILIAR" userId="S::eisi@uis.edu.co::80c27d2b-8845-46ae-ab51-e27f205310b3" providerId="AD" clId="Web-{FA504384-2B9A-40ED-931B-F822AB7BCE29}" dt="2020-08-20T23:32:47.717" v="0" actId="14100"/>
        <pc:sldMkLst>
          <pc:docMk/>
          <pc:sldMk cId="0" sldId="256"/>
        </pc:sldMkLst>
        <pc:spChg chg="mod">
          <ac:chgData name="ESC DE ING DE SISTEMAS - AUXILIAR" userId="S::eisi@uis.edu.co::80c27d2b-8845-46ae-ab51-e27f205310b3" providerId="AD" clId="Web-{FA504384-2B9A-40ED-931B-F822AB7BCE29}" dt="2020-08-20T23:32:47.717" v="0" actId="14100"/>
          <ac:spMkLst>
            <pc:docMk/>
            <pc:sldMk cId="0" sldId="256"/>
            <ac:spMk id="2" creationId="{AD13E79D-A1FE-47E9-A64E-99C2B24C2AE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7575" y="696750"/>
            <a:ext cx="4669600" cy="3483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0" y="4412750"/>
            <a:ext cx="5603225" cy="41805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431287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txBox="1">
            <a:spLocks noGrp="1"/>
          </p:cNvSpPr>
          <p:nvPr>
            <p:ph type="body" idx="1"/>
          </p:nvPr>
        </p:nvSpPr>
        <p:spPr>
          <a:xfrm>
            <a:off x="700400" y="4412750"/>
            <a:ext cx="5603225" cy="418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 name="Google Shape;38;p1:notes"/>
          <p:cNvSpPr>
            <a:spLocks noGrp="1" noRot="1" noChangeAspect="1"/>
          </p:cNvSpPr>
          <p:nvPr>
            <p:ph type="sldImg" idx="2"/>
          </p:nvPr>
        </p:nvSpPr>
        <p:spPr>
          <a:xfrm>
            <a:off x="1179513" y="696913"/>
            <a:ext cx="4645025" cy="34829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
          <p:cNvSpPr/>
          <p:nvPr/>
        </p:nvSpPr>
        <p:spPr>
          <a:xfrm>
            <a:off x="43159681"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3" name="Google Shape;13;p2"/>
          <p:cNvSpPr/>
          <p:nvPr/>
        </p:nvSpPr>
        <p:spPr>
          <a:xfrm>
            <a:off x="0"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4" name="Google Shape;14;p2"/>
          <p:cNvSpPr/>
          <p:nvPr/>
        </p:nvSpPr>
        <p:spPr>
          <a:xfrm>
            <a:off x="0" y="0"/>
            <a:ext cx="43891199" cy="4114800"/>
          </a:xfrm>
          <a:prstGeom prst="rect">
            <a:avLst/>
          </a:prstGeom>
          <a:solidFill>
            <a:srgbClr val="030340"/>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5" name="Google Shape;15;p2"/>
          <p:cNvSpPr/>
          <p:nvPr/>
        </p:nvSpPr>
        <p:spPr>
          <a:xfrm>
            <a:off x="0" y="28803600"/>
            <a:ext cx="43891199" cy="4114800"/>
          </a:xfrm>
          <a:prstGeom prst="rect">
            <a:avLst/>
          </a:prstGeom>
          <a:solidFill>
            <a:srgbClr val="B7CCE4"/>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6" name="Google Shape;16;p2"/>
          <p:cNvSpPr/>
          <p:nvPr/>
        </p:nvSpPr>
        <p:spPr>
          <a:xfrm>
            <a:off x="-10515600" y="0"/>
            <a:ext cx="9601200" cy="32918401"/>
          </a:xfrm>
          <a:prstGeom prst="rect">
            <a:avLst/>
          </a:prstGeom>
          <a:solidFill>
            <a:srgbClr val="D8D8D8"/>
          </a:solidFill>
          <a:ln>
            <a:noFill/>
          </a:ln>
        </p:spPr>
        <p:txBody>
          <a:bodyPr spcFirstLastPara="1" wrap="square" lIns="171400" tIns="171400" rIns="171400" bIns="1714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Poster Print Size: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poster template is 36” high by 48” wide. It can be used to print a Tri-Fold poster with 12” wings.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Placeholders:</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Image Quality:</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You can place digital photos or logo art in your poster file by selecting the </a:t>
            </a:r>
            <a:r>
              <a:rPr lang="en-US" sz="4900" b="1" i="0" u="none" strike="noStrike" cap="none">
                <a:solidFill>
                  <a:srgbClr val="7F7F7F"/>
                </a:solidFill>
                <a:latin typeface="Calibri"/>
                <a:ea typeface="Calibri"/>
                <a:cs typeface="Calibri"/>
                <a:sym typeface="Calibri"/>
              </a:rPr>
              <a:t>Insert, Picture</a:t>
            </a:r>
            <a:r>
              <a:rPr lang="en-US" sz="4900" b="0" i="0" u="none" strike="noStrike" cap="none">
                <a:solidFill>
                  <a:srgbClr val="7F7F7F"/>
                </a:solidFill>
                <a:latin typeface="Calibri"/>
                <a:ea typeface="Calibri"/>
                <a:cs typeface="Calibri"/>
                <a:sym typeface="Calibri"/>
              </a:rPr>
              <a:t> command, or by using standard copy &amp; paste. For best results, all graphic elements should be at least </a:t>
            </a:r>
            <a:r>
              <a:rPr lang="en-US" sz="4900" b="1" i="0" u="none" strike="noStrike" cap="none">
                <a:solidFill>
                  <a:srgbClr val="7F7F7F"/>
                </a:solidFill>
                <a:latin typeface="Calibri"/>
                <a:ea typeface="Calibri"/>
                <a:cs typeface="Calibri"/>
                <a:sym typeface="Calibri"/>
              </a:rPr>
              <a:t>150-200 pixels per inch in their final printed size</a:t>
            </a:r>
            <a:r>
              <a:rPr lang="en-US" sz="4900" b="0" i="0" u="none" strike="noStrike" cap="none">
                <a:solidFill>
                  <a:srgbClr val="7F7F7F"/>
                </a:solidFill>
                <a:latin typeface="Calibri"/>
                <a:ea typeface="Calibri"/>
                <a:cs typeface="Calibri"/>
                <a:sym typeface="Calibri"/>
              </a:rPr>
              <a:t>. For instance, a 1600 x 1200 pixel photo will usually look fine up to 8“-10” wide on your printed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marL="0" marR="0" lvl="0" indent="0" algn="ctr" rtl="0">
              <a:spcBef>
                <a:spcPts val="1800"/>
              </a:spcBef>
              <a:spcAft>
                <a:spcPts val="0"/>
              </a:spcAft>
              <a:buNone/>
            </a:pPr>
            <a:r>
              <a:rPr lang="en-US" sz="3600" b="0" i="0" u="none" strike="noStrike" cap="none">
                <a:solidFill>
                  <a:srgbClr val="7F7F7F"/>
                </a:solidFill>
                <a:latin typeface="Calibri"/>
                <a:ea typeface="Calibri"/>
                <a:cs typeface="Calibri"/>
                <a:sym typeface="Calibri"/>
              </a:rPr>
              <a:t/>
            </a: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grpSp>
        <p:nvGrpSpPr>
          <p:cNvPr id="17" name="Google Shape;17;p2"/>
          <p:cNvGrpSpPr/>
          <p:nvPr/>
        </p:nvGrpSpPr>
        <p:grpSpPr>
          <a:xfrm>
            <a:off x="44805600" y="0"/>
            <a:ext cx="9601200" cy="32918399"/>
            <a:chOff x="33832800" y="0"/>
            <a:chExt cx="12801600" cy="43891199"/>
          </a:xfrm>
        </p:grpSpPr>
        <p:sp>
          <p:nvSpPr>
            <p:cNvPr id="18" name="Google Shape;18;p2"/>
            <p:cNvSpPr/>
            <p:nvPr/>
          </p:nvSpPr>
          <p:spPr>
            <a:xfrm>
              <a:off x="33832800" y="0"/>
              <a:ext cx="12801600" cy="43891199"/>
            </a:xfrm>
            <a:prstGeom prst="rect">
              <a:avLst/>
            </a:prstGeom>
            <a:solidFill>
              <a:srgbClr val="D8D8D8"/>
            </a:solidFill>
            <a:ln>
              <a:noFill/>
            </a:ln>
          </p:spPr>
          <p:txBody>
            <a:bodyPr spcFirstLastPara="1" wrap="square" lIns="228600" tIns="228600" rIns="228600" bIns="2286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Change Color Theme: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template is designed to use the built-in color themes in the newer versions of PowerPoint.</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change the color theme, select the </a:t>
              </a:r>
              <a:r>
                <a:rPr lang="en-US" sz="4900" b="1" i="0" u="none" strike="noStrike" cap="none">
                  <a:solidFill>
                    <a:srgbClr val="7F7F7F"/>
                  </a:solidFill>
                  <a:latin typeface="Calibri"/>
                  <a:ea typeface="Calibri"/>
                  <a:cs typeface="Calibri"/>
                  <a:sym typeface="Calibri"/>
                </a:rPr>
                <a:t>Design</a:t>
              </a:r>
              <a:r>
                <a:rPr lang="en-US" sz="4900" b="0" i="0" u="none" strike="noStrike" cap="none">
                  <a:solidFill>
                    <a:srgbClr val="7F7F7F"/>
                  </a:solidFill>
                  <a:latin typeface="Calibri"/>
                  <a:ea typeface="Calibri"/>
                  <a:cs typeface="Calibri"/>
                  <a:sym typeface="Calibri"/>
                </a:rPr>
                <a:t> tab, then select the </a:t>
              </a:r>
              <a:r>
                <a:rPr lang="en-US" sz="4900" b="1" i="0" u="none" strike="noStrike" cap="none">
                  <a:solidFill>
                    <a:srgbClr val="7F7F7F"/>
                  </a:solidFill>
                  <a:latin typeface="Calibri"/>
                  <a:ea typeface="Calibri"/>
                  <a:cs typeface="Calibri"/>
                  <a:sym typeface="Calibri"/>
                </a:rPr>
                <a:t>Colors</a:t>
              </a:r>
              <a:r>
                <a:rPr lang="en-US" sz="4900" b="0" i="0" u="none" strike="noStrike" cap="none">
                  <a:solidFill>
                    <a:srgbClr val="7F7F7F"/>
                  </a:solidFill>
                  <a:latin typeface="Calibri"/>
                  <a:ea typeface="Calibri"/>
                  <a:cs typeface="Calibri"/>
                  <a:sym typeface="Calibri"/>
                </a:rPr>
                <a:t> drop-down list.</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Printing Your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Once your poster file is ready, visit </a:t>
              </a:r>
              <a:r>
                <a:rPr lang="en-US" sz="4900" b="1" i="0" u="none" strike="noStrike" cap="none">
                  <a:solidFill>
                    <a:srgbClr val="7F7F7F"/>
                  </a:solidFill>
                  <a:latin typeface="Calibri"/>
                  <a:ea typeface="Calibri"/>
                  <a:cs typeface="Calibri"/>
                  <a:sym typeface="Calibri"/>
                </a:rPr>
                <a:t>www.genigraphics.com</a:t>
              </a:r>
              <a:r>
                <a:rPr lang="en-US" sz="4900" b="0" i="0" u="none" strike="noStrike" cap="non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ctr" rtl="0">
                <a:spcBef>
                  <a:spcPts val="0"/>
                </a:spcBef>
                <a:spcAft>
                  <a:spcPts val="0"/>
                </a:spcAft>
                <a:buNone/>
              </a:pPr>
              <a:r>
                <a:rPr lang="en-US" sz="4900" b="0" i="0" u="none" strike="noStrike" cap="none">
                  <a:solidFill>
                    <a:srgbClr val="7F7F7F"/>
                  </a:solidFill>
                  <a:latin typeface="Calibri"/>
                  <a:ea typeface="Calibri"/>
                  <a:cs typeface="Calibri"/>
                  <a:sym typeface="Calibri"/>
                </a:rPr>
                <a:t>US and Canada:  1-800-790-4001</a:t>
              </a:r>
              <a:br>
                <a:rPr lang="en-US" sz="4900" b="0" i="0" u="none" strike="noStrike" cap="none">
                  <a:solidFill>
                    <a:srgbClr val="7F7F7F"/>
                  </a:solidFill>
                  <a:latin typeface="Calibri"/>
                  <a:ea typeface="Calibri"/>
                  <a:cs typeface="Calibri"/>
                  <a:sym typeface="Calibri"/>
                </a:rPr>
              </a:br>
              <a:r>
                <a:rPr lang="en-US" sz="4900" b="0" i="0" u="none" strike="noStrike" cap="none">
                  <a:solidFill>
                    <a:srgbClr val="7F7F7F"/>
                  </a:solidFill>
                  <a:latin typeface="Calibri"/>
                  <a:ea typeface="Calibri"/>
                  <a:cs typeface="Calibri"/>
                  <a:sym typeface="Calibri"/>
                </a:rPr>
                <a:t>Email: info@genigraphics.com</a:t>
              </a:r>
              <a:endParaRPr/>
            </a:p>
            <a:p>
              <a:pPr marL="0" marR="0" lvl="0" indent="0" algn="ctr" rtl="0">
                <a:spcBef>
                  <a:spcPts val="0"/>
                </a:spcBef>
                <a:spcAft>
                  <a:spcPts val="0"/>
                </a:spcAft>
                <a:buNone/>
              </a:pPr>
              <a:r>
                <a:rPr lang="en-US" sz="3600" b="0" i="0" u="none" strike="noStrike" cap="none">
                  <a:solidFill>
                    <a:srgbClr val="7F7F7F"/>
                  </a:solidFill>
                  <a:latin typeface="Calibri"/>
                  <a:ea typeface="Calibri"/>
                  <a:cs typeface="Calibri"/>
                  <a:sym typeface="Calibri"/>
                </a:rPr>
                <a:t/>
              </a: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pic>
          <p:nvPicPr>
            <p:cNvPr id="19" name="Google Shape;19;p2"/>
            <p:cNvPicPr preferRelativeResize="0"/>
            <p:nvPr/>
          </p:nvPicPr>
          <p:blipFill rotWithShape="1">
            <a:blip r:embed="rId2">
              <a:alphaModFix/>
            </a:blip>
            <a:srcRect/>
            <a:stretch/>
          </p:blipFill>
          <p:spPr>
            <a:xfrm>
              <a:off x="34281341" y="9260274"/>
              <a:ext cx="11904515" cy="10246926"/>
            </a:xfrm>
            <a:prstGeom prst="rect">
              <a:avLst/>
            </a:prstGeom>
            <a:noFill/>
            <a:ln>
              <a:noFill/>
            </a:ln>
          </p:spPr>
        </p:pic>
      </p:grpSp>
      <p:grpSp>
        <p:nvGrpSpPr>
          <p:cNvPr id="20" name="Google Shape;20;p2"/>
          <p:cNvGrpSpPr/>
          <p:nvPr/>
        </p:nvGrpSpPr>
        <p:grpSpPr>
          <a:xfrm>
            <a:off x="7033287" y="-1257300"/>
            <a:ext cx="29923714" cy="35653980"/>
            <a:chOff x="7033287" y="-1257300"/>
            <a:chExt cx="29923714" cy="35653980"/>
          </a:xfrm>
        </p:grpSpPr>
        <p:sp>
          <p:nvSpPr>
            <p:cNvPr id="21" name="Google Shape;21;p2"/>
            <p:cNvSpPr txBox="1"/>
            <p:nvPr/>
          </p:nvSpPr>
          <p:spPr>
            <a:xfrm>
              <a:off x="7033287"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b="0" i="0" u="none" strike="noStrike" cap="none">
                  <a:solidFill>
                    <a:srgbClr val="7F7F7F"/>
                  </a:solidFill>
                  <a:latin typeface="Calibri"/>
                  <a:ea typeface="Calibri"/>
                  <a:cs typeface="Calibri"/>
                  <a:sym typeface="Calibri"/>
                </a:rPr>
                <a:t>Folds here</a:t>
              </a:r>
              <a:endParaRPr/>
            </a:p>
          </p:txBody>
        </p:sp>
        <p:cxnSp>
          <p:nvCxnSpPr>
            <p:cNvPr id="22" name="Google Shape;22;p2"/>
            <p:cNvCxnSpPr/>
            <p:nvPr/>
          </p:nvCxnSpPr>
          <p:spPr>
            <a:xfrm>
              <a:off x="109728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3" name="Google Shape;23;p2"/>
            <p:cNvSpPr txBox="1"/>
            <p:nvPr/>
          </p:nvSpPr>
          <p:spPr>
            <a:xfrm>
              <a:off x="33322288"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4" name="Google Shape;24;p2"/>
            <p:cNvCxnSpPr/>
            <p:nvPr/>
          </p:nvCxnSpPr>
          <p:spPr>
            <a:xfrm>
              <a:off x="329184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5" name="Google Shape;25;p2"/>
            <p:cNvSpPr txBox="1"/>
            <p:nvPr/>
          </p:nvSpPr>
          <p:spPr>
            <a:xfrm>
              <a:off x="7033287"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6" name="Google Shape;26;p2"/>
            <p:cNvCxnSpPr/>
            <p:nvPr/>
          </p:nvCxnSpPr>
          <p:spPr>
            <a:xfrm>
              <a:off x="10972800" y="33299400"/>
              <a:ext cx="0" cy="1097280"/>
            </a:xfrm>
            <a:prstGeom prst="straightConnector1">
              <a:avLst/>
            </a:prstGeom>
            <a:noFill/>
            <a:ln w="63500" cap="flat" cmpd="sng">
              <a:solidFill>
                <a:srgbClr val="7F7F7F"/>
              </a:solidFill>
              <a:prstDash val="solid"/>
              <a:round/>
              <a:headEnd type="stealth" w="med" len="med"/>
              <a:tailEnd type="none" w="sm" len="sm"/>
            </a:ln>
          </p:spPr>
        </p:cxnSp>
        <p:sp>
          <p:nvSpPr>
            <p:cNvPr id="27" name="Google Shape;27;p2"/>
            <p:cNvSpPr txBox="1"/>
            <p:nvPr/>
          </p:nvSpPr>
          <p:spPr>
            <a:xfrm>
              <a:off x="33322288"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8" name="Google Shape;28;p2"/>
            <p:cNvCxnSpPr/>
            <p:nvPr/>
          </p:nvCxnSpPr>
          <p:spPr>
            <a:xfrm>
              <a:off x="32918400" y="33299400"/>
              <a:ext cx="0" cy="1097280"/>
            </a:xfrm>
            <a:prstGeom prst="straightConnector1">
              <a:avLst/>
            </a:prstGeom>
            <a:noFill/>
            <a:ln w="63500" cap="flat" cmpd="sng">
              <a:solidFill>
                <a:srgbClr val="7F7F7F"/>
              </a:solidFill>
              <a:prstDash val="solid"/>
              <a:round/>
              <a:headEnd type="stealth" w="med" len="med"/>
              <a:tailEnd type="none" w="sm" len="sm"/>
            </a:ln>
          </p:spPr>
        </p:cxnSp>
      </p:grpSp>
      <p:pic>
        <p:nvPicPr>
          <p:cNvPr id="29" name="Google Shape;29;p2"/>
          <p:cNvPicPr preferRelativeResize="0"/>
          <p:nvPr/>
        </p:nvPicPr>
        <p:blipFill rotWithShape="1">
          <a:blip r:embed="rId3">
            <a:alphaModFix/>
          </a:blip>
          <a:srcRect/>
          <a:stretch/>
        </p:blipFill>
        <p:spPr>
          <a:xfrm>
            <a:off x="38404800" y="32613600"/>
            <a:ext cx="5297435" cy="1859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194560" y="1318262"/>
            <a:ext cx="39502081" cy="54864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194560" y="7680963"/>
            <a:ext cx="39502081" cy="21724623"/>
          </a:xfrm>
          <a:prstGeom prst="rect">
            <a:avLst/>
          </a:prstGeom>
          <a:noFill/>
          <a:ln>
            <a:noFill/>
          </a:ln>
        </p:spPr>
        <p:txBody>
          <a:bodyPr spcFirstLastPara="1" wrap="square" lIns="329125" tIns="164550" rIns="329125" bIns="164550" anchor="t" anchorCtr="0">
            <a:noAutofit/>
          </a:bodyPr>
          <a:lstStyle>
            <a:lvl1pPr marL="457200" marR="0" lvl="0"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1pPr>
            <a:lvl2pPr marL="914400" marR="0" lvl="1"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6pPr>
            <a:lvl7pPr marL="3200400" marR="0" lvl="6"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7pPr>
            <a:lvl8pPr marL="3657600" marR="0" lvl="7"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8pPr>
            <a:lvl9pPr marL="4114800" marR="0" lvl="8"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194560" y="30510484"/>
            <a:ext cx="10241280" cy="1752600"/>
          </a:xfrm>
          <a:prstGeom prst="rect">
            <a:avLst/>
          </a:prstGeom>
          <a:noFill/>
          <a:ln>
            <a:noFill/>
          </a:ln>
        </p:spPr>
        <p:txBody>
          <a:bodyPr spcFirstLastPara="1" wrap="square" lIns="329125" tIns="164550" rIns="329125" bIns="164550" anchor="ctr" anchorCtr="0">
            <a:noAutofit/>
          </a:bodyPr>
          <a:lstStyle>
            <a:lvl1pPr marR="0" lvl="0" algn="l"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4996159" y="30510484"/>
            <a:ext cx="13898880" cy="17526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1455359" y="30510484"/>
            <a:ext cx="10241280" cy="1752600"/>
          </a:xfrm>
          <a:prstGeom prst="rect">
            <a:avLst/>
          </a:prstGeom>
          <a:noFill/>
          <a:ln>
            <a:noFill/>
          </a:ln>
        </p:spPr>
        <p:txBody>
          <a:bodyPr spcFirstLastPara="1" wrap="square" lIns="329125" tIns="164550" rIns="329125" bIns="164550" anchor="ctr" anchorCtr="0">
            <a:noAutofit/>
          </a:bodyPr>
          <a:lstStyle>
            <a:lvl1pPr marL="0" marR="0" lvl="0" indent="0" algn="r" rtl="0">
              <a:spcBef>
                <a:spcPts val="0"/>
              </a:spcBef>
              <a:buNone/>
              <a:defRPr sz="4400" b="0" i="0" u="none" strike="noStrike" cap="none">
                <a:solidFill>
                  <a:srgbClr val="888888"/>
                </a:solidFill>
                <a:latin typeface="Calibri"/>
                <a:ea typeface="Calibri"/>
                <a:cs typeface="Calibri"/>
                <a:sym typeface="Calibri"/>
              </a:defRPr>
            </a:lvl1pPr>
            <a:lvl2pPr marL="0" marR="0" lvl="1" indent="0" algn="r" rtl="0">
              <a:spcBef>
                <a:spcPts val="0"/>
              </a:spcBef>
              <a:buNone/>
              <a:defRPr sz="4400" b="0" i="0" u="none" strike="noStrike" cap="none">
                <a:solidFill>
                  <a:srgbClr val="888888"/>
                </a:solidFill>
                <a:latin typeface="Calibri"/>
                <a:ea typeface="Calibri"/>
                <a:cs typeface="Calibri"/>
                <a:sym typeface="Calibri"/>
              </a:defRPr>
            </a:lvl2pPr>
            <a:lvl3pPr marL="0" marR="0" lvl="2" indent="0" algn="r" rtl="0">
              <a:spcBef>
                <a:spcPts val="0"/>
              </a:spcBef>
              <a:buNone/>
              <a:defRPr sz="4400" b="0" i="0" u="none" strike="noStrike" cap="none">
                <a:solidFill>
                  <a:srgbClr val="888888"/>
                </a:solidFill>
                <a:latin typeface="Calibri"/>
                <a:ea typeface="Calibri"/>
                <a:cs typeface="Calibri"/>
                <a:sym typeface="Calibri"/>
              </a:defRPr>
            </a:lvl3pPr>
            <a:lvl4pPr marL="0" marR="0" lvl="3" indent="0" algn="r" rtl="0">
              <a:spcBef>
                <a:spcPts val="0"/>
              </a:spcBef>
              <a:buNone/>
              <a:defRPr sz="4400" b="0" i="0" u="none" strike="noStrike" cap="none">
                <a:solidFill>
                  <a:srgbClr val="888888"/>
                </a:solidFill>
                <a:latin typeface="Calibri"/>
                <a:ea typeface="Calibri"/>
                <a:cs typeface="Calibri"/>
                <a:sym typeface="Calibri"/>
              </a:defRPr>
            </a:lvl4pPr>
            <a:lvl5pPr marL="0" marR="0" lvl="4" indent="0" algn="r" rtl="0">
              <a:spcBef>
                <a:spcPts val="0"/>
              </a:spcBef>
              <a:buNone/>
              <a:defRPr sz="4400" b="0" i="0" u="none" strike="noStrike" cap="none">
                <a:solidFill>
                  <a:srgbClr val="888888"/>
                </a:solidFill>
                <a:latin typeface="Calibri"/>
                <a:ea typeface="Calibri"/>
                <a:cs typeface="Calibri"/>
                <a:sym typeface="Calibri"/>
              </a:defRPr>
            </a:lvl5pPr>
            <a:lvl6pPr marL="0" marR="0" lvl="5" indent="0" algn="r" rtl="0">
              <a:spcBef>
                <a:spcPts val="0"/>
              </a:spcBef>
              <a:buNone/>
              <a:defRPr sz="4400" b="0" i="0" u="none" strike="noStrike" cap="none">
                <a:solidFill>
                  <a:srgbClr val="888888"/>
                </a:solidFill>
                <a:latin typeface="Calibri"/>
                <a:ea typeface="Calibri"/>
                <a:cs typeface="Calibri"/>
                <a:sym typeface="Calibri"/>
              </a:defRPr>
            </a:lvl6pPr>
            <a:lvl7pPr marL="0" marR="0" lvl="6" indent="0" algn="r" rtl="0">
              <a:spcBef>
                <a:spcPts val="0"/>
              </a:spcBef>
              <a:buNone/>
              <a:defRPr sz="4400" b="0" i="0" u="none" strike="noStrike" cap="none">
                <a:solidFill>
                  <a:srgbClr val="888888"/>
                </a:solidFill>
                <a:latin typeface="Calibri"/>
                <a:ea typeface="Calibri"/>
                <a:cs typeface="Calibri"/>
                <a:sym typeface="Calibri"/>
              </a:defRPr>
            </a:lvl7pPr>
            <a:lvl8pPr marL="0" marR="0" lvl="7" indent="0" algn="r" rtl="0">
              <a:spcBef>
                <a:spcPts val="0"/>
              </a:spcBef>
              <a:buNone/>
              <a:defRPr sz="4400" b="0" i="0" u="none" strike="noStrike" cap="none">
                <a:solidFill>
                  <a:srgbClr val="888888"/>
                </a:solidFill>
                <a:latin typeface="Calibri"/>
                <a:ea typeface="Calibri"/>
                <a:cs typeface="Calibri"/>
                <a:sym typeface="Calibri"/>
              </a:defRPr>
            </a:lvl8pPr>
            <a:lvl9pPr marL="0" marR="0" lvl="8" indent="0" algn="r" rtl="0">
              <a:spcBef>
                <a:spcPts val="0"/>
              </a:spcBef>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2" name="Rectángulo 1">
            <a:extLst>
              <a:ext uri="{FF2B5EF4-FFF2-40B4-BE49-F238E27FC236}">
                <a16:creationId xmlns:a16="http://schemas.microsoft.com/office/drawing/2014/main" id="{AD13E79D-A1FE-47E9-A64E-99C2B24C2AEC}"/>
              </a:ext>
            </a:extLst>
          </p:cNvPr>
          <p:cNvSpPr/>
          <p:nvPr/>
        </p:nvSpPr>
        <p:spPr>
          <a:xfrm>
            <a:off x="-9886" y="28763662"/>
            <a:ext cx="43901086" cy="4160995"/>
          </a:xfrm>
          <a:prstGeom prst="rect">
            <a:avLst/>
          </a:prstGeom>
          <a:solidFill>
            <a:srgbClr val="3C7D90"/>
          </a:solidFill>
          <a:ln>
            <a:solidFill>
              <a:srgbClr val="3C7D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Google Shape;40;p4"/>
          <p:cNvSpPr txBox="1"/>
          <p:nvPr/>
        </p:nvSpPr>
        <p:spPr>
          <a:xfrm>
            <a:off x="10972800" y="-152400"/>
            <a:ext cx="21945600" cy="265176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CO" sz="6600" dirty="0" smtClean="0">
                <a:solidFill>
                  <a:schemeClr val="bg1"/>
                </a:solidFill>
                <a:latin typeface="Candara" panose="020E0502030303020204" pitchFamily="34" charset="0"/>
              </a:rPr>
              <a:t>Reconocimiento De </a:t>
            </a:r>
            <a:r>
              <a:rPr lang="es-CO" sz="6600" dirty="0">
                <a:solidFill>
                  <a:schemeClr val="bg1"/>
                </a:solidFill>
                <a:latin typeface="Candara" panose="020E0502030303020204" pitchFamily="34" charset="0"/>
              </a:rPr>
              <a:t>G</a:t>
            </a:r>
            <a:r>
              <a:rPr lang="es-CO" sz="6600" dirty="0" smtClean="0">
                <a:solidFill>
                  <a:schemeClr val="bg1"/>
                </a:solidFill>
                <a:latin typeface="Candara" panose="020E0502030303020204" pitchFamily="34" charset="0"/>
              </a:rPr>
              <a:t>enero </a:t>
            </a:r>
            <a:r>
              <a:rPr lang="es-CO" sz="6600" dirty="0">
                <a:solidFill>
                  <a:schemeClr val="bg1"/>
                </a:solidFill>
                <a:latin typeface="Candara" panose="020E0502030303020204" pitchFamily="34" charset="0"/>
              </a:rPr>
              <a:t>P</a:t>
            </a:r>
            <a:r>
              <a:rPr lang="es-CO" sz="6600" dirty="0" smtClean="0">
                <a:solidFill>
                  <a:schemeClr val="bg1"/>
                </a:solidFill>
                <a:latin typeface="Candara" panose="020E0502030303020204" pitchFamily="34" charset="0"/>
              </a:rPr>
              <a:t>or </a:t>
            </a:r>
            <a:r>
              <a:rPr lang="es-CO" sz="6600" dirty="0">
                <a:solidFill>
                  <a:schemeClr val="bg1"/>
                </a:solidFill>
                <a:latin typeface="Candara" panose="020E0502030303020204" pitchFamily="34" charset="0"/>
              </a:rPr>
              <a:t>M</a:t>
            </a:r>
            <a:r>
              <a:rPr lang="es-CO" sz="6600" dirty="0" smtClean="0">
                <a:solidFill>
                  <a:schemeClr val="bg1"/>
                </a:solidFill>
                <a:latin typeface="Candara" panose="020E0502030303020204" pitchFamily="34" charset="0"/>
              </a:rPr>
              <a:t>edio De </a:t>
            </a:r>
            <a:r>
              <a:rPr lang="es-CO" sz="6600" dirty="0">
                <a:solidFill>
                  <a:schemeClr val="bg1"/>
                </a:solidFill>
                <a:latin typeface="Candara" panose="020E0502030303020204" pitchFamily="34" charset="0"/>
              </a:rPr>
              <a:t>G</a:t>
            </a:r>
            <a:r>
              <a:rPr lang="es-CO" sz="6600" dirty="0" smtClean="0">
                <a:solidFill>
                  <a:schemeClr val="bg1"/>
                </a:solidFill>
                <a:latin typeface="Candara" panose="020E0502030303020204" pitchFamily="34" charset="0"/>
              </a:rPr>
              <a:t>rabaciones </a:t>
            </a:r>
            <a:br>
              <a:rPr lang="es-CO" sz="6600" dirty="0" smtClean="0">
                <a:solidFill>
                  <a:schemeClr val="bg1"/>
                </a:solidFill>
                <a:latin typeface="Candara" panose="020E0502030303020204" pitchFamily="34" charset="0"/>
              </a:rPr>
            </a:br>
            <a:r>
              <a:rPr lang="es-CO" sz="6600" dirty="0" smtClean="0">
                <a:solidFill>
                  <a:schemeClr val="bg1"/>
                </a:solidFill>
                <a:latin typeface="Candara" panose="020E0502030303020204" pitchFamily="34" charset="0"/>
              </a:rPr>
              <a:t>De </a:t>
            </a:r>
            <a:r>
              <a:rPr lang="es-CO" sz="6600" dirty="0">
                <a:solidFill>
                  <a:schemeClr val="bg1"/>
                </a:solidFill>
                <a:latin typeface="Candara" panose="020E0502030303020204" pitchFamily="34" charset="0"/>
              </a:rPr>
              <a:t>V</a:t>
            </a:r>
            <a:r>
              <a:rPr lang="es-CO" sz="6600" dirty="0" smtClean="0">
                <a:solidFill>
                  <a:schemeClr val="bg1"/>
                </a:solidFill>
                <a:latin typeface="Candara" panose="020E0502030303020204" pitchFamily="34" charset="0"/>
              </a:rPr>
              <a:t>oz</a:t>
            </a:r>
            <a:endParaRPr lang="es-CO" sz="6600" dirty="0">
              <a:solidFill>
                <a:schemeClr val="bg1"/>
              </a:solidFill>
              <a:latin typeface="Candara" panose="020E0502030303020204" pitchFamily="34" charset="0"/>
            </a:endParaRPr>
          </a:p>
        </p:txBody>
      </p:sp>
      <p:sp>
        <p:nvSpPr>
          <p:cNvPr id="41" name="Google Shape;41;p4"/>
          <p:cNvSpPr txBox="1"/>
          <p:nvPr/>
        </p:nvSpPr>
        <p:spPr>
          <a:xfrm>
            <a:off x="10972800" y="2225040"/>
            <a:ext cx="21945600" cy="171450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CO" sz="4000" dirty="0" smtClean="0">
                <a:solidFill>
                  <a:srgbClr val="EAF1DD"/>
                </a:solidFill>
                <a:latin typeface="Candara" panose="020E0502030303020204" pitchFamily="34" charset="0"/>
                <a:ea typeface="Calibri"/>
                <a:cs typeface="Calibri"/>
                <a:sym typeface="Calibri"/>
              </a:rPr>
              <a:t>Nicolás Galván, Hazel Pinzón, Mateo Orozco</a:t>
            </a:r>
            <a:endParaRPr lang="es-CO" dirty="0">
              <a:latin typeface="Candara" panose="020E0502030303020204" pitchFamily="34" charset="0"/>
            </a:endParaRPr>
          </a:p>
          <a:p>
            <a:pPr lvl="0" algn="ctr"/>
            <a:r>
              <a:rPr lang="es-CO" sz="4000" dirty="0">
                <a:solidFill>
                  <a:srgbClr val="EAF1DD"/>
                </a:solidFill>
                <a:latin typeface="Candara" panose="020E0502030303020204" pitchFamily="34" charset="0"/>
                <a:ea typeface="Calibri"/>
                <a:cs typeface="Calibri"/>
                <a:sym typeface="Calibri"/>
              </a:rPr>
              <a:t>22971 - Inteligencia Artificial I - Grupo XX</a:t>
            </a:r>
          </a:p>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Escuela de Ingeniería de Sistemas e Informática</a:t>
            </a:r>
          </a:p>
        </p:txBody>
      </p:sp>
      <p:sp>
        <p:nvSpPr>
          <p:cNvPr id="42" name="Google Shape;42;p4"/>
          <p:cNvSpPr txBox="1"/>
          <p:nvPr/>
        </p:nvSpPr>
        <p:spPr>
          <a:xfrm>
            <a:off x="1280154" y="30095800"/>
            <a:ext cx="12223200" cy="2223600"/>
          </a:xfrm>
          <a:prstGeom prst="rect">
            <a:avLst/>
          </a:prstGeom>
          <a:noFill/>
          <a:ln>
            <a:noFill/>
          </a:ln>
        </p:spPr>
        <p:txBody>
          <a:bodyPr spcFirstLastPara="1" wrap="square" lIns="91425" tIns="91425" rIns="91425" bIns="91425" anchor="t" anchorCtr="0">
            <a:noAutofit/>
          </a:bodyPr>
          <a:lstStyle/>
          <a:p>
            <a:pPr marL="0" marR="0" lvl="0" indent="0" algn="just" rtl="0">
              <a:lnSpc>
                <a:spcPct val="90000"/>
              </a:lnSpc>
              <a:spcBef>
                <a:spcPts val="0"/>
              </a:spcBef>
              <a:spcAft>
                <a:spcPts val="0"/>
              </a:spcAft>
              <a:buNone/>
            </a:pPr>
            <a:r>
              <a:rPr lang="en-US" sz="2800" dirty="0" err="1">
                <a:solidFill>
                  <a:schemeClr val="bg1"/>
                </a:solidFill>
                <a:latin typeface="Candara" panose="020E0502030303020204" pitchFamily="34" charset="0"/>
                <a:ea typeface="Calibri"/>
                <a:cs typeface="Calibri"/>
                <a:sym typeface="Calibri"/>
              </a:rPr>
              <a:t>Nombre</a:t>
            </a:r>
            <a:r>
              <a:rPr lang="en-US" sz="2800" dirty="0">
                <a:solidFill>
                  <a:schemeClr val="bg1"/>
                </a:solidFill>
                <a:latin typeface="Candara" panose="020E0502030303020204" pitchFamily="34" charset="0"/>
                <a:ea typeface="Calibri"/>
                <a:cs typeface="Calibri"/>
                <a:sym typeface="Calibri"/>
              </a:rPr>
              <a:t> Autor 1, Email:</a:t>
            </a:r>
            <a:endParaRPr sz="2800" dirty="0">
              <a:solidFill>
                <a:schemeClr val="bg1"/>
              </a:solidFill>
              <a:latin typeface="Candara" panose="020E0502030303020204" pitchFamily="34" charset="0"/>
              <a:ea typeface="Calibri"/>
              <a:cs typeface="Calibri"/>
              <a:sym typeface="Calibri"/>
            </a:endParaRPr>
          </a:p>
          <a:p>
            <a:pPr marL="0" lvl="0" indent="0" algn="just" rtl="0">
              <a:lnSpc>
                <a:spcPct val="90000"/>
              </a:lnSpc>
              <a:spcBef>
                <a:spcPts val="0"/>
              </a:spcBef>
              <a:spcAft>
                <a:spcPts val="0"/>
              </a:spcAft>
              <a:buNone/>
            </a:pPr>
            <a:r>
              <a:rPr lang="en-US" sz="2800" dirty="0" err="1">
                <a:solidFill>
                  <a:schemeClr val="bg1"/>
                </a:solidFill>
                <a:latin typeface="Candara" panose="020E0502030303020204" pitchFamily="34" charset="0"/>
                <a:ea typeface="Calibri"/>
                <a:cs typeface="Calibri"/>
                <a:sym typeface="Calibri"/>
              </a:rPr>
              <a:t>Nombre</a:t>
            </a:r>
            <a:r>
              <a:rPr lang="en-US" sz="2800" dirty="0">
                <a:solidFill>
                  <a:schemeClr val="bg1"/>
                </a:solidFill>
                <a:latin typeface="Candara" panose="020E0502030303020204" pitchFamily="34" charset="0"/>
                <a:ea typeface="Calibri"/>
                <a:cs typeface="Calibri"/>
                <a:sym typeface="Calibri"/>
              </a:rPr>
              <a:t> Autor 2, Email:</a:t>
            </a:r>
            <a:endParaRPr sz="2800" dirty="0">
              <a:solidFill>
                <a:schemeClr val="bg1"/>
              </a:solidFill>
              <a:latin typeface="Candara" panose="020E0502030303020204" pitchFamily="34" charset="0"/>
              <a:ea typeface="Calibri"/>
              <a:cs typeface="Calibri"/>
              <a:sym typeface="Calibri"/>
            </a:endParaRPr>
          </a:p>
          <a:p>
            <a:pPr marL="0" lvl="0" indent="0" algn="just" rtl="0">
              <a:lnSpc>
                <a:spcPct val="90000"/>
              </a:lnSpc>
              <a:spcBef>
                <a:spcPts val="0"/>
              </a:spcBef>
              <a:spcAft>
                <a:spcPts val="0"/>
              </a:spcAft>
              <a:buNone/>
            </a:pPr>
            <a:r>
              <a:rPr lang="en-US" sz="2800" dirty="0" err="1">
                <a:solidFill>
                  <a:schemeClr val="bg1"/>
                </a:solidFill>
                <a:latin typeface="Candara" panose="020E0502030303020204" pitchFamily="34" charset="0"/>
                <a:ea typeface="Calibri"/>
                <a:cs typeface="Calibri"/>
                <a:sym typeface="Calibri"/>
              </a:rPr>
              <a:t>Nombre</a:t>
            </a:r>
            <a:r>
              <a:rPr lang="en-US" sz="2800" dirty="0">
                <a:solidFill>
                  <a:schemeClr val="bg1"/>
                </a:solidFill>
                <a:latin typeface="Candara" panose="020E0502030303020204" pitchFamily="34" charset="0"/>
                <a:ea typeface="Calibri"/>
                <a:cs typeface="Calibri"/>
                <a:sym typeface="Calibri"/>
              </a:rPr>
              <a:t> Autor 3, Email:</a:t>
            </a:r>
            <a:endParaRPr sz="2800" dirty="0">
              <a:solidFill>
                <a:schemeClr val="bg1"/>
              </a:solidFill>
              <a:latin typeface="Candara" panose="020E0502030303020204" pitchFamily="34" charset="0"/>
              <a:ea typeface="Calibri"/>
              <a:cs typeface="Calibri"/>
              <a:sym typeface="Calibri"/>
            </a:endParaRPr>
          </a:p>
          <a:p>
            <a:pPr marL="0" lvl="0" indent="0" algn="just" rtl="0">
              <a:lnSpc>
                <a:spcPct val="90000"/>
              </a:lnSpc>
              <a:spcBef>
                <a:spcPts val="0"/>
              </a:spcBef>
              <a:spcAft>
                <a:spcPts val="0"/>
              </a:spcAft>
              <a:buClr>
                <a:schemeClr val="dk1"/>
              </a:buClr>
              <a:buFont typeface="Arial"/>
              <a:buNone/>
            </a:pPr>
            <a:endParaRPr lang="en-US" sz="2800" dirty="0" smtClean="0">
              <a:solidFill>
                <a:schemeClr val="bg1"/>
              </a:solidFill>
              <a:latin typeface="Candara" panose="020E0502030303020204" pitchFamily="34" charset="0"/>
              <a:ea typeface="Calibri"/>
              <a:cs typeface="Calibri"/>
              <a:sym typeface="Calibri"/>
            </a:endParaRPr>
          </a:p>
          <a:p>
            <a:pPr lvl="0" algn="just">
              <a:lnSpc>
                <a:spcPct val="90000"/>
              </a:lnSpc>
              <a:buClr>
                <a:schemeClr val="dk1"/>
              </a:buClr>
            </a:pPr>
            <a:r>
              <a:rPr lang="en-US" sz="2800" dirty="0" err="1">
                <a:solidFill>
                  <a:schemeClr val="bg1"/>
                </a:solidFill>
                <a:latin typeface="Candara" panose="020E0502030303020204" pitchFamily="34" charset="0"/>
                <a:ea typeface="Calibri"/>
                <a:cs typeface="Calibri"/>
                <a:sym typeface="Calibri"/>
              </a:rPr>
              <a:t>Docente</a:t>
            </a:r>
            <a:r>
              <a:rPr lang="en-US" sz="2800" dirty="0">
                <a:solidFill>
                  <a:schemeClr val="bg1"/>
                </a:solidFill>
                <a:latin typeface="Candara" panose="020E0502030303020204" pitchFamily="34" charset="0"/>
                <a:ea typeface="Calibri"/>
                <a:cs typeface="Calibri"/>
                <a:sym typeface="Calibri"/>
              </a:rPr>
              <a:t>: Gustavo </a:t>
            </a:r>
            <a:r>
              <a:rPr lang="en-US" sz="2800" dirty="0" err="1">
                <a:solidFill>
                  <a:schemeClr val="bg1"/>
                </a:solidFill>
                <a:latin typeface="Candara" panose="020E0502030303020204" pitchFamily="34" charset="0"/>
                <a:ea typeface="Calibri"/>
                <a:cs typeface="Calibri"/>
                <a:sym typeface="Calibri"/>
              </a:rPr>
              <a:t>Garzón</a:t>
            </a:r>
            <a:r>
              <a:rPr lang="en-US" sz="2800" dirty="0">
                <a:solidFill>
                  <a:schemeClr val="bg1"/>
                </a:solidFill>
                <a:latin typeface="Candara" panose="020E0502030303020204" pitchFamily="34" charset="0"/>
                <a:ea typeface="Calibri"/>
                <a:cs typeface="Calibri"/>
                <a:sym typeface="Calibri"/>
              </a:rPr>
              <a:t>, gustavo.garzon@saber.uis.edu.co</a:t>
            </a:r>
          </a:p>
        </p:txBody>
      </p:sp>
      <p:sp>
        <p:nvSpPr>
          <p:cNvPr id="43" name="Google Shape;43;p4"/>
          <p:cNvSpPr txBox="1"/>
          <p:nvPr/>
        </p:nvSpPr>
        <p:spPr>
          <a:xfrm>
            <a:off x="2819754" y="29185078"/>
            <a:ext cx="9144000" cy="746400"/>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s-CO" sz="4400" b="1" dirty="0">
                <a:solidFill>
                  <a:schemeClr val="bg1"/>
                </a:solidFill>
                <a:latin typeface="Candara" panose="020E0502030303020204" pitchFamily="34" charset="0"/>
                <a:ea typeface="Calibri"/>
                <a:cs typeface="Calibri"/>
                <a:sym typeface="Calibri"/>
              </a:rPr>
              <a:t>Información</a:t>
            </a:r>
            <a:r>
              <a:rPr lang="en-US" sz="4400" b="1" dirty="0">
                <a:solidFill>
                  <a:schemeClr val="bg1"/>
                </a:solidFill>
                <a:latin typeface="Candara" panose="020E0502030303020204" pitchFamily="34" charset="0"/>
                <a:ea typeface="Calibri"/>
                <a:cs typeface="Calibri"/>
                <a:sym typeface="Calibri"/>
              </a:rPr>
              <a:t> de c</a:t>
            </a:r>
            <a:r>
              <a:rPr lang="es-CO" sz="4400" b="1" dirty="0" err="1">
                <a:solidFill>
                  <a:schemeClr val="bg1"/>
                </a:solidFill>
                <a:latin typeface="Candara" panose="020E0502030303020204" pitchFamily="34" charset="0"/>
                <a:ea typeface="Calibri"/>
                <a:cs typeface="Calibri"/>
                <a:sym typeface="Calibri"/>
              </a:rPr>
              <a:t>ontacto</a:t>
            </a:r>
            <a:endParaRPr lang="es-CO" dirty="0">
              <a:solidFill>
                <a:schemeClr val="bg1"/>
              </a:solidFill>
              <a:latin typeface="Candara" panose="020E0502030303020204" pitchFamily="34" charset="0"/>
            </a:endParaRPr>
          </a:p>
        </p:txBody>
      </p:sp>
      <p:sp>
        <p:nvSpPr>
          <p:cNvPr id="44" name="Google Shape;44;p4"/>
          <p:cNvSpPr txBox="1"/>
          <p:nvPr/>
        </p:nvSpPr>
        <p:spPr>
          <a:xfrm>
            <a:off x="15428275" y="30038050"/>
            <a:ext cx="27182700" cy="2339100"/>
          </a:xfrm>
          <a:prstGeom prst="rect">
            <a:avLst/>
          </a:prstGeom>
          <a:noFill/>
          <a:ln>
            <a:noFill/>
          </a:ln>
        </p:spPr>
        <p:txBody>
          <a:bodyPr spcFirstLastPara="1" wrap="square" lIns="91425" tIns="91425" rIns="91425" bIns="91425" anchor="t" anchorCtr="0">
            <a:noAutofit/>
          </a:bodyPr>
          <a:lstStyle/>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Lam Díaz, Rosa María. (2016). La </a:t>
            </a:r>
            <a:r>
              <a:rPr lang="en-US" sz="1600" dirty="0" err="1">
                <a:solidFill>
                  <a:schemeClr val="bg1"/>
                </a:solidFill>
                <a:latin typeface="Calibri"/>
                <a:ea typeface="Calibri"/>
                <a:cs typeface="Calibri"/>
                <a:sym typeface="Calibri"/>
              </a:rPr>
              <a:t>redacción</a:t>
            </a:r>
            <a:r>
              <a:rPr lang="en-US" sz="1600" dirty="0">
                <a:solidFill>
                  <a:schemeClr val="bg1"/>
                </a:solidFill>
                <a:latin typeface="Calibri"/>
                <a:ea typeface="Calibri"/>
                <a:cs typeface="Calibri"/>
                <a:sym typeface="Calibri"/>
              </a:rPr>
              <a:t> de un </a:t>
            </a:r>
            <a:r>
              <a:rPr lang="en-US" sz="1600" dirty="0" err="1">
                <a:solidFill>
                  <a:schemeClr val="bg1"/>
                </a:solidFill>
                <a:latin typeface="Calibri"/>
                <a:ea typeface="Calibri"/>
                <a:cs typeface="Calibri"/>
                <a:sym typeface="Calibri"/>
              </a:rPr>
              <a:t>artículo</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científico</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Revista</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Cubana</a:t>
            </a:r>
            <a:r>
              <a:rPr lang="en-US" sz="1600" dirty="0">
                <a:solidFill>
                  <a:schemeClr val="bg1"/>
                </a:solidFill>
                <a:latin typeface="Calibri"/>
                <a:ea typeface="Calibri"/>
                <a:cs typeface="Calibri"/>
                <a:sym typeface="Calibri"/>
              </a:rPr>
              <a:t> de </a:t>
            </a:r>
            <a:r>
              <a:rPr lang="en-US" sz="1600" dirty="0" err="1">
                <a:solidFill>
                  <a:schemeClr val="bg1"/>
                </a:solidFill>
                <a:latin typeface="Calibri"/>
                <a:ea typeface="Calibri"/>
                <a:cs typeface="Calibri"/>
                <a:sym typeface="Calibri"/>
              </a:rPr>
              <a:t>Hematología</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Inmunología</a:t>
            </a:r>
            <a:r>
              <a:rPr lang="en-US" sz="1600" dirty="0">
                <a:solidFill>
                  <a:schemeClr val="bg1"/>
                </a:solidFill>
                <a:latin typeface="Calibri"/>
                <a:ea typeface="Calibri"/>
                <a:cs typeface="Calibri"/>
                <a:sym typeface="Calibri"/>
              </a:rPr>
              <a:t> y </a:t>
            </a:r>
            <a:r>
              <a:rPr lang="en-US" sz="1600" dirty="0" err="1">
                <a:solidFill>
                  <a:schemeClr val="bg1"/>
                </a:solidFill>
                <a:latin typeface="Calibri"/>
                <a:ea typeface="Calibri"/>
                <a:cs typeface="Calibri"/>
                <a:sym typeface="Calibri"/>
              </a:rPr>
              <a:t>Hemoterapia</a:t>
            </a:r>
            <a:r>
              <a:rPr lang="en-US" sz="1600" dirty="0">
                <a:solidFill>
                  <a:schemeClr val="bg1"/>
                </a:solidFill>
                <a:latin typeface="Calibri"/>
                <a:ea typeface="Calibri"/>
                <a:cs typeface="Calibri"/>
                <a:sym typeface="Calibri"/>
              </a:rPr>
              <a:t>, 32(1), 57-69. </a:t>
            </a:r>
            <a:r>
              <a:rPr lang="en-US" sz="1600" dirty="0" err="1">
                <a:solidFill>
                  <a:schemeClr val="bg1"/>
                </a:solidFill>
                <a:latin typeface="Calibri"/>
                <a:ea typeface="Calibri"/>
                <a:cs typeface="Calibri"/>
                <a:sym typeface="Calibri"/>
              </a:rPr>
              <a:t>Recuperado</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en</a:t>
            </a:r>
            <a:r>
              <a:rPr lang="en-US" sz="1600" dirty="0">
                <a:solidFill>
                  <a:schemeClr val="bg1"/>
                </a:solidFill>
                <a:latin typeface="Calibri"/>
                <a:ea typeface="Calibri"/>
                <a:cs typeface="Calibri"/>
                <a:sym typeface="Calibri"/>
              </a:rPr>
              <a:t> 09 de </a:t>
            </a:r>
            <a:r>
              <a:rPr lang="en-US" sz="1600" dirty="0" err="1">
                <a:solidFill>
                  <a:schemeClr val="bg1"/>
                </a:solidFill>
                <a:latin typeface="Calibri"/>
                <a:ea typeface="Calibri"/>
                <a:cs typeface="Calibri"/>
                <a:sym typeface="Calibri"/>
              </a:rPr>
              <a:t>agosto</a:t>
            </a:r>
            <a:r>
              <a:rPr lang="en-US" sz="1600" dirty="0">
                <a:solidFill>
                  <a:schemeClr val="bg1"/>
                </a:solidFill>
                <a:latin typeface="Calibri"/>
                <a:ea typeface="Calibri"/>
                <a:cs typeface="Calibri"/>
                <a:sym typeface="Calibri"/>
              </a:rPr>
              <a:t> de 2020, de http://scielo.sld.cu/scielo.php?script=sci_arttext&amp;pid=S0864-02892016000100006&amp;lng=es&amp;tlng=es.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p:txBody>
      </p:sp>
      <p:sp>
        <p:nvSpPr>
          <p:cNvPr id="45" name="Google Shape;45;p4"/>
          <p:cNvSpPr txBox="1"/>
          <p:nvPr/>
        </p:nvSpPr>
        <p:spPr>
          <a:xfrm>
            <a:off x="19875625" y="29215378"/>
            <a:ext cx="18288000" cy="685800"/>
          </a:xfrm>
          <a:prstGeom prst="rect">
            <a:avLst/>
          </a:prstGeom>
          <a:no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dirty="0" err="1">
                <a:solidFill>
                  <a:schemeClr val="bg1"/>
                </a:solidFill>
                <a:latin typeface="Candara" panose="020E0502030303020204" pitchFamily="34" charset="0"/>
                <a:ea typeface="Calibri"/>
                <a:cs typeface="Calibri"/>
                <a:sym typeface="Calibri"/>
              </a:rPr>
              <a:t>Referencias</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Bibliográficas</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en</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formato</a:t>
            </a:r>
            <a:r>
              <a:rPr lang="en-US" sz="4400" b="1" dirty="0">
                <a:solidFill>
                  <a:schemeClr val="bg1"/>
                </a:solidFill>
                <a:latin typeface="Candara" panose="020E0502030303020204" pitchFamily="34" charset="0"/>
                <a:ea typeface="Calibri"/>
                <a:cs typeface="Calibri"/>
                <a:sym typeface="Calibri"/>
              </a:rPr>
              <a:t> APA)</a:t>
            </a:r>
            <a:endParaRPr dirty="0">
              <a:solidFill>
                <a:schemeClr val="bg1"/>
              </a:solidFill>
              <a:latin typeface="Candara" panose="020E0502030303020204" pitchFamily="34" charset="0"/>
            </a:endParaRPr>
          </a:p>
        </p:txBody>
      </p:sp>
      <p:sp>
        <p:nvSpPr>
          <p:cNvPr id="46" name="Google Shape;46;p4"/>
          <p:cNvSpPr txBox="1"/>
          <p:nvPr/>
        </p:nvSpPr>
        <p:spPr>
          <a:xfrm>
            <a:off x="1280160" y="5486400"/>
            <a:ext cx="9144000" cy="7171147"/>
          </a:xfrm>
          <a:prstGeom prst="rect">
            <a:avLst/>
          </a:prstGeom>
          <a:solidFill>
            <a:schemeClr val="lt1"/>
          </a:solidFill>
          <a:ln w="12700" cap="flat" cmpd="sng">
            <a:solidFill>
              <a:srgbClr val="F3922B"/>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a:solidFill>
                  <a:schemeClr val="dk1"/>
                </a:solidFill>
                <a:latin typeface="Calibri"/>
                <a:ea typeface="Calibri"/>
                <a:cs typeface="Calibri"/>
                <a:sym typeface="Calibri"/>
              </a:rPr>
              <a:t>Tiene como objetivo permitir al lector identificar en forma rápida y precisa el contenido básico del artículo.</a:t>
            </a:r>
          </a:p>
          <a:p>
            <a:pPr marL="0" marR="0" lvl="0" indent="0" algn="just" rtl="0">
              <a:spcBef>
                <a:spcPts val="0"/>
              </a:spcBef>
              <a:spcAft>
                <a:spcPts val="0"/>
              </a:spcAft>
              <a:buNone/>
            </a:pPr>
            <a:endParaRPr lang="es-CO" sz="320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a:solidFill>
                  <a:schemeClr val="dk1"/>
                </a:solidFill>
                <a:latin typeface="Calibri"/>
                <a:ea typeface="Calibri"/>
                <a:cs typeface="Calibri"/>
                <a:sym typeface="Calibri"/>
              </a:rPr>
              <a:t>Debe redactarse en tercera persona, tiempo pasado, exceptuando el último párrafo o frase concluyente. No debe aportar información o conclusión que no está presente en el texto, así como tampoco debe citar referencias bibliográficas. Debe dejar claro el problema que se investiga, los principales objetivos y el alcance de la investigación, describir la metodología empleada, resumir los resultados y generalizar con las principales conclusiones.</a:t>
            </a:r>
          </a:p>
        </p:txBody>
      </p:sp>
      <p:sp>
        <p:nvSpPr>
          <p:cNvPr id="47" name="Google Shape;47;p4"/>
          <p:cNvSpPr/>
          <p:nvPr/>
        </p:nvSpPr>
        <p:spPr>
          <a:xfrm>
            <a:off x="1280160" y="4800600"/>
            <a:ext cx="9144000" cy="685800"/>
          </a:xfrm>
          <a:prstGeom prst="rect">
            <a:avLst/>
          </a:prstGeom>
          <a:solidFill>
            <a:srgbClr val="F3922B"/>
          </a:solidFill>
          <a:ln w="12700" cap="flat" cmpd="sng">
            <a:solidFill>
              <a:srgbClr val="F3922B"/>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Resumen</a:t>
            </a:r>
            <a:endParaRPr lang="es-CO" dirty="0"/>
          </a:p>
        </p:txBody>
      </p:sp>
      <p:sp>
        <p:nvSpPr>
          <p:cNvPr id="48" name="Google Shape;48;p4"/>
          <p:cNvSpPr txBox="1"/>
          <p:nvPr/>
        </p:nvSpPr>
        <p:spPr>
          <a:xfrm>
            <a:off x="11521440" y="14173200"/>
            <a:ext cx="20848320" cy="7467600"/>
          </a:xfrm>
          <a:prstGeom prst="rect">
            <a:avLst/>
          </a:prstGeom>
          <a:solidFill>
            <a:schemeClr val="lt1"/>
          </a:solidFill>
          <a:ln w="12700" cap="flat" cmpd="sng">
            <a:solidFill>
              <a:srgbClr val="01B49E"/>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Esta sección es la parte más importante del artículo y a menudo es también la más corta. El primer párrafo de este texto debe ser utilizado para resumir en una frase concisa, clara y directa, el hallazgo principal del estudio.</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Los resultados se presentarán en el orden lógico y sucesivo en que fueron encontrados, de forma que sean comprensibles y coherentes por sí mismos. Ellos tienen que expresarse de manera clara y sencilla, porque representan los nuevos conocimientos que se están aportando a los lectores.</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El uso de tablas y gráficos es una buena opción, siempre que se evite la redundancia, es decir la repetición con palabras de lo que resulta ya evidente al examinar estas formas de presentación de los resultados.  Las tablas y gráficos deben ser </a:t>
            </a:r>
            <a:r>
              <a:rPr lang="es-CO" sz="3200" dirty="0" err="1">
                <a:solidFill>
                  <a:schemeClr val="dk1"/>
                </a:solidFill>
                <a:latin typeface="Calibri"/>
                <a:ea typeface="Calibri"/>
                <a:cs typeface="Calibri"/>
                <a:sym typeface="Calibri"/>
              </a:rPr>
              <a:t>autoexplicativas</a:t>
            </a:r>
            <a:r>
              <a:rPr lang="es-CO" sz="3200" dirty="0">
                <a:solidFill>
                  <a:schemeClr val="dk1"/>
                </a:solidFill>
                <a:latin typeface="Calibri"/>
                <a:ea typeface="Calibri"/>
                <a:cs typeface="Calibri"/>
                <a:sym typeface="Calibri"/>
              </a:rPr>
              <a:t>, o sea, deben poder entenderse sin necesidad de leer el texto que les hace referencia. </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Se recomienda usar gráficos como alternativa a las tablas con muchas entradas y no duplicar datos en los gráficos y tablas.</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Esta sección debe ser escrita utilizando los verbos en pasado (se encontró, se observó, etc.).</a:t>
            </a:r>
          </a:p>
        </p:txBody>
      </p:sp>
      <p:sp>
        <p:nvSpPr>
          <p:cNvPr id="49" name="Google Shape;49;p4"/>
          <p:cNvSpPr/>
          <p:nvPr/>
        </p:nvSpPr>
        <p:spPr>
          <a:xfrm>
            <a:off x="1280160" y="13487400"/>
            <a:ext cx="9144000" cy="685800"/>
          </a:xfrm>
          <a:prstGeom prst="rect">
            <a:avLst/>
          </a:prstGeom>
          <a:solidFill>
            <a:srgbClr val="A0A01C"/>
          </a:solidFill>
          <a:ln w="12700" cap="flat" cmpd="sng">
            <a:solidFill>
              <a:srgbClr val="A0A01C"/>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Introducción</a:t>
            </a:r>
            <a:endParaRPr lang="es-CO"/>
          </a:p>
        </p:txBody>
      </p:sp>
      <p:sp>
        <p:nvSpPr>
          <p:cNvPr id="50" name="Google Shape;50;p4"/>
          <p:cNvSpPr txBox="1"/>
          <p:nvPr/>
        </p:nvSpPr>
        <p:spPr>
          <a:xfrm>
            <a:off x="11521440" y="5486400"/>
            <a:ext cx="20848320" cy="7171147"/>
          </a:xfrm>
          <a:prstGeom prst="rect">
            <a:avLst/>
          </a:prstGeom>
          <a:solidFill>
            <a:schemeClr val="lt1"/>
          </a:solidFill>
          <a:ln w="12700" cap="flat" cmpd="sng">
            <a:solidFill>
              <a:srgbClr val="DC3348"/>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Esta sección responde a la pregunta:¿Cómo se ha hecho el estudio? Tiene como meta describir minuciosamente, pero sin exageraciones ni redundancias, la forma en que se realizó el estudio. Puede estructurarse en las siguientes partes:</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457200" marR="0" lvl="0" indent="-431800" algn="just" rtl="0">
              <a:spcBef>
                <a:spcPts val="0"/>
              </a:spcBef>
              <a:spcAft>
                <a:spcPts val="0"/>
              </a:spcAft>
              <a:buClr>
                <a:schemeClr val="dk1"/>
              </a:buClr>
              <a:buSzPts val="3200"/>
              <a:buFont typeface="Calibri"/>
              <a:buChar char="●"/>
            </a:pPr>
            <a:r>
              <a:rPr lang="es-CO" sz="3200" dirty="0">
                <a:solidFill>
                  <a:schemeClr val="dk1"/>
                </a:solidFill>
                <a:latin typeface="Calibri"/>
                <a:ea typeface="Calibri"/>
                <a:cs typeface="Calibri"/>
                <a:sym typeface="Calibri"/>
              </a:rPr>
              <a:t>Diseño : Se describe el diseño del estudio detallando si se trata de un ensayo clínico aleatorio controlado, un estudio de casos y controles, o de cohorte, etc.</a:t>
            </a:r>
          </a:p>
          <a:p>
            <a:pPr marL="457200" marR="0" lvl="0" indent="-431800" algn="just" rtl="0">
              <a:spcBef>
                <a:spcPts val="0"/>
              </a:spcBef>
              <a:spcAft>
                <a:spcPts val="0"/>
              </a:spcAft>
              <a:buClr>
                <a:schemeClr val="dk1"/>
              </a:buClr>
              <a:buSzPts val="3200"/>
              <a:buFont typeface="Calibri"/>
              <a:buChar char="●"/>
            </a:pPr>
            <a:r>
              <a:rPr lang="es-CO" sz="3200" dirty="0">
                <a:solidFill>
                  <a:schemeClr val="dk1"/>
                </a:solidFill>
                <a:latin typeface="Calibri"/>
                <a:ea typeface="Calibri"/>
                <a:cs typeface="Calibri"/>
                <a:sym typeface="Calibri"/>
              </a:rPr>
              <a:t>Población sobre la que se ha hecho el estudio </a:t>
            </a:r>
          </a:p>
          <a:p>
            <a:pPr marL="457200" marR="0" lvl="0" indent="-431800" algn="just" rtl="0">
              <a:spcBef>
                <a:spcPts val="0"/>
              </a:spcBef>
              <a:spcAft>
                <a:spcPts val="0"/>
              </a:spcAft>
              <a:buClr>
                <a:schemeClr val="dk1"/>
              </a:buClr>
              <a:buSzPts val="3200"/>
              <a:buFont typeface="Calibri"/>
              <a:buChar char="●"/>
            </a:pPr>
            <a:r>
              <a:rPr lang="es-CO" sz="3200" dirty="0">
                <a:solidFill>
                  <a:schemeClr val="dk1"/>
                </a:solidFill>
                <a:latin typeface="Calibri"/>
                <a:ea typeface="Calibri"/>
                <a:cs typeface="Calibri"/>
                <a:sym typeface="Calibri"/>
              </a:rPr>
              <a:t>Entorno : Indica dónde se ha hecho el estudio</a:t>
            </a:r>
          </a:p>
          <a:p>
            <a:pPr marL="457200" marR="0" lvl="0" indent="-431800" algn="just" rtl="0">
              <a:spcBef>
                <a:spcPts val="0"/>
              </a:spcBef>
              <a:spcAft>
                <a:spcPts val="0"/>
              </a:spcAft>
              <a:buClr>
                <a:schemeClr val="dk1"/>
              </a:buClr>
              <a:buSzPts val="3200"/>
              <a:buFont typeface="Calibri"/>
              <a:buChar char="●"/>
            </a:pPr>
            <a:r>
              <a:rPr lang="es-CO" sz="3200" dirty="0">
                <a:solidFill>
                  <a:schemeClr val="dk1"/>
                </a:solidFill>
                <a:latin typeface="Calibri"/>
                <a:ea typeface="Calibri"/>
                <a:cs typeface="Calibri"/>
                <a:sym typeface="Calibri"/>
              </a:rPr>
              <a:t>Intervenciones: Se describen las técnicas empleadas, </a:t>
            </a: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     los aparatos e instrumentos utilizados, la tecnología empleada, </a:t>
            </a:r>
          </a:p>
          <a:p>
            <a:pPr marL="457200" marR="0" lvl="0" indent="-431800" algn="just" rtl="0">
              <a:spcBef>
                <a:spcPts val="0"/>
              </a:spcBef>
              <a:spcAft>
                <a:spcPts val="0"/>
              </a:spcAft>
              <a:buClr>
                <a:schemeClr val="dk1"/>
              </a:buClr>
              <a:buSzPts val="3200"/>
              <a:buFont typeface="Calibri"/>
              <a:buChar char="●"/>
            </a:pPr>
            <a:r>
              <a:rPr lang="es-CO" sz="3200" dirty="0">
                <a:solidFill>
                  <a:schemeClr val="dk1"/>
                </a:solidFill>
                <a:latin typeface="Calibri"/>
                <a:ea typeface="Calibri"/>
                <a:cs typeface="Calibri"/>
                <a:sym typeface="Calibri"/>
              </a:rPr>
              <a:t>Análisis estadístico : Se deben describir las pruebas estadísticas </a:t>
            </a: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     empleadas para analizar los datos y especificar los programas </a:t>
            </a: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     estadísticos y las versiones empleadas.</a:t>
            </a:r>
          </a:p>
        </p:txBody>
      </p:sp>
      <p:sp>
        <p:nvSpPr>
          <p:cNvPr id="51" name="Google Shape;51;p4"/>
          <p:cNvSpPr/>
          <p:nvPr/>
        </p:nvSpPr>
        <p:spPr>
          <a:xfrm>
            <a:off x="11521440" y="4800600"/>
            <a:ext cx="20848320" cy="685800"/>
          </a:xfrm>
          <a:prstGeom prst="rect">
            <a:avLst/>
          </a:prstGeom>
          <a:solidFill>
            <a:srgbClr val="DC3348"/>
          </a:solidFill>
          <a:ln w="12700" cap="flat" cmpd="sng">
            <a:solidFill>
              <a:srgbClr val="DC3348"/>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Proceso y método</a:t>
            </a:r>
            <a:endParaRPr lang="es-CO"/>
          </a:p>
        </p:txBody>
      </p:sp>
      <p:sp>
        <p:nvSpPr>
          <p:cNvPr id="52" name="Google Shape;52;p4"/>
          <p:cNvSpPr txBox="1"/>
          <p:nvPr/>
        </p:nvSpPr>
        <p:spPr>
          <a:xfrm>
            <a:off x="33467041" y="5486400"/>
            <a:ext cx="9144000" cy="16154400"/>
          </a:xfrm>
          <a:prstGeom prst="rect">
            <a:avLst/>
          </a:prstGeom>
          <a:solidFill>
            <a:schemeClr val="lt1"/>
          </a:solidFill>
          <a:ln w="12700" cap="flat" cmpd="sng">
            <a:solidFill>
              <a:srgbClr val="3C7D90"/>
            </a:solidFill>
            <a:prstDash val="solid"/>
            <a:round/>
            <a:headEnd type="none" w="sm" len="sm"/>
            <a:tailEnd type="none" w="sm" len="sm"/>
          </a:ln>
        </p:spPr>
        <p:txBody>
          <a:bodyPr spcFirstLastPara="1" wrap="square" lIns="137125" tIns="137125" rIns="137125" bIns="137125" anchor="t" anchorCtr="0">
            <a:noAutofit/>
          </a:bodyPr>
          <a:lstStyle/>
          <a:p>
            <a:pPr lvl="0" algn="just"/>
            <a:r>
              <a:rPr lang="es-CO" sz="3200" dirty="0">
                <a:solidFill>
                  <a:schemeClr val="dk1"/>
                </a:solidFill>
                <a:latin typeface="Calibri"/>
                <a:ea typeface="Calibri"/>
                <a:cs typeface="Calibri"/>
                <a:sym typeface="Calibri"/>
              </a:rPr>
              <a:t>Las conclusiones son generalizaciones derivadas de los resultados y constituyen los aportes y las innovaciones del estudio realizado. Debido a que son producto de los resultados y la discusión, se debe evitar hacer afirmaciones rotundas y sacar más conclusiones de las que los resultados permitan.</a:t>
            </a:r>
          </a:p>
          <a:p>
            <a:pPr lvl="0" algn="just"/>
            <a:endParaRPr lang="es-CO" sz="3200" dirty="0">
              <a:solidFill>
                <a:schemeClr val="dk1"/>
              </a:solidFill>
              <a:latin typeface="Calibri"/>
              <a:ea typeface="Calibri"/>
              <a:cs typeface="Calibri"/>
              <a:sym typeface="Calibri"/>
            </a:endParaRPr>
          </a:p>
          <a:p>
            <a:pPr lvl="0" algn="just"/>
            <a:r>
              <a:rPr lang="es-CO" sz="3200" dirty="0">
                <a:solidFill>
                  <a:schemeClr val="dk1"/>
                </a:solidFill>
                <a:latin typeface="Calibri"/>
                <a:ea typeface="Calibri"/>
                <a:cs typeface="Calibri"/>
                <a:sym typeface="Calibri"/>
              </a:rPr>
              <a:t>La forma más simple de presentar las conclusiones es enumerándolas consecutivamente, aunque se puede optar por recapitular brevemente el contenido del artículo, mencionando someramente su propósito, los métodos principales, los datos más sobresalientes y la contribución más importante de la investigación, y evitar repetir literalmente el contenido del resumen.</a:t>
            </a:r>
          </a:p>
          <a:p>
            <a:pPr marL="0" marR="0" lvl="0" indent="0" algn="just" rtl="0">
              <a:spcBef>
                <a:spcPts val="0"/>
              </a:spcBef>
              <a:spcAft>
                <a:spcPts val="0"/>
              </a:spcAft>
              <a:buNone/>
            </a:pPr>
            <a:endParaRPr sz="3200" dirty="0">
              <a:solidFill>
                <a:schemeClr val="dk1"/>
              </a:solidFill>
              <a:latin typeface="Calibri"/>
              <a:ea typeface="Calibri"/>
              <a:cs typeface="Calibri"/>
              <a:sym typeface="Calibri"/>
            </a:endParaRPr>
          </a:p>
        </p:txBody>
      </p:sp>
      <p:sp>
        <p:nvSpPr>
          <p:cNvPr id="53" name="Google Shape;53;p4"/>
          <p:cNvSpPr/>
          <p:nvPr/>
        </p:nvSpPr>
        <p:spPr>
          <a:xfrm>
            <a:off x="33467041" y="4800600"/>
            <a:ext cx="9144000" cy="685800"/>
          </a:xfrm>
          <a:prstGeom prst="rect">
            <a:avLst/>
          </a:prstGeom>
          <a:solidFill>
            <a:srgbClr val="3C7D90"/>
          </a:solidFill>
          <a:ln w="12700" cap="flat" cmpd="sng">
            <a:solidFill>
              <a:srgbClr val="3C7D90"/>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Conclusiones</a:t>
            </a:r>
            <a:endParaRPr lang="es-CO" dirty="0"/>
          </a:p>
        </p:txBody>
      </p:sp>
      <p:graphicFrame>
        <p:nvGraphicFramePr>
          <p:cNvPr id="56" name="Google Shape;56;p4" descr="Sample table with 4 columns, 7 rows." title="Sample Table"/>
          <p:cNvGraphicFramePr/>
          <p:nvPr/>
        </p:nvGraphicFramePr>
        <p:xfrm>
          <a:off x="11521440" y="22620773"/>
          <a:ext cx="10058400" cy="5439875"/>
        </p:xfrm>
        <a:graphic>
          <a:graphicData uri="http://schemas.openxmlformats.org/drawingml/2006/table">
            <a:tbl>
              <a:tblPr firstRow="1" bandRow="1">
                <a:noFill/>
                <a:tableStyleId>{F465C773-4D00-42AC-B78A-3E36279DA8F0}</a:tableStyleId>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2514600">
                  <a:extLst>
                    <a:ext uri="{9D8B030D-6E8A-4147-A177-3AD203B41FA5}">
                      <a16:colId xmlns:a16="http://schemas.microsoft.com/office/drawing/2014/main" val="20003"/>
                    </a:ext>
                  </a:extLst>
                </a:gridCol>
              </a:tblGrid>
              <a:tr h="777125">
                <a:tc>
                  <a:txBody>
                    <a:bodyPr/>
                    <a:lstStyle/>
                    <a:p>
                      <a:pPr marL="0" marR="0" lvl="0" indent="0" algn="ctr" rtl="0">
                        <a:spcBef>
                          <a:spcPts val="0"/>
                        </a:spcBef>
                        <a:spcAft>
                          <a:spcPts val="0"/>
                        </a:spcAft>
                        <a:buNone/>
                      </a:pPr>
                      <a:r>
                        <a:rPr lang="en-US" sz="2700"/>
                        <a:t>Título</a:t>
                      </a:r>
                      <a:endParaRPr sz="2700"/>
                    </a:p>
                  </a:txBody>
                  <a:tcPr marL="121925" marR="121925" marT="34300" marB="34300" anchor="ctr">
                    <a:solidFill>
                      <a:srgbClr val="030340"/>
                    </a:solidFill>
                  </a:tcPr>
                </a:tc>
                <a:tc>
                  <a:txBody>
                    <a:bodyPr/>
                    <a:lstStyle/>
                    <a:p>
                      <a:pPr marL="0" lvl="0" indent="0" algn="ctr" rtl="0">
                        <a:spcBef>
                          <a:spcPts val="0"/>
                        </a:spcBef>
                        <a:spcAft>
                          <a:spcPts val="0"/>
                        </a:spcAft>
                        <a:buClr>
                          <a:schemeClr val="dk1"/>
                        </a:buClr>
                        <a:buFont typeface="Arial"/>
                        <a:buNone/>
                      </a:pPr>
                      <a:r>
                        <a:rPr lang="en-US" sz="2700"/>
                        <a:t>Título</a:t>
                      </a:r>
                      <a:endParaRPr/>
                    </a:p>
                  </a:txBody>
                  <a:tcPr marL="121925" marR="121925" marT="34300" marB="34300" anchor="ctr">
                    <a:solidFill>
                      <a:srgbClr val="030340"/>
                    </a:solidFill>
                  </a:tcPr>
                </a:tc>
                <a:tc>
                  <a:txBody>
                    <a:bodyPr/>
                    <a:lstStyle/>
                    <a:p>
                      <a:pPr marL="0" lvl="0" indent="0" algn="ctr" rtl="0">
                        <a:spcBef>
                          <a:spcPts val="0"/>
                        </a:spcBef>
                        <a:spcAft>
                          <a:spcPts val="0"/>
                        </a:spcAft>
                        <a:buClr>
                          <a:schemeClr val="dk1"/>
                        </a:buClr>
                        <a:buFont typeface="Arial"/>
                        <a:buNone/>
                      </a:pPr>
                      <a:r>
                        <a:rPr lang="en-US" sz="2700"/>
                        <a:t>Título</a:t>
                      </a:r>
                      <a:endParaRPr/>
                    </a:p>
                  </a:txBody>
                  <a:tcPr marL="121925" marR="121925" marT="34300" marB="34300" anchor="ctr">
                    <a:solidFill>
                      <a:srgbClr val="030340"/>
                    </a:solidFill>
                  </a:tcPr>
                </a:tc>
                <a:tc>
                  <a:txBody>
                    <a:bodyPr/>
                    <a:lstStyle/>
                    <a:p>
                      <a:pPr marL="0" lvl="0" indent="0" algn="ctr" rtl="0">
                        <a:spcBef>
                          <a:spcPts val="0"/>
                        </a:spcBef>
                        <a:spcAft>
                          <a:spcPts val="0"/>
                        </a:spcAft>
                        <a:buClr>
                          <a:schemeClr val="dk1"/>
                        </a:buClr>
                        <a:buFont typeface="Arial"/>
                        <a:buNone/>
                      </a:pPr>
                      <a:r>
                        <a:rPr lang="en-US" sz="2700"/>
                        <a:t>Título</a:t>
                      </a:r>
                      <a:endParaRPr/>
                    </a:p>
                  </a:txBody>
                  <a:tcPr marL="121925" marR="121925" marT="34300" marB="34300" anchor="ctr">
                    <a:solidFill>
                      <a:srgbClr val="030340"/>
                    </a:solidFill>
                  </a:tcPr>
                </a:tc>
                <a:extLst>
                  <a:ext uri="{0D108BD9-81ED-4DB2-BD59-A6C34878D82A}">
                    <a16:rowId xmlns:a16="http://schemas.microsoft.com/office/drawing/2014/main" val="10000"/>
                  </a:ext>
                </a:extLst>
              </a:tr>
              <a:tr h="777125">
                <a:tc>
                  <a:txBody>
                    <a:bodyPr/>
                    <a:lstStyle/>
                    <a:p>
                      <a:pPr marL="0" marR="0" lvl="0" indent="0" algn="ctr" rtl="0">
                        <a:spcBef>
                          <a:spcPts val="0"/>
                        </a:spcBef>
                        <a:spcAft>
                          <a:spcPts val="0"/>
                        </a:spcAft>
                        <a:buNone/>
                      </a:pPr>
                      <a:r>
                        <a:rPr lang="en-US" sz="2700"/>
                        <a:t>Item</a:t>
                      </a:r>
                      <a:endParaRPr/>
                    </a:p>
                  </a:txBody>
                  <a:tcPr marL="121925" marR="121925" marT="34300" marB="34300" anchor="ctr"/>
                </a:tc>
                <a:tc>
                  <a:txBody>
                    <a:bodyPr/>
                    <a:lstStyle/>
                    <a:p>
                      <a:pPr marL="0" marR="0" lvl="0" indent="0" algn="ctr" rtl="0">
                        <a:spcBef>
                          <a:spcPts val="0"/>
                        </a:spcBef>
                        <a:spcAft>
                          <a:spcPts val="0"/>
                        </a:spcAft>
                        <a:buNone/>
                      </a:pPr>
                      <a:r>
                        <a:rPr lang="en-US" sz="2700"/>
                        <a:t>800</a:t>
                      </a:r>
                      <a:endParaRPr/>
                    </a:p>
                  </a:txBody>
                  <a:tcPr marL="121925" marR="121925" marT="34300" marB="34300" anchor="ctr"/>
                </a:tc>
                <a:tc>
                  <a:txBody>
                    <a:bodyPr/>
                    <a:lstStyle/>
                    <a:p>
                      <a:pPr marL="0" marR="0" lvl="0" indent="0" algn="ctr" rtl="0">
                        <a:spcBef>
                          <a:spcPts val="0"/>
                        </a:spcBef>
                        <a:spcAft>
                          <a:spcPts val="0"/>
                        </a:spcAft>
                        <a:buNone/>
                      </a:pPr>
                      <a:r>
                        <a:rPr lang="en-US" sz="2700"/>
                        <a:t>790</a:t>
                      </a:r>
                      <a:endParaRPr/>
                    </a:p>
                  </a:txBody>
                  <a:tcPr marL="121925" marR="121925" marT="34300" marB="34300" anchor="ctr"/>
                </a:tc>
                <a:tc>
                  <a:txBody>
                    <a:bodyPr/>
                    <a:lstStyle/>
                    <a:p>
                      <a:pPr marL="0" marR="0" lvl="0" indent="0" algn="ctr" rtl="0">
                        <a:spcBef>
                          <a:spcPts val="0"/>
                        </a:spcBef>
                        <a:spcAft>
                          <a:spcPts val="0"/>
                        </a:spcAft>
                        <a:buNone/>
                      </a:pPr>
                      <a:r>
                        <a:rPr lang="en-US" sz="2700"/>
                        <a:t>4001</a:t>
                      </a:r>
                      <a:endParaRPr/>
                    </a:p>
                  </a:txBody>
                  <a:tcPr marL="121925" marR="121925" marT="34300" marB="34300" anchor="ctr"/>
                </a:tc>
                <a:extLst>
                  <a:ext uri="{0D108BD9-81ED-4DB2-BD59-A6C34878D82A}">
                    <a16:rowId xmlns:a16="http://schemas.microsoft.com/office/drawing/2014/main" val="10001"/>
                  </a:ext>
                </a:extLst>
              </a:tr>
              <a:tr h="777125">
                <a:tc>
                  <a:txBody>
                    <a:bodyPr/>
                    <a:lstStyle/>
                    <a:p>
                      <a:pPr marL="0" marR="0" lvl="0" indent="0" algn="ctr" rtl="0">
                        <a:spcBef>
                          <a:spcPts val="0"/>
                        </a:spcBef>
                        <a:spcAft>
                          <a:spcPts val="0"/>
                        </a:spcAft>
                        <a:buNone/>
                      </a:pPr>
                      <a:r>
                        <a:rPr lang="en-US" sz="2700"/>
                        <a:t>Item</a:t>
                      </a:r>
                      <a:endParaRPr/>
                    </a:p>
                  </a:txBody>
                  <a:tcPr marL="121925" marR="121925" marT="34300" marB="34300" anchor="ctr"/>
                </a:tc>
                <a:tc>
                  <a:txBody>
                    <a:bodyPr/>
                    <a:lstStyle/>
                    <a:p>
                      <a:pPr marL="0" marR="0" lvl="0" indent="0" algn="ctr" rtl="0">
                        <a:spcBef>
                          <a:spcPts val="0"/>
                        </a:spcBef>
                        <a:spcAft>
                          <a:spcPts val="0"/>
                        </a:spcAft>
                        <a:buNone/>
                      </a:pPr>
                      <a:r>
                        <a:rPr lang="en-US" sz="2700"/>
                        <a:t>356</a:t>
                      </a:r>
                      <a:endParaRPr/>
                    </a:p>
                  </a:txBody>
                  <a:tcPr marL="121925" marR="121925" marT="34300" marB="34300" anchor="ctr"/>
                </a:tc>
                <a:tc>
                  <a:txBody>
                    <a:bodyPr/>
                    <a:lstStyle/>
                    <a:p>
                      <a:pPr marL="0" marR="0" lvl="0" indent="0" algn="ctr" rtl="0">
                        <a:spcBef>
                          <a:spcPts val="0"/>
                        </a:spcBef>
                        <a:spcAft>
                          <a:spcPts val="0"/>
                        </a:spcAft>
                        <a:buNone/>
                      </a:pPr>
                      <a:r>
                        <a:rPr lang="en-US" sz="2700"/>
                        <a:t>856</a:t>
                      </a:r>
                      <a:endParaRPr/>
                    </a:p>
                  </a:txBody>
                  <a:tcPr marL="121925" marR="121925" marT="34300" marB="34300" anchor="ctr"/>
                </a:tc>
                <a:tc>
                  <a:txBody>
                    <a:bodyPr/>
                    <a:lstStyle/>
                    <a:p>
                      <a:pPr marL="0" marR="0" lvl="0" indent="0" algn="ctr" rtl="0">
                        <a:spcBef>
                          <a:spcPts val="0"/>
                        </a:spcBef>
                        <a:spcAft>
                          <a:spcPts val="0"/>
                        </a:spcAft>
                        <a:buNone/>
                      </a:pPr>
                      <a:r>
                        <a:rPr lang="en-US" sz="2700"/>
                        <a:t>290</a:t>
                      </a:r>
                      <a:endParaRPr/>
                    </a:p>
                  </a:txBody>
                  <a:tcPr marL="121925" marR="121925" marT="34300" marB="34300" anchor="ctr"/>
                </a:tc>
                <a:extLst>
                  <a:ext uri="{0D108BD9-81ED-4DB2-BD59-A6C34878D82A}">
                    <a16:rowId xmlns:a16="http://schemas.microsoft.com/office/drawing/2014/main" val="10002"/>
                  </a:ext>
                </a:extLst>
              </a:tr>
              <a:tr h="777125">
                <a:tc>
                  <a:txBody>
                    <a:bodyPr/>
                    <a:lstStyle/>
                    <a:p>
                      <a:pPr marL="0" marR="0" lvl="0" indent="0" algn="ctr" rtl="0">
                        <a:spcBef>
                          <a:spcPts val="0"/>
                        </a:spcBef>
                        <a:spcAft>
                          <a:spcPts val="0"/>
                        </a:spcAft>
                        <a:buNone/>
                      </a:pPr>
                      <a:r>
                        <a:rPr lang="en-US" sz="2700"/>
                        <a:t>Item</a:t>
                      </a:r>
                      <a:endParaRPr/>
                    </a:p>
                  </a:txBody>
                  <a:tcPr marL="121925" marR="121925" marT="34300" marB="34300" anchor="ctr"/>
                </a:tc>
                <a:tc>
                  <a:txBody>
                    <a:bodyPr/>
                    <a:lstStyle/>
                    <a:p>
                      <a:pPr marL="0" marR="0" lvl="0" indent="0" algn="ctr" rtl="0">
                        <a:spcBef>
                          <a:spcPts val="0"/>
                        </a:spcBef>
                        <a:spcAft>
                          <a:spcPts val="0"/>
                        </a:spcAft>
                        <a:buNone/>
                      </a:pPr>
                      <a:r>
                        <a:rPr lang="en-US" sz="2700"/>
                        <a:t>228</a:t>
                      </a:r>
                      <a:endParaRPr/>
                    </a:p>
                  </a:txBody>
                  <a:tcPr marL="121925" marR="121925" marT="34300" marB="34300" anchor="ctr"/>
                </a:tc>
                <a:tc>
                  <a:txBody>
                    <a:bodyPr/>
                    <a:lstStyle/>
                    <a:p>
                      <a:pPr marL="0" marR="0" lvl="0" indent="0" algn="ctr" rtl="0">
                        <a:spcBef>
                          <a:spcPts val="0"/>
                        </a:spcBef>
                        <a:spcAft>
                          <a:spcPts val="0"/>
                        </a:spcAft>
                        <a:buNone/>
                      </a:pPr>
                      <a:r>
                        <a:rPr lang="en-US" sz="2700" dirty="0"/>
                        <a:t>134</a:t>
                      </a:r>
                      <a:endParaRPr dirty="0"/>
                    </a:p>
                  </a:txBody>
                  <a:tcPr marL="121925" marR="121925" marT="34300" marB="34300" anchor="ctr"/>
                </a:tc>
                <a:tc>
                  <a:txBody>
                    <a:bodyPr/>
                    <a:lstStyle/>
                    <a:p>
                      <a:pPr marL="0" marR="0" lvl="0" indent="0" algn="ctr" rtl="0">
                        <a:spcBef>
                          <a:spcPts val="0"/>
                        </a:spcBef>
                        <a:spcAft>
                          <a:spcPts val="0"/>
                        </a:spcAft>
                        <a:buNone/>
                      </a:pPr>
                      <a:r>
                        <a:rPr lang="en-US" sz="2700"/>
                        <a:t>238</a:t>
                      </a:r>
                      <a:endParaRPr/>
                    </a:p>
                  </a:txBody>
                  <a:tcPr marL="121925" marR="121925" marT="34300" marB="34300" anchor="ctr"/>
                </a:tc>
                <a:extLst>
                  <a:ext uri="{0D108BD9-81ED-4DB2-BD59-A6C34878D82A}">
                    <a16:rowId xmlns:a16="http://schemas.microsoft.com/office/drawing/2014/main" val="10003"/>
                  </a:ext>
                </a:extLst>
              </a:tr>
              <a:tr h="777125">
                <a:tc>
                  <a:txBody>
                    <a:bodyPr/>
                    <a:lstStyle/>
                    <a:p>
                      <a:pPr marL="0" marR="0" lvl="0" indent="0" algn="ctr" rtl="0">
                        <a:spcBef>
                          <a:spcPts val="0"/>
                        </a:spcBef>
                        <a:spcAft>
                          <a:spcPts val="0"/>
                        </a:spcAft>
                        <a:buNone/>
                      </a:pPr>
                      <a:r>
                        <a:rPr lang="en-US" sz="2700"/>
                        <a:t>Item</a:t>
                      </a:r>
                      <a:endParaRPr/>
                    </a:p>
                  </a:txBody>
                  <a:tcPr marL="121925" marR="121925" marT="34300" marB="34300" anchor="ctr"/>
                </a:tc>
                <a:tc>
                  <a:txBody>
                    <a:bodyPr/>
                    <a:lstStyle/>
                    <a:p>
                      <a:pPr marL="0" marR="0" lvl="0" indent="0" algn="ctr" rtl="0">
                        <a:spcBef>
                          <a:spcPts val="0"/>
                        </a:spcBef>
                        <a:spcAft>
                          <a:spcPts val="0"/>
                        </a:spcAft>
                        <a:buNone/>
                      </a:pPr>
                      <a:r>
                        <a:rPr lang="en-US" sz="2700"/>
                        <a:t>954</a:t>
                      </a:r>
                      <a:endParaRPr/>
                    </a:p>
                  </a:txBody>
                  <a:tcPr marL="121925" marR="121925" marT="34300" marB="34300" anchor="ctr"/>
                </a:tc>
                <a:tc>
                  <a:txBody>
                    <a:bodyPr/>
                    <a:lstStyle/>
                    <a:p>
                      <a:pPr marL="0" marR="0" lvl="0" indent="0" algn="ctr" rtl="0">
                        <a:spcBef>
                          <a:spcPts val="0"/>
                        </a:spcBef>
                        <a:spcAft>
                          <a:spcPts val="0"/>
                        </a:spcAft>
                        <a:buNone/>
                      </a:pPr>
                      <a:r>
                        <a:rPr lang="en-US" sz="2700"/>
                        <a:t>875</a:t>
                      </a:r>
                      <a:endParaRPr/>
                    </a:p>
                  </a:txBody>
                  <a:tcPr marL="121925" marR="121925" marT="34300" marB="34300" anchor="ctr"/>
                </a:tc>
                <a:tc>
                  <a:txBody>
                    <a:bodyPr/>
                    <a:lstStyle/>
                    <a:p>
                      <a:pPr marL="0" marR="0" lvl="0" indent="0" algn="ctr" rtl="0">
                        <a:spcBef>
                          <a:spcPts val="0"/>
                        </a:spcBef>
                        <a:spcAft>
                          <a:spcPts val="0"/>
                        </a:spcAft>
                        <a:buNone/>
                      </a:pPr>
                      <a:r>
                        <a:rPr lang="en-US" sz="2700"/>
                        <a:t>976</a:t>
                      </a:r>
                      <a:endParaRPr/>
                    </a:p>
                  </a:txBody>
                  <a:tcPr marL="121925" marR="121925" marT="34300" marB="34300" anchor="ctr"/>
                </a:tc>
                <a:extLst>
                  <a:ext uri="{0D108BD9-81ED-4DB2-BD59-A6C34878D82A}">
                    <a16:rowId xmlns:a16="http://schemas.microsoft.com/office/drawing/2014/main" val="10004"/>
                  </a:ext>
                </a:extLst>
              </a:tr>
              <a:tr h="777125">
                <a:tc>
                  <a:txBody>
                    <a:bodyPr/>
                    <a:lstStyle/>
                    <a:p>
                      <a:pPr marL="0" marR="0" lvl="0" indent="0" algn="ctr" rtl="0">
                        <a:spcBef>
                          <a:spcPts val="0"/>
                        </a:spcBef>
                        <a:spcAft>
                          <a:spcPts val="0"/>
                        </a:spcAft>
                        <a:buNone/>
                      </a:pPr>
                      <a:r>
                        <a:rPr lang="en-US" sz="2700"/>
                        <a:t>Item</a:t>
                      </a:r>
                      <a:endParaRPr/>
                    </a:p>
                  </a:txBody>
                  <a:tcPr marL="121925" marR="121925" marT="34300" marB="34300" anchor="ctr"/>
                </a:tc>
                <a:tc>
                  <a:txBody>
                    <a:bodyPr/>
                    <a:lstStyle/>
                    <a:p>
                      <a:pPr marL="0" marR="0" lvl="0" indent="0" algn="ctr" rtl="0">
                        <a:spcBef>
                          <a:spcPts val="0"/>
                        </a:spcBef>
                        <a:spcAft>
                          <a:spcPts val="0"/>
                        </a:spcAft>
                        <a:buNone/>
                      </a:pPr>
                      <a:r>
                        <a:rPr lang="en-US" sz="2700"/>
                        <a:t>324</a:t>
                      </a:r>
                      <a:endParaRPr/>
                    </a:p>
                  </a:txBody>
                  <a:tcPr marL="121925" marR="121925" marT="34300" marB="34300" anchor="ctr"/>
                </a:tc>
                <a:tc>
                  <a:txBody>
                    <a:bodyPr/>
                    <a:lstStyle/>
                    <a:p>
                      <a:pPr marL="0" marR="0" lvl="0" indent="0" algn="ctr" rtl="0">
                        <a:spcBef>
                          <a:spcPts val="0"/>
                        </a:spcBef>
                        <a:spcAft>
                          <a:spcPts val="0"/>
                        </a:spcAft>
                        <a:buNone/>
                      </a:pPr>
                      <a:r>
                        <a:rPr lang="en-US" sz="2700"/>
                        <a:t>325</a:t>
                      </a:r>
                      <a:endParaRPr/>
                    </a:p>
                  </a:txBody>
                  <a:tcPr marL="121925" marR="121925" marT="34300" marB="34300" anchor="ctr"/>
                </a:tc>
                <a:tc>
                  <a:txBody>
                    <a:bodyPr/>
                    <a:lstStyle/>
                    <a:p>
                      <a:pPr marL="0" marR="0" lvl="0" indent="0" algn="ctr" rtl="0">
                        <a:spcBef>
                          <a:spcPts val="0"/>
                        </a:spcBef>
                        <a:spcAft>
                          <a:spcPts val="0"/>
                        </a:spcAft>
                        <a:buNone/>
                      </a:pPr>
                      <a:r>
                        <a:rPr lang="en-US" sz="2700"/>
                        <a:t>301</a:t>
                      </a:r>
                      <a:endParaRPr/>
                    </a:p>
                  </a:txBody>
                  <a:tcPr marL="121925" marR="121925" marT="34300" marB="34300" anchor="ctr"/>
                </a:tc>
                <a:extLst>
                  <a:ext uri="{0D108BD9-81ED-4DB2-BD59-A6C34878D82A}">
                    <a16:rowId xmlns:a16="http://schemas.microsoft.com/office/drawing/2014/main" val="10005"/>
                  </a:ext>
                </a:extLst>
              </a:tr>
              <a:tr h="777125">
                <a:tc>
                  <a:txBody>
                    <a:bodyPr/>
                    <a:lstStyle/>
                    <a:p>
                      <a:pPr marL="0" marR="0" lvl="0" indent="0" algn="ctr" rtl="0">
                        <a:spcBef>
                          <a:spcPts val="0"/>
                        </a:spcBef>
                        <a:spcAft>
                          <a:spcPts val="0"/>
                        </a:spcAft>
                        <a:buNone/>
                      </a:pPr>
                      <a:r>
                        <a:rPr lang="en-US" sz="2700"/>
                        <a:t>Item</a:t>
                      </a:r>
                      <a:endParaRPr/>
                    </a:p>
                  </a:txBody>
                  <a:tcPr marL="121925" marR="121925" marT="34300" marB="34300" anchor="ctr"/>
                </a:tc>
                <a:tc>
                  <a:txBody>
                    <a:bodyPr/>
                    <a:lstStyle/>
                    <a:p>
                      <a:pPr marL="0" marR="0" lvl="0" indent="0" algn="ctr" rtl="0">
                        <a:spcBef>
                          <a:spcPts val="0"/>
                        </a:spcBef>
                        <a:spcAft>
                          <a:spcPts val="0"/>
                        </a:spcAft>
                        <a:buNone/>
                      </a:pPr>
                      <a:r>
                        <a:rPr lang="en-US" sz="2700"/>
                        <a:t>199</a:t>
                      </a:r>
                      <a:endParaRPr/>
                    </a:p>
                  </a:txBody>
                  <a:tcPr marL="121925" marR="121925" marT="34300" marB="34300" anchor="ctr"/>
                </a:tc>
                <a:tc>
                  <a:txBody>
                    <a:bodyPr/>
                    <a:lstStyle/>
                    <a:p>
                      <a:pPr marL="0" marR="0" lvl="0" indent="0" algn="ctr" rtl="0">
                        <a:spcBef>
                          <a:spcPts val="0"/>
                        </a:spcBef>
                        <a:spcAft>
                          <a:spcPts val="0"/>
                        </a:spcAft>
                        <a:buNone/>
                      </a:pPr>
                      <a:r>
                        <a:rPr lang="en-US" sz="2700"/>
                        <a:t>137</a:t>
                      </a:r>
                      <a:endParaRPr/>
                    </a:p>
                  </a:txBody>
                  <a:tcPr marL="121925" marR="121925" marT="34300" marB="34300" anchor="ctr"/>
                </a:tc>
                <a:tc>
                  <a:txBody>
                    <a:bodyPr/>
                    <a:lstStyle/>
                    <a:p>
                      <a:pPr marL="0" marR="0" lvl="0" indent="0" algn="ctr" rtl="0">
                        <a:spcBef>
                          <a:spcPts val="0"/>
                        </a:spcBef>
                        <a:spcAft>
                          <a:spcPts val="0"/>
                        </a:spcAft>
                        <a:buNone/>
                      </a:pPr>
                      <a:r>
                        <a:rPr lang="en-US" sz="2700" dirty="0"/>
                        <a:t>186</a:t>
                      </a:r>
                      <a:endParaRPr dirty="0"/>
                    </a:p>
                  </a:txBody>
                  <a:tcPr marL="121925" marR="121925" marT="34300" marB="34300" anchor="ctr"/>
                </a:tc>
                <a:extLst>
                  <a:ext uri="{0D108BD9-81ED-4DB2-BD59-A6C34878D82A}">
                    <a16:rowId xmlns:a16="http://schemas.microsoft.com/office/drawing/2014/main" val="10006"/>
                  </a:ext>
                </a:extLst>
              </a:tr>
            </a:tbl>
          </a:graphicData>
        </a:graphic>
      </p:graphicFrame>
      <p:sp>
        <p:nvSpPr>
          <p:cNvPr id="57" name="Google Shape;57;p4"/>
          <p:cNvSpPr txBox="1"/>
          <p:nvPr/>
        </p:nvSpPr>
        <p:spPr>
          <a:xfrm>
            <a:off x="1280160" y="14173200"/>
            <a:ext cx="9144000" cy="13572900"/>
          </a:xfrm>
          <a:prstGeom prst="rect">
            <a:avLst/>
          </a:prstGeom>
          <a:solidFill>
            <a:schemeClr val="lt1"/>
          </a:solidFill>
          <a:ln w="12700" cap="flat" cmpd="sng">
            <a:solidFill>
              <a:srgbClr val="A0A01C"/>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a:solidFill>
                  <a:schemeClr val="dk1"/>
                </a:solidFill>
                <a:latin typeface="Calibri"/>
                <a:ea typeface="Calibri"/>
                <a:cs typeface="Calibri"/>
                <a:sym typeface="Calibri"/>
              </a:rPr>
              <a:t>Constituye la presentación de la pregunta ¿Por qué se ha hecho este trabajo?</a:t>
            </a:r>
          </a:p>
          <a:p>
            <a:pPr marL="0" marR="0" lvl="0" indent="0" algn="just" rtl="0">
              <a:spcBef>
                <a:spcPts val="0"/>
              </a:spcBef>
              <a:spcAft>
                <a:spcPts val="0"/>
              </a:spcAft>
              <a:buNone/>
            </a:pPr>
            <a:endParaRPr lang="es-CO" sz="320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a:solidFill>
                  <a:schemeClr val="dk1"/>
                </a:solidFill>
                <a:latin typeface="Calibri"/>
                <a:ea typeface="Calibri"/>
                <a:cs typeface="Calibri"/>
                <a:sym typeface="Calibri"/>
              </a:rPr>
              <a:t>La introducción informa tres elementos muy importantes de la investigación: el propósito, la importancia y el conocimiento actual del tema. Requiere que el autor establezca el marco contextual en el que se inserta el problema que se va a resolver, qué es lo que se sabe acerca del asunto en cuestión, qué es lo que se desconoce y qué representaría desde el punto de vista científico, tecnológico, económico y social conocer lo que no se sabe. Esta construcción de lo general a lo particular concluye evidentemente con el objetivo, la hipótesis de trabajo o ambos, que son los elementos con los que debe finalizar este apartado.</a:t>
            </a:r>
          </a:p>
          <a:p>
            <a:pPr marL="0" marR="0" lvl="0" indent="0" algn="just" rtl="0">
              <a:spcBef>
                <a:spcPts val="0"/>
              </a:spcBef>
              <a:spcAft>
                <a:spcPts val="0"/>
              </a:spcAft>
              <a:buNone/>
            </a:pPr>
            <a:endParaRPr lang="es-CO" sz="320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a:solidFill>
                  <a:schemeClr val="dk1"/>
                </a:solidFill>
                <a:latin typeface="Calibri"/>
                <a:ea typeface="Calibri"/>
                <a:cs typeface="Calibri"/>
                <a:sym typeface="Calibri"/>
              </a:rPr>
              <a:t>Esta sección es una forma de atraer al lector y darle la mayor información posible. No obstante debe ser breve y concisa. El texto debe ser claro y objetivo evitando la redundancia natural del idioma español y las figuras literarias.</a:t>
            </a:r>
          </a:p>
          <a:p>
            <a:pPr marL="0" marR="0" lvl="0" indent="0" algn="just" rtl="0">
              <a:spcBef>
                <a:spcPts val="0"/>
              </a:spcBef>
              <a:spcAft>
                <a:spcPts val="0"/>
              </a:spcAft>
              <a:buNone/>
            </a:pPr>
            <a:endParaRPr lang="es-CO" sz="320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a:solidFill>
                  <a:schemeClr val="dk1"/>
                </a:solidFill>
                <a:latin typeface="Calibri"/>
                <a:ea typeface="Calibri"/>
                <a:cs typeface="Calibri"/>
                <a:sym typeface="Calibri"/>
              </a:rPr>
              <a:t>Esta sección se debe redactar en tiempo presente.</a:t>
            </a:r>
          </a:p>
        </p:txBody>
      </p:sp>
      <p:sp>
        <p:nvSpPr>
          <p:cNvPr id="58" name="Google Shape;58;p4"/>
          <p:cNvSpPr/>
          <p:nvPr/>
        </p:nvSpPr>
        <p:spPr>
          <a:xfrm>
            <a:off x="11521440" y="13487400"/>
            <a:ext cx="20848320" cy="685800"/>
          </a:xfrm>
          <a:prstGeom prst="rect">
            <a:avLst/>
          </a:prstGeom>
          <a:solidFill>
            <a:srgbClr val="01B49E"/>
          </a:solidFill>
          <a:ln w="12700" cap="flat" cmpd="sng">
            <a:solidFill>
              <a:srgbClr val="01B49E"/>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Resultados</a:t>
            </a:r>
            <a:endParaRPr lang="es-CO" dirty="0"/>
          </a:p>
        </p:txBody>
      </p:sp>
      <p:pic>
        <p:nvPicPr>
          <p:cNvPr id="59" name="Google Shape;59;p4" descr="Picture1"/>
          <p:cNvPicPr preferRelativeResize="0"/>
          <p:nvPr/>
        </p:nvPicPr>
        <p:blipFill rotWithShape="1">
          <a:blip r:embed="rId3">
            <a:alphaModFix/>
          </a:blip>
          <a:srcRect/>
          <a:stretch/>
        </p:blipFill>
        <p:spPr>
          <a:xfrm>
            <a:off x="22882909" y="8458138"/>
            <a:ext cx="4114800" cy="2848707"/>
          </a:xfrm>
          <a:prstGeom prst="rect">
            <a:avLst/>
          </a:prstGeom>
          <a:noFill/>
          <a:ln w="9525" cap="flat" cmpd="sng">
            <a:solidFill>
              <a:srgbClr val="0F243E"/>
            </a:solidFill>
            <a:prstDash val="solid"/>
            <a:miter lim="800000"/>
            <a:headEnd type="none" w="sm" len="sm"/>
            <a:tailEnd type="none" w="sm" len="sm"/>
          </a:ln>
        </p:spPr>
      </p:pic>
      <p:pic>
        <p:nvPicPr>
          <p:cNvPr id="60" name="Google Shape;60;p4" descr="Picture2"/>
          <p:cNvPicPr preferRelativeResize="0"/>
          <p:nvPr/>
        </p:nvPicPr>
        <p:blipFill rotWithShape="1">
          <a:blip r:embed="rId4">
            <a:alphaModFix/>
          </a:blip>
          <a:srcRect/>
          <a:stretch/>
        </p:blipFill>
        <p:spPr>
          <a:xfrm>
            <a:off x="27759709" y="8458200"/>
            <a:ext cx="4114800" cy="2848812"/>
          </a:xfrm>
          <a:prstGeom prst="rect">
            <a:avLst/>
          </a:prstGeom>
          <a:noFill/>
          <a:ln>
            <a:noFill/>
          </a:ln>
        </p:spPr>
      </p:pic>
      <p:sp>
        <p:nvSpPr>
          <p:cNvPr id="61" name="Google Shape;61;p4"/>
          <p:cNvSpPr txBox="1"/>
          <p:nvPr/>
        </p:nvSpPr>
        <p:spPr>
          <a:xfrm>
            <a:off x="22839373" y="11513095"/>
            <a:ext cx="3847800"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Figura 1.</a:t>
            </a:r>
            <a:r>
              <a:rPr lang="en-US" sz="2400">
                <a:solidFill>
                  <a:schemeClr val="dk1"/>
                </a:solidFill>
                <a:latin typeface="Calibri"/>
                <a:ea typeface="Calibri"/>
                <a:cs typeface="Calibri"/>
                <a:sym typeface="Calibri"/>
              </a:rPr>
              <a:t> Título</a:t>
            </a:r>
            <a:endParaRPr/>
          </a:p>
        </p:txBody>
      </p:sp>
      <p:sp>
        <p:nvSpPr>
          <p:cNvPr id="62" name="Google Shape;62;p4"/>
          <p:cNvSpPr txBox="1"/>
          <p:nvPr/>
        </p:nvSpPr>
        <p:spPr>
          <a:xfrm>
            <a:off x="27716172" y="11513095"/>
            <a:ext cx="3847800"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Figura 2.</a:t>
            </a:r>
            <a:r>
              <a:rPr lang="en-US" sz="2400">
                <a:solidFill>
                  <a:schemeClr val="dk1"/>
                </a:solidFill>
                <a:latin typeface="Calibri"/>
                <a:ea typeface="Calibri"/>
                <a:cs typeface="Calibri"/>
                <a:sym typeface="Calibri"/>
              </a:rPr>
              <a:t> Título</a:t>
            </a:r>
            <a:endParaRPr/>
          </a:p>
        </p:txBody>
      </p:sp>
      <p:sp>
        <p:nvSpPr>
          <p:cNvPr id="63" name="Google Shape;63;p4"/>
          <p:cNvSpPr txBox="1"/>
          <p:nvPr/>
        </p:nvSpPr>
        <p:spPr>
          <a:xfrm>
            <a:off x="11521440" y="22067536"/>
            <a:ext cx="3736640" cy="438569"/>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Tabla 1.</a:t>
            </a:r>
            <a:r>
              <a:rPr lang="en-US" sz="2400">
                <a:solidFill>
                  <a:schemeClr val="dk1"/>
                </a:solidFill>
                <a:latin typeface="Calibri"/>
                <a:ea typeface="Calibri"/>
                <a:cs typeface="Calibri"/>
                <a:sym typeface="Calibri"/>
              </a:rPr>
              <a:t> Título</a:t>
            </a:r>
            <a:endParaRPr/>
          </a:p>
        </p:txBody>
      </p:sp>
      <p:pic>
        <p:nvPicPr>
          <p:cNvPr id="64" name="Google Shape;64;p4"/>
          <p:cNvPicPr preferRelativeResize="0"/>
          <p:nvPr/>
        </p:nvPicPr>
        <p:blipFill rotWithShape="1">
          <a:blip r:embed="rId5">
            <a:alphaModFix/>
          </a:blip>
          <a:srcRect/>
          <a:stretch/>
        </p:blipFill>
        <p:spPr>
          <a:xfrm>
            <a:off x="22402800" y="22707600"/>
            <a:ext cx="9921240" cy="5410200"/>
          </a:xfrm>
          <a:prstGeom prst="rect">
            <a:avLst/>
          </a:prstGeom>
          <a:noFill/>
          <a:ln>
            <a:noFill/>
          </a:ln>
        </p:spPr>
      </p:pic>
      <p:sp>
        <p:nvSpPr>
          <p:cNvPr id="65" name="Google Shape;65;p4"/>
          <p:cNvSpPr txBox="1"/>
          <p:nvPr/>
        </p:nvSpPr>
        <p:spPr>
          <a:xfrm>
            <a:off x="22402800" y="22067525"/>
            <a:ext cx="5766900"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Gráfico 1.</a:t>
            </a:r>
            <a:r>
              <a:rPr lang="en-US" sz="2400">
                <a:solidFill>
                  <a:schemeClr val="dk1"/>
                </a:solidFill>
                <a:latin typeface="Calibri"/>
                <a:ea typeface="Calibri"/>
                <a:cs typeface="Calibri"/>
                <a:sym typeface="Calibri"/>
              </a:rPr>
              <a:t> Título</a:t>
            </a:r>
            <a:endParaRPr/>
          </a:p>
        </p:txBody>
      </p:sp>
      <p:sp>
        <p:nvSpPr>
          <p:cNvPr id="66" name="Google Shape;66;p4"/>
          <p:cNvSpPr txBox="1"/>
          <p:nvPr/>
        </p:nvSpPr>
        <p:spPr>
          <a:xfrm>
            <a:off x="33467041" y="23334341"/>
            <a:ext cx="9144000" cy="4220308"/>
          </a:xfrm>
          <a:prstGeom prst="rect">
            <a:avLst/>
          </a:prstGeom>
          <a:solidFill>
            <a:schemeClr val="lt1"/>
          </a:solidFill>
          <a:ln w="12700" cap="flat" cmpd="sng">
            <a:solidFill>
              <a:srgbClr val="CCE134"/>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a:solidFill>
                  <a:schemeClr val="dk1"/>
                </a:solidFill>
                <a:latin typeface="Calibri"/>
                <a:ea typeface="Calibri"/>
                <a:cs typeface="Calibri"/>
                <a:sym typeface="Calibri"/>
              </a:rPr>
              <a:t>Puede incluir recomendaciones y sugerencias para investigaciones futuras, tales como métodos alternos que podrían dar mejores resultados, tareas que no se hicieron y que debieron hacerse y aspectos que merecen explorarse en las próximas investigaciones.</a:t>
            </a:r>
            <a:endParaRPr lang="es-CO"/>
          </a:p>
        </p:txBody>
      </p:sp>
      <p:sp>
        <p:nvSpPr>
          <p:cNvPr id="67" name="Google Shape;67;p4"/>
          <p:cNvSpPr/>
          <p:nvPr/>
        </p:nvSpPr>
        <p:spPr>
          <a:xfrm>
            <a:off x="33467041" y="22648540"/>
            <a:ext cx="9144000" cy="685800"/>
          </a:xfrm>
          <a:prstGeom prst="rect">
            <a:avLst/>
          </a:prstGeom>
          <a:solidFill>
            <a:srgbClr val="CCE134"/>
          </a:solidFill>
          <a:ln w="12700" cap="flat" cmpd="sng">
            <a:solidFill>
              <a:srgbClr val="CCE134"/>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a:solidFill>
                  <a:srgbClr val="EAF1DD"/>
                </a:solidFill>
                <a:latin typeface="Calibri"/>
                <a:ea typeface="Calibri"/>
                <a:cs typeface="Calibri"/>
                <a:sym typeface="Calibri"/>
              </a:rPr>
              <a:t>Trabajo Futuro</a:t>
            </a:r>
            <a:endParaRPr/>
          </a:p>
        </p:txBody>
      </p:sp>
      <p:pic>
        <p:nvPicPr>
          <p:cNvPr id="68" name="Google Shape;68;p4"/>
          <p:cNvPicPr preferRelativeResize="0"/>
          <p:nvPr/>
        </p:nvPicPr>
        <p:blipFill rotWithShape="1">
          <a:blip r:embed="rId6">
            <a:alphaModFix/>
          </a:blip>
          <a:srcRect l="6772" t="14568" r="5845" b="10720"/>
          <a:stretch/>
        </p:blipFill>
        <p:spPr>
          <a:xfrm>
            <a:off x="35304670" y="708150"/>
            <a:ext cx="5766776" cy="2743200"/>
          </a:xfrm>
          <a:prstGeom prst="rect">
            <a:avLst/>
          </a:prstGeom>
          <a:noFill/>
          <a:ln>
            <a:noFill/>
          </a:ln>
        </p:spPr>
      </p:pic>
      <p:pic>
        <p:nvPicPr>
          <p:cNvPr id="69" name="Google Shape;69;p4"/>
          <p:cNvPicPr preferRelativeResize="0"/>
          <p:nvPr/>
        </p:nvPicPr>
        <p:blipFill rotWithShape="1">
          <a:blip r:embed="rId7">
            <a:alphaModFix/>
          </a:blip>
          <a:srcRect t="24204" b="28996"/>
          <a:stretch/>
        </p:blipFill>
        <p:spPr>
          <a:xfrm>
            <a:off x="2819754" y="532901"/>
            <a:ext cx="6556239" cy="301849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228C2A1DD830841B81CFDEE76E36F01" ma:contentTypeVersion="8" ma:contentTypeDescription="Crear nuevo documento." ma:contentTypeScope="" ma:versionID="5b4db549523a0a29bdd783dcede98f20">
  <xsd:schema xmlns:xsd="http://www.w3.org/2001/XMLSchema" xmlns:xs="http://www.w3.org/2001/XMLSchema" xmlns:p="http://schemas.microsoft.com/office/2006/metadata/properties" xmlns:ns2="2d405435-45be-43e4-8998-645d85a018d9" targetNamespace="http://schemas.microsoft.com/office/2006/metadata/properties" ma:root="true" ma:fieldsID="46994ad050463fad6ab80e45ba309368" ns2:_="">
    <xsd:import namespace="2d405435-45be-43e4-8998-645d85a018d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405435-45be-43e4-8998-645d85a018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501F22B-80A4-4690-92F4-7702F86160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405435-45be-43e4-8998-645d85a018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BF0E178-1F1F-49D9-BA72-76510F1C1AB3}">
  <ds:schemaRefs>
    <ds:schemaRef ds:uri="http://schemas.microsoft.com/sharepoint/v3/contenttype/forms"/>
  </ds:schemaRefs>
</ds:datastoreItem>
</file>

<file path=customXml/itemProps3.xml><?xml version="1.0" encoding="utf-8"?>
<ds:datastoreItem xmlns:ds="http://schemas.openxmlformats.org/officeDocument/2006/customXml" ds:itemID="{1E97E41D-B09E-4D3D-82C8-D317E003E53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411</TotalTime>
  <Words>919</Words>
  <Application>Microsoft Office PowerPoint</Application>
  <PresentationFormat>Personalizado</PresentationFormat>
  <Paragraphs>90</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Candara</vt:lpstr>
      <vt:lpstr>Office Theme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EISI</dc:creator>
  <cp:lastModifiedBy>hazel.pinzon@outlook.es</cp:lastModifiedBy>
  <cp:revision>14</cp:revision>
  <dcterms:modified xsi:type="dcterms:W3CDTF">2020-09-02T20:41:03Z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0x0101007228C2A1DD830841B81CFDEE76E36F01</vt:lpwstr>
  </property>
</Properties>
</file>