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4"/>
  </p:sldMasterIdLst>
  <p:notesMasterIdLst>
    <p:notesMasterId r:id="rId6"/>
  </p:notesMasterIdLst>
  <p:sldIdLst>
    <p:sldId id="256" r:id="rId5"/>
  </p:sldIdLst>
  <p:sldSz cx="43891200" cy="32918400"/>
  <p:notesSz cx="7004050" cy="92900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7D90"/>
    <a:srgbClr val="04045C"/>
    <a:srgbClr val="030340"/>
    <a:srgbClr val="CCE134"/>
    <a:srgbClr val="01B49E"/>
    <a:srgbClr val="A0A01C"/>
    <a:srgbClr val="DC3348"/>
    <a:srgbClr val="F392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504384-2B9A-40ED-931B-F822AB7BCE29}" v="1" dt="2020-08-20T23:32:47.717"/>
  </p1510:revLst>
</p1510:revInfo>
</file>

<file path=ppt/tableStyles.xml><?xml version="1.0" encoding="utf-8"?>
<a:tblStyleLst xmlns:a="http://schemas.openxmlformats.org/drawingml/2006/main" def="{F465C773-4D00-42AC-B78A-3E36279DA8F0}">
  <a:tblStyle styleId="{F465C773-4D00-42AC-B78A-3E36279DA8F0}"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FF3E9"/>
          </a:solidFill>
        </a:fill>
      </a:tcStyle>
    </a:wholeTbl>
    <a:band1H>
      <a:tcTxStyle/>
      <a:tcStyle>
        <a:tcBdr/>
        <a:fill>
          <a:solidFill>
            <a:srgbClr val="DEE7D0"/>
          </a:solidFill>
        </a:fill>
      </a:tcStyle>
    </a:band1H>
    <a:band2H>
      <a:tcTxStyle/>
      <a:tcStyle>
        <a:tcBdr/>
      </a:tcStyle>
    </a:band2H>
    <a:band1V>
      <a:tcTxStyle/>
      <a:tcStyle>
        <a:tcBdr/>
        <a:fill>
          <a:solidFill>
            <a:srgbClr val="DEE7D0"/>
          </a:solidFill>
        </a:fill>
      </a:tcStyle>
    </a:band1V>
    <a:band2V>
      <a:tcTxStyle/>
      <a:tcStyle>
        <a:tcBdr/>
      </a:tcStyle>
    </a:band2V>
    <a:lastCol>
      <a:tcTxStyle b="on" i="off">
        <a:font>
          <a:latin typeface="Calibri"/>
          <a:ea typeface="Calibri"/>
          <a:cs typeface="Calibri"/>
        </a:font>
        <a:schemeClr val="lt1"/>
      </a:tcTxStyle>
      <a:tcStyle>
        <a:tcBdr/>
        <a:fill>
          <a:solidFill>
            <a:schemeClr val="accent3"/>
          </a:solidFill>
        </a:fill>
      </a:tcStyle>
    </a:lastCol>
    <a:firstCol>
      <a:tcTxStyle b="on" i="off">
        <a:font>
          <a:latin typeface="Calibri"/>
          <a:ea typeface="Calibri"/>
          <a:cs typeface="Calibri"/>
        </a:font>
        <a:schemeClr val="lt1"/>
      </a:tcTxStyle>
      <a:tcStyle>
        <a:tcBdr/>
        <a:fill>
          <a:solidFill>
            <a:schemeClr val="accent3"/>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3"/>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3"/>
          </a:solidFill>
        </a:fill>
      </a:tcStyle>
    </a:firstRow>
    <a:neCell>
      <a:tcTxStyle/>
      <a:tcStyle>
        <a:tcBdr/>
      </a:tcStyle>
    </a:neCell>
    <a:nwCell>
      <a:tcTxStyle/>
      <a:tcStyle>
        <a:tcBdr/>
      </a:tcStyle>
    </a:nwCel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Estilo claro 1 - Acento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Estilo claro 1 - Acento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Estilo oscuro 2 - Énfasis 3/Énfasis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Estilo oscuro 2 - Énfasis 1/Énfasis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Estilo o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AF606853-7671-496A-8E4F-DF71F8EC918B}" styleName="Estilo oscuro 1 - Énfasis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Estilo oscuro 1 - Énfasis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Estilo medio 4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Estilo medio 4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Estilo medio 3 - Énfasis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Estilo medio 3 - Énfasis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Estilo medio 3 - Énfasis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Estilo medio 3 - Énfasis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56" autoAdjust="0"/>
    <p:restoredTop sz="94660"/>
  </p:normalViewPr>
  <p:slideViewPr>
    <p:cSldViewPr snapToGrid="0">
      <p:cViewPr>
        <p:scale>
          <a:sx n="26" d="100"/>
          <a:sy n="26" d="100"/>
        </p:scale>
        <p:origin x="1752"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SC DE ING DE SISTEMAS - AUXILIAR" userId="S::eisi@uis.edu.co::80c27d2b-8845-46ae-ab51-e27f205310b3" providerId="AD" clId="Web-{FA504384-2B9A-40ED-931B-F822AB7BCE29}"/>
    <pc:docChg chg="modSld">
      <pc:chgData name="ESC DE ING DE SISTEMAS - AUXILIAR" userId="S::eisi@uis.edu.co::80c27d2b-8845-46ae-ab51-e27f205310b3" providerId="AD" clId="Web-{FA504384-2B9A-40ED-931B-F822AB7BCE29}" dt="2020-08-20T23:32:47.717" v="0" actId="14100"/>
      <pc:docMkLst>
        <pc:docMk/>
      </pc:docMkLst>
      <pc:sldChg chg="modSp">
        <pc:chgData name="ESC DE ING DE SISTEMAS - AUXILIAR" userId="S::eisi@uis.edu.co::80c27d2b-8845-46ae-ab51-e27f205310b3" providerId="AD" clId="Web-{FA504384-2B9A-40ED-931B-F822AB7BCE29}" dt="2020-08-20T23:32:47.717" v="0" actId="14100"/>
        <pc:sldMkLst>
          <pc:docMk/>
          <pc:sldMk cId="0" sldId="256"/>
        </pc:sldMkLst>
        <pc:spChg chg="mod">
          <ac:chgData name="ESC DE ING DE SISTEMAS - AUXILIAR" userId="S::eisi@uis.edu.co::80c27d2b-8845-46ae-ab51-e27f205310b3" providerId="AD" clId="Web-{FA504384-2B9A-40ED-931B-F822AB7BCE29}" dt="2020-08-20T23:32:47.717" v="0" actId="14100"/>
          <ac:spMkLst>
            <pc:docMk/>
            <pc:sldMk cId="0" sldId="256"/>
            <ac:spMk id="2" creationId="{AD13E79D-A1FE-47E9-A64E-99C2B24C2AE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67575" y="696750"/>
            <a:ext cx="4669600" cy="3483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0400" y="4412750"/>
            <a:ext cx="5603225" cy="41805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4312875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notes"/>
          <p:cNvSpPr txBox="1">
            <a:spLocks noGrp="1"/>
          </p:cNvSpPr>
          <p:nvPr>
            <p:ph type="body" idx="1"/>
          </p:nvPr>
        </p:nvSpPr>
        <p:spPr>
          <a:xfrm>
            <a:off x="700400" y="4412750"/>
            <a:ext cx="5603225" cy="418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8" name="Google Shape;38;p1:notes"/>
          <p:cNvSpPr>
            <a:spLocks noGrp="1" noRot="1" noChangeAspect="1"/>
          </p:cNvSpPr>
          <p:nvPr>
            <p:ph type="sldImg" idx="2"/>
          </p:nvPr>
        </p:nvSpPr>
        <p:spPr>
          <a:xfrm>
            <a:off x="1179513" y="696913"/>
            <a:ext cx="4645025" cy="34829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
        <p:nvSpPr>
          <p:cNvPr id="12" name="Google Shape;12;p2"/>
          <p:cNvSpPr/>
          <p:nvPr/>
        </p:nvSpPr>
        <p:spPr>
          <a:xfrm>
            <a:off x="43159681" y="0"/>
            <a:ext cx="731520" cy="32918401"/>
          </a:xfrm>
          <a:prstGeom prst="rect">
            <a:avLst/>
          </a:prstGeom>
          <a:solidFill>
            <a:srgbClr val="D6E3BC"/>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3" name="Google Shape;13;p2"/>
          <p:cNvSpPr/>
          <p:nvPr/>
        </p:nvSpPr>
        <p:spPr>
          <a:xfrm>
            <a:off x="0" y="0"/>
            <a:ext cx="731520" cy="32918401"/>
          </a:xfrm>
          <a:prstGeom prst="rect">
            <a:avLst/>
          </a:prstGeom>
          <a:solidFill>
            <a:srgbClr val="D6E3BC"/>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4" name="Google Shape;14;p2"/>
          <p:cNvSpPr/>
          <p:nvPr/>
        </p:nvSpPr>
        <p:spPr>
          <a:xfrm>
            <a:off x="0" y="0"/>
            <a:ext cx="43891199" cy="4114800"/>
          </a:xfrm>
          <a:prstGeom prst="rect">
            <a:avLst/>
          </a:prstGeom>
          <a:solidFill>
            <a:srgbClr val="030340"/>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5" name="Google Shape;15;p2"/>
          <p:cNvSpPr/>
          <p:nvPr/>
        </p:nvSpPr>
        <p:spPr>
          <a:xfrm>
            <a:off x="0" y="28803600"/>
            <a:ext cx="43891199" cy="4114800"/>
          </a:xfrm>
          <a:prstGeom prst="rect">
            <a:avLst/>
          </a:prstGeom>
          <a:solidFill>
            <a:srgbClr val="B7CCE4"/>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6" name="Google Shape;16;p2"/>
          <p:cNvSpPr/>
          <p:nvPr/>
        </p:nvSpPr>
        <p:spPr>
          <a:xfrm>
            <a:off x="-10515600" y="0"/>
            <a:ext cx="9601200" cy="32918401"/>
          </a:xfrm>
          <a:prstGeom prst="rect">
            <a:avLst/>
          </a:prstGeom>
          <a:solidFill>
            <a:srgbClr val="D8D8D8"/>
          </a:solidFill>
          <a:ln>
            <a:noFill/>
          </a:ln>
        </p:spPr>
        <p:txBody>
          <a:bodyPr spcFirstLastPara="1" wrap="square" lIns="171400" tIns="171400" rIns="171400" bIns="171400" anchor="t" anchorCtr="0">
            <a:noAutofit/>
          </a:bodyPr>
          <a:lstStyle/>
          <a:p>
            <a:pPr marL="0" marR="0" lvl="0" indent="0" algn="l" rtl="0">
              <a:spcBef>
                <a:spcPts val="0"/>
              </a:spcBef>
              <a:spcAft>
                <a:spcPts val="0"/>
              </a:spcAft>
              <a:buNone/>
            </a:pPr>
            <a:r>
              <a:rPr lang="en-US" sz="7200" b="0" i="0" u="none" strike="noStrike" cap="none">
                <a:solidFill>
                  <a:srgbClr val="7F7F7F"/>
                </a:solidFill>
                <a:latin typeface="Calibri"/>
                <a:ea typeface="Calibri"/>
                <a:cs typeface="Calibri"/>
                <a:sym typeface="Calibri"/>
              </a:rPr>
              <a:t>Poster Print Size:</a:t>
            </a:r>
            <a:endParaRPr sz="72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This poster template is 36” high by 48” wide. It can be used to print a Tri-Fold poster with 12” wings.</a:t>
            </a:r>
            <a:endParaRPr/>
          </a:p>
          <a:p>
            <a:pPr marL="0" marR="0" lvl="0" indent="0" algn="l" rtl="0">
              <a:spcBef>
                <a:spcPts val="1800"/>
              </a:spcBef>
              <a:spcAft>
                <a:spcPts val="0"/>
              </a:spcAft>
              <a:buNone/>
            </a:pPr>
            <a:r>
              <a:rPr lang="en-US" sz="7200" b="0" i="0" u="none" strike="noStrike" cap="none">
                <a:solidFill>
                  <a:srgbClr val="7F7F7F"/>
                </a:solidFill>
                <a:latin typeface="Calibri"/>
                <a:ea typeface="Calibri"/>
                <a:cs typeface="Calibri"/>
                <a:sym typeface="Calibri"/>
              </a:rPr>
              <a:t>Placeholders:</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The various elements included in this poster are ones we often see in medical, research, and scientific posters. Feel free to edit, move,  add, and delete items, or change the layout to suit your needs. Always check with your conference organizer for specific requirements.</a:t>
            </a:r>
            <a:endParaRPr/>
          </a:p>
          <a:p>
            <a:pPr marL="0" marR="0" lvl="0" indent="0" algn="l" rtl="0">
              <a:spcBef>
                <a:spcPts val="1800"/>
              </a:spcBef>
              <a:spcAft>
                <a:spcPts val="0"/>
              </a:spcAft>
              <a:buNone/>
            </a:pPr>
            <a:r>
              <a:rPr lang="en-US" sz="7200" b="0" i="0" u="none" strike="noStrike" cap="none">
                <a:solidFill>
                  <a:srgbClr val="7F7F7F"/>
                </a:solidFill>
                <a:latin typeface="Calibri"/>
                <a:ea typeface="Calibri"/>
                <a:cs typeface="Calibri"/>
                <a:sym typeface="Calibri"/>
              </a:rPr>
              <a:t>Image Quality:</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You can place digital photos or logo art in your poster file by selecting the </a:t>
            </a:r>
            <a:r>
              <a:rPr lang="en-US" sz="4900" b="1" i="0" u="none" strike="noStrike" cap="none">
                <a:solidFill>
                  <a:srgbClr val="7F7F7F"/>
                </a:solidFill>
                <a:latin typeface="Calibri"/>
                <a:ea typeface="Calibri"/>
                <a:cs typeface="Calibri"/>
                <a:sym typeface="Calibri"/>
              </a:rPr>
              <a:t>Insert, Picture</a:t>
            </a:r>
            <a:r>
              <a:rPr lang="en-US" sz="4900" b="0" i="0" u="none" strike="noStrike" cap="none">
                <a:solidFill>
                  <a:srgbClr val="7F7F7F"/>
                </a:solidFill>
                <a:latin typeface="Calibri"/>
                <a:ea typeface="Calibri"/>
                <a:cs typeface="Calibri"/>
                <a:sym typeface="Calibri"/>
              </a:rPr>
              <a:t> command, or by using standard copy &amp; paste. For best results, all graphic elements should be at least </a:t>
            </a:r>
            <a:r>
              <a:rPr lang="en-US" sz="4900" b="1" i="0" u="none" strike="noStrike" cap="none">
                <a:solidFill>
                  <a:srgbClr val="7F7F7F"/>
                </a:solidFill>
                <a:latin typeface="Calibri"/>
                <a:ea typeface="Calibri"/>
                <a:cs typeface="Calibri"/>
                <a:sym typeface="Calibri"/>
              </a:rPr>
              <a:t>150-200 pixels per inch in their final printed size</a:t>
            </a:r>
            <a:r>
              <a:rPr lang="en-US" sz="4900" b="0" i="0" u="none" strike="noStrike" cap="none">
                <a:solidFill>
                  <a:srgbClr val="7F7F7F"/>
                </a:solidFill>
                <a:latin typeface="Calibri"/>
                <a:ea typeface="Calibri"/>
                <a:cs typeface="Calibri"/>
                <a:sym typeface="Calibri"/>
              </a:rPr>
              <a:t>. For instance, a 1600 x 1200 pixel photo will usually look fine up to 8“-10” wide on your printed poster.</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Please note that graphics from websites (such as the logo on your hospital's or university's home page) will only be 72dpi and not suitable for printing.</a:t>
            </a:r>
            <a:endParaRPr/>
          </a:p>
          <a:p>
            <a:pPr marL="0" marR="0" lvl="0" indent="0" algn="ctr" rtl="0">
              <a:spcBef>
                <a:spcPts val="1800"/>
              </a:spcBef>
              <a:spcAft>
                <a:spcPts val="0"/>
              </a:spcAft>
              <a:buNone/>
            </a:pPr>
            <a:br>
              <a:rPr lang="en-US" sz="3600" b="0" i="0" u="none" strike="noStrike" cap="none">
                <a:solidFill>
                  <a:srgbClr val="7F7F7F"/>
                </a:solidFill>
                <a:latin typeface="Calibri"/>
                <a:ea typeface="Calibri"/>
                <a:cs typeface="Calibri"/>
                <a:sym typeface="Calibri"/>
              </a:rPr>
            </a:br>
            <a:r>
              <a:rPr lang="en-US" sz="3600" b="0" i="0" u="none" strike="noStrike" cap="none">
                <a:solidFill>
                  <a:srgbClr val="7F7F7F"/>
                </a:solidFill>
                <a:latin typeface="Calibri"/>
                <a:ea typeface="Calibri"/>
                <a:cs typeface="Calibri"/>
                <a:sym typeface="Calibri"/>
              </a:rPr>
              <a:t>[This sidebar area does not print.]</a:t>
            </a:r>
            <a:endParaRPr/>
          </a:p>
        </p:txBody>
      </p:sp>
      <p:grpSp>
        <p:nvGrpSpPr>
          <p:cNvPr id="17" name="Google Shape;17;p2"/>
          <p:cNvGrpSpPr/>
          <p:nvPr/>
        </p:nvGrpSpPr>
        <p:grpSpPr>
          <a:xfrm>
            <a:off x="44805600" y="0"/>
            <a:ext cx="9601200" cy="32918399"/>
            <a:chOff x="33832800" y="0"/>
            <a:chExt cx="12801600" cy="43891199"/>
          </a:xfrm>
        </p:grpSpPr>
        <p:sp>
          <p:nvSpPr>
            <p:cNvPr id="18" name="Google Shape;18;p2"/>
            <p:cNvSpPr/>
            <p:nvPr/>
          </p:nvSpPr>
          <p:spPr>
            <a:xfrm>
              <a:off x="33832800" y="0"/>
              <a:ext cx="12801600" cy="43891199"/>
            </a:xfrm>
            <a:prstGeom prst="rect">
              <a:avLst/>
            </a:prstGeom>
            <a:solidFill>
              <a:srgbClr val="D8D8D8"/>
            </a:solidFill>
            <a:ln>
              <a:noFill/>
            </a:ln>
          </p:spPr>
          <p:txBody>
            <a:bodyPr spcFirstLastPara="1" wrap="square" lIns="228600" tIns="228600" rIns="228600" bIns="228600" anchor="t" anchorCtr="0">
              <a:noAutofit/>
            </a:bodyPr>
            <a:lstStyle/>
            <a:p>
              <a:pPr marL="0" marR="0" lvl="0" indent="0" algn="l" rtl="0">
                <a:spcBef>
                  <a:spcPts val="0"/>
                </a:spcBef>
                <a:spcAft>
                  <a:spcPts val="0"/>
                </a:spcAft>
                <a:buNone/>
              </a:pPr>
              <a:r>
                <a:rPr lang="en-US" sz="7200" b="0" i="0" u="none" strike="noStrike" cap="none">
                  <a:solidFill>
                    <a:srgbClr val="7F7F7F"/>
                  </a:solidFill>
                  <a:latin typeface="Calibri"/>
                  <a:ea typeface="Calibri"/>
                  <a:cs typeface="Calibri"/>
                  <a:sym typeface="Calibri"/>
                </a:rPr>
                <a:t>Change Color Theme:</a:t>
              </a:r>
              <a:endParaRPr sz="72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This template is designed to use the built-in color themes in the newer versions of PowerPoint.</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To change the color theme, select the </a:t>
              </a:r>
              <a:r>
                <a:rPr lang="en-US" sz="4900" b="1" i="0" u="none" strike="noStrike" cap="none">
                  <a:solidFill>
                    <a:srgbClr val="7F7F7F"/>
                  </a:solidFill>
                  <a:latin typeface="Calibri"/>
                  <a:ea typeface="Calibri"/>
                  <a:cs typeface="Calibri"/>
                  <a:sym typeface="Calibri"/>
                </a:rPr>
                <a:t>Design</a:t>
              </a:r>
              <a:r>
                <a:rPr lang="en-US" sz="4900" b="0" i="0" u="none" strike="noStrike" cap="none">
                  <a:solidFill>
                    <a:srgbClr val="7F7F7F"/>
                  </a:solidFill>
                  <a:latin typeface="Calibri"/>
                  <a:ea typeface="Calibri"/>
                  <a:cs typeface="Calibri"/>
                  <a:sym typeface="Calibri"/>
                </a:rPr>
                <a:t> tab, then select the </a:t>
              </a:r>
              <a:r>
                <a:rPr lang="en-US" sz="4900" b="1" i="0" u="none" strike="noStrike" cap="none">
                  <a:solidFill>
                    <a:srgbClr val="7F7F7F"/>
                  </a:solidFill>
                  <a:latin typeface="Calibri"/>
                  <a:ea typeface="Calibri"/>
                  <a:cs typeface="Calibri"/>
                  <a:sym typeface="Calibri"/>
                </a:rPr>
                <a:t>Colors</a:t>
              </a:r>
              <a:r>
                <a:rPr lang="en-US" sz="4900" b="0" i="0" u="none" strike="noStrike" cap="none">
                  <a:solidFill>
                    <a:srgbClr val="7F7F7F"/>
                  </a:solidFill>
                  <a:latin typeface="Calibri"/>
                  <a:ea typeface="Calibri"/>
                  <a:cs typeface="Calibri"/>
                  <a:sym typeface="Calibri"/>
                </a:rPr>
                <a:t> drop-down list.</a:t>
              </a:r>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The default color theme for this template is “Office”, so you can always return to that after trying some of the alternatives.</a:t>
              </a:r>
              <a:endParaRPr/>
            </a:p>
            <a:p>
              <a:pPr marL="0" marR="0" lvl="0" indent="0" algn="l" rtl="0">
                <a:spcBef>
                  <a:spcPts val="1800"/>
                </a:spcBef>
                <a:spcAft>
                  <a:spcPts val="0"/>
                </a:spcAft>
                <a:buNone/>
              </a:pPr>
              <a:r>
                <a:rPr lang="en-US" sz="7200" b="0" i="0" u="none" strike="noStrike" cap="none">
                  <a:solidFill>
                    <a:srgbClr val="7F7F7F"/>
                  </a:solidFill>
                  <a:latin typeface="Calibri"/>
                  <a:ea typeface="Calibri"/>
                  <a:cs typeface="Calibri"/>
                  <a:sym typeface="Calibri"/>
                </a:rPr>
                <a:t>Printing Your Poster:</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Once your poster file is ready, visit </a:t>
              </a:r>
              <a:r>
                <a:rPr lang="en-US" sz="4900" b="1" i="0" u="none" strike="noStrike" cap="none">
                  <a:solidFill>
                    <a:srgbClr val="7F7F7F"/>
                  </a:solidFill>
                  <a:latin typeface="Calibri"/>
                  <a:ea typeface="Calibri"/>
                  <a:cs typeface="Calibri"/>
                  <a:sym typeface="Calibri"/>
                </a:rPr>
                <a:t>www.genigraphics.com</a:t>
              </a:r>
              <a:r>
                <a:rPr lang="en-US" sz="4900" b="0" i="0" u="none" strike="noStrike" cap="none">
                  <a:solidFill>
                    <a:srgbClr val="7F7F7F"/>
                  </a:solidFill>
                  <a:latin typeface="Calibri"/>
                  <a:ea typeface="Calibri"/>
                  <a:cs typeface="Calibri"/>
                  <a:sym typeface="Calibri"/>
                </a:rPr>
                <a:t> to order a high-quality, affordable poster print. Every order receives a free design review and we can deliver as fast as next business day within the US and Canada. </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Genigraphics® has been producing output from PowerPoint® longer than anyone in the industry; dating back to when we helped Microsoft® design the PowerPoint® software. </a:t>
              </a:r>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ctr" rtl="0">
                <a:spcBef>
                  <a:spcPts val="0"/>
                </a:spcBef>
                <a:spcAft>
                  <a:spcPts val="0"/>
                </a:spcAft>
                <a:buNone/>
              </a:pPr>
              <a:r>
                <a:rPr lang="en-US" sz="4900" b="0" i="0" u="none" strike="noStrike" cap="none">
                  <a:solidFill>
                    <a:srgbClr val="7F7F7F"/>
                  </a:solidFill>
                  <a:latin typeface="Calibri"/>
                  <a:ea typeface="Calibri"/>
                  <a:cs typeface="Calibri"/>
                  <a:sym typeface="Calibri"/>
                </a:rPr>
                <a:t>US and Canada:  1-800-790-4001</a:t>
              </a:r>
              <a:br>
                <a:rPr lang="en-US" sz="4900" b="0" i="0" u="none" strike="noStrike" cap="none">
                  <a:solidFill>
                    <a:srgbClr val="7F7F7F"/>
                  </a:solidFill>
                  <a:latin typeface="Calibri"/>
                  <a:ea typeface="Calibri"/>
                  <a:cs typeface="Calibri"/>
                  <a:sym typeface="Calibri"/>
                </a:rPr>
              </a:br>
              <a:r>
                <a:rPr lang="en-US" sz="4900" b="0" i="0" u="none" strike="noStrike" cap="none">
                  <a:solidFill>
                    <a:srgbClr val="7F7F7F"/>
                  </a:solidFill>
                  <a:latin typeface="Calibri"/>
                  <a:ea typeface="Calibri"/>
                  <a:cs typeface="Calibri"/>
                  <a:sym typeface="Calibri"/>
                </a:rPr>
                <a:t>Email: info@genigraphics.com</a:t>
              </a:r>
              <a:endParaRPr/>
            </a:p>
            <a:p>
              <a:pPr marL="0" marR="0" lvl="0" indent="0" algn="ctr" rtl="0">
                <a:spcBef>
                  <a:spcPts val="0"/>
                </a:spcBef>
                <a:spcAft>
                  <a:spcPts val="0"/>
                </a:spcAft>
                <a:buNone/>
              </a:pPr>
              <a:br>
                <a:rPr lang="en-US" sz="3600" b="0" i="0" u="none" strike="noStrike" cap="none">
                  <a:solidFill>
                    <a:srgbClr val="7F7F7F"/>
                  </a:solidFill>
                  <a:latin typeface="Calibri"/>
                  <a:ea typeface="Calibri"/>
                  <a:cs typeface="Calibri"/>
                  <a:sym typeface="Calibri"/>
                </a:rPr>
              </a:br>
              <a:r>
                <a:rPr lang="en-US" sz="3600" b="0" i="0" u="none" strike="noStrike" cap="none">
                  <a:solidFill>
                    <a:srgbClr val="7F7F7F"/>
                  </a:solidFill>
                  <a:latin typeface="Calibri"/>
                  <a:ea typeface="Calibri"/>
                  <a:cs typeface="Calibri"/>
                  <a:sym typeface="Calibri"/>
                </a:rPr>
                <a:t>[This sidebar area does not print.]</a:t>
              </a:r>
              <a:endParaRPr/>
            </a:p>
          </p:txBody>
        </p:sp>
        <p:pic>
          <p:nvPicPr>
            <p:cNvPr id="19" name="Google Shape;19;p2"/>
            <p:cNvPicPr preferRelativeResize="0"/>
            <p:nvPr/>
          </p:nvPicPr>
          <p:blipFill rotWithShape="1">
            <a:blip r:embed="rId2">
              <a:alphaModFix/>
            </a:blip>
            <a:srcRect/>
            <a:stretch/>
          </p:blipFill>
          <p:spPr>
            <a:xfrm>
              <a:off x="34281341" y="9260274"/>
              <a:ext cx="11904515" cy="10246926"/>
            </a:xfrm>
            <a:prstGeom prst="rect">
              <a:avLst/>
            </a:prstGeom>
            <a:noFill/>
            <a:ln>
              <a:noFill/>
            </a:ln>
          </p:spPr>
        </p:pic>
      </p:grpSp>
      <p:grpSp>
        <p:nvGrpSpPr>
          <p:cNvPr id="20" name="Google Shape;20;p2"/>
          <p:cNvGrpSpPr/>
          <p:nvPr/>
        </p:nvGrpSpPr>
        <p:grpSpPr>
          <a:xfrm>
            <a:off x="7033287" y="-1257300"/>
            <a:ext cx="29923714" cy="35653980"/>
            <a:chOff x="7033287" y="-1257300"/>
            <a:chExt cx="29923714" cy="35653980"/>
          </a:xfrm>
        </p:grpSpPr>
        <p:sp>
          <p:nvSpPr>
            <p:cNvPr id="21" name="Google Shape;21;p2"/>
            <p:cNvSpPr txBox="1"/>
            <p:nvPr/>
          </p:nvSpPr>
          <p:spPr>
            <a:xfrm>
              <a:off x="7033287" y="-1247269"/>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b="0" i="0" u="none" strike="noStrike" cap="none">
                  <a:solidFill>
                    <a:srgbClr val="7F7F7F"/>
                  </a:solidFill>
                  <a:latin typeface="Calibri"/>
                  <a:ea typeface="Calibri"/>
                  <a:cs typeface="Calibri"/>
                  <a:sym typeface="Calibri"/>
                </a:rPr>
                <a:t>Folds here</a:t>
              </a:r>
              <a:endParaRPr/>
            </a:p>
          </p:txBody>
        </p:sp>
        <p:cxnSp>
          <p:nvCxnSpPr>
            <p:cNvPr id="22" name="Google Shape;22;p2"/>
            <p:cNvCxnSpPr/>
            <p:nvPr/>
          </p:nvCxnSpPr>
          <p:spPr>
            <a:xfrm>
              <a:off x="10972800" y="-1257300"/>
              <a:ext cx="0" cy="1097280"/>
            </a:xfrm>
            <a:prstGeom prst="straightConnector1">
              <a:avLst/>
            </a:prstGeom>
            <a:noFill/>
            <a:ln w="63500" cap="flat" cmpd="sng">
              <a:solidFill>
                <a:srgbClr val="7F7F7F"/>
              </a:solidFill>
              <a:prstDash val="solid"/>
              <a:round/>
              <a:headEnd type="none" w="sm" len="sm"/>
              <a:tailEnd type="stealth" w="med" len="med"/>
            </a:ln>
          </p:spPr>
        </p:cxnSp>
        <p:sp>
          <p:nvSpPr>
            <p:cNvPr id="23" name="Google Shape;23;p2"/>
            <p:cNvSpPr txBox="1"/>
            <p:nvPr/>
          </p:nvSpPr>
          <p:spPr>
            <a:xfrm>
              <a:off x="33322288" y="-1247269"/>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a:solidFill>
                    <a:srgbClr val="7F7F7F"/>
                  </a:solidFill>
                  <a:latin typeface="Calibri"/>
                  <a:ea typeface="Calibri"/>
                  <a:cs typeface="Calibri"/>
                  <a:sym typeface="Calibri"/>
                </a:rPr>
                <a:t>Folds here</a:t>
              </a:r>
              <a:endParaRPr/>
            </a:p>
          </p:txBody>
        </p:sp>
        <p:cxnSp>
          <p:nvCxnSpPr>
            <p:cNvPr id="24" name="Google Shape;24;p2"/>
            <p:cNvCxnSpPr/>
            <p:nvPr/>
          </p:nvCxnSpPr>
          <p:spPr>
            <a:xfrm>
              <a:off x="32918400" y="-1257300"/>
              <a:ext cx="0" cy="1097280"/>
            </a:xfrm>
            <a:prstGeom prst="straightConnector1">
              <a:avLst/>
            </a:prstGeom>
            <a:noFill/>
            <a:ln w="63500" cap="flat" cmpd="sng">
              <a:solidFill>
                <a:srgbClr val="7F7F7F"/>
              </a:solidFill>
              <a:prstDash val="solid"/>
              <a:round/>
              <a:headEnd type="none" w="sm" len="sm"/>
              <a:tailEnd type="stealth" w="med" len="med"/>
            </a:ln>
          </p:spPr>
        </p:cxnSp>
        <p:sp>
          <p:nvSpPr>
            <p:cNvPr id="25" name="Google Shape;25;p2"/>
            <p:cNvSpPr txBox="1"/>
            <p:nvPr/>
          </p:nvSpPr>
          <p:spPr>
            <a:xfrm>
              <a:off x="7033287" y="33309431"/>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a:solidFill>
                    <a:srgbClr val="7F7F7F"/>
                  </a:solidFill>
                  <a:latin typeface="Calibri"/>
                  <a:ea typeface="Calibri"/>
                  <a:cs typeface="Calibri"/>
                  <a:sym typeface="Calibri"/>
                </a:rPr>
                <a:t>Folds here</a:t>
              </a:r>
              <a:endParaRPr/>
            </a:p>
          </p:txBody>
        </p:sp>
        <p:cxnSp>
          <p:nvCxnSpPr>
            <p:cNvPr id="26" name="Google Shape;26;p2"/>
            <p:cNvCxnSpPr/>
            <p:nvPr/>
          </p:nvCxnSpPr>
          <p:spPr>
            <a:xfrm>
              <a:off x="10972800" y="33299400"/>
              <a:ext cx="0" cy="1097280"/>
            </a:xfrm>
            <a:prstGeom prst="straightConnector1">
              <a:avLst/>
            </a:prstGeom>
            <a:noFill/>
            <a:ln w="63500" cap="flat" cmpd="sng">
              <a:solidFill>
                <a:srgbClr val="7F7F7F"/>
              </a:solidFill>
              <a:prstDash val="solid"/>
              <a:round/>
              <a:headEnd type="stealth" w="med" len="med"/>
              <a:tailEnd type="none" w="sm" len="sm"/>
            </a:ln>
          </p:spPr>
        </p:cxnSp>
        <p:sp>
          <p:nvSpPr>
            <p:cNvPr id="27" name="Google Shape;27;p2"/>
            <p:cNvSpPr txBox="1"/>
            <p:nvPr/>
          </p:nvSpPr>
          <p:spPr>
            <a:xfrm>
              <a:off x="33322288" y="33309431"/>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a:solidFill>
                    <a:srgbClr val="7F7F7F"/>
                  </a:solidFill>
                  <a:latin typeface="Calibri"/>
                  <a:ea typeface="Calibri"/>
                  <a:cs typeface="Calibri"/>
                  <a:sym typeface="Calibri"/>
                </a:rPr>
                <a:t>Folds here</a:t>
              </a:r>
              <a:endParaRPr/>
            </a:p>
          </p:txBody>
        </p:sp>
        <p:cxnSp>
          <p:nvCxnSpPr>
            <p:cNvPr id="28" name="Google Shape;28;p2"/>
            <p:cNvCxnSpPr/>
            <p:nvPr/>
          </p:nvCxnSpPr>
          <p:spPr>
            <a:xfrm>
              <a:off x="32918400" y="33299400"/>
              <a:ext cx="0" cy="1097280"/>
            </a:xfrm>
            <a:prstGeom prst="straightConnector1">
              <a:avLst/>
            </a:prstGeom>
            <a:noFill/>
            <a:ln w="63500" cap="flat" cmpd="sng">
              <a:solidFill>
                <a:srgbClr val="7F7F7F"/>
              </a:solidFill>
              <a:prstDash val="solid"/>
              <a:round/>
              <a:headEnd type="stealth" w="med" len="med"/>
              <a:tailEnd type="none" w="sm" len="sm"/>
            </a:ln>
          </p:spPr>
        </p:cxnSp>
      </p:grpSp>
      <p:pic>
        <p:nvPicPr>
          <p:cNvPr id="29" name="Google Shape;29;p2"/>
          <p:cNvPicPr preferRelativeResize="0"/>
          <p:nvPr/>
        </p:nvPicPr>
        <p:blipFill rotWithShape="1">
          <a:blip r:embed="rId3">
            <a:alphaModFix/>
          </a:blip>
          <a:srcRect/>
          <a:stretch/>
        </p:blipFill>
        <p:spPr>
          <a:xfrm>
            <a:off x="38404800" y="32613600"/>
            <a:ext cx="5297435" cy="18592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194560" y="1318262"/>
            <a:ext cx="39502081" cy="5486400"/>
          </a:xfrm>
          <a:prstGeom prst="rect">
            <a:avLst/>
          </a:prstGeom>
          <a:noFill/>
          <a:ln>
            <a:noFill/>
          </a:ln>
        </p:spPr>
        <p:txBody>
          <a:bodyPr spcFirstLastPara="1" wrap="square" lIns="329125" tIns="164550" rIns="329125" bIns="164550" anchor="ctr" anchorCtr="0">
            <a:noAutofit/>
          </a:bodyPr>
          <a:lstStyle>
            <a:lvl1pPr marR="0" lvl="0" algn="ctr" rtl="0">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2194560" y="7680963"/>
            <a:ext cx="39502081" cy="21724623"/>
          </a:xfrm>
          <a:prstGeom prst="rect">
            <a:avLst/>
          </a:prstGeom>
          <a:noFill/>
          <a:ln>
            <a:noFill/>
          </a:ln>
        </p:spPr>
        <p:txBody>
          <a:bodyPr spcFirstLastPara="1" wrap="square" lIns="329125" tIns="164550" rIns="329125" bIns="164550" anchor="t" anchorCtr="0">
            <a:noAutofit/>
          </a:bodyPr>
          <a:lstStyle>
            <a:lvl1pPr marL="457200" marR="0" lvl="0"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1pPr>
            <a:lvl2pPr marL="914400" marR="0" lvl="1"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2pPr>
            <a:lvl3pPr marL="1371600" marR="0" lvl="2"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3pPr>
            <a:lvl4pPr marL="1828800" marR="0" lvl="3"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4pPr>
            <a:lvl5pPr marL="2286000" marR="0" lvl="4"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5pPr>
            <a:lvl6pPr marL="2743200" marR="0" lvl="5"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6pPr>
            <a:lvl7pPr marL="3200400" marR="0" lvl="6"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7pPr>
            <a:lvl8pPr marL="3657600" marR="0" lvl="7"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8pPr>
            <a:lvl9pPr marL="4114800" marR="0" lvl="8"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2194560" y="30510484"/>
            <a:ext cx="10241280" cy="1752600"/>
          </a:xfrm>
          <a:prstGeom prst="rect">
            <a:avLst/>
          </a:prstGeom>
          <a:noFill/>
          <a:ln>
            <a:noFill/>
          </a:ln>
        </p:spPr>
        <p:txBody>
          <a:bodyPr spcFirstLastPara="1" wrap="square" lIns="329125" tIns="164550" rIns="329125" bIns="164550" anchor="ctr" anchorCtr="0">
            <a:noAutofit/>
          </a:bodyPr>
          <a:lstStyle>
            <a:lvl1pPr marR="0" lvl="0" algn="l" rtl="0">
              <a:spcBef>
                <a:spcPts val="0"/>
              </a:spcBef>
              <a:spcAft>
                <a:spcPts val="0"/>
              </a:spcAft>
              <a:buSzPts val="1400"/>
              <a:buNone/>
              <a:defRPr sz="4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14996159" y="30510484"/>
            <a:ext cx="13898880" cy="1752600"/>
          </a:xfrm>
          <a:prstGeom prst="rect">
            <a:avLst/>
          </a:prstGeom>
          <a:noFill/>
          <a:ln>
            <a:noFill/>
          </a:ln>
        </p:spPr>
        <p:txBody>
          <a:bodyPr spcFirstLastPara="1" wrap="square" lIns="329125" tIns="164550" rIns="329125" bIns="164550" anchor="ctr" anchorCtr="0">
            <a:noAutofit/>
          </a:bodyPr>
          <a:lstStyle>
            <a:lvl1pPr marR="0" lvl="0" algn="ctr" rtl="0">
              <a:spcBef>
                <a:spcPts val="0"/>
              </a:spcBef>
              <a:spcAft>
                <a:spcPts val="0"/>
              </a:spcAft>
              <a:buSzPts val="1400"/>
              <a:buNone/>
              <a:defRPr sz="4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31455359" y="30510484"/>
            <a:ext cx="10241280" cy="1752600"/>
          </a:xfrm>
          <a:prstGeom prst="rect">
            <a:avLst/>
          </a:prstGeom>
          <a:noFill/>
          <a:ln>
            <a:noFill/>
          </a:ln>
        </p:spPr>
        <p:txBody>
          <a:bodyPr spcFirstLastPara="1" wrap="square" lIns="329125" tIns="164550" rIns="329125" bIns="164550" anchor="ctr" anchorCtr="0">
            <a:noAutofit/>
          </a:bodyPr>
          <a:lstStyle>
            <a:lvl1pPr marL="0" marR="0" lvl="0" indent="0" algn="r" rtl="0">
              <a:spcBef>
                <a:spcPts val="0"/>
              </a:spcBef>
              <a:buNone/>
              <a:defRPr sz="4400" b="0" i="0" u="none" strike="noStrike" cap="none">
                <a:solidFill>
                  <a:srgbClr val="888888"/>
                </a:solidFill>
                <a:latin typeface="Calibri"/>
                <a:ea typeface="Calibri"/>
                <a:cs typeface="Calibri"/>
                <a:sym typeface="Calibri"/>
              </a:defRPr>
            </a:lvl1pPr>
            <a:lvl2pPr marL="0" marR="0" lvl="1" indent="0" algn="r" rtl="0">
              <a:spcBef>
                <a:spcPts val="0"/>
              </a:spcBef>
              <a:buNone/>
              <a:defRPr sz="4400" b="0" i="0" u="none" strike="noStrike" cap="none">
                <a:solidFill>
                  <a:srgbClr val="888888"/>
                </a:solidFill>
                <a:latin typeface="Calibri"/>
                <a:ea typeface="Calibri"/>
                <a:cs typeface="Calibri"/>
                <a:sym typeface="Calibri"/>
              </a:defRPr>
            </a:lvl2pPr>
            <a:lvl3pPr marL="0" marR="0" lvl="2" indent="0" algn="r" rtl="0">
              <a:spcBef>
                <a:spcPts val="0"/>
              </a:spcBef>
              <a:buNone/>
              <a:defRPr sz="4400" b="0" i="0" u="none" strike="noStrike" cap="none">
                <a:solidFill>
                  <a:srgbClr val="888888"/>
                </a:solidFill>
                <a:latin typeface="Calibri"/>
                <a:ea typeface="Calibri"/>
                <a:cs typeface="Calibri"/>
                <a:sym typeface="Calibri"/>
              </a:defRPr>
            </a:lvl3pPr>
            <a:lvl4pPr marL="0" marR="0" lvl="3" indent="0" algn="r" rtl="0">
              <a:spcBef>
                <a:spcPts val="0"/>
              </a:spcBef>
              <a:buNone/>
              <a:defRPr sz="4400" b="0" i="0" u="none" strike="noStrike" cap="none">
                <a:solidFill>
                  <a:srgbClr val="888888"/>
                </a:solidFill>
                <a:latin typeface="Calibri"/>
                <a:ea typeface="Calibri"/>
                <a:cs typeface="Calibri"/>
                <a:sym typeface="Calibri"/>
              </a:defRPr>
            </a:lvl4pPr>
            <a:lvl5pPr marL="0" marR="0" lvl="4" indent="0" algn="r" rtl="0">
              <a:spcBef>
                <a:spcPts val="0"/>
              </a:spcBef>
              <a:buNone/>
              <a:defRPr sz="4400" b="0" i="0" u="none" strike="noStrike" cap="none">
                <a:solidFill>
                  <a:srgbClr val="888888"/>
                </a:solidFill>
                <a:latin typeface="Calibri"/>
                <a:ea typeface="Calibri"/>
                <a:cs typeface="Calibri"/>
                <a:sym typeface="Calibri"/>
              </a:defRPr>
            </a:lvl5pPr>
            <a:lvl6pPr marL="0" marR="0" lvl="5" indent="0" algn="r" rtl="0">
              <a:spcBef>
                <a:spcPts val="0"/>
              </a:spcBef>
              <a:buNone/>
              <a:defRPr sz="4400" b="0" i="0" u="none" strike="noStrike" cap="none">
                <a:solidFill>
                  <a:srgbClr val="888888"/>
                </a:solidFill>
                <a:latin typeface="Calibri"/>
                <a:ea typeface="Calibri"/>
                <a:cs typeface="Calibri"/>
                <a:sym typeface="Calibri"/>
              </a:defRPr>
            </a:lvl6pPr>
            <a:lvl7pPr marL="0" marR="0" lvl="6" indent="0" algn="r" rtl="0">
              <a:spcBef>
                <a:spcPts val="0"/>
              </a:spcBef>
              <a:buNone/>
              <a:defRPr sz="4400" b="0" i="0" u="none" strike="noStrike" cap="none">
                <a:solidFill>
                  <a:srgbClr val="888888"/>
                </a:solidFill>
                <a:latin typeface="Calibri"/>
                <a:ea typeface="Calibri"/>
                <a:cs typeface="Calibri"/>
                <a:sym typeface="Calibri"/>
              </a:defRPr>
            </a:lvl7pPr>
            <a:lvl8pPr marL="0" marR="0" lvl="7" indent="0" algn="r" rtl="0">
              <a:spcBef>
                <a:spcPts val="0"/>
              </a:spcBef>
              <a:buNone/>
              <a:defRPr sz="4400" b="0" i="0" u="none" strike="noStrike" cap="none">
                <a:solidFill>
                  <a:srgbClr val="888888"/>
                </a:solidFill>
                <a:latin typeface="Calibri"/>
                <a:ea typeface="Calibri"/>
                <a:cs typeface="Calibri"/>
                <a:sym typeface="Calibri"/>
              </a:defRPr>
            </a:lvl8pPr>
            <a:lvl9pPr marL="0" marR="0" lvl="8" indent="0" algn="r" rtl="0">
              <a:spcBef>
                <a:spcPts val="0"/>
              </a:spcBef>
              <a:buNone/>
              <a:defRPr sz="4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2" name="Rectángulo 1">
            <a:extLst>
              <a:ext uri="{FF2B5EF4-FFF2-40B4-BE49-F238E27FC236}">
                <a16:creationId xmlns:a16="http://schemas.microsoft.com/office/drawing/2014/main" id="{AD13E79D-A1FE-47E9-A64E-99C2B24C2AEC}"/>
              </a:ext>
            </a:extLst>
          </p:cNvPr>
          <p:cNvSpPr/>
          <p:nvPr/>
        </p:nvSpPr>
        <p:spPr>
          <a:xfrm>
            <a:off x="-9886" y="28763662"/>
            <a:ext cx="43901086" cy="4160995"/>
          </a:xfrm>
          <a:prstGeom prst="rect">
            <a:avLst/>
          </a:prstGeom>
          <a:solidFill>
            <a:srgbClr val="3C7D90"/>
          </a:solidFill>
          <a:ln>
            <a:solidFill>
              <a:srgbClr val="3C7D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0" name="Google Shape;40;p4"/>
          <p:cNvSpPr txBox="1"/>
          <p:nvPr/>
        </p:nvSpPr>
        <p:spPr>
          <a:xfrm>
            <a:off x="10972800" y="-152400"/>
            <a:ext cx="21945600" cy="2651760"/>
          </a:xfrm>
          <a:prstGeom prst="rect">
            <a:avLst/>
          </a:prstGeom>
          <a:noFill/>
          <a:ln>
            <a:noFill/>
          </a:ln>
        </p:spPr>
        <p:txBody>
          <a:bodyPr spcFirstLastPara="1" wrap="square" lIns="137125" tIns="91425" rIns="137125" bIns="91425" anchor="ctr" anchorCtr="0">
            <a:noAutofit/>
          </a:bodyPr>
          <a:lstStyle/>
          <a:p>
            <a:pPr marL="0" marR="0" lvl="0" indent="0" algn="ctr" rtl="0">
              <a:spcBef>
                <a:spcPts val="0"/>
              </a:spcBef>
              <a:spcAft>
                <a:spcPts val="0"/>
              </a:spcAft>
              <a:buNone/>
            </a:pPr>
            <a:r>
              <a:rPr lang="es-CO" sz="6600" dirty="0">
                <a:solidFill>
                  <a:schemeClr val="bg1"/>
                </a:solidFill>
                <a:latin typeface="Candara" panose="020E0502030303020204" pitchFamily="34" charset="0"/>
              </a:rPr>
              <a:t>Reconocimiento De Genero Por Medio De Grabaciones </a:t>
            </a:r>
            <a:br>
              <a:rPr lang="es-CO" sz="6600" dirty="0">
                <a:solidFill>
                  <a:schemeClr val="bg1"/>
                </a:solidFill>
                <a:latin typeface="Candara" panose="020E0502030303020204" pitchFamily="34" charset="0"/>
              </a:rPr>
            </a:br>
            <a:r>
              <a:rPr lang="es-CO" sz="6600" dirty="0">
                <a:solidFill>
                  <a:schemeClr val="bg1"/>
                </a:solidFill>
                <a:latin typeface="Candara" panose="020E0502030303020204" pitchFamily="34" charset="0"/>
              </a:rPr>
              <a:t>De Voz</a:t>
            </a:r>
          </a:p>
        </p:txBody>
      </p:sp>
      <p:sp>
        <p:nvSpPr>
          <p:cNvPr id="41" name="Google Shape;41;p4"/>
          <p:cNvSpPr txBox="1"/>
          <p:nvPr/>
        </p:nvSpPr>
        <p:spPr>
          <a:xfrm>
            <a:off x="10972800" y="2225040"/>
            <a:ext cx="21945600" cy="1714500"/>
          </a:xfrm>
          <a:prstGeom prst="rect">
            <a:avLst/>
          </a:prstGeom>
          <a:noFill/>
          <a:ln>
            <a:noFill/>
          </a:ln>
        </p:spPr>
        <p:txBody>
          <a:bodyPr spcFirstLastPara="1" wrap="square" lIns="137125" tIns="91425" rIns="137125" bIns="91425" anchor="ctr" anchorCtr="0">
            <a:noAutofit/>
          </a:bodyPr>
          <a:lstStyle/>
          <a:p>
            <a:pPr marL="0" marR="0" lvl="0" indent="0" algn="ctr" rtl="0">
              <a:spcBef>
                <a:spcPts val="0"/>
              </a:spcBef>
              <a:spcAft>
                <a:spcPts val="0"/>
              </a:spcAft>
              <a:buNone/>
            </a:pPr>
            <a:r>
              <a:rPr lang="es-CO" sz="4000" dirty="0">
                <a:solidFill>
                  <a:srgbClr val="EAF1DD"/>
                </a:solidFill>
                <a:latin typeface="Candara" panose="020E0502030303020204" pitchFamily="34" charset="0"/>
                <a:ea typeface="Calibri"/>
                <a:cs typeface="Calibri"/>
                <a:sym typeface="Calibri"/>
              </a:rPr>
              <a:t>Nicolás Galván, Hazel Pinzón, Mateo Orozco</a:t>
            </a:r>
            <a:endParaRPr lang="es-CO" dirty="0">
              <a:latin typeface="Candara" panose="020E0502030303020204" pitchFamily="34" charset="0"/>
            </a:endParaRPr>
          </a:p>
          <a:p>
            <a:pPr lvl="0" algn="ctr"/>
            <a:r>
              <a:rPr lang="es-CO" sz="4000" dirty="0">
                <a:solidFill>
                  <a:srgbClr val="EAF1DD"/>
                </a:solidFill>
                <a:latin typeface="Candara" panose="020E0502030303020204" pitchFamily="34" charset="0"/>
                <a:ea typeface="Calibri"/>
                <a:cs typeface="Calibri"/>
                <a:sym typeface="Calibri"/>
              </a:rPr>
              <a:t>22971 - Inteligencia Artificial I - Grupo XX</a:t>
            </a:r>
          </a:p>
          <a:p>
            <a:pPr marL="0" marR="0" lvl="0" indent="0" algn="ctr" rtl="0">
              <a:spcBef>
                <a:spcPts val="0"/>
              </a:spcBef>
              <a:spcAft>
                <a:spcPts val="0"/>
              </a:spcAft>
              <a:buNone/>
            </a:pPr>
            <a:r>
              <a:rPr lang="es-CO" sz="4000" dirty="0">
                <a:solidFill>
                  <a:srgbClr val="EAF1DD"/>
                </a:solidFill>
                <a:latin typeface="Candara" panose="020E0502030303020204" pitchFamily="34" charset="0"/>
                <a:ea typeface="Calibri"/>
                <a:cs typeface="Calibri"/>
                <a:sym typeface="Calibri"/>
              </a:rPr>
              <a:t>Escuela de Ingeniería de Sistemas e Informática</a:t>
            </a:r>
          </a:p>
        </p:txBody>
      </p:sp>
      <p:sp>
        <p:nvSpPr>
          <p:cNvPr id="42" name="Google Shape;42;p4"/>
          <p:cNvSpPr txBox="1"/>
          <p:nvPr/>
        </p:nvSpPr>
        <p:spPr>
          <a:xfrm>
            <a:off x="1280154" y="30095800"/>
            <a:ext cx="12223200" cy="2223600"/>
          </a:xfrm>
          <a:prstGeom prst="rect">
            <a:avLst/>
          </a:prstGeom>
          <a:noFill/>
          <a:ln>
            <a:noFill/>
          </a:ln>
        </p:spPr>
        <p:txBody>
          <a:bodyPr spcFirstLastPara="1" wrap="square" lIns="91425" tIns="91425" rIns="91425" bIns="91425" anchor="t" anchorCtr="0">
            <a:noAutofit/>
          </a:bodyPr>
          <a:lstStyle/>
          <a:p>
            <a:pPr marL="0" marR="0" lvl="0" indent="0" algn="just" rtl="0">
              <a:lnSpc>
                <a:spcPct val="90000"/>
              </a:lnSpc>
              <a:spcBef>
                <a:spcPts val="0"/>
              </a:spcBef>
              <a:spcAft>
                <a:spcPts val="0"/>
              </a:spcAft>
              <a:buNone/>
            </a:pPr>
            <a:r>
              <a:rPr lang="en-US" sz="2800" dirty="0" err="1">
                <a:solidFill>
                  <a:schemeClr val="bg1"/>
                </a:solidFill>
                <a:latin typeface="Candara" panose="020E0502030303020204" pitchFamily="34" charset="0"/>
                <a:ea typeface="Calibri"/>
                <a:cs typeface="Calibri"/>
                <a:sym typeface="Calibri"/>
              </a:rPr>
              <a:t>Nombre</a:t>
            </a:r>
            <a:r>
              <a:rPr lang="en-US" sz="2800" dirty="0">
                <a:solidFill>
                  <a:schemeClr val="bg1"/>
                </a:solidFill>
                <a:latin typeface="Candara" panose="020E0502030303020204" pitchFamily="34" charset="0"/>
                <a:ea typeface="Calibri"/>
                <a:cs typeface="Calibri"/>
                <a:sym typeface="Calibri"/>
              </a:rPr>
              <a:t> Nicolas Galvan Alvarez, Email: nicogalvan1@hotmail.com</a:t>
            </a:r>
          </a:p>
          <a:p>
            <a:pPr marL="0" lvl="0" indent="0" algn="just" rtl="0">
              <a:lnSpc>
                <a:spcPct val="90000"/>
              </a:lnSpc>
              <a:spcBef>
                <a:spcPts val="0"/>
              </a:spcBef>
              <a:spcAft>
                <a:spcPts val="0"/>
              </a:spcAft>
              <a:buNone/>
            </a:pPr>
            <a:r>
              <a:rPr lang="en-US" sz="2800" dirty="0" err="1">
                <a:solidFill>
                  <a:schemeClr val="bg1"/>
                </a:solidFill>
                <a:latin typeface="Candara" panose="020E0502030303020204" pitchFamily="34" charset="0"/>
                <a:ea typeface="Calibri"/>
                <a:cs typeface="Calibri"/>
                <a:sym typeface="Calibri"/>
              </a:rPr>
              <a:t>Nombre</a:t>
            </a:r>
            <a:r>
              <a:rPr lang="en-US" sz="2800" dirty="0">
                <a:solidFill>
                  <a:schemeClr val="bg1"/>
                </a:solidFill>
                <a:latin typeface="Candara" panose="020E0502030303020204" pitchFamily="34" charset="0"/>
                <a:ea typeface="Calibri"/>
                <a:cs typeface="Calibri"/>
                <a:sym typeface="Calibri"/>
              </a:rPr>
              <a:t> Hazel David </a:t>
            </a:r>
            <a:r>
              <a:rPr lang="en-US" sz="2800" dirty="0" err="1">
                <a:solidFill>
                  <a:schemeClr val="bg1"/>
                </a:solidFill>
                <a:latin typeface="Candara" panose="020E0502030303020204" pitchFamily="34" charset="0"/>
                <a:ea typeface="Calibri"/>
                <a:cs typeface="Calibri"/>
                <a:sym typeface="Calibri"/>
              </a:rPr>
              <a:t>Pinzón</a:t>
            </a:r>
            <a:r>
              <a:rPr lang="en-US" sz="2800" dirty="0">
                <a:solidFill>
                  <a:schemeClr val="bg1"/>
                </a:solidFill>
                <a:latin typeface="Candara" panose="020E0502030303020204" pitchFamily="34" charset="0"/>
                <a:ea typeface="Calibri"/>
                <a:cs typeface="Calibri"/>
                <a:sym typeface="Calibri"/>
              </a:rPr>
              <a:t> Uribe, Email: hazelpinzon13@gmail.com</a:t>
            </a:r>
            <a:endParaRPr sz="2800" dirty="0">
              <a:solidFill>
                <a:schemeClr val="bg1"/>
              </a:solidFill>
              <a:latin typeface="Candara" panose="020E0502030303020204" pitchFamily="34" charset="0"/>
              <a:ea typeface="Calibri"/>
              <a:cs typeface="Calibri"/>
              <a:sym typeface="Calibri"/>
            </a:endParaRPr>
          </a:p>
          <a:p>
            <a:pPr marL="0" lvl="0" indent="0" algn="just" rtl="0">
              <a:lnSpc>
                <a:spcPct val="90000"/>
              </a:lnSpc>
              <a:spcBef>
                <a:spcPts val="0"/>
              </a:spcBef>
              <a:spcAft>
                <a:spcPts val="0"/>
              </a:spcAft>
              <a:buNone/>
            </a:pPr>
            <a:r>
              <a:rPr lang="en-US" sz="2800" dirty="0" err="1">
                <a:solidFill>
                  <a:schemeClr val="bg1"/>
                </a:solidFill>
                <a:latin typeface="Candara" panose="020E0502030303020204" pitchFamily="34" charset="0"/>
                <a:ea typeface="Calibri"/>
                <a:cs typeface="Calibri"/>
                <a:sym typeface="Calibri"/>
              </a:rPr>
              <a:t>Nombre</a:t>
            </a:r>
            <a:r>
              <a:rPr lang="en-US" sz="2800" dirty="0">
                <a:solidFill>
                  <a:schemeClr val="bg1"/>
                </a:solidFill>
                <a:latin typeface="Candara" panose="020E0502030303020204" pitchFamily="34" charset="0"/>
                <a:ea typeface="Calibri"/>
                <a:cs typeface="Calibri"/>
                <a:sym typeface="Calibri"/>
              </a:rPr>
              <a:t> Mateo Orozco Ardila, Email: oromateo@hotmail.com</a:t>
            </a:r>
            <a:endParaRPr sz="2800" dirty="0">
              <a:solidFill>
                <a:schemeClr val="bg1"/>
              </a:solidFill>
              <a:latin typeface="Candara" panose="020E0502030303020204" pitchFamily="34" charset="0"/>
              <a:ea typeface="Calibri"/>
              <a:cs typeface="Calibri"/>
              <a:sym typeface="Calibri"/>
            </a:endParaRPr>
          </a:p>
          <a:p>
            <a:pPr marL="0" lvl="0" indent="0" algn="just" rtl="0">
              <a:lnSpc>
                <a:spcPct val="90000"/>
              </a:lnSpc>
              <a:spcBef>
                <a:spcPts val="0"/>
              </a:spcBef>
              <a:spcAft>
                <a:spcPts val="0"/>
              </a:spcAft>
              <a:buClr>
                <a:schemeClr val="dk1"/>
              </a:buClr>
              <a:buFont typeface="Arial"/>
              <a:buNone/>
            </a:pPr>
            <a:endParaRPr lang="en-US" sz="2800" dirty="0">
              <a:solidFill>
                <a:schemeClr val="bg1"/>
              </a:solidFill>
              <a:latin typeface="Candara" panose="020E0502030303020204" pitchFamily="34" charset="0"/>
              <a:ea typeface="Calibri"/>
              <a:cs typeface="Calibri"/>
              <a:sym typeface="Calibri"/>
            </a:endParaRPr>
          </a:p>
          <a:p>
            <a:pPr lvl="0" algn="just">
              <a:lnSpc>
                <a:spcPct val="90000"/>
              </a:lnSpc>
              <a:buClr>
                <a:schemeClr val="dk1"/>
              </a:buClr>
            </a:pPr>
            <a:r>
              <a:rPr lang="en-US" sz="2800" dirty="0" err="1">
                <a:solidFill>
                  <a:schemeClr val="bg1"/>
                </a:solidFill>
                <a:latin typeface="Candara" panose="020E0502030303020204" pitchFamily="34" charset="0"/>
                <a:ea typeface="Calibri"/>
                <a:cs typeface="Calibri"/>
                <a:sym typeface="Calibri"/>
              </a:rPr>
              <a:t>Docente</a:t>
            </a:r>
            <a:r>
              <a:rPr lang="en-US" sz="2800" dirty="0">
                <a:solidFill>
                  <a:schemeClr val="bg1"/>
                </a:solidFill>
                <a:latin typeface="Candara" panose="020E0502030303020204" pitchFamily="34" charset="0"/>
                <a:ea typeface="Calibri"/>
                <a:cs typeface="Calibri"/>
                <a:sym typeface="Calibri"/>
              </a:rPr>
              <a:t>: Gustavo </a:t>
            </a:r>
            <a:r>
              <a:rPr lang="en-US" sz="2800" dirty="0" err="1">
                <a:solidFill>
                  <a:schemeClr val="bg1"/>
                </a:solidFill>
                <a:latin typeface="Candara" panose="020E0502030303020204" pitchFamily="34" charset="0"/>
                <a:ea typeface="Calibri"/>
                <a:cs typeface="Calibri"/>
                <a:sym typeface="Calibri"/>
              </a:rPr>
              <a:t>Garzón</a:t>
            </a:r>
            <a:r>
              <a:rPr lang="en-US" sz="2800" dirty="0">
                <a:solidFill>
                  <a:schemeClr val="bg1"/>
                </a:solidFill>
                <a:latin typeface="Candara" panose="020E0502030303020204" pitchFamily="34" charset="0"/>
                <a:ea typeface="Calibri"/>
                <a:cs typeface="Calibri"/>
                <a:sym typeface="Calibri"/>
              </a:rPr>
              <a:t>, gustavo.garzon@saber.uis.edu.co</a:t>
            </a:r>
          </a:p>
        </p:txBody>
      </p:sp>
      <p:sp>
        <p:nvSpPr>
          <p:cNvPr id="43" name="Google Shape;43;p4"/>
          <p:cNvSpPr txBox="1"/>
          <p:nvPr/>
        </p:nvSpPr>
        <p:spPr>
          <a:xfrm>
            <a:off x="2819754" y="29185078"/>
            <a:ext cx="9144000" cy="746400"/>
          </a:xfrm>
          <a:prstGeom prst="rect">
            <a:avLst/>
          </a:prstGeom>
          <a:noFill/>
          <a:ln>
            <a:noFill/>
          </a:ln>
        </p:spPr>
        <p:txBody>
          <a:bodyPr spcFirstLastPara="1" wrap="square" lIns="68550" tIns="34275" rIns="68550" bIns="34275" anchor="t" anchorCtr="0">
            <a:noAutofit/>
          </a:bodyPr>
          <a:lstStyle/>
          <a:p>
            <a:pPr marL="0" marR="0" lvl="0" indent="0" algn="ctr" rtl="0">
              <a:spcBef>
                <a:spcPts val="0"/>
              </a:spcBef>
              <a:spcAft>
                <a:spcPts val="0"/>
              </a:spcAft>
              <a:buNone/>
            </a:pPr>
            <a:r>
              <a:rPr lang="es-CO" sz="4400" b="1" dirty="0">
                <a:solidFill>
                  <a:schemeClr val="bg1"/>
                </a:solidFill>
                <a:latin typeface="Candara" panose="020E0502030303020204" pitchFamily="34" charset="0"/>
                <a:ea typeface="Calibri"/>
                <a:cs typeface="Calibri"/>
                <a:sym typeface="Calibri"/>
              </a:rPr>
              <a:t>Información</a:t>
            </a:r>
            <a:r>
              <a:rPr lang="en-US" sz="4400" b="1" dirty="0">
                <a:solidFill>
                  <a:schemeClr val="bg1"/>
                </a:solidFill>
                <a:latin typeface="Candara" panose="020E0502030303020204" pitchFamily="34" charset="0"/>
                <a:ea typeface="Calibri"/>
                <a:cs typeface="Calibri"/>
                <a:sym typeface="Calibri"/>
              </a:rPr>
              <a:t> de c</a:t>
            </a:r>
            <a:r>
              <a:rPr lang="es-CO" sz="4400" b="1" dirty="0" err="1">
                <a:solidFill>
                  <a:schemeClr val="bg1"/>
                </a:solidFill>
                <a:latin typeface="Candara" panose="020E0502030303020204" pitchFamily="34" charset="0"/>
                <a:ea typeface="Calibri"/>
                <a:cs typeface="Calibri"/>
                <a:sym typeface="Calibri"/>
              </a:rPr>
              <a:t>ontacto</a:t>
            </a:r>
            <a:endParaRPr lang="es-CO" dirty="0">
              <a:solidFill>
                <a:schemeClr val="bg1"/>
              </a:solidFill>
              <a:latin typeface="Candara" panose="020E0502030303020204" pitchFamily="34" charset="0"/>
            </a:endParaRPr>
          </a:p>
        </p:txBody>
      </p:sp>
      <p:sp>
        <p:nvSpPr>
          <p:cNvPr id="44" name="Google Shape;44;p4"/>
          <p:cNvSpPr txBox="1"/>
          <p:nvPr/>
        </p:nvSpPr>
        <p:spPr>
          <a:xfrm>
            <a:off x="15428275" y="30038050"/>
            <a:ext cx="27182700" cy="2339100"/>
          </a:xfrm>
          <a:prstGeom prst="rect">
            <a:avLst/>
          </a:prstGeom>
          <a:noFill/>
          <a:ln>
            <a:noFill/>
          </a:ln>
        </p:spPr>
        <p:txBody>
          <a:bodyPr spcFirstLastPara="1" wrap="square" lIns="91425" tIns="91425" rIns="91425" bIns="91425" anchor="t" anchorCtr="0">
            <a:noAutofit/>
          </a:bodyPr>
          <a:lstStyle/>
          <a:p>
            <a:pPr marL="342842" indent="-342842">
              <a:buClr>
                <a:schemeClr val="dk1"/>
              </a:buClr>
              <a:buSzPts val="1600"/>
              <a:buFont typeface="Calibri"/>
              <a:buAutoNum type="arabicPeriod"/>
            </a:pPr>
            <a:r>
              <a:rPr lang="es-ES" sz="1600" dirty="0">
                <a:solidFill>
                  <a:schemeClr val="bg1"/>
                </a:solidFill>
                <a:latin typeface="Calibri"/>
                <a:cs typeface="Calibri"/>
                <a:sym typeface="Calibri"/>
              </a:rPr>
              <a:t>José Luis, Sergio Suárez. (2006). Algoritmos y Métodos para el Reconocimiento de Voz en Español Mediante Silabas. Computación y Sistemas </a:t>
            </a:r>
            <a:r>
              <a:rPr lang="es-ES" sz="1600" dirty="0" err="1">
                <a:solidFill>
                  <a:schemeClr val="bg1"/>
                </a:solidFill>
                <a:latin typeface="Calibri"/>
                <a:cs typeface="Calibri"/>
                <a:sym typeface="Calibri"/>
              </a:rPr>
              <a:t>Vol</a:t>
            </a:r>
            <a:r>
              <a:rPr lang="es-ES" sz="1600" dirty="0">
                <a:solidFill>
                  <a:schemeClr val="bg1"/>
                </a:solidFill>
                <a:latin typeface="Calibri"/>
                <a:cs typeface="Calibri"/>
                <a:sym typeface="Calibri"/>
              </a:rPr>
              <a:t> 9 </a:t>
            </a:r>
            <a:r>
              <a:rPr lang="es-ES" sz="1600" dirty="0" err="1">
                <a:solidFill>
                  <a:schemeClr val="bg1"/>
                </a:solidFill>
                <a:latin typeface="Calibri"/>
                <a:cs typeface="Calibri"/>
                <a:sym typeface="Calibri"/>
              </a:rPr>
              <a:t>Núm</a:t>
            </a:r>
            <a:r>
              <a:rPr lang="es-ES" sz="1600" dirty="0">
                <a:solidFill>
                  <a:schemeClr val="bg1"/>
                </a:solidFill>
                <a:latin typeface="Calibri"/>
                <a:cs typeface="Calibri"/>
                <a:sym typeface="Calibri"/>
              </a:rPr>
              <a:t> 3 </a:t>
            </a:r>
            <a:r>
              <a:rPr lang="es-ES" sz="1600" dirty="0" err="1">
                <a:solidFill>
                  <a:schemeClr val="bg1"/>
                </a:solidFill>
                <a:latin typeface="Calibri"/>
                <a:cs typeface="Calibri"/>
                <a:sym typeface="Calibri"/>
              </a:rPr>
              <a:t>pp</a:t>
            </a:r>
            <a:r>
              <a:rPr lang="es-ES" sz="1600" dirty="0">
                <a:solidFill>
                  <a:schemeClr val="bg1"/>
                </a:solidFill>
                <a:latin typeface="Calibri"/>
                <a:cs typeface="Calibri"/>
                <a:sym typeface="Calibri"/>
              </a:rPr>
              <a:t> 270-286. Recuperado en 06 de septiembre de 2020, de http://www.scielo.org.mx/pdf/cys/v9n3/v9n3a7.pdf.</a:t>
            </a:r>
            <a:endParaRPr lang="es-ES" sz="1600" dirty="0">
              <a:solidFill>
                <a:schemeClr val="bg1"/>
              </a:solidFill>
            </a:endParaRPr>
          </a:p>
          <a:p>
            <a:pPr marL="342842" marR="0" lvl="0" indent="-342842" algn="l" rtl="0">
              <a:spcBef>
                <a:spcPts val="0"/>
              </a:spcBef>
              <a:spcAft>
                <a:spcPts val="0"/>
              </a:spcAft>
              <a:buClr>
                <a:schemeClr val="dk1"/>
              </a:buClr>
              <a:buSzPts val="1600"/>
              <a:buFont typeface="Calibri"/>
              <a:buAutoNum type="arabicPeriod"/>
            </a:pPr>
            <a:r>
              <a:rPr lang="en-US" sz="1600" dirty="0" err="1">
                <a:solidFill>
                  <a:schemeClr val="bg1"/>
                </a:solidFill>
                <a:latin typeface="Calibri"/>
                <a:ea typeface="Calibri"/>
                <a:cs typeface="Calibri"/>
                <a:sym typeface="Calibri"/>
              </a:rPr>
              <a:t>Fosler</a:t>
            </a:r>
            <a:r>
              <a:rPr lang="en-US" sz="1600" dirty="0">
                <a:solidFill>
                  <a:schemeClr val="bg1"/>
                </a:solidFill>
                <a:latin typeface="Calibri"/>
                <a:ea typeface="Calibri"/>
                <a:cs typeface="Calibri"/>
                <a:sym typeface="Calibri"/>
              </a:rPr>
              <a:t> et al. (1999). </a:t>
            </a:r>
            <a:r>
              <a:rPr lang="en-US" sz="1600" dirty="0" err="1">
                <a:solidFill>
                  <a:schemeClr val="bg1"/>
                </a:solidFill>
                <a:latin typeface="Calibri"/>
                <a:ea typeface="Calibri"/>
                <a:cs typeface="Calibri"/>
                <a:sym typeface="Calibri"/>
              </a:rPr>
              <a:t>Fosler</a:t>
            </a:r>
            <a:r>
              <a:rPr lang="en-US" sz="1600" dirty="0">
                <a:solidFill>
                  <a:schemeClr val="bg1"/>
                </a:solidFill>
                <a:latin typeface="Calibri"/>
                <a:ea typeface="Calibri"/>
                <a:cs typeface="Calibri"/>
                <a:sym typeface="Calibri"/>
              </a:rPr>
              <a:t>-Lussier E., Greenberg S., Morgan N., “Incorporating Contextual Phonetics into Automatic Speech Recognition”. XIV International Congress of Phonetic Sciences, pp. 611-614, San Francisco,1999.</a:t>
            </a:r>
            <a:endParaRPr dirty="0">
              <a:solidFill>
                <a:schemeClr val="bg1"/>
              </a:solidFill>
            </a:endParaRPr>
          </a:p>
          <a:p>
            <a:pPr marL="342842" marR="0" lvl="0" indent="-342842" algn="l" rtl="0">
              <a:spcBef>
                <a:spcPts val="0"/>
              </a:spcBef>
              <a:spcAft>
                <a:spcPts val="0"/>
              </a:spcAft>
              <a:buClr>
                <a:schemeClr val="dk1"/>
              </a:buClr>
              <a:buSzPts val="1600"/>
              <a:buFont typeface="Calibri"/>
              <a:buAutoNum type="arabicPeriod"/>
            </a:pPr>
            <a:r>
              <a:rPr lang="en-US" sz="1600" dirty="0" err="1">
                <a:solidFill>
                  <a:schemeClr val="bg1"/>
                </a:solidFill>
                <a:latin typeface="Calibri"/>
                <a:ea typeface="Calibri"/>
                <a:cs typeface="Calibri"/>
                <a:sym typeface="Calibri"/>
              </a:rPr>
              <a:t>Kirschning</a:t>
            </a:r>
            <a:r>
              <a:rPr lang="en-US" sz="1600" dirty="0">
                <a:solidFill>
                  <a:schemeClr val="bg1"/>
                </a:solidFill>
                <a:latin typeface="Calibri"/>
                <a:ea typeface="Calibri"/>
                <a:cs typeface="Calibri"/>
                <a:sym typeface="Calibri"/>
              </a:rPr>
              <a:t> (1998). </a:t>
            </a:r>
            <a:r>
              <a:rPr lang="en-US" sz="1600" dirty="0" err="1">
                <a:solidFill>
                  <a:schemeClr val="bg1"/>
                </a:solidFill>
                <a:latin typeface="Calibri"/>
                <a:ea typeface="Calibri"/>
                <a:cs typeface="Calibri"/>
                <a:sym typeface="Calibri"/>
              </a:rPr>
              <a:t>Kirschning</a:t>
            </a:r>
            <a:r>
              <a:rPr lang="en-US" sz="1600" dirty="0">
                <a:solidFill>
                  <a:schemeClr val="bg1"/>
                </a:solidFill>
                <a:latin typeface="Calibri"/>
                <a:ea typeface="Calibri"/>
                <a:cs typeface="Calibri"/>
                <a:sym typeface="Calibri"/>
              </a:rPr>
              <a:t> Albers Ingrid, "Automatic Speech Recognition with the Parallel Cascade Neural Network", PhD Thesis, Tokyo Japan, March 1998. </a:t>
            </a:r>
            <a:endParaRPr dirty="0">
              <a:solidFill>
                <a:schemeClr val="bg1"/>
              </a:solidFill>
            </a:endParaRPr>
          </a:p>
          <a:p>
            <a:pPr marL="342842" marR="0" lvl="0" indent="-342842" algn="l" rtl="0">
              <a:spcBef>
                <a:spcPts val="0"/>
              </a:spcBef>
              <a:spcAft>
                <a:spcPts val="0"/>
              </a:spcAft>
              <a:buClr>
                <a:schemeClr val="dk1"/>
              </a:buClr>
              <a:buSzPts val="1600"/>
              <a:buFont typeface="Calibri"/>
              <a:buAutoNum type="arabicPeriod"/>
            </a:pPr>
            <a:r>
              <a:rPr lang="en-US" sz="1600" dirty="0" err="1">
                <a:solidFill>
                  <a:schemeClr val="bg1"/>
                </a:solidFill>
                <a:latin typeface="Calibri"/>
                <a:ea typeface="Calibri"/>
                <a:cs typeface="Calibri"/>
                <a:sym typeface="Calibri"/>
              </a:rPr>
              <a:t>Kosko</a:t>
            </a:r>
            <a:r>
              <a:rPr lang="en-US" sz="1600" dirty="0">
                <a:solidFill>
                  <a:schemeClr val="bg1"/>
                </a:solidFill>
                <a:latin typeface="Calibri"/>
                <a:ea typeface="Calibri"/>
                <a:cs typeface="Calibri"/>
                <a:sym typeface="Calibri"/>
              </a:rPr>
              <a:t> (1992). </a:t>
            </a:r>
            <a:r>
              <a:rPr lang="en-US" sz="1600" dirty="0" err="1">
                <a:solidFill>
                  <a:schemeClr val="bg1"/>
                </a:solidFill>
                <a:latin typeface="Calibri"/>
                <a:ea typeface="Calibri"/>
                <a:cs typeface="Calibri"/>
                <a:sym typeface="Calibri"/>
              </a:rPr>
              <a:t>Kosko</a:t>
            </a:r>
            <a:r>
              <a:rPr lang="en-US" sz="1600" dirty="0">
                <a:solidFill>
                  <a:schemeClr val="bg1"/>
                </a:solidFill>
                <a:latin typeface="Calibri"/>
                <a:ea typeface="Calibri"/>
                <a:cs typeface="Calibri"/>
                <a:sym typeface="Calibri"/>
              </a:rPr>
              <a:t> B., "Neural Networks for Signal Processing", Prentice Hall, U.S.A., 1992. . </a:t>
            </a:r>
            <a:r>
              <a:rPr lang="en-US" sz="1600" dirty="0" err="1">
                <a:solidFill>
                  <a:schemeClr val="bg1"/>
                </a:solidFill>
                <a:latin typeface="Calibri"/>
                <a:ea typeface="Calibri"/>
                <a:cs typeface="Calibri"/>
                <a:sym typeface="Calibri"/>
              </a:rPr>
              <a:t>Sydral</a:t>
            </a:r>
            <a:r>
              <a:rPr lang="en-US" sz="1600" dirty="0">
                <a:solidFill>
                  <a:schemeClr val="bg1"/>
                </a:solidFill>
                <a:latin typeface="Calibri"/>
                <a:ea typeface="Calibri"/>
                <a:cs typeface="Calibri"/>
                <a:sym typeface="Calibri"/>
              </a:rPr>
              <a:t> et al. (1995). </a:t>
            </a:r>
            <a:r>
              <a:rPr lang="en-US" sz="1600" dirty="0" err="1">
                <a:solidFill>
                  <a:schemeClr val="bg1"/>
                </a:solidFill>
                <a:latin typeface="Calibri"/>
                <a:ea typeface="Calibri"/>
                <a:cs typeface="Calibri"/>
                <a:sym typeface="Calibri"/>
              </a:rPr>
              <a:t>Sydral</a:t>
            </a:r>
            <a:r>
              <a:rPr lang="en-US" sz="1600" dirty="0">
                <a:solidFill>
                  <a:schemeClr val="bg1"/>
                </a:solidFill>
                <a:latin typeface="Calibri"/>
                <a:ea typeface="Calibri"/>
                <a:cs typeface="Calibri"/>
                <a:sym typeface="Calibri"/>
              </a:rPr>
              <a:t> A., Bennet R., Greenspan S., "Applied Speech Technology", Eds (1995). CRC Press, ISBN 0-8493-9456-2, U.S.A., 1995. </a:t>
            </a:r>
            <a:endParaRPr dirty="0">
              <a:solidFill>
                <a:schemeClr val="bg1"/>
              </a:solidFill>
            </a:endParaRPr>
          </a:p>
        </p:txBody>
      </p:sp>
      <p:sp>
        <p:nvSpPr>
          <p:cNvPr id="45" name="Google Shape;45;p4"/>
          <p:cNvSpPr txBox="1"/>
          <p:nvPr/>
        </p:nvSpPr>
        <p:spPr>
          <a:xfrm>
            <a:off x="19875625" y="29215378"/>
            <a:ext cx="18288000" cy="685800"/>
          </a:xfrm>
          <a:prstGeom prst="rect">
            <a:avLst/>
          </a:prstGeom>
          <a:no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r>
              <a:rPr lang="en-US" sz="4400" b="1" dirty="0" err="1">
                <a:solidFill>
                  <a:schemeClr val="bg1"/>
                </a:solidFill>
                <a:latin typeface="Candara" panose="020E0502030303020204" pitchFamily="34" charset="0"/>
                <a:ea typeface="Calibri"/>
                <a:cs typeface="Calibri"/>
                <a:sym typeface="Calibri"/>
              </a:rPr>
              <a:t>Referencias</a:t>
            </a:r>
            <a:r>
              <a:rPr lang="en-US" sz="4400" b="1" dirty="0">
                <a:solidFill>
                  <a:schemeClr val="bg1"/>
                </a:solidFill>
                <a:latin typeface="Candara" panose="020E0502030303020204" pitchFamily="34" charset="0"/>
                <a:ea typeface="Calibri"/>
                <a:cs typeface="Calibri"/>
                <a:sym typeface="Calibri"/>
              </a:rPr>
              <a:t> </a:t>
            </a:r>
            <a:r>
              <a:rPr lang="en-US" sz="4400" b="1" dirty="0" err="1">
                <a:solidFill>
                  <a:schemeClr val="bg1"/>
                </a:solidFill>
                <a:latin typeface="Candara" panose="020E0502030303020204" pitchFamily="34" charset="0"/>
                <a:ea typeface="Calibri"/>
                <a:cs typeface="Calibri"/>
                <a:sym typeface="Calibri"/>
              </a:rPr>
              <a:t>Bibliográficas</a:t>
            </a:r>
            <a:r>
              <a:rPr lang="en-US" sz="4400" b="1" dirty="0">
                <a:solidFill>
                  <a:schemeClr val="bg1"/>
                </a:solidFill>
                <a:latin typeface="Candara" panose="020E0502030303020204" pitchFamily="34" charset="0"/>
                <a:ea typeface="Calibri"/>
                <a:cs typeface="Calibri"/>
                <a:sym typeface="Calibri"/>
              </a:rPr>
              <a:t> (</a:t>
            </a:r>
            <a:r>
              <a:rPr lang="en-US" sz="4400" b="1" dirty="0" err="1">
                <a:solidFill>
                  <a:schemeClr val="bg1"/>
                </a:solidFill>
                <a:latin typeface="Candara" panose="020E0502030303020204" pitchFamily="34" charset="0"/>
                <a:ea typeface="Calibri"/>
                <a:cs typeface="Calibri"/>
                <a:sym typeface="Calibri"/>
              </a:rPr>
              <a:t>en</a:t>
            </a:r>
            <a:r>
              <a:rPr lang="en-US" sz="4400" b="1" dirty="0">
                <a:solidFill>
                  <a:schemeClr val="bg1"/>
                </a:solidFill>
                <a:latin typeface="Candara" panose="020E0502030303020204" pitchFamily="34" charset="0"/>
                <a:ea typeface="Calibri"/>
                <a:cs typeface="Calibri"/>
                <a:sym typeface="Calibri"/>
              </a:rPr>
              <a:t> </a:t>
            </a:r>
            <a:r>
              <a:rPr lang="en-US" sz="4400" b="1" dirty="0" err="1">
                <a:solidFill>
                  <a:schemeClr val="bg1"/>
                </a:solidFill>
                <a:latin typeface="Candara" panose="020E0502030303020204" pitchFamily="34" charset="0"/>
                <a:ea typeface="Calibri"/>
                <a:cs typeface="Calibri"/>
                <a:sym typeface="Calibri"/>
              </a:rPr>
              <a:t>formato</a:t>
            </a:r>
            <a:r>
              <a:rPr lang="en-US" sz="4400" b="1" dirty="0">
                <a:solidFill>
                  <a:schemeClr val="bg1"/>
                </a:solidFill>
                <a:latin typeface="Candara" panose="020E0502030303020204" pitchFamily="34" charset="0"/>
                <a:ea typeface="Calibri"/>
                <a:cs typeface="Calibri"/>
                <a:sym typeface="Calibri"/>
              </a:rPr>
              <a:t> APA)</a:t>
            </a:r>
            <a:endParaRPr dirty="0">
              <a:solidFill>
                <a:schemeClr val="bg1"/>
              </a:solidFill>
              <a:latin typeface="Candara" panose="020E0502030303020204" pitchFamily="34" charset="0"/>
            </a:endParaRPr>
          </a:p>
        </p:txBody>
      </p:sp>
      <p:sp>
        <p:nvSpPr>
          <p:cNvPr id="46" name="Google Shape;46;p4"/>
          <p:cNvSpPr txBox="1"/>
          <p:nvPr/>
        </p:nvSpPr>
        <p:spPr>
          <a:xfrm>
            <a:off x="1280160" y="5486400"/>
            <a:ext cx="9144000" cy="7171147"/>
          </a:xfrm>
          <a:prstGeom prst="rect">
            <a:avLst/>
          </a:prstGeom>
          <a:solidFill>
            <a:schemeClr val="lt1"/>
          </a:solidFill>
          <a:ln w="12700" cap="flat" cmpd="sng">
            <a:solidFill>
              <a:srgbClr val="F3922B"/>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r>
              <a:rPr lang="es-CO" sz="3200" dirty="0">
                <a:solidFill>
                  <a:schemeClr val="dk1"/>
                </a:solidFill>
                <a:latin typeface="Calibri"/>
                <a:ea typeface="Calibri"/>
                <a:cs typeface="Calibri"/>
                <a:sym typeface="Calibri"/>
              </a:rPr>
              <a:t>El proyecto tiene como propósito la predicción del genero de una persona mediante una grabación de voz.</a:t>
            </a: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s-CO" sz="3200" dirty="0">
                <a:solidFill>
                  <a:schemeClr val="dk1"/>
                </a:solidFill>
                <a:latin typeface="Calibri"/>
                <a:ea typeface="Calibri"/>
                <a:cs typeface="Calibri"/>
                <a:sym typeface="Calibri"/>
              </a:rPr>
              <a:t>Se usaron varios clasificadores (</a:t>
            </a:r>
            <a:r>
              <a:rPr lang="es-CO" sz="3200" dirty="0" err="1">
                <a:solidFill>
                  <a:schemeClr val="dk1"/>
                </a:solidFill>
                <a:latin typeface="Calibri"/>
                <a:ea typeface="Calibri"/>
                <a:cs typeface="Calibri"/>
                <a:sym typeface="Calibri"/>
              </a:rPr>
              <a:t>naive</a:t>
            </a:r>
            <a:r>
              <a:rPr lang="es-CO" sz="3200" dirty="0">
                <a:solidFill>
                  <a:schemeClr val="dk1"/>
                </a:solidFill>
                <a:latin typeface="Calibri"/>
                <a:ea typeface="Calibri"/>
                <a:cs typeface="Calibri"/>
                <a:sym typeface="Calibri"/>
              </a:rPr>
              <a:t> </a:t>
            </a:r>
            <a:r>
              <a:rPr lang="es-CO" sz="3200" dirty="0" err="1">
                <a:solidFill>
                  <a:schemeClr val="dk1"/>
                </a:solidFill>
                <a:latin typeface="Calibri"/>
                <a:ea typeface="Calibri"/>
                <a:cs typeface="Calibri"/>
                <a:sym typeface="Calibri"/>
              </a:rPr>
              <a:t>bayes</a:t>
            </a:r>
            <a:r>
              <a:rPr lang="es-CO" sz="3200" dirty="0">
                <a:solidFill>
                  <a:schemeClr val="dk1"/>
                </a:solidFill>
                <a:latin typeface="Calibri"/>
                <a:ea typeface="Calibri"/>
                <a:cs typeface="Calibri"/>
                <a:sym typeface="Calibri"/>
              </a:rPr>
              <a:t> </a:t>
            </a:r>
            <a:r>
              <a:rPr lang="es-CO" sz="3200" dirty="0" err="1">
                <a:solidFill>
                  <a:schemeClr val="dk1"/>
                </a:solidFill>
                <a:latin typeface="Calibri"/>
                <a:ea typeface="Calibri"/>
                <a:cs typeface="Calibri"/>
                <a:sym typeface="Calibri"/>
              </a:rPr>
              <a:t>classifier</a:t>
            </a:r>
            <a:r>
              <a:rPr lang="es-CO" sz="3200" dirty="0">
                <a:solidFill>
                  <a:schemeClr val="dk1"/>
                </a:solidFill>
                <a:latin typeface="Calibri"/>
                <a:ea typeface="Calibri"/>
                <a:cs typeface="Calibri"/>
                <a:sym typeface="Calibri"/>
              </a:rPr>
              <a:t>, </a:t>
            </a:r>
            <a:r>
              <a:rPr lang="es-CO" sz="3200" dirty="0" err="1">
                <a:solidFill>
                  <a:schemeClr val="dk1"/>
                </a:solidFill>
                <a:latin typeface="Calibri"/>
                <a:ea typeface="Calibri"/>
                <a:cs typeface="Calibri"/>
                <a:sym typeface="Calibri"/>
              </a:rPr>
              <a:t>Support</a:t>
            </a:r>
            <a:r>
              <a:rPr lang="es-CO" sz="3200" dirty="0">
                <a:solidFill>
                  <a:schemeClr val="dk1"/>
                </a:solidFill>
                <a:latin typeface="Calibri"/>
                <a:ea typeface="Calibri"/>
                <a:cs typeface="Calibri"/>
                <a:sym typeface="Calibri"/>
              </a:rPr>
              <a:t> vector machine, decisión </a:t>
            </a:r>
            <a:r>
              <a:rPr lang="es-CO" sz="3200" dirty="0" err="1">
                <a:solidFill>
                  <a:schemeClr val="dk1"/>
                </a:solidFill>
                <a:latin typeface="Calibri"/>
                <a:ea typeface="Calibri"/>
                <a:cs typeface="Calibri"/>
                <a:sym typeface="Calibri"/>
              </a:rPr>
              <a:t>tree</a:t>
            </a:r>
            <a:r>
              <a:rPr lang="es-CO" sz="3200" dirty="0">
                <a:solidFill>
                  <a:schemeClr val="dk1"/>
                </a:solidFill>
                <a:latin typeface="Calibri"/>
                <a:ea typeface="Calibri"/>
                <a:cs typeface="Calibri"/>
                <a:sym typeface="Calibri"/>
              </a:rPr>
              <a:t> </a:t>
            </a:r>
            <a:r>
              <a:rPr lang="es-CO" sz="3200" dirty="0" err="1">
                <a:solidFill>
                  <a:schemeClr val="dk1"/>
                </a:solidFill>
                <a:latin typeface="Calibri"/>
                <a:ea typeface="Calibri"/>
                <a:cs typeface="Calibri"/>
                <a:sym typeface="Calibri"/>
              </a:rPr>
              <a:t>classifier</a:t>
            </a:r>
            <a:r>
              <a:rPr lang="es-CO" sz="3200" dirty="0">
                <a:solidFill>
                  <a:schemeClr val="dk1"/>
                </a:solidFill>
                <a:latin typeface="Calibri"/>
                <a:ea typeface="Calibri"/>
                <a:cs typeface="Calibri"/>
                <a:sym typeface="Calibri"/>
              </a:rPr>
              <a:t> y </a:t>
            </a:r>
            <a:r>
              <a:rPr lang="es-CO" sz="3200" dirty="0" err="1">
                <a:solidFill>
                  <a:schemeClr val="dk1"/>
                </a:solidFill>
                <a:latin typeface="Calibri"/>
                <a:ea typeface="Calibri"/>
                <a:cs typeface="Calibri"/>
                <a:sym typeface="Calibri"/>
              </a:rPr>
              <a:t>Random</a:t>
            </a:r>
            <a:r>
              <a:rPr lang="es-CO" sz="3200" dirty="0">
                <a:solidFill>
                  <a:schemeClr val="dk1"/>
                </a:solidFill>
                <a:latin typeface="Calibri"/>
                <a:ea typeface="Calibri"/>
                <a:cs typeface="Calibri"/>
                <a:sym typeface="Calibri"/>
              </a:rPr>
              <a:t> </a:t>
            </a:r>
            <a:r>
              <a:rPr lang="es-CO" sz="3200" dirty="0" err="1">
                <a:solidFill>
                  <a:schemeClr val="dk1"/>
                </a:solidFill>
                <a:latin typeface="Calibri"/>
                <a:ea typeface="Calibri"/>
                <a:cs typeface="Calibri"/>
                <a:sym typeface="Calibri"/>
              </a:rPr>
              <a:t>forest</a:t>
            </a:r>
            <a:r>
              <a:rPr lang="es-CO" sz="3200" dirty="0">
                <a:solidFill>
                  <a:schemeClr val="dk1"/>
                </a:solidFill>
                <a:latin typeface="Calibri"/>
                <a:ea typeface="Calibri"/>
                <a:cs typeface="Calibri"/>
                <a:sym typeface="Calibri"/>
              </a:rPr>
              <a:t> </a:t>
            </a:r>
            <a:r>
              <a:rPr lang="es-CO" sz="3200" dirty="0" err="1">
                <a:solidFill>
                  <a:schemeClr val="dk1"/>
                </a:solidFill>
                <a:latin typeface="Calibri"/>
                <a:ea typeface="Calibri"/>
                <a:cs typeface="Calibri"/>
                <a:sym typeface="Calibri"/>
              </a:rPr>
              <a:t>classifier</a:t>
            </a:r>
            <a:r>
              <a:rPr lang="es-CO" sz="3200" dirty="0">
                <a:solidFill>
                  <a:schemeClr val="dk1"/>
                </a:solidFill>
                <a:latin typeface="Calibri"/>
                <a:ea typeface="Calibri"/>
                <a:cs typeface="Calibri"/>
                <a:sym typeface="Calibri"/>
              </a:rPr>
              <a:t>) y además de redes neuronales poder hacer la clasificación del genero.</a:t>
            </a: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p:txBody>
      </p:sp>
      <p:sp>
        <p:nvSpPr>
          <p:cNvPr id="47" name="Google Shape;47;p4"/>
          <p:cNvSpPr/>
          <p:nvPr/>
        </p:nvSpPr>
        <p:spPr>
          <a:xfrm>
            <a:off x="1280160" y="4800600"/>
            <a:ext cx="9144000" cy="685800"/>
          </a:xfrm>
          <a:prstGeom prst="rect">
            <a:avLst/>
          </a:prstGeom>
          <a:solidFill>
            <a:srgbClr val="F3922B"/>
          </a:solidFill>
          <a:ln w="12700" cap="flat" cmpd="sng">
            <a:solidFill>
              <a:srgbClr val="F3922B"/>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dirty="0">
                <a:solidFill>
                  <a:srgbClr val="EAF1DD"/>
                </a:solidFill>
                <a:latin typeface="Calibri"/>
                <a:ea typeface="Calibri"/>
                <a:cs typeface="Calibri"/>
                <a:sym typeface="Calibri"/>
              </a:rPr>
              <a:t>Resumen</a:t>
            </a:r>
            <a:endParaRPr lang="es-CO" dirty="0"/>
          </a:p>
        </p:txBody>
      </p:sp>
      <p:sp>
        <p:nvSpPr>
          <p:cNvPr id="48" name="Google Shape;48;p4"/>
          <p:cNvSpPr txBox="1"/>
          <p:nvPr/>
        </p:nvSpPr>
        <p:spPr>
          <a:xfrm>
            <a:off x="11521440" y="14173200"/>
            <a:ext cx="20848320" cy="7467600"/>
          </a:xfrm>
          <a:prstGeom prst="rect">
            <a:avLst/>
          </a:prstGeom>
          <a:solidFill>
            <a:schemeClr val="lt1"/>
          </a:solidFill>
          <a:ln w="12700" cap="flat" cmpd="sng">
            <a:solidFill>
              <a:srgbClr val="01B49E"/>
            </a:solidFill>
            <a:prstDash val="solid"/>
            <a:round/>
            <a:headEnd type="none" w="sm" len="sm"/>
            <a:tailEnd type="none" w="sm" len="sm"/>
          </a:ln>
        </p:spPr>
        <p:txBody>
          <a:bodyPr spcFirstLastPara="1" wrap="square" lIns="137125" tIns="137125" rIns="137125" bIns="137125" anchor="t" anchorCtr="0">
            <a:noAutofit/>
          </a:bodyPr>
          <a:lstStyle/>
          <a:p>
            <a:pPr algn="just">
              <a:lnSpc>
                <a:spcPct val="107000"/>
              </a:lnSpc>
              <a:spcAft>
                <a:spcPts val="800"/>
              </a:spcAft>
            </a:pPr>
            <a:r>
              <a:rPr lang="es-CO" sz="3200" dirty="0">
                <a:effectLst/>
                <a:latin typeface="Calibri" panose="020F0502020204030204" pitchFamily="34" charset="0"/>
                <a:ea typeface="Calibri" panose="020F0502020204030204" pitchFamily="34" charset="0"/>
                <a:cs typeface="Times New Roman" panose="02020603050405020304" pitchFamily="18" charset="0"/>
              </a:rPr>
              <a:t>En este estudio al comparar los resultados de los cuatro clasificadores y las dos redes neuronales, pudimos comprobar que la máquina de soporte vectorial y </a:t>
            </a:r>
            <a:r>
              <a:rPr lang="es-CO" sz="3200" dirty="0" err="1">
                <a:effectLst/>
                <a:latin typeface="Calibri" panose="020F0502020204030204" pitchFamily="34" charset="0"/>
                <a:ea typeface="Calibri" panose="020F0502020204030204" pitchFamily="34" charset="0"/>
                <a:cs typeface="Times New Roman" panose="02020603050405020304" pitchFamily="18" charset="0"/>
              </a:rPr>
              <a:t>Random</a:t>
            </a:r>
            <a:r>
              <a:rPr lang="es-CO" sz="3200" dirty="0">
                <a:effectLst/>
                <a:latin typeface="Calibri" panose="020F0502020204030204" pitchFamily="34" charset="0"/>
                <a:ea typeface="Calibri" panose="020F0502020204030204" pitchFamily="34" charset="0"/>
                <a:cs typeface="Times New Roman" panose="02020603050405020304" pitchFamily="18" charset="0"/>
              </a:rPr>
              <a:t> Forest obtienen los mejores resultados entre clasificadores con 98.7% y 98.4% respectivamente, y la red neuronal con 3 capas y 50 </a:t>
            </a:r>
            <a:r>
              <a:rPr lang="es-CO" sz="3200" dirty="0" err="1">
                <a:effectLst/>
                <a:latin typeface="Calibri" panose="020F0502020204030204" pitchFamily="34" charset="0"/>
                <a:ea typeface="Calibri" panose="020F0502020204030204" pitchFamily="34" charset="0"/>
                <a:cs typeface="Times New Roman" panose="02020603050405020304" pitchFamily="18" charset="0"/>
              </a:rPr>
              <a:t>epochs</a:t>
            </a:r>
            <a:r>
              <a:rPr lang="es-CO" sz="3200" dirty="0">
                <a:effectLst/>
                <a:latin typeface="Calibri" panose="020F0502020204030204" pitchFamily="34" charset="0"/>
                <a:ea typeface="Calibri" panose="020F0502020204030204" pitchFamily="34" charset="0"/>
                <a:cs typeface="Times New Roman" panose="02020603050405020304" pitchFamily="18" charset="0"/>
              </a:rPr>
              <a:t> obtiene un puntaje superior con 98.8% en comparación a la red neuronal de 6 capas y 20 </a:t>
            </a:r>
            <a:r>
              <a:rPr lang="es-CO" sz="3200" dirty="0" err="1">
                <a:effectLst/>
                <a:latin typeface="Calibri" panose="020F0502020204030204" pitchFamily="34" charset="0"/>
                <a:ea typeface="Calibri" panose="020F0502020204030204" pitchFamily="34" charset="0"/>
                <a:cs typeface="Times New Roman" panose="02020603050405020304" pitchFamily="18" charset="0"/>
              </a:rPr>
              <a:t>epochs</a:t>
            </a:r>
            <a:r>
              <a:rPr lang="es-CO" sz="32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s-CO" sz="3200" dirty="0">
                <a:effectLst/>
                <a:latin typeface="Calibri" panose="020F0502020204030204" pitchFamily="34" charset="0"/>
                <a:ea typeface="Calibri" panose="020F0502020204030204" pitchFamily="34" charset="0"/>
                <a:cs typeface="Times New Roman" panose="02020603050405020304" pitchFamily="18" charset="0"/>
              </a:rPr>
              <a:t>Sin embargo, el clasificador con menor puntaje que en este caso es </a:t>
            </a:r>
            <a:r>
              <a:rPr lang="es-CO" sz="3200" dirty="0" err="1">
                <a:effectLst/>
                <a:latin typeface="Calibri" panose="020F0502020204030204" pitchFamily="34" charset="0"/>
                <a:ea typeface="Calibri" panose="020F0502020204030204" pitchFamily="34" charset="0"/>
                <a:cs typeface="Times New Roman" panose="02020603050405020304" pitchFamily="18" charset="0"/>
              </a:rPr>
              <a:t>Naive</a:t>
            </a:r>
            <a:r>
              <a:rPr lang="es-CO" sz="3200" dirty="0">
                <a:effectLst/>
                <a:latin typeface="Calibri" panose="020F0502020204030204" pitchFamily="34" charset="0"/>
                <a:ea typeface="Calibri" panose="020F0502020204030204" pitchFamily="34" charset="0"/>
                <a:cs typeface="Times New Roman" panose="02020603050405020304" pitchFamily="18" charset="0"/>
              </a:rPr>
              <a:t> Bayes, obtuvo 93.2% de precisión que sigue siendo un buen puntaje, pero está bastante alejado de la media en comparación al resto de puntajes, ya que tomando en cuenta los 4 clasificadores y las 2 redes neuronales se logra una media de 97,47%.  Se obtuvieron estos resultados tan acertados debido a el balance del </a:t>
            </a:r>
            <a:r>
              <a:rPr lang="es-CO" sz="3200" dirty="0" err="1">
                <a:effectLst/>
                <a:latin typeface="Calibri" panose="020F0502020204030204" pitchFamily="34" charset="0"/>
                <a:ea typeface="Calibri" panose="020F0502020204030204" pitchFamily="34" charset="0"/>
                <a:cs typeface="Times New Roman" panose="02020603050405020304" pitchFamily="18" charset="0"/>
              </a:rPr>
              <a:t>dataset</a:t>
            </a:r>
            <a:r>
              <a:rPr lang="es-CO" sz="3200" dirty="0">
                <a:effectLst/>
                <a:latin typeface="Calibri" panose="020F0502020204030204" pitchFamily="34" charset="0"/>
                <a:ea typeface="Calibri" panose="020F0502020204030204" pitchFamily="34" charset="0"/>
                <a:cs typeface="Times New Roman" panose="02020603050405020304" pitchFamily="18" charset="0"/>
              </a:rPr>
              <a:t> y el preprocesamiento de los datos, ya que adicionalmente estandarizamos los datos y seleccionamos las características más importantes para evitar redundancias.</a:t>
            </a:r>
          </a:p>
          <a:p>
            <a:pPr algn="just">
              <a:lnSpc>
                <a:spcPct val="107000"/>
              </a:lnSpc>
              <a:spcAft>
                <a:spcPts val="800"/>
              </a:spcAft>
            </a:pPr>
            <a:endParaRPr lang="es-CO" sz="3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CO" sz="3200" dirty="0">
                <a:effectLst/>
                <a:latin typeface="Calibri" panose="020F0502020204030204" pitchFamily="34" charset="0"/>
                <a:ea typeface="Calibri" panose="020F0502020204030204" pitchFamily="34" charset="0"/>
                <a:cs typeface="Times New Roman" panose="02020603050405020304" pitchFamily="18" charset="0"/>
              </a:rPr>
              <a:t>En la tabla 1 se puede observar con precisión el puntaje obtenido por cada clasificador y las redes neuronales.</a:t>
            </a:r>
          </a:p>
          <a:p>
            <a:pPr algn="just">
              <a:lnSpc>
                <a:spcPct val="107000"/>
              </a:lnSpc>
              <a:spcAft>
                <a:spcPts val="800"/>
              </a:spcAft>
            </a:pPr>
            <a:endParaRPr lang="es-CO" sz="3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CO" sz="3200" dirty="0">
                <a:effectLst/>
                <a:latin typeface="Calibri" panose="020F0502020204030204" pitchFamily="34" charset="0"/>
                <a:ea typeface="Calibri" panose="020F0502020204030204" pitchFamily="34" charset="0"/>
                <a:cs typeface="Times New Roman" panose="02020603050405020304" pitchFamily="18" charset="0"/>
              </a:rPr>
              <a:t>En el grafico 1 se puede comparar de manera gráfica el resultado de los clasificadores en este problema.</a:t>
            </a:r>
          </a:p>
        </p:txBody>
      </p:sp>
      <p:sp>
        <p:nvSpPr>
          <p:cNvPr id="49" name="Google Shape;49;p4"/>
          <p:cNvSpPr/>
          <p:nvPr/>
        </p:nvSpPr>
        <p:spPr>
          <a:xfrm>
            <a:off x="1280160" y="13487400"/>
            <a:ext cx="9144000" cy="685800"/>
          </a:xfrm>
          <a:prstGeom prst="rect">
            <a:avLst/>
          </a:prstGeom>
          <a:solidFill>
            <a:srgbClr val="A0A01C"/>
          </a:solidFill>
          <a:ln w="12700" cap="flat" cmpd="sng">
            <a:solidFill>
              <a:srgbClr val="A0A01C"/>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a:solidFill>
                  <a:srgbClr val="EAF1DD"/>
                </a:solidFill>
                <a:latin typeface="Calibri"/>
                <a:ea typeface="Calibri"/>
                <a:cs typeface="Calibri"/>
                <a:sym typeface="Calibri"/>
              </a:rPr>
              <a:t>Introducción</a:t>
            </a:r>
            <a:endParaRPr lang="es-CO"/>
          </a:p>
        </p:txBody>
      </p:sp>
      <p:sp>
        <p:nvSpPr>
          <p:cNvPr id="50" name="Google Shape;50;p4"/>
          <p:cNvSpPr txBox="1"/>
          <p:nvPr/>
        </p:nvSpPr>
        <p:spPr>
          <a:xfrm>
            <a:off x="11521440" y="5486400"/>
            <a:ext cx="20848320" cy="7171147"/>
          </a:xfrm>
          <a:prstGeom prst="rect">
            <a:avLst/>
          </a:prstGeom>
          <a:solidFill>
            <a:schemeClr val="lt1"/>
          </a:solidFill>
          <a:ln w="12700" cap="flat" cmpd="sng">
            <a:solidFill>
              <a:srgbClr val="DC3348"/>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r>
              <a:rPr lang="es-CO" sz="3200" dirty="0">
                <a:solidFill>
                  <a:schemeClr val="dk1"/>
                </a:solidFill>
                <a:latin typeface="Calibri"/>
                <a:ea typeface="Calibri"/>
                <a:cs typeface="Calibri"/>
                <a:sym typeface="Calibri"/>
              </a:rPr>
              <a:t>El proyecto tiene las siguientes características:</a:t>
            </a: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457200" marR="0" lvl="0" indent="-431800" algn="just" rtl="0">
              <a:spcBef>
                <a:spcPts val="0"/>
              </a:spcBef>
              <a:spcAft>
                <a:spcPts val="0"/>
              </a:spcAft>
              <a:buClr>
                <a:schemeClr val="dk1"/>
              </a:buClr>
              <a:buSzPts val="3200"/>
              <a:buFont typeface="Calibri"/>
              <a:buChar char="●"/>
            </a:pPr>
            <a:r>
              <a:rPr lang="es-CO" sz="3200" dirty="0">
                <a:solidFill>
                  <a:schemeClr val="dk1"/>
                </a:solidFill>
                <a:latin typeface="Calibri"/>
                <a:ea typeface="Calibri"/>
                <a:cs typeface="Calibri"/>
                <a:sym typeface="Calibri"/>
              </a:rPr>
              <a:t>Se usa el </a:t>
            </a:r>
            <a:r>
              <a:rPr lang="es-CO" sz="3200" dirty="0" err="1">
                <a:solidFill>
                  <a:schemeClr val="dk1"/>
                </a:solidFill>
                <a:latin typeface="Calibri"/>
                <a:ea typeface="Calibri"/>
                <a:cs typeface="Calibri"/>
                <a:sym typeface="Calibri"/>
              </a:rPr>
              <a:t>dataset</a:t>
            </a:r>
            <a:r>
              <a:rPr lang="es-CO" sz="3200" dirty="0">
                <a:solidFill>
                  <a:schemeClr val="dk1"/>
                </a:solidFill>
                <a:latin typeface="Calibri"/>
                <a:ea typeface="Calibri"/>
                <a:cs typeface="Calibri"/>
                <a:sym typeface="Calibri"/>
              </a:rPr>
              <a:t> de las grabaciones de las personas las cuales  se clasifican como hombre o mujer</a:t>
            </a:r>
          </a:p>
          <a:p>
            <a:pPr marL="457200" marR="0" lvl="0" indent="-431800" algn="just" rtl="0">
              <a:spcBef>
                <a:spcPts val="0"/>
              </a:spcBef>
              <a:spcAft>
                <a:spcPts val="0"/>
              </a:spcAft>
              <a:buClr>
                <a:schemeClr val="dk1"/>
              </a:buClr>
              <a:buSzPts val="3200"/>
              <a:buFont typeface="Calibri"/>
              <a:buChar char="●"/>
            </a:pPr>
            <a:r>
              <a:rPr lang="es-CO" sz="3200" dirty="0">
                <a:solidFill>
                  <a:schemeClr val="dk1"/>
                </a:solidFill>
                <a:latin typeface="Calibri"/>
                <a:ea typeface="Calibri"/>
                <a:cs typeface="Calibri"/>
                <a:sym typeface="Calibri"/>
              </a:rPr>
              <a:t>El </a:t>
            </a:r>
            <a:r>
              <a:rPr lang="es-CO" sz="3200" dirty="0" err="1">
                <a:solidFill>
                  <a:schemeClr val="dk1"/>
                </a:solidFill>
                <a:latin typeface="Calibri"/>
                <a:ea typeface="Calibri"/>
                <a:cs typeface="Calibri"/>
                <a:sym typeface="Calibri"/>
              </a:rPr>
              <a:t>dataset</a:t>
            </a:r>
            <a:r>
              <a:rPr lang="es-CO" sz="3200" dirty="0">
                <a:solidFill>
                  <a:schemeClr val="dk1"/>
                </a:solidFill>
                <a:latin typeface="Calibri"/>
                <a:ea typeface="Calibri"/>
                <a:cs typeface="Calibri"/>
                <a:sym typeface="Calibri"/>
              </a:rPr>
              <a:t> contiene 3168 muestras de voz en las cuales la mitad </a:t>
            </a:r>
          </a:p>
          <a:p>
            <a:pPr marL="25400" marR="0" lvl="0" algn="just" rtl="0">
              <a:spcBef>
                <a:spcPts val="0"/>
              </a:spcBef>
              <a:spcAft>
                <a:spcPts val="0"/>
              </a:spcAft>
              <a:buClr>
                <a:schemeClr val="dk1"/>
              </a:buClr>
              <a:buSzPts val="3200"/>
            </a:pPr>
            <a:r>
              <a:rPr lang="es-CO" sz="3200" dirty="0">
                <a:solidFill>
                  <a:schemeClr val="dk1"/>
                </a:solidFill>
                <a:latin typeface="Calibri"/>
                <a:ea typeface="Calibri"/>
                <a:cs typeface="Calibri"/>
                <a:sym typeface="Calibri"/>
              </a:rPr>
              <a:t>     son hombres y la otra mitad mujeres</a:t>
            </a:r>
          </a:p>
          <a:p>
            <a:pPr marL="457200" marR="0" lvl="0" indent="-431800" algn="just" rtl="0">
              <a:spcBef>
                <a:spcPts val="0"/>
              </a:spcBef>
              <a:spcAft>
                <a:spcPts val="0"/>
              </a:spcAft>
              <a:buClr>
                <a:schemeClr val="dk1"/>
              </a:buClr>
              <a:buSzPts val="3200"/>
              <a:buFont typeface="Calibri"/>
              <a:buChar char="●"/>
            </a:pPr>
            <a:r>
              <a:rPr lang="es-CO" sz="3200" dirty="0">
                <a:solidFill>
                  <a:schemeClr val="dk1"/>
                </a:solidFill>
                <a:latin typeface="Calibri"/>
                <a:ea typeface="Calibri"/>
                <a:cs typeface="Calibri"/>
                <a:sym typeface="Calibri"/>
              </a:rPr>
              <a:t>Las muestras fueron pre-procesadas mediante un análisis acústico </a:t>
            </a:r>
          </a:p>
          <a:p>
            <a:pPr lvl="0" algn="just"/>
            <a:r>
              <a:rPr lang="es-CO" sz="3200" dirty="0">
                <a:solidFill>
                  <a:schemeClr val="dk1"/>
                </a:solidFill>
                <a:latin typeface="Calibri"/>
                <a:ea typeface="Calibri"/>
                <a:cs typeface="Calibri"/>
                <a:sym typeface="Calibri"/>
              </a:rPr>
              <a:t>     en R usando los paquetes </a:t>
            </a:r>
            <a:r>
              <a:rPr lang="es-ES" sz="3200" dirty="0" err="1">
                <a:solidFill>
                  <a:schemeClr val="dk1"/>
                </a:solidFill>
                <a:latin typeface="Calibri"/>
                <a:ea typeface="Calibri"/>
                <a:cs typeface="Calibri"/>
                <a:sym typeface="Calibri"/>
              </a:rPr>
              <a:t>seewave</a:t>
            </a:r>
            <a:r>
              <a:rPr lang="es-ES" sz="3200" dirty="0">
                <a:solidFill>
                  <a:schemeClr val="dk1"/>
                </a:solidFill>
                <a:latin typeface="Calibri"/>
                <a:ea typeface="Calibri"/>
                <a:cs typeface="Calibri"/>
                <a:sym typeface="Calibri"/>
              </a:rPr>
              <a:t> y </a:t>
            </a:r>
            <a:r>
              <a:rPr lang="es-ES" sz="3200" dirty="0" err="1">
                <a:solidFill>
                  <a:schemeClr val="dk1"/>
                </a:solidFill>
                <a:latin typeface="Calibri"/>
                <a:ea typeface="Calibri"/>
                <a:cs typeface="Calibri"/>
                <a:sym typeface="Calibri"/>
              </a:rPr>
              <a:t>TuneR</a:t>
            </a:r>
            <a:r>
              <a:rPr lang="es-ES" sz="3200" dirty="0">
                <a:solidFill>
                  <a:schemeClr val="dk1"/>
                </a:solidFill>
                <a:latin typeface="Calibri"/>
                <a:ea typeface="Calibri"/>
                <a:cs typeface="Calibri"/>
                <a:sym typeface="Calibri"/>
              </a:rPr>
              <a:t>, con un rango</a:t>
            </a:r>
          </a:p>
          <a:p>
            <a:pPr lvl="0" algn="just"/>
            <a:r>
              <a:rPr lang="es-ES" sz="3200" dirty="0">
                <a:solidFill>
                  <a:schemeClr val="dk1"/>
                </a:solidFill>
                <a:latin typeface="Calibri"/>
                <a:ea typeface="Calibri"/>
                <a:cs typeface="Calibri"/>
                <a:sym typeface="Calibri"/>
              </a:rPr>
              <a:t>     de frecuencia de 0hz-280hz.</a:t>
            </a:r>
            <a:endParaRPr lang="es-CO" sz="3200" dirty="0">
              <a:solidFill>
                <a:schemeClr val="dk1"/>
              </a:solidFill>
              <a:latin typeface="Calibri"/>
              <a:ea typeface="Calibri"/>
              <a:cs typeface="Calibri"/>
              <a:sym typeface="Calibri"/>
            </a:endParaRPr>
          </a:p>
        </p:txBody>
      </p:sp>
      <p:sp>
        <p:nvSpPr>
          <p:cNvPr id="51" name="Google Shape;51;p4"/>
          <p:cNvSpPr/>
          <p:nvPr/>
        </p:nvSpPr>
        <p:spPr>
          <a:xfrm>
            <a:off x="11521440" y="4800600"/>
            <a:ext cx="20848320" cy="685800"/>
          </a:xfrm>
          <a:prstGeom prst="rect">
            <a:avLst/>
          </a:prstGeom>
          <a:solidFill>
            <a:srgbClr val="DC3348"/>
          </a:solidFill>
          <a:ln w="12700" cap="flat" cmpd="sng">
            <a:solidFill>
              <a:srgbClr val="DC3348"/>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a:solidFill>
                  <a:srgbClr val="EAF1DD"/>
                </a:solidFill>
                <a:latin typeface="Calibri"/>
                <a:ea typeface="Calibri"/>
                <a:cs typeface="Calibri"/>
                <a:sym typeface="Calibri"/>
              </a:rPr>
              <a:t>Proceso y método</a:t>
            </a:r>
            <a:endParaRPr lang="es-CO"/>
          </a:p>
        </p:txBody>
      </p:sp>
      <p:sp>
        <p:nvSpPr>
          <p:cNvPr id="52" name="Google Shape;52;p4"/>
          <p:cNvSpPr txBox="1"/>
          <p:nvPr/>
        </p:nvSpPr>
        <p:spPr>
          <a:xfrm>
            <a:off x="33467041" y="5486400"/>
            <a:ext cx="9144000" cy="16154400"/>
          </a:xfrm>
          <a:prstGeom prst="rect">
            <a:avLst/>
          </a:prstGeom>
          <a:solidFill>
            <a:schemeClr val="lt1"/>
          </a:solidFill>
          <a:ln w="12700" cap="flat" cmpd="sng">
            <a:solidFill>
              <a:srgbClr val="3C7D90"/>
            </a:solidFill>
            <a:prstDash val="solid"/>
            <a:round/>
            <a:headEnd type="none" w="sm" len="sm"/>
            <a:tailEnd type="none" w="sm" len="sm"/>
          </a:ln>
        </p:spPr>
        <p:txBody>
          <a:bodyPr spcFirstLastPara="1" wrap="square" lIns="137125" tIns="137125" rIns="137125" bIns="137125" anchor="t" anchorCtr="0">
            <a:noAutofit/>
          </a:bodyPr>
          <a:lstStyle/>
          <a:p>
            <a:pPr algn="just">
              <a:lnSpc>
                <a:spcPct val="107000"/>
              </a:lnSpc>
              <a:spcAft>
                <a:spcPts val="800"/>
              </a:spcAft>
            </a:pPr>
            <a:r>
              <a:rPr lang="es-CO" sz="3200" dirty="0">
                <a:effectLst/>
                <a:latin typeface="Calibri" panose="020F0502020204030204" pitchFamily="34" charset="0"/>
                <a:ea typeface="Calibri" panose="020F0502020204030204" pitchFamily="34" charset="0"/>
                <a:cs typeface="Times New Roman" panose="02020603050405020304" pitchFamily="18" charset="0"/>
              </a:rPr>
              <a:t>En este proyecto podemos concluir que tanto las redes neuronales como los clasificadores son viables ya que tienen un comportamiento muy similar y por lo tanto resultados similares.</a:t>
            </a:r>
          </a:p>
          <a:p>
            <a:pPr algn="just">
              <a:lnSpc>
                <a:spcPct val="107000"/>
              </a:lnSpc>
              <a:spcAft>
                <a:spcPts val="800"/>
              </a:spcAft>
            </a:pPr>
            <a:r>
              <a:rPr lang="es-CO" sz="3200" dirty="0">
                <a:effectLst/>
                <a:latin typeface="Calibri" panose="020F0502020204030204" pitchFamily="34" charset="0"/>
                <a:ea typeface="Calibri" panose="020F0502020204030204" pitchFamily="34" charset="0"/>
                <a:cs typeface="Times New Roman" panose="02020603050405020304" pitchFamily="18" charset="0"/>
              </a:rPr>
              <a:t>También podemos concluir que tanto los clasificadores y las redes neuronales obtuvieron resultados muy elevados debido a que el </a:t>
            </a:r>
            <a:r>
              <a:rPr lang="es-CO" sz="3200" dirty="0" err="1">
                <a:effectLst/>
                <a:latin typeface="Calibri" panose="020F0502020204030204" pitchFamily="34" charset="0"/>
                <a:ea typeface="Calibri" panose="020F0502020204030204" pitchFamily="34" charset="0"/>
                <a:cs typeface="Times New Roman" panose="02020603050405020304" pitchFamily="18" charset="0"/>
              </a:rPr>
              <a:t>dataset</a:t>
            </a:r>
            <a:r>
              <a:rPr lang="es-CO" sz="3200" dirty="0">
                <a:effectLst/>
                <a:latin typeface="Calibri" panose="020F0502020204030204" pitchFamily="34" charset="0"/>
                <a:ea typeface="Calibri" panose="020F0502020204030204" pitchFamily="34" charset="0"/>
                <a:cs typeface="Times New Roman" panose="02020603050405020304" pitchFamily="18" charset="0"/>
              </a:rPr>
              <a:t> está perfectamente balanceado. Es decir, exactamente la mitad del </a:t>
            </a:r>
            <a:r>
              <a:rPr lang="es-CO" sz="3200" dirty="0" err="1">
                <a:effectLst/>
                <a:latin typeface="Calibri" panose="020F0502020204030204" pitchFamily="34" charset="0"/>
                <a:ea typeface="Calibri" panose="020F0502020204030204" pitchFamily="34" charset="0"/>
                <a:cs typeface="Times New Roman" panose="02020603050405020304" pitchFamily="18" charset="0"/>
              </a:rPr>
              <a:t>dataset</a:t>
            </a:r>
            <a:r>
              <a:rPr lang="es-CO" sz="3200" dirty="0">
                <a:effectLst/>
                <a:latin typeface="Calibri" panose="020F0502020204030204" pitchFamily="34" charset="0"/>
                <a:ea typeface="Calibri" panose="020F0502020204030204" pitchFamily="34" charset="0"/>
                <a:cs typeface="Times New Roman" panose="02020603050405020304" pitchFamily="18" charset="0"/>
              </a:rPr>
              <a:t> es de una clase y la otra mitad de la otra, además de que se realizó preprocesamiento de los datos.</a:t>
            </a:r>
          </a:p>
          <a:p>
            <a:pPr algn="just">
              <a:lnSpc>
                <a:spcPct val="107000"/>
              </a:lnSpc>
              <a:spcAft>
                <a:spcPts val="800"/>
              </a:spcAft>
            </a:pPr>
            <a:r>
              <a:rPr lang="es-CO" sz="3200" dirty="0">
                <a:effectLst/>
                <a:latin typeface="Calibri" panose="020F0502020204030204" pitchFamily="34" charset="0"/>
                <a:ea typeface="Calibri" panose="020F0502020204030204" pitchFamily="34" charset="0"/>
                <a:cs typeface="Times New Roman" panose="02020603050405020304" pitchFamily="18" charset="0"/>
              </a:rPr>
              <a:t>Teniendo esto en cuenta. La clasificación con mayor puntaje y por lo tanto más idóneo para trabajar con este </a:t>
            </a:r>
            <a:r>
              <a:rPr lang="es-CO" sz="3200" dirty="0" err="1">
                <a:effectLst/>
                <a:latin typeface="Calibri" panose="020F0502020204030204" pitchFamily="34" charset="0"/>
                <a:ea typeface="Calibri" panose="020F0502020204030204" pitchFamily="34" charset="0"/>
                <a:cs typeface="Times New Roman" panose="02020603050405020304" pitchFamily="18" charset="0"/>
              </a:rPr>
              <a:t>dataset</a:t>
            </a:r>
            <a:r>
              <a:rPr lang="es-CO" sz="3200" dirty="0">
                <a:effectLst/>
                <a:latin typeface="Calibri" panose="020F0502020204030204" pitchFamily="34" charset="0"/>
                <a:ea typeface="Calibri" panose="020F0502020204030204" pitchFamily="34" charset="0"/>
                <a:cs typeface="Times New Roman" panose="02020603050405020304" pitchFamily="18" charset="0"/>
              </a:rPr>
              <a:t> es la red neuronal con 3 capas y 50 </a:t>
            </a:r>
            <a:r>
              <a:rPr lang="es-CO" sz="3200" dirty="0" err="1">
                <a:effectLst/>
                <a:latin typeface="Calibri" panose="020F0502020204030204" pitchFamily="34" charset="0"/>
                <a:ea typeface="Calibri" panose="020F0502020204030204" pitchFamily="34" charset="0"/>
                <a:cs typeface="Times New Roman" panose="02020603050405020304" pitchFamily="18" charset="0"/>
              </a:rPr>
              <a:t>epochs</a:t>
            </a:r>
            <a:r>
              <a:rPr lang="es-CO" sz="3200" dirty="0">
                <a:effectLst/>
                <a:latin typeface="Calibri" panose="020F0502020204030204" pitchFamily="34" charset="0"/>
                <a:ea typeface="Calibri" panose="020F0502020204030204" pitchFamily="34" charset="0"/>
                <a:cs typeface="Times New Roman" panose="02020603050405020304" pitchFamily="18" charset="0"/>
              </a:rPr>
              <a:t>, esta red neuronal cuenta con una capa de entrada, una capa densa de 1000 neuronas con la función de activación </a:t>
            </a:r>
            <a:r>
              <a:rPr lang="es-CO" sz="3200" dirty="0" err="1">
                <a:effectLst/>
                <a:latin typeface="Calibri" panose="020F0502020204030204" pitchFamily="34" charset="0"/>
                <a:ea typeface="Calibri" panose="020F0502020204030204" pitchFamily="34" charset="0"/>
                <a:cs typeface="Times New Roman" panose="02020603050405020304" pitchFamily="18" charset="0"/>
              </a:rPr>
              <a:t>relu</a:t>
            </a:r>
            <a:r>
              <a:rPr lang="es-CO" sz="3200" dirty="0">
                <a:effectLst/>
                <a:latin typeface="Calibri" panose="020F0502020204030204" pitchFamily="34" charset="0"/>
                <a:ea typeface="Calibri" panose="020F0502020204030204" pitchFamily="34" charset="0"/>
                <a:cs typeface="Times New Roman" panose="02020603050405020304" pitchFamily="18" charset="0"/>
              </a:rPr>
              <a:t> y una capa de salida con la función de activación sigmoide y se entrenó con 50 </a:t>
            </a:r>
            <a:r>
              <a:rPr lang="es-CO" sz="3200" dirty="0" err="1">
                <a:effectLst/>
                <a:latin typeface="Calibri" panose="020F0502020204030204" pitchFamily="34" charset="0"/>
                <a:ea typeface="Calibri" panose="020F0502020204030204" pitchFamily="34" charset="0"/>
                <a:cs typeface="Times New Roman" panose="02020603050405020304" pitchFamily="18" charset="0"/>
              </a:rPr>
              <a:t>epochs</a:t>
            </a:r>
            <a:r>
              <a:rPr lang="es-CO" sz="3200" dirty="0">
                <a:effectLst/>
                <a:latin typeface="Calibri" panose="020F0502020204030204" pitchFamily="34" charset="0"/>
                <a:ea typeface="Calibri" panose="020F0502020204030204" pitchFamily="34" charset="0"/>
                <a:cs typeface="Times New Roman" panose="02020603050405020304" pitchFamily="18" charset="0"/>
              </a:rPr>
              <a:t>. Obteniendo un puntaje de 98.81%.</a:t>
            </a:r>
          </a:p>
          <a:p>
            <a:pPr algn="just"/>
            <a:r>
              <a:rPr lang="es-CO" sz="3200" dirty="0">
                <a:effectLst/>
                <a:latin typeface="Calibri" panose="020F0502020204030204" pitchFamily="34" charset="0"/>
                <a:ea typeface="Calibri" panose="020F0502020204030204" pitchFamily="34" charset="0"/>
                <a:cs typeface="Times New Roman" panose="02020603050405020304" pitchFamily="18" charset="0"/>
              </a:rPr>
              <a:t>La segunda alternativa es trabajar el </a:t>
            </a:r>
            <a:r>
              <a:rPr lang="es-CO" sz="3200" dirty="0" err="1">
                <a:effectLst/>
                <a:latin typeface="Calibri" panose="020F0502020204030204" pitchFamily="34" charset="0"/>
                <a:ea typeface="Calibri" panose="020F0502020204030204" pitchFamily="34" charset="0"/>
                <a:cs typeface="Times New Roman" panose="02020603050405020304" pitchFamily="18" charset="0"/>
              </a:rPr>
              <a:t>dataset</a:t>
            </a:r>
            <a:r>
              <a:rPr lang="es-CO" sz="3200" dirty="0">
                <a:effectLst/>
                <a:latin typeface="Calibri" panose="020F0502020204030204" pitchFamily="34" charset="0"/>
                <a:ea typeface="Calibri" panose="020F0502020204030204" pitchFamily="34" charset="0"/>
                <a:cs typeface="Times New Roman" panose="02020603050405020304" pitchFamily="18" charset="0"/>
              </a:rPr>
              <a:t> con SVM ya que logro un puntaje de 98.73% que es el segundo mejor puntaje logrado en este trabajo.</a:t>
            </a:r>
            <a:endParaRPr lang="es-CO" sz="3200" dirty="0">
              <a:solidFill>
                <a:schemeClr val="dk1"/>
              </a:solidFill>
              <a:latin typeface="Calibri"/>
              <a:ea typeface="Calibri"/>
              <a:cs typeface="Calibri"/>
              <a:sym typeface="Calibri"/>
            </a:endParaRPr>
          </a:p>
          <a:p>
            <a:pPr lvl="0" algn="just"/>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sz="3200" dirty="0">
              <a:solidFill>
                <a:schemeClr val="dk1"/>
              </a:solidFill>
              <a:latin typeface="Calibri"/>
              <a:ea typeface="Calibri"/>
              <a:cs typeface="Calibri"/>
              <a:sym typeface="Calibri"/>
            </a:endParaRPr>
          </a:p>
        </p:txBody>
      </p:sp>
      <p:sp>
        <p:nvSpPr>
          <p:cNvPr id="53" name="Google Shape;53;p4"/>
          <p:cNvSpPr/>
          <p:nvPr/>
        </p:nvSpPr>
        <p:spPr>
          <a:xfrm>
            <a:off x="33467041" y="4800600"/>
            <a:ext cx="9144000" cy="685800"/>
          </a:xfrm>
          <a:prstGeom prst="rect">
            <a:avLst/>
          </a:prstGeom>
          <a:solidFill>
            <a:srgbClr val="3C7D90"/>
          </a:solidFill>
          <a:ln w="12700" cap="flat" cmpd="sng">
            <a:solidFill>
              <a:srgbClr val="3C7D90"/>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dirty="0">
                <a:solidFill>
                  <a:srgbClr val="EAF1DD"/>
                </a:solidFill>
                <a:latin typeface="Calibri"/>
                <a:ea typeface="Calibri"/>
                <a:cs typeface="Calibri"/>
                <a:sym typeface="Calibri"/>
              </a:rPr>
              <a:t>Conclusiones</a:t>
            </a:r>
            <a:endParaRPr lang="es-CO" dirty="0"/>
          </a:p>
        </p:txBody>
      </p:sp>
      <p:sp>
        <p:nvSpPr>
          <p:cNvPr id="57" name="Google Shape;57;p4"/>
          <p:cNvSpPr txBox="1"/>
          <p:nvPr/>
        </p:nvSpPr>
        <p:spPr>
          <a:xfrm>
            <a:off x="1280160" y="14173200"/>
            <a:ext cx="9144000" cy="13572900"/>
          </a:xfrm>
          <a:prstGeom prst="rect">
            <a:avLst/>
          </a:prstGeom>
          <a:solidFill>
            <a:schemeClr val="lt1"/>
          </a:solidFill>
          <a:ln w="12700" cap="flat" cmpd="sng">
            <a:solidFill>
              <a:srgbClr val="A0A01C"/>
            </a:solidFill>
            <a:prstDash val="solid"/>
            <a:round/>
            <a:headEnd type="none" w="sm" len="sm"/>
            <a:tailEnd type="none" w="sm" len="sm"/>
          </a:ln>
        </p:spPr>
        <p:txBody>
          <a:bodyPr spcFirstLastPara="1" wrap="square" lIns="137125" tIns="137125" rIns="137125" bIns="137125" anchor="t" anchorCtr="0">
            <a:noAutofit/>
          </a:bodyPr>
          <a:lstStyle/>
          <a:p>
            <a:pPr lvl="0" algn="just"/>
            <a:r>
              <a:rPr lang="es-ES" sz="3200" dirty="0">
                <a:solidFill>
                  <a:schemeClr val="dk1"/>
                </a:solidFill>
                <a:latin typeface="Calibri"/>
                <a:ea typeface="Calibri"/>
                <a:cs typeface="Calibri"/>
                <a:sym typeface="Calibri"/>
              </a:rPr>
              <a:t>El propósito de este proyecto fue crear una inteligencia artificial que haga reconocimiento de voz</a:t>
            </a:r>
          </a:p>
          <a:p>
            <a:pPr lvl="0" algn="just"/>
            <a:r>
              <a:rPr lang="es-ES" sz="3200" dirty="0">
                <a:solidFill>
                  <a:schemeClr val="dk1"/>
                </a:solidFill>
                <a:latin typeface="Calibri"/>
                <a:ea typeface="Calibri"/>
                <a:cs typeface="Calibri"/>
                <a:sym typeface="Calibri"/>
              </a:rPr>
              <a:t>y a partir  de este registro identificar el genero biológico del  usuario, esta inteligencia va a ser entrenada para poder realizar dicho reconocimiento, también se entrenaron 2 redes neuronales, se usa un </a:t>
            </a:r>
            <a:r>
              <a:rPr lang="es-ES" sz="3200" dirty="0" err="1">
                <a:solidFill>
                  <a:schemeClr val="dk1"/>
                </a:solidFill>
                <a:latin typeface="Calibri"/>
                <a:ea typeface="Calibri"/>
                <a:cs typeface="Calibri"/>
                <a:sym typeface="Calibri"/>
              </a:rPr>
              <a:t>csv</a:t>
            </a:r>
            <a:r>
              <a:rPr lang="es-ES" sz="3200" dirty="0">
                <a:solidFill>
                  <a:schemeClr val="dk1"/>
                </a:solidFill>
                <a:latin typeface="Calibri"/>
                <a:ea typeface="Calibri"/>
                <a:cs typeface="Calibri"/>
                <a:sym typeface="Calibri"/>
              </a:rPr>
              <a:t> anteriormente descargado.</a:t>
            </a:r>
          </a:p>
          <a:p>
            <a:pPr lvl="0" algn="just"/>
            <a:endParaRPr lang="es-ES" sz="3200" dirty="0">
              <a:solidFill>
                <a:schemeClr val="dk1"/>
              </a:solidFill>
              <a:latin typeface="Calibri"/>
              <a:ea typeface="Calibri"/>
              <a:cs typeface="Calibri"/>
              <a:sym typeface="Calibri"/>
            </a:endParaRPr>
          </a:p>
          <a:p>
            <a:pPr lvl="0" algn="just"/>
            <a:r>
              <a:rPr lang="es-ES" sz="3200" dirty="0">
                <a:solidFill>
                  <a:schemeClr val="dk1"/>
                </a:solidFill>
                <a:latin typeface="Calibri"/>
                <a:ea typeface="Calibri"/>
                <a:cs typeface="Calibri"/>
                <a:sym typeface="Calibri"/>
              </a:rPr>
              <a:t>Se utilizará un </a:t>
            </a:r>
            <a:r>
              <a:rPr lang="es-ES" sz="3200" dirty="0" err="1">
                <a:solidFill>
                  <a:schemeClr val="dk1"/>
                </a:solidFill>
                <a:latin typeface="Calibri"/>
                <a:ea typeface="Calibri"/>
                <a:cs typeface="Calibri"/>
                <a:sym typeface="Calibri"/>
              </a:rPr>
              <a:t>dataset</a:t>
            </a:r>
            <a:r>
              <a:rPr lang="es-ES" sz="3200" dirty="0">
                <a:solidFill>
                  <a:schemeClr val="dk1"/>
                </a:solidFill>
                <a:latin typeface="Calibri"/>
                <a:ea typeface="Calibri"/>
                <a:cs typeface="Calibri"/>
                <a:sym typeface="Calibri"/>
              </a:rPr>
              <a:t> que contiene las propiedades acústicas de la voz y </a:t>
            </a:r>
            <a:r>
              <a:rPr lang="es-ES" sz="3200" dirty="0" err="1">
                <a:solidFill>
                  <a:schemeClr val="dk1"/>
                </a:solidFill>
                <a:latin typeface="Calibri"/>
                <a:ea typeface="Calibri"/>
                <a:cs typeface="Calibri"/>
                <a:sym typeface="Calibri"/>
              </a:rPr>
              <a:t>speech</a:t>
            </a:r>
            <a:r>
              <a:rPr lang="es-ES" sz="3200" dirty="0">
                <a:solidFill>
                  <a:schemeClr val="dk1"/>
                </a:solidFill>
                <a:latin typeface="Calibri"/>
                <a:ea typeface="Calibri"/>
                <a:cs typeface="Calibri"/>
                <a:sym typeface="Calibri"/>
              </a:rPr>
              <a:t>, el </a:t>
            </a:r>
            <a:r>
              <a:rPr lang="es-ES" sz="3200" dirty="0" err="1">
                <a:solidFill>
                  <a:schemeClr val="dk1"/>
                </a:solidFill>
                <a:latin typeface="Calibri"/>
                <a:ea typeface="Calibri"/>
                <a:cs typeface="Calibri"/>
                <a:sym typeface="Calibri"/>
              </a:rPr>
              <a:t>dataset</a:t>
            </a:r>
            <a:r>
              <a:rPr lang="es-ES" sz="3200" dirty="0">
                <a:solidFill>
                  <a:schemeClr val="dk1"/>
                </a:solidFill>
                <a:latin typeface="Calibri"/>
                <a:ea typeface="Calibri"/>
                <a:cs typeface="Calibri"/>
                <a:sym typeface="Calibri"/>
              </a:rPr>
              <a:t> está</a:t>
            </a:r>
          </a:p>
          <a:p>
            <a:pPr lvl="0" algn="just"/>
            <a:r>
              <a:rPr lang="es-ES" sz="3200" dirty="0">
                <a:solidFill>
                  <a:schemeClr val="dk1"/>
                </a:solidFill>
                <a:latin typeface="Calibri"/>
                <a:ea typeface="Calibri"/>
                <a:cs typeface="Calibri"/>
                <a:sym typeface="Calibri"/>
              </a:rPr>
              <a:t>compuesto de 3,168 muestras de voz, recolectadas de hombres y mujeres. Las muestras de voz fueron</a:t>
            </a:r>
          </a:p>
          <a:p>
            <a:pPr lvl="0" algn="just"/>
            <a:r>
              <a:rPr lang="es-ES" sz="3200" dirty="0">
                <a:solidFill>
                  <a:schemeClr val="dk1"/>
                </a:solidFill>
                <a:latin typeface="Calibri"/>
                <a:ea typeface="Calibri"/>
                <a:cs typeface="Calibri"/>
                <a:sym typeface="Calibri"/>
              </a:rPr>
              <a:t>pre-procesadas mediante un análisis acústico en R usando los paquetes </a:t>
            </a:r>
            <a:r>
              <a:rPr lang="es-ES" sz="3200" dirty="0" err="1">
                <a:solidFill>
                  <a:schemeClr val="dk1"/>
                </a:solidFill>
                <a:latin typeface="Calibri"/>
                <a:ea typeface="Calibri"/>
                <a:cs typeface="Calibri"/>
                <a:sym typeface="Calibri"/>
              </a:rPr>
              <a:t>seewave</a:t>
            </a:r>
            <a:r>
              <a:rPr lang="es-ES" sz="3200" dirty="0">
                <a:solidFill>
                  <a:schemeClr val="dk1"/>
                </a:solidFill>
                <a:latin typeface="Calibri"/>
                <a:ea typeface="Calibri"/>
                <a:cs typeface="Calibri"/>
                <a:sym typeface="Calibri"/>
              </a:rPr>
              <a:t> y </a:t>
            </a:r>
            <a:r>
              <a:rPr lang="es-ES" sz="3200" dirty="0" err="1">
                <a:solidFill>
                  <a:schemeClr val="dk1"/>
                </a:solidFill>
                <a:latin typeface="Calibri"/>
                <a:ea typeface="Calibri"/>
                <a:cs typeface="Calibri"/>
                <a:sym typeface="Calibri"/>
              </a:rPr>
              <a:t>TuneR</a:t>
            </a:r>
            <a:r>
              <a:rPr lang="es-ES" sz="3200" dirty="0">
                <a:solidFill>
                  <a:schemeClr val="dk1"/>
                </a:solidFill>
                <a:latin typeface="Calibri"/>
                <a:ea typeface="Calibri"/>
                <a:cs typeface="Calibri"/>
                <a:sym typeface="Calibri"/>
              </a:rPr>
              <a:t>, con un rango</a:t>
            </a:r>
          </a:p>
          <a:p>
            <a:pPr lvl="0" algn="just"/>
            <a:r>
              <a:rPr lang="es-ES" sz="3200" dirty="0">
                <a:solidFill>
                  <a:schemeClr val="dk1"/>
                </a:solidFill>
                <a:latin typeface="Calibri"/>
                <a:ea typeface="Calibri"/>
                <a:cs typeface="Calibri"/>
                <a:sym typeface="Calibri"/>
              </a:rPr>
              <a:t>de frecuencia de 0hz-280hz.(Rango de voz humana). Se entrenaran 4 clasificadores de machine </a:t>
            </a:r>
            <a:r>
              <a:rPr lang="es-ES" sz="3200" dirty="0" err="1">
                <a:solidFill>
                  <a:schemeClr val="dk1"/>
                </a:solidFill>
                <a:latin typeface="Calibri"/>
                <a:ea typeface="Calibri"/>
                <a:cs typeface="Calibri"/>
                <a:sym typeface="Calibri"/>
              </a:rPr>
              <a:t>learning</a:t>
            </a:r>
            <a:endParaRPr lang="es-ES" sz="3200" dirty="0">
              <a:solidFill>
                <a:schemeClr val="dk1"/>
              </a:solidFill>
              <a:latin typeface="Calibri"/>
              <a:ea typeface="Calibri"/>
              <a:cs typeface="Calibri"/>
              <a:sym typeface="Calibri"/>
            </a:endParaRPr>
          </a:p>
          <a:p>
            <a:pPr lvl="0" algn="just"/>
            <a:r>
              <a:rPr lang="es-ES" sz="3200" dirty="0">
                <a:solidFill>
                  <a:schemeClr val="dk1"/>
                </a:solidFill>
                <a:latin typeface="Calibri"/>
                <a:ea typeface="Calibri"/>
                <a:cs typeface="Calibri"/>
                <a:sym typeface="Calibri"/>
              </a:rPr>
              <a:t>(</a:t>
            </a:r>
            <a:r>
              <a:rPr lang="es-ES" sz="3200" dirty="0" err="1">
                <a:solidFill>
                  <a:schemeClr val="dk1"/>
                </a:solidFill>
                <a:latin typeface="Calibri"/>
                <a:ea typeface="Calibri"/>
                <a:cs typeface="Calibri"/>
                <a:sym typeface="Calibri"/>
              </a:rPr>
              <a:t>Naive</a:t>
            </a:r>
            <a:r>
              <a:rPr lang="es-ES" sz="3200" dirty="0">
                <a:solidFill>
                  <a:schemeClr val="dk1"/>
                </a:solidFill>
                <a:latin typeface="Calibri"/>
                <a:ea typeface="Calibri"/>
                <a:cs typeface="Calibri"/>
                <a:sym typeface="Calibri"/>
              </a:rPr>
              <a:t> </a:t>
            </a:r>
            <a:r>
              <a:rPr lang="es-ES" sz="3200" dirty="0" err="1">
                <a:solidFill>
                  <a:schemeClr val="dk1"/>
                </a:solidFill>
                <a:latin typeface="Calibri"/>
                <a:ea typeface="Calibri"/>
                <a:cs typeface="Calibri"/>
                <a:sym typeface="Calibri"/>
              </a:rPr>
              <a:t>Bayes</a:t>
            </a:r>
            <a:r>
              <a:rPr lang="es-ES" sz="3200" dirty="0">
                <a:solidFill>
                  <a:schemeClr val="dk1"/>
                </a:solidFill>
                <a:latin typeface="Calibri"/>
                <a:ea typeface="Calibri"/>
                <a:cs typeface="Calibri"/>
                <a:sym typeface="Calibri"/>
              </a:rPr>
              <a:t> </a:t>
            </a:r>
            <a:r>
              <a:rPr lang="es-ES" sz="3200" dirty="0" err="1">
                <a:solidFill>
                  <a:schemeClr val="dk1"/>
                </a:solidFill>
                <a:latin typeface="Calibri"/>
                <a:ea typeface="Calibri"/>
                <a:cs typeface="Calibri"/>
                <a:sym typeface="Calibri"/>
              </a:rPr>
              <a:t>classifier</a:t>
            </a:r>
            <a:r>
              <a:rPr lang="es-ES" sz="3200" dirty="0">
                <a:solidFill>
                  <a:schemeClr val="dk1"/>
                </a:solidFill>
                <a:latin typeface="Calibri"/>
                <a:ea typeface="Calibri"/>
                <a:cs typeface="Calibri"/>
                <a:sym typeface="Calibri"/>
              </a:rPr>
              <a:t>, </a:t>
            </a:r>
            <a:r>
              <a:rPr lang="es-ES" sz="3200" dirty="0" err="1">
                <a:solidFill>
                  <a:schemeClr val="dk1"/>
                </a:solidFill>
                <a:latin typeface="Calibri"/>
                <a:ea typeface="Calibri"/>
                <a:cs typeface="Calibri"/>
                <a:sym typeface="Calibri"/>
              </a:rPr>
              <a:t>Support</a:t>
            </a:r>
            <a:r>
              <a:rPr lang="es-ES" sz="3200" dirty="0">
                <a:solidFill>
                  <a:schemeClr val="dk1"/>
                </a:solidFill>
                <a:latin typeface="Calibri"/>
                <a:ea typeface="Calibri"/>
                <a:cs typeface="Calibri"/>
                <a:sym typeface="Calibri"/>
              </a:rPr>
              <a:t> vector machine, </a:t>
            </a:r>
            <a:r>
              <a:rPr lang="es-ES" sz="3200" dirty="0" err="1">
                <a:solidFill>
                  <a:schemeClr val="dk1"/>
                </a:solidFill>
                <a:latin typeface="Calibri"/>
                <a:ea typeface="Calibri"/>
                <a:cs typeface="Calibri"/>
                <a:sym typeface="Calibri"/>
              </a:rPr>
              <a:t>Decision</a:t>
            </a:r>
            <a:r>
              <a:rPr lang="es-ES" sz="3200" dirty="0">
                <a:solidFill>
                  <a:schemeClr val="dk1"/>
                </a:solidFill>
                <a:latin typeface="Calibri"/>
                <a:ea typeface="Calibri"/>
                <a:cs typeface="Calibri"/>
                <a:sym typeface="Calibri"/>
              </a:rPr>
              <a:t> </a:t>
            </a:r>
            <a:r>
              <a:rPr lang="es-ES" sz="3200" dirty="0" err="1">
                <a:solidFill>
                  <a:schemeClr val="dk1"/>
                </a:solidFill>
                <a:latin typeface="Calibri"/>
                <a:ea typeface="Calibri"/>
                <a:cs typeface="Calibri"/>
                <a:sym typeface="Calibri"/>
              </a:rPr>
              <a:t>tree</a:t>
            </a:r>
            <a:r>
              <a:rPr lang="es-ES" sz="3200" dirty="0">
                <a:solidFill>
                  <a:schemeClr val="dk1"/>
                </a:solidFill>
                <a:latin typeface="Calibri"/>
                <a:ea typeface="Calibri"/>
                <a:cs typeface="Calibri"/>
                <a:sym typeface="Calibri"/>
              </a:rPr>
              <a:t> y </a:t>
            </a:r>
            <a:r>
              <a:rPr lang="es-ES" sz="3200" dirty="0" err="1">
                <a:solidFill>
                  <a:schemeClr val="dk1"/>
                </a:solidFill>
                <a:latin typeface="Calibri"/>
                <a:ea typeface="Calibri"/>
                <a:cs typeface="Calibri"/>
                <a:sym typeface="Calibri"/>
              </a:rPr>
              <a:t>Random</a:t>
            </a:r>
            <a:r>
              <a:rPr lang="es-ES" sz="3200" dirty="0">
                <a:solidFill>
                  <a:schemeClr val="dk1"/>
                </a:solidFill>
                <a:latin typeface="Calibri"/>
                <a:ea typeface="Calibri"/>
                <a:cs typeface="Calibri"/>
                <a:sym typeface="Calibri"/>
              </a:rPr>
              <a:t> </a:t>
            </a:r>
            <a:r>
              <a:rPr lang="es-ES" sz="3200" dirty="0" err="1">
                <a:solidFill>
                  <a:schemeClr val="dk1"/>
                </a:solidFill>
                <a:latin typeface="Calibri"/>
                <a:ea typeface="Calibri"/>
                <a:cs typeface="Calibri"/>
                <a:sym typeface="Calibri"/>
              </a:rPr>
              <a:t>Forest</a:t>
            </a:r>
            <a:r>
              <a:rPr lang="es-ES" sz="3200" dirty="0">
                <a:solidFill>
                  <a:schemeClr val="dk1"/>
                </a:solidFill>
                <a:latin typeface="Calibri"/>
                <a:ea typeface="Calibri"/>
                <a:cs typeface="Calibri"/>
                <a:sym typeface="Calibri"/>
              </a:rPr>
              <a:t>) y se determinara cual</a:t>
            </a:r>
          </a:p>
          <a:p>
            <a:pPr lvl="0" algn="just"/>
            <a:r>
              <a:rPr lang="es-ES" sz="3200" dirty="0">
                <a:solidFill>
                  <a:schemeClr val="dk1"/>
                </a:solidFill>
                <a:latin typeface="Calibri"/>
                <a:ea typeface="Calibri"/>
                <a:cs typeface="Calibri"/>
                <a:sym typeface="Calibri"/>
              </a:rPr>
              <a:t>obtiene el mejor puntaje de </a:t>
            </a:r>
            <a:r>
              <a:rPr lang="es-ES" sz="3200" dirty="0" err="1">
                <a:solidFill>
                  <a:schemeClr val="dk1"/>
                </a:solidFill>
                <a:latin typeface="Calibri"/>
                <a:ea typeface="Calibri"/>
                <a:cs typeface="Calibri"/>
                <a:sym typeface="Calibri"/>
              </a:rPr>
              <a:t>clasificacion</a:t>
            </a:r>
            <a:r>
              <a:rPr lang="es-ES" sz="3200" dirty="0">
                <a:solidFill>
                  <a:schemeClr val="dk1"/>
                </a:solidFill>
                <a:latin typeface="Calibri"/>
                <a:ea typeface="Calibri"/>
                <a:cs typeface="Calibri"/>
                <a:sym typeface="Calibri"/>
              </a:rPr>
              <a:t> y  por lo tanto mejor </a:t>
            </a:r>
            <a:r>
              <a:rPr lang="es-ES" sz="3200" dirty="0" err="1">
                <a:solidFill>
                  <a:schemeClr val="dk1"/>
                </a:solidFill>
                <a:latin typeface="Calibri"/>
                <a:ea typeface="Calibri"/>
                <a:cs typeface="Calibri"/>
                <a:sym typeface="Calibri"/>
              </a:rPr>
              <a:t>clasificacion</a:t>
            </a:r>
            <a:r>
              <a:rPr lang="es-ES" sz="3200" dirty="0">
                <a:solidFill>
                  <a:schemeClr val="dk1"/>
                </a:solidFill>
                <a:latin typeface="Calibri"/>
                <a:ea typeface="Calibri"/>
                <a:cs typeface="Calibri"/>
                <a:sym typeface="Calibri"/>
              </a:rPr>
              <a:t> del </a:t>
            </a:r>
            <a:r>
              <a:rPr lang="es-ES" sz="3200" dirty="0" err="1">
                <a:solidFill>
                  <a:schemeClr val="dk1"/>
                </a:solidFill>
                <a:latin typeface="Calibri"/>
                <a:ea typeface="Calibri"/>
                <a:cs typeface="Calibri"/>
                <a:sym typeface="Calibri"/>
              </a:rPr>
              <a:t>dataset</a:t>
            </a:r>
            <a:r>
              <a:rPr lang="es-ES" sz="3200" dirty="0">
                <a:solidFill>
                  <a:schemeClr val="dk1"/>
                </a:solidFill>
                <a:latin typeface="Calibri"/>
                <a:ea typeface="Calibri"/>
                <a:cs typeface="Calibri"/>
                <a:sym typeface="Calibri"/>
              </a:rPr>
              <a:t>.</a:t>
            </a:r>
          </a:p>
          <a:p>
            <a:pPr lvl="0" algn="just"/>
            <a:r>
              <a:rPr lang="es-ES" sz="3200" dirty="0">
                <a:solidFill>
                  <a:schemeClr val="dk1"/>
                </a:solidFill>
                <a:latin typeface="Calibri"/>
                <a:ea typeface="Calibri"/>
                <a:cs typeface="Calibri"/>
                <a:sym typeface="Calibri"/>
              </a:rPr>
              <a:t>También se entraron 2 redes neuronales para poder clasificar, una red con más capas y con menos </a:t>
            </a:r>
          </a:p>
          <a:p>
            <a:pPr lvl="0" algn="just"/>
            <a:r>
              <a:rPr lang="es-ES" sz="3200" dirty="0" err="1">
                <a:solidFill>
                  <a:schemeClr val="dk1"/>
                </a:solidFill>
                <a:latin typeface="Calibri"/>
                <a:ea typeface="Calibri"/>
                <a:cs typeface="Calibri"/>
                <a:sym typeface="Calibri"/>
              </a:rPr>
              <a:t>epochs</a:t>
            </a:r>
            <a:r>
              <a:rPr lang="es-ES" sz="3200" dirty="0">
                <a:solidFill>
                  <a:schemeClr val="dk1"/>
                </a:solidFill>
                <a:latin typeface="Calibri"/>
                <a:ea typeface="Calibri"/>
                <a:cs typeface="Calibri"/>
                <a:sym typeface="Calibri"/>
              </a:rPr>
              <a:t> (numero de iteraciones) mientras que la otra con menos capas y más </a:t>
            </a:r>
            <a:r>
              <a:rPr lang="es-ES" sz="3200" dirty="0" err="1">
                <a:solidFill>
                  <a:schemeClr val="dk1"/>
                </a:solidFill>
                <a:latin typeface="Calibri"/>
                <a:ea typeface="Calibri"/>
                <a:cs typeface="Calibri"/>
                <a:sym typeface="Calibri"/>
              </a:rPr>
              <a:t>epochs</a:t>
            </a:r>
            <a:r>
              <a:rPr lang="es-ES" sz="3200" dirty="0">
                <a:solidFill>
                  <a:schemeClr val="dk1"/>
                </a:solidFill>
                <a:latin typeface="Calibri"/>
                <a:ea typeface="Calibri"/>
                <a:cs typeface="Calibri"/>
                <a:sym typeface="Calibri"/>
              </a:rPr>
              <a:t> </a:t>
            </a:r>
            <a:r>
              <a:rPr lang="es-CO" sz="3200" dirty="0">
                <a:solidFill>
                  <a:schemeClr val="dk1"/>
                </a:solidFill>
                <a:latin typeface="Calibri"/>
                <a:ea typeface="Calibri"/>
                <a:cs typeface="Calibri"/>
                <a:sym typeface="Calibri"/>
              </a:rPr>
              <a:t>.</a:t>
            </a:r>
          </a:p>
        </p:txBody>
      </p:sp>
      <p:sp>
        <p:nvSpPr>
          <p:cNvPr id="58" name="Google Shape;58;p4"/>
          <p:cNvSpPr/>
          <p:nvPr/>
        </p:nvSpPr>
        <p:spPr>
          <a:xfrm>
            <a:off x="11521440" y="13487400"/>
            <a:ext cx="20848320" cy="685800"/>
          </a:xfrm>
          <a:prstGeom prst="rect">
            <a:avLst/>
          </a:prstGeom>
          <a:solidFill>
            <a:srgbClr val="01B49E"/>
          </a:solidFill>
          <a:ln w="12700" cap="flat" cmpd="sng">
            <a:solidFill>
              <a:srgbClr val="01B49E"/>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dirty="0">
                <a:solidFill>
                  <a:srgbClr val="EAF1DD"/>
                </a:solidFill>
                <a:latin typeface="Calibri"/>
                <a:ea typeface="Calibri"/>
                <a:cs typeface="Calibri"/>
                <a:sym typeface="Calibri"/>
              </a:rPr>
              <a:t>Resultados</a:t>
            </a:r>
            <a:endParaRPr lang="es-CO" dirty="0"/>
          </a:p>
        </p:txBody>
      </p:sp>
      <p:sp>
        <p:nvSpPr>
          <p:cNvPr id="63" name="Google Shape;63;p4"/>
          <p:cNvSpPr txBox="1"/>
          <p:nvPr/>
        </p:nvSpPr>
        <p:spPr>
          <a:xfrm>
            <a:off x="11521440" y="22067536"/>
            <a:ext cx="4531360" cy="438569"/>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r>
              <a:rPr lang="en-US" sz="2400" b="1" dirty="0" err="1">
                <a:solidFill>
                  <a:schemeClr val="dk1"/>
                </a:solidFill>
                <a:latin typeface="Calibri"/>
                <a:ea typeface="Calibri"/>
                <a:cs typeface="Calibri"/>
                <a:sym typeface="Calibri"/>
              </a:rPr>
              <a:t>Tabla</a:t>
            </a:r>
            <a:r>
              <a:rPr lang="en-US" sz="2400" b="1" dirty="0">
                <a:solidFill>
                  <a:schemeClr val="dk1"/>
                </a:solidFill>
                <a:latin typeface="Calibri"/>
                <a:ea typeface="Calibri"/>
                <a:cs typeface="Calibri"/>
                <a:sym typeface="Calibri"/>
              </a:rPr>
              <a:t> 1.</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Puntajes</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Clasificadores</a:t>
            </a:r>
            <a:endParaRPr dirty="0"/>
          </a:p>
        </p:txBody>
      </p:sp>
      <p:sp>
        <p:nvSpPr>
          <p:cNvPr id="65" name="Google Shape;65;p4"/>
          <p:cNvSpPr txBox="1"/>
          <p:nvPr/>
        </p:nvSpPr>
        <p:spPr>
          <a:xfrm>
            <a:off x="22402800" y="22067525"/>
            <a:ext cx="5766900" cy="438600"/>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r>
              <a:rPr lang="en-US" sz="2400" b="1" dirty="0" err="1">
                <a:solidFill>
                  <a:schemeClr val="dk1"/>
                </a:solidFill>
                <a:latin typeface="Calibri"/>
                <a:ea typeface="Calibri"/>
                <a:cs typeface="Calibri"/>
                <a:sym typeface="Calibri"/>
              </a:rPr>
              <a:t>Gráfico</a:t>
            </a:r>
            <a:r>
              <a:rPr lang="en-US" sz="2400" b="1" dirty="0">
                <a:solidFill>
                  <a:schemeClr val="dk1"/>
                </a:solidFill>
                <a:latin typeface="Calibri"/>
                <a:ea typeface="Calibri"/>
                <a:cs typeface="Calibri"/>
                <a:sym typeface="Calibri"/>
              </a:rPr>
              <a:t> 1.</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Comparación</a:t>
            </a:r>
            <a:r>
              <a:rPr lang="en-US" sz="2400" dirty="0">
                <a:solidFill>
                  <a:schemeClr val="dk1"/>
                </a:solidFill>
                <a:latin typeface="Calibri"/>
                <a:ea typeface="Calibri"/>
                <a:cs typeface="Calibri"/>
                <a:sym typeface="Calibri"/>
              </a:rPr>
              <a:t> entre </a:t>
            </a:r>
            <a:r>
              <a:rPr lang="en-US" sz="2400" dirty="0" err="1">
                <a:solidFill>
                  <a:schemeClr val="dk1"/>
                </a:solidFill>
                <a:latin typeface="Calibri"/>
                <a:ea typeface="Calibri"/>
                <a:cs typeface="Calibri"/>
                <a:sym typeface="Calibri"/>
              </a:rPr>
              <a:t>clasificadores</a:t>
            </a:r>
            <a:endParaRPr dirty="0"/>
          </a:p>
        </p:txBody>
      </p:sp>
      <p:sp>
        <p:nvSpPr>
          <p:cNvPr id="66" name="Google Shape;66;p4"/>
          <p:cNvSpPr txBox="1"/>
          <p:nvPr/>
        </p:nvSpPr>
        <p:spPr>
          <a:xfrm>
            <a:off x="33467041" y="23334341"/>
            <a:ext cx="9144000" cy="4220308"/>
          </a:xfrm>
          <a:prstGeom prst="rect">
            <a:avLst/>
          </a:prstGeom>
          <a:solidFill>
            <a:schemeClr val="lt1"/>
          </a:solidFill>
          <a:ln w="12700" cap="flat" cmpd="sng">
            <a:solidFill>
              <a:srgbClr val="CCE134"/>
            </a:solidFill>
            <a:prstDash val="solid"/>
            <a:round/>
            <a:headEnd type="none" w="sm" len="sm"/>
            <a:tailEnd type="none" w="sm" len="sm"/>
          </a:ln>
        </p:spPr>
        <p:txBody>
          <a:bodyPr spcFirstLastPara="1" wrap="square" lIns="137125" tIns="137125" rIns="137125" bIns="137125" anchor="t" anchorCtr="0">
            <a:noAutofit/>
          </a:bodyPr>
          <a:lstStyle/>
          <a:p>
            <a:pPr marL="0" indent="0">
              <a:buNone/>
            </a:pPr>
            <a:r>
              <a:rPr lang="es-ES" sz="3200" dirty="0"/>
              <a:t>Desarrollar formas de hacer el producto eficiente en el uso practico,  proponiendo que el usuario tenga que decir una frase especifica para que el programa tenga que analizar en la base de datos esta frase y así se limite el análisis</a:t>
            </a:r>
            <a:endParaRPr lang="en-US" sz="3200" dirty="0"/>
          </a:p>
          <a:p>
            <a:pPr marL="0" marR="0" lvl="0" indent="0" algn="just" rtl="0">
              <a:spcBef>
                <a:spcPts val="0"/>
              </a:spcBef>
              <a:spcAft>
                <a:spcPts val="0"/>
              </a:spcAft>
              <a:buNone/>
            </a:pPr>
            <a:r>
              <a:rPr lang="es-CO" sz="3200" dirty="0">
                <a:solidFill>
                  <a:schemeClr val="dk1"/>
                </a:solidFill>
                <a:latin typeface="Calibri"/>
                <a:ea typeface="Calibri"/>
                <a:cs typeface="Calibri"/>
                <a:sym typeface="Calibri"/>
              </a:rPr>
              <a:t>.</a:t>
            </a:r>
            <a:endParaRPr lang="es-CO" dirty="0"/>
          </a:p>
        </p:txBody>
      </p:sp>
      <p:sp>
        <p:nvSpPr>
          <p:cNvPr id="67" name="Google Shape;67;p4"/>
          <p:cNvSpPr/>
          <p:nvPr/>
        </p:nvSpPr>
        <p:spPr>
          <a:xfrm>
            <a:off x="33467041" y="22648540"/>
            <a:ext cx="9144000" cy="685800"/>
          </a:xfrm>
          <a:prstGeom prst="rect">
            <a:avLst/>
          </a:prstGeom>
          <a:solidFill>
            <a:srgbClr val="CCE134"/>
          </a:solidFill>
          <a:ln w="12700" cap="flat" cmpd="sng">
            <a:solidFill>
              <a:srgbClr val="CCE134"/>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n-US" sz="4400" b="1">
                <a:solidFill>
                  <a:srgbClr val="EAF1DD"/>
                </a:solidFill>
                <a:latin typeface="Calibri"/>
                <a:ea typeface="Calibri"/>
                <a:cs typeface="Calibri"/>
                <a:sym typeface="Calibri"/>
              </a:rPr>
              <a:t>Trabajo Futuro</a:t>
            </a:r>
            <a:endParaRPr/>
          </a:p>
        </p:txBody>
      </p:sp>
      <p:pic>
        <p:nvPicPr>
          <p:cNvPr id="68" name="Google Shape;68;p4"/>
          <p:cNvPicPr preferRelativeResize="0"/>
          <p:nvPr/>
        </p:nvPicPr>
        <p:blipFill rotWithShape="1">
          <a:blip r:embed="rId3">
            <a:alphaModFix/>
          </a:blip>
          <a:srcRect l="6772" t="14568" r="5845" b="10720"/>
          <a:stretch/>
        </p:blipFill>
        <p:spPr>
          <a:xfrm>
            <a:off x="35304670" y="708150"/>
            <a:ext cx="5766776" cy="2743200"/>
          </a:xfrm>
          <a:prstGeom prst="rect">
            <a:avLst/>
          </a:prstGeom>
          <a:noFill/>
          <a:ln>
            <a:noFill/>
          </a:ln>
        </p:spPr>
      </p:pic>
      <p:pic>
        <p:nvPicPr>
          <p:cNvPr id="69" name="Google Shape;69;p4"/>
          <p:cNvPicPr preferRelativeResize="0"/>
          <p:nvPr/>
        </p:nvPicPr>
        <p:blipFill rotWithShape="1">
          <a:blip r:embed="rId4">
            <a:alphaModFix/>
          </a:blip>
          <a:srcRect t="24204" b="28996"/>
          <a:stretch/>
        </p:blipFill>
        <p:spPr>
          <a:xfrm>
            <a:off x="2819754" y="532901"/>
            <a:ext cx="6556239" cy="3018497"/>
          </a:xfrm>
          <a:prstGeom prst="rect">
            <a:avLst/>
          </a:prstGeom>
          <a:noFill/>
          <a:ln>
            <a:noFill/>
          </a:ln>
        </p:spPr>
      </p:pic>
      <p:graphicFrame>
        <p:nvGraphicFramePr>
          <p:cNvPr id="34" name="Google Shape;56;p4" descr="Sample table with 4 columns, 7 rows." title="Sample Table">
            <a:extLst>
              <a:ext uri="{FF2B5EF4-FFF2-40B4-BE49-F238E27FC236}">
                <a16:creationId xmlns:a16="http://schemas.microsoft.com/office/drawing/2014/main" id="{31C3B35F-6B33-486D-BEC2-3D06C75079B1}"/>
              </a:ext>
            </a:extLst>
          </p:cNvPr>
          <p:cNvGraphicFramePr/>
          <p:nvPr>
            <p:extLst>
              <p:ext uri="{D42A27DB-BD31-4B8C-83A1-F6EECF244321}">
                <p14:modId xmlns:p14="http://schemas.microsoft.com/office/powerpoint/2010/main" val="2281723385"/>
              </p:ext>
            </p:extLst>
          </p:nvPr>
        </p:nvGraphicFramePr>
        <p:xfrm>
          <a:off x="11521440" y="22657718"/>
          <a:ext cx="10424160" cy="5439875"/>
        </p:xfrm>
        <a:graphic>
          <a:graphicData uri="http://schemas.openxmlformats.org/drawingml/2006/table">
            <a:tbl>
              <a:tblPr firstRow="1" bandRow="1">
                <a:noFill/>
                <a:tableStyleId>{F465C773-4D00-42AC-B78A-3E36279DA8F0}</a:tableStyleId>
              </a:tblPr>
              <a:tblGrid>
                <a:gridCol w="5212080">
                  <a:extLst>
                    <a:ext uri="{9D8B030D-6E8A-4147-A177-3AD203B41FA5}">
                      <a16:colId xmlns:a16="http://schemas.microsoft.com/office/drawing/2014/main" val="20000"/>
                    </a:ext>
                  </a:extLst>
                </a:gridCol>
                <a:gridCol w="5212080">
                  <a:extLst>
                    <a:ext uri="{9D8B030D-6E8A-4147-A177-3AD203B41FA5}">
                      <a16:colId xmlns:a16="http://schemas.microsoft.com/office/drawing/2014/main" val="20002"/>
                    </a:ext>
                  </a:extLst>
                </a:gridCol>
              </a:tblGrid>
              <a:tr h="777125">
                <a:tc>
                  <a:txBody>
                    <a:bodyPr/>
                    <a:lstStyle/>
                    <a:p>
                      <a:pPr marL="0" marR="0" lvl="0" indent="0" algn="ctr" rtl="0">
                        <a:spcBef>
                          <a:spcPts val="0"/>
                        </a:spcBef>
                        <a:spcAft>
                          <a:spcPts val="0"/>
                        </a:spcAft>
                        <a:buNone/>
                      </a:pPr>
                      <a:r>
                        <a:rPr lang="en-US" sz="2700" dirty="0" err="1"/>
                        <a:t>Clasificador</a:t>
                      </a:r>
                      <a:endParaRPr sz="2700" dirty="0"/>
                    </a:p>
                  </a:txBody>
                  <a:tcPr marL="121925" marR="121925" marT="34300" marB="34300" anchor="ctr">
                    <a:solidFill>
                      <a:srgbClr val="030340"/>
                    </a:solidFill>
                  </a:tcPr>
                </a:tc>
                <a:tc>
                  <a:txBody>
                    <a:bodyPr/>
                    <a:lstStyle/>
                    <a:p>
                      <a:pPr marL="0" lvl="0" indent="0" algn="ctr" rtl="0">
                        <a:spcBef>
                          <a:spcPts val="0"/>
                        </a:spcBef>
                        <a:spcAft>
                          <a:spcPts val="0"/>
                        </a:spcAft>
                        <a:buClr>
                          <a:schemeClr val="dk1"/>
                        </a:buClr>
                        <a:buFont typeface="Arial"/>
                        <a:buNone/>
                      </a:pPr>
                      <a:r>
                        <a:rPr lang="en-US" sz="2700" dirty="0" err="1"/>
                        <a:t>Puntaje</a:t>
                      </a:r>
                      <a:endParaRPr dirty="0"/>
                    </a:p>
                  </a:txBody>
                  <a:tcPr marL="121925" marR="121925" marT="34300" marB="34300" anchor="ctr">
                    <a:solidFill>
                      <a:srgbClr val="030340"/>
                    </a:solidFill>
                  </a:tcPr>
                </a:tc>
                <a:extLst>
                  <a:ext uri="{0D108BD9-81ED-4DB2-BD59-A6C34878D82A}">
                    <a16:rowId xmlns:a16="http://schemas.microsoft.com/office/drawing/2014/main" val="10000"/>
                  </a:ext>
                </a:extLst>
              </a:tr>
              <a:tr h="777125">
                <a:tc>
                  <a:txBody>
                    <a:bodyPr/>
                    <a:lstStyle/>
                    <a:p>
                      <a:pPr marL="0" marR="0" lvl="0" indent="0" algn="ctr" rtl="0">
                        <a:spcBef>
                          <a:spcPts val="0"/>
                        </a:spcBef>
                        <a:spcAft>
                          <a:spcPts val="0"/>
                        </a:spcAft>
                        <a:buNone/>
                      </a:pPr>
                      <a:r>
                        <a:rPr lang="en-US" sz="2700" dirty="0"/>
                        <a:t>Decision Tree </a:t>
                      </a:r>
                      <a:endParaRPr dirty="0"/>
                    </a:p>
                  </a:txBody>
                  <a:tcPr marL="121925" marR="121925" marT="34300" marB="34300" anchor="ctr"/>
                </a:tc>
                <a:tc>
                  <a:txBody>
                    <a:bodyPr/>
                    <a:lstStyle/>
                    <a:p>
                      <a:pPr marL="0" marR="0" lvl="0" indent="0" algn="ctr" rtl="0">
                        <a:spcBef>
                          <a:spcPts val="0"/>
                        </a:spcBef>
                        <a:spcAft>
                          <a:spcPts val="0"/>
                        </a:spcAft>
                        <a:buNone/>
                      </a:pPr>
                      <a:r>
                        <a:rPr lang="es-CO" sz="2800" dirty="0"/>
                        <a:t>0.977917981073</a:t>
                      </a:r>
                      <a:endParaRPr dirty="0"/>
                    </a:p>
                  </a:txBody>
                  <a:tcPr marL="121925" marR="121925" marT="34300" marB="34300" anchor="ctr"/>
                </a:tc>
                <a:extLst>
                  <a:ext uri="{0D108BD9-81ED-4DB2-BD59-A6C34878D82A}">
                    <a16:rowId xmlns:a16="http://schemas.microsoft.com/office/drawing/2014/main" val="10001"/>
                  </a:ext>
                </a:extLst>
              </a:tr>
              <a:tr h="777125">
                <a:tc>
                  <a:txBody>
                    <a:bodyPr/>
                    <a:lstStyle/>
                    <a:p>
                      <a:pPr marL="0" marR="0" lvl="0" indent="0" algn="ctr" rtl="0">
                        <a:spcBef>
                          <a:spcPts val="0"/>
                        </a:spcBef>
                        <a:spcAft>
                          <a:spcPts val="0"/>
                        </a:spcAft>
                        <a:buNone/>
                      </a:pPr>
                      <a:r>
                        <a:rPr lang="en-US" sz="2700" dirty="0"/>
                        <a:t>SVM</a:t>
                      </a:r>
                      <a:endParaRPr dirty="0"/>
                    </a:p>
                  </a:txBody>
                  <a:tcPr marL="121925" marR="121925" marT="34300" marB="34300" anchor="ctr"/>
                </a:tc>
                <a:tc>
                  <a:txBody>
                    <a:bodyPr/>
                    <a:lstStyle/>
                    <a:p>
                      <a:pPr marL="0" marR="0" lvl="0" indent="0" algn="ctr" rtl="0">
                        <a:spcBef>
                          <a:spcPts val="0"/>
                        </a:spcBef>
                        <a:spcAft>
                          <a:spcPts val="0"/>
                        </a:spcAft>
                        <a:buNone/>
                      </a:pPr>
                      <a:r>
                        <a:rPr lang="es-CO" sz="2800" dirty="0"/>
                        <a:t>0.98738170347</a:t>
                      </a:r>
                      <a:endParaRPr dirty="0"/>
                    </a:p>
                  </a:txBody>
                  <a:tcPr marL="121925" marR="121925" marT="34300" marB="34300" anchor="ctr"/>
                </a:tc>
                <a:extLst>
                  <a:ext uri="{0D108BD9-81ED-4DB2-BD59-A6C34878D82A}">
                    <a16:rowId xmlns:a16="http://schemas.microsoft.com/office/drawing/2014/main" val="10002"/>
                  </a:ext>
                </a:extLst>
              </a:tr>
              <a:tr h="777125">
                <a:tc>
                  <a:txBody>
                    <a:bodyPr/>
                    <a:lstStyle/>
                    <a:p>
                      <a:pPr marL="0" marR="0" lvl="0" indent="0" algn="ctr" rtl="0">
                        <a:spcBef>
                          <a:spcPts val="0"/>
                        </a:spcBef>
                        <a:spcAft>
                          <a:spcPts val="0"/>
                        </a:spcAft>
                        <a:buNone/>
                      </a:pPr>
                      <a:r>
                        <a:rPr lang="en-US" sz="2700" dirty="0"/>
                        <a:t>Random Forest</a:t>
                      </a:r>
                      <a:endParaRPr dirty="0"/>
                    </a:p>
                  </a:txBody>
                  <a:tcPr marL="121925" marR="121925" marT="34300" marB="34300" anchor="ctr"/>
                </a:tc>
                <a:tc>
                  <a:txBody>
                    <a:bodyPr/>
                    <a:lstStyle/>
                    <a:p>
                      <a:pPr marL="0" marR="0" lvl="0" indent="0" algn="ctr" rtl="0">
                        <a:spcBef>
                          <a:spcPts val="0"/>
                        </a:spcBef>
                        <a:spcAft>
                          <a:spcPts val="0"/>
                        </a:spcAft>
                        <a:buNone/>
                      </a:pPr>
                      <a:r>
                        <a:rPr lang="es-CO" sz="2800" dirty="0"/>
                        <a:t>0.984227129338</a:t>
                      </a:r>
                      <a:endParaRPr dirty="0"/>
                    </a:p>
                  </a:txBody>
                  <a:tcPr marL="121925" marR="121925" marT="34300" marB="34300" anchor="ctr"/>
                </a:tc>
                <a:extLst>
                  <a:ext uri="{0D108BD9-81ED-4DB2-BD59-A6C34878D82A}">
                    <a16:rowId xmlns:a16="http://schemas.microsoft.com/office/drawing/2014/main" val="10003"/>
                  </a:ext>
                </a:extLst>
              </a:tr>
              <a:tr h="777125">
                <a:tc>
                  <a:txBody>
                    <a:bodyPr/>
                    <a:lstStyle/>
                    <a:p>
                      <a:pPr marL="0" marR="0" lvl="0" indent="0" algn="ctr" rtl="0">
                        <a:spcBef>
                          <a:spcPts val="0"/>
                        </a:spcBef>
                        <a:spcAft>
                          <a:spcPts val="0"/>
                        </a:spcAft>
                        <a:buNone/>
                      </a:pPr>
                      <a:r>
                        <a:rPr lang="en-US" sz="2700" dirty="0"/>
                        <a:t>Naïve Bayes</a:t>
                      </a:r>
                      <a:endParaRPr dirty="0"/>
                    </a:p>
                  </a:txBody>
                  <a:tcPr marL="121925" marR="121925" marT="34300" marB="34300" anchor="ctr"/>
                </a:tc>
                <a:tc>
                  <a:txBody>
                    <a:bodyPr/>
                    <a:lstStyle/>
                    <a:p>
                      <a:pPr marL="0" marR="0" lvl="0" indent="0" algn="ctr" rtl="0">
                        <a:spcBef>
                          <a:spcPts val="0"/>
                        </a:spcBef>
                        <a:spcAft>
                          <a:spcPts val="0"/>
                        </a:spcAft>
                        <a:buNone/>
                      </a:pPr>
                      <a:r>
                        <a:rPr lang="es-CO" sz="2800" dirty="0"/>
                        <a:t>0.932176656151</a:t>
                      </a:r>
                      <a:endParaRPr dirty="0"/>
                    </a:p>
                  </a:txBody>
                  <a:tcPr marL="121925" marR="121925" marT="34300" marB="34300" anchor="ctr"/>
                </a:tc>
                <a:extLst>
                  <a:ext uri="{0D108BD9-81ED-4DB2-BD59-A6C34878D82A}">
                    <a16:rowId xmlns:a16="http://schemas.microsoft.com/office/drawing/2014/main" val="10004"/>
                  </a:ext>
                </a:extLst>
              </a:tr>
              <a:tr h="777125">
                <a:tc>
                  <a:txBody>
                    <a:bodyPr/>
                    <a:lstStyle/>
                    <a:p>
                      <a:pPr marL="0" marR="0" lvl="0" indent="0" algn="ctr" rtl="0">
                        <a:spcBef>
                          <a:spcPts val="0"/>
                        </a:spcBef>
                        <a:spcAft>
                          <a:spcPts val="0"/>
                        </a:spcAft>
                        <a:buNone/>
                      </a:pPr>
                      <a:r>
                        <a:rPr lang="en-US" sz="2700" dirty="0"/>
                        <a:t>NN 6 layers</a:t>
                      </a:r>
                      <a:endParaRPr dirty="0"/>
                    </a:p>
                  </a:txBody>
                  <a:tcPr marL="121925" marR="121925" marT="34300" marB="34300" anchor="ctr"/>
                </a:tc>
                <a:tc>
                  <a:txBody>
                    <a:bodyPr/>
                    <a:lstStyle/>
                    <a:p>
                      <a:pPr marL="0" marR="0" lvl="0" indent="0" algn="ctr" rtl="0">
                        <a:spcBef>
                          <a:spcPts val="0"/>
                        </a:spcBef>
                        <a:spcAft>
                          <a:spcPts val="0"/>
                        </a:spcAft>
                        <a:buNone/>
                      </a:pPr>
                      <a:r>
                        <a:rPr lang="es-CO" sz="2800" dirty="0"/>
                        <a:t>0.978706623477</a:t>
                      </a:r>
                      <a:endParaRPr dirty="0"/>
                    </a:p>
                  </a:txBody>
                  <a:tcPr marL="121925" marR="121925" marT="34300" marB="34300" anchor="ctr"/>
                </a:tc>
                <a:extLst>
                  <a:ext uri="{0D108BD9-81ED-4DB2-BD59-A6C34878D82A}">
                    <a16:rowId xmlns:a16="http://schemas.microsoft.com/office/drawing/2014/main" val="10005"/>
                  </a:ext>
                </a:extLst>
              </a:tr>
              <a:tr h="777125">
                <a:tc>
                  <a:txBody>
                    <a:bodyPr/>
                    <a:lstStyle/>
                    <a:p>
                      <a:pPr marL="0" marR="0" lvl="0" indent="0" algn="ctr" rtl="0">
                        <a:spcBef>
                          <a:spcPts val="0"/>
                        </a:spcBef>
                        <a:spcAft>
                          <a:spcPts val="0"/>
                        </a:spcAft>
                        <a:buNone/>
                      </a:pPr>
                      <a:r>
                        <a:rPr lang="en-US" sz="2700" dirty="0"/>
                        <a:t>NN 3 layers</a:t>
                      </a:r>
                      <a:endParaRPr dirty="0"/>
                    </a:p>
                  </a:txBody>
                  <a:tcPr marL="121925" marR="121925" marT="34300" marB="34300" anchor="ctr"/>
                </a:tc>
                <a:tc>
                  <a:txBody>
                    <a:bodyPr/>
                    <a:lstStyle/>
                    <a:p>
                      <a:pPr marL="0" marR="0" lvl="0" indent="0" algn="ctr" rtl="0">
                        <a:spcBef>
                          <a:spcPts val="0"/>
                        </a:spcBef>
                        <a:spcAft>
                          <a:spcPts val="0"/>
                        </a:spcAft>
                        <a:buNone/>
                      </a:pPr>
                      <a:r>
                        <a:rPr lang="es-CO" sz="2800" dirty="0"/>
                        <a:t>0.988170345874</a:t>
                      </a:r>
                      <a:endParaRPr dirty="0"/>
                    </a:p>
                  </a:txBody>
                  <a:tcPr marL="121925" marR="121925" marT="34300" marB="34300" anchor="ctr"/>
                </a:tc>
                <a:extLst>
                  <a:ext uri="{0D108BD9-81ED-4DB2-BD59-A6C34878D82A}">
                    <a16:rowId xmlns:a16="http://schemas.microsoft.com/office/drawing/2014/main" val="10006"/>
                  </a:ext>
                </a:extLst>
              </a:tr>
            </a:tbl>
          </a:graphicData>
        </a:graphic>
      </p:graphicFrame>
      <p:pic>
        <p:nvPicPr>
          <p:cNvPr id="5" name="Imagen 4">
            <a:extLst>
              <a:ext uri="{FF2B5EF4-FFF2-40B4-BE49-F238E27FC236}">
                <a16:creationId xmlns:a16="http://schemas.microsoft.com/office/drawing/2014/main" id="{CF701BAD-DB93-41B4-A70F-12EC3D3F5394}"/>
              </a:ext>
            </a:extLst>
          </p:cNvPr>
          <p:cNvPicPr>
            <a:picLocks noChangeAspect="1"/>
          </p:cNvPicPr>
          <p:nvPr/>
        </p:nvPicPr>
        <p:blipFill>
          <a:blip r:embed="rId5"/>
          <a:stretch>
            <a:fillRect/>
          </a:stretch>
        </p:blipFill>
        <p:spPr>
          <a:xfrm>
            <a:off x="22402800" y="22657718"/>
            <a:ext cx="9966960" cy="5748941"/>
          </a:xfrm>
          <a:prstGeom prst="rect">
            <a:avLst/>
          </a:prstGeom>
        </p:spPr>
      </p:pic>
      <p:pic>
        <p:nvPicPr>
          <p:cNvPr id="1028" name="Picture 4" descr="Cerebro femenino vs. masculino: Â¿tienen capacidades diferentes? - El  Mostrado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734758" y="8502740"/>
            <a:ext cx="4569734" cy="30464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Rojo">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7228C2A1DD830841B81CFDEE76E36F01" ma:contentTypeVersion="8" ma:contentTypeDescription="Crear nuevo documento." ma:contentTypeScope="" ma:versionID="5b4db549523a0a29bdd783dcede98f20">
  <xsd:schema xmlns:xsd="http://www.w3.org/2001/XMLSchema" xmlns:xs="http://www.w3.org/2001/XMLSchema" xmlns:p="http://schemas.microsoft.com/office/2006/metadata/properties" xmlns:ns2="2d405435-45be-43e4-8998-645d85a018d9" targetNamespace="http://schemas.microsoft.com/office/2006/metadata/properties" ma:root="true" ma:fieldsID="46994ad050463fad6ab80e45ba309368" ns2:_="">
    <xsd:import namespace="2d405435-45be-43e4-8998-645d85a018d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405435-45be-43e4-8998-645d85a018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97E41D-B09E-4D3D-82C8-D317E003E53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BF0E178-1F1F-49D9-BA72-76510F1C1AB3}">
  <ds:schemaRefs>
    <ds:schemaRef ds:uri="http://schemas.microsoft.com/sharepoint/v3/contenttype/forms"/>
  </ds:schemaRefs>
</ds:datastoreItem>
</file>

<file path=customXml/itemProps3.xml><?xml version="1.0" encoding="utf-8"?>
<ds:datastoreItem xmlns:ds="http://schemas.openxmlformats.org/officeDocument/2006/customXml" ds:itemID="{4501F22B-80A4-4690-92F4-7702F86160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d405435-45be-43e4-8998-645d85a018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707</TotalTime>
  <Words>1089</Words>
  <Application>Microsoft Office PowerPoint</Application>
  <PresentationFormat>Personalizado</PresentationFormat>
  <Paragraphs>72</Paragraphs>
  <Slides>1</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Candara</vt:lpstr>
      <vt:lpstr>Office Theme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EISI</dc:creator>
  <cp:lastModifiedBy>NICOLAS Galvan</cp:lastModifiedBy>
  <cp:revision>39</cp:revision>
  <dcterms:modified xsi:type="dcterms:W3CDTF">2020-09-06T06:00:56Z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0x0101007228C2A1DD830841B81CFDEE76E36F01</vt:lpwstr>
  </property>
</Properties>
</file>