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66" r:id="rId4"/>
    <p:sldId id="268" r:id="rId5"/>
    <p:sldId id="267" r:id="rId6"/>
    <p:sldId id="259" r:id="rId7"/>
    <p:sldId id="262" r:id="rId8"/>
    <p:sldId id="260" r:id="rId9"/>
    <p:sldId id="261"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0" autoAdjust="0"/>
    <p:restoredTop sz="88602" autoAdjust="0"/>
  </p:normalViewPr>
  <p:slideViewPr>
    <p:cSldViewPr snapToGrid="0">
      <p:cViewPr varScale="1">
        <p:scale>
          <a:sx n="101" d="100"/>
          <a:sy n="101" d="100"/>
        </p:scale>
        <p:origin x="8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987E9-D846-45D7-B0BA-09A404DDD18F}" type="datetimeFigureOut">
              <a:rPr lang="en-US" smtClean="0"/>
              <a:t>9/12/2020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48302-4D0B-44CA-8F00-816E91755838}" type="slidenum">
              <a:rPr lang="en-US" smtClean="0"/>
              <a:t>‹#›</a:t>
            </a:fld>
            <a:endParaRPr lang="en-US"/>
          </a:p>
        </p:txBody>
      </p:sp>
    </p:spTree>
    <p:extLst>
      <p:ext uri="{BB962C8B-B14F-4D97-AF65-F5344CB8AC3E}">
        <p14:creationId xmlns:p14="http://schemas.microsoft.com/office/powerpoint/2010/main" val="209094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hauenstein.d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de-DE" sz="1200" kern="1200" dirty="0">
                <a:solidFill>
                  <a:schemeClr val="tx1"/>
                </a:solidFill>
                <a:effectLst/>
                <a:latin typeface="+mn-lt"/>
                <a:ea typeface="+mn-ea"/>
                <a:cs typeface="+mn-cs"/>
              </a:rPr>
              <a:t>Die Gemeinde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bekannter Luftkurort, der im südlichen Pfälzerwald liegt.</a:t>
            </a:r>
          </a:p>
          <a:p>
            <a:pPr fontAlgn="ct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begeistert Jung und Alt mit seiner vielfältigen Landschaft, geprägt von vielen Bergen „mit ihren zahlreichen bizarren Buntsandsteinfelsen und der wohltuenden Ruhe in frischer, klarer Luft“.</a:t>
            </a:r>
          </a:p>
          <a:p>
            <a:pPr fontAlgn="ctr"/>
            <a:r>
              <a:rPr lang="de-DE" sz="1200" kern="1200" dirty="0">
                <a:solidFill>
                  <a:schemeClr val="tx1"/>
                </a:solidFill>
                <a:effectLst/>
                <a:latin typeface="+mn-lt"/>
                <a:ea typeface="+mn-ea"/>
                <a:cs typeface="+mn-cs"/>
              </a:rPr>
              <a:t>Ebenso fließt die Queich durch die Gemeinde, ein 52km langer Nebenfluss des Oberrheins.</a:t>
            </a:r>
          </a:p>
          <a:p>
            <a:pPr fontAlgn="ctr"/>
            <a:r>
              <a:rPr lang="de-DE" sz="1200" kern="1200" dirty="0">
                <a:solidFill>
                  <a:schemeClr val="tx1"/>
                </a:solidFill>
                <a:effectLst/>
                <a:latin typeface="+mn-lt"/>
                <a:ea typeface="+mn-ea"/>
                <a:cs typeface="+mn-cs"/>
              </a:rPr>
              <a:t>Das Wetter in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ist ein, typisch für die Gegend, gemäßigtes Klima, denn der umgebende Wald sorgt für ausreichend Niederschläge, welche allerdings durch die Trockenheit des Sommers ausgeglichen werden. </a:t>
            </a:r>
          </a:p>
          <a:p>
            <a:pPr fontAlgn="ctr"/>
            <a:r>
              <a:rPr lang="de-DE" sz="1200" kern="1200" dirty="0">
                <a:solidFill>
                  <a:schemeClr val="tx1"/>
                </a:solidFill>
                <a:effectLst/>
                <a:latin typeface="+mn-lt"/>
                <a:ea typeface="+mn-ea"/>
                <a:cs typeface="+mn-cs"/>
              </a:rPr>
              <a:t>Was die Gegend so reizvoll für Wanderer macht sind insgesamt acht Naturdenkmäler, die intakte Natur des Biosphärenreservates „Naturpark Pfälzerwald“, zahlreiche Burgen, Ruinen und historische Denkmäler, besondere Naturerscheinungen und natürlich die sieben Premiumwanderwege. </a:t>
            </a:r>
          </a:p>
          <a:p>
            <a:pPr fontAlgn="ctr"/>
            <a:r>
              <a:rPr lang="de-DE" sz="1200" kern="1200" dirty="0">
                <a:solidFill>
                  <a:schemeClr val="tx1"/>
                </a:solidFill>
                <a:effectLst/>
                <a:latin typeface="+mn-lt"/>
                <a:ea typeface="+mn-ea"/>
                <a:cs typeface="+mn-cs"/>
              </a:rPr>
              <a:t>Mit einer Höhe von 348m ü. NHN, liegt </a:t>
            </a:r>
            <a:r>
              <a:rPr lang="de-DE" sz="1200" kern="1200" dirty="0" err="1">
                <a:solidFill>
                  <a:schemeClr val="tx1"/>
                </a:solidFill>
                <a:effectLst/>
                <a:latin typeface="+mn-lt"/>
                <a:ea typeface="+mn-ea"/>
                <a:cs typeface="+mn-cs"/>
              </a:rPr>
              <a:t>Hauenstein</a:t>
            </a:r>
            <a:r>
              <a:rPr lang="de-DE" sz="1200" kern="1200" dirty="0">
                <a:solidFill>
                  <a:schemeClr val="tx1"/>
                </a:solidFill>
                <a:effectLst/>
                <a:latin typeface="+mn-lt"/>
                <a:ea typeface="+mn-ea"/>
                <a:cs typeface="+mn-cs"/>
              </a:rPr>
              <a:t> ebenfalls auf einer angenehmen Höhe für Einsteiger, welche Höhen mit niedriger Sauerstoffkonzentration noch nicht bewältigen können.</a:t>
            </a:r>
          </a:p>
          <a:p>
            <a:pPr fontAlgn="ctr"/>
            <a:r>
              <a:rPr lang="de-DE" sz="1200" kern="1200" dirty="0">
                <a:solidFill>
                  <a:schemeClr val="tx1"/>
                </a:solidFill>
                <a:effectLst/>
                <a:latin typeface="+mn-lt"/>
                <a:ea typeface="+mn-ea"/>
                <a:cs typeface="+mn-cs"/>
              </a:rPr>
              <a:t>Auf die leichte Schulter sollte man die Wanderrouten jedoch nicht nehmen, da Erhebungen im Bereich von 324m bis hin zu 460,8m ü. NHN vorhanden sind.</a:t>
            </a:r>
          </a:p>
          <a:p>
            <a:pPr fontAlgn="ctr"/>
            <a:r>
              <a:rPr lang="de-DE" sz="1200" kern="1200" dirty="0">
                <a:solidFill>
                  <a:schemeClr val="tx1"/>
                </a:solidFill>
                <a:effectLst/>
                <a:latin typeface="+mn-lt"/>
                <a:ea typeface="+mn-ea"/>
                <a:cs typeface="+mn-cs"/>
              </a:rPr>
              <a:t> </a:t>
            </a:r>
          </a:p>
          <a:p>
            <a:pPr fontAlgn="ctr"/>
            <a:r>
              <a:rPr lang="de-DE" sz="1200" kern="1200" dirty="0">
                <a:solidFill>
                  <a:schemeClr val="tx1"/>
                </a:solidFill>
                <a:effectLst/>
                <a:latin typeface="+mn-lt"/>
                <a:ea typeface="+mn-ea"/>
                <a:cs typeface="+mn-cs"/>
              </a:rPr>
              <a:t>All diese Faktoren sorgen dafür, dass Hanau einen hohen Natur- und Erholungstourismus genießt.</a:t>
            </a:r>
          </a:p>
          <a:p>
            <a:r>
              <a:rPr lang="de-DE" sz="1200" u="sng" kern="1200" dirty="0">
                <a:solidFill>
                  <a:schemeClr val="tx1"/>
                </a:solidFill>
                <a:effectLst/>
                <a:latin typeface="+mn-lt"/>
                <a:ea typeface="+mn-ea"/>
                <a:cs typeface="+mn-cs"/>
                <a:hlinkClick r:id="rId3"/>
              </a:rPr>
              <a:t>http://www.hauenstein.de</a:t>
            </a:r>
            <a:r>
              <a:rPr lang="de-DE" sz="120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E9848302-4D0B-44CA-8F00-816E91755838}" type="slidenum">
              <a:rPr lang="en-US" smtClean="0"/>
              <a:t>5</a:t>
            </a:fld>
            <a:endParaRPr lang="en-US"/>
          </a:p>
        </p:txBody>
      </p:sp>
    </p:spTree>
    <p:extLst>
      <p:ext uri="{BB962C8B-B14F-4D97-AF65-F5344CB8AC3E}">
        <p14:creationId xmlns:p14="http://schemas.microsoft.com/office/powerpoint/2010/main" val="210143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B45734-1697-4AB7-959A-59021CEE7C63}"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2230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E0F9FB-1E8A-4CFC-BF19-70653968A72B}" type="datetime1">
              <a:rPr lang="de-DE" smtClean="0"/>
              <a:t>12.09.2020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887849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791FF-7201-4729-B98B-5B802CB6FE26}"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51933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EBDE9D-3BF1-458B-B04E-AA7056777578}"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0991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79833-F89A-4CC5-AD26-2146F255572C}"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51436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A2CE2-D7A9-4F80-8471-7A4DA8B72368}"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12706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9D6D1C-E905-4368-9630-7DD1E44954A8}"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8421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27FA29-765F-442F-8C7E-8C4E33FBBD15}"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68184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9E08BA-6372-4F95-AB4E-CF7226F9351B}"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117364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E0E78-BD63-486A-A840-5A82EE4DABDC}"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120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033-6173-45D7-881C-01EDF48774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53BBE3-DE3C-4C80-A06C-A6AE6CFEF823}"/>
              </a:ext>
            </a:extLst>
          </p:cNvPr>
          <p:cNvSpPr>
            <a:spLocks noGrp="1"/>
          </p:cNvSpPr>
          <p:nvPr>
            <p:ph type="dt" sz="half" idx="10"/>
          </p:nvPr>
        </p:nvSpPr>
        <p:spPr/>
        <p:txBody>
          <a:bodyPr/>
          <a:lstStyle/>
          <a:p>
            <a:fld id="{FD088E02-9980-4083-8604-339DD30750A9}" type="datetime1">
              <a:rPr lang="de-DE" smtClean="0"/>
              <a:t>12.09.2020</a:t>
            </a:fld>
            <a:endParaRPr lang="en-US"/>
          </a:p>
        </p:txBody>
      </p:sp>
      <p:sp>
        <p:nvSpPr>
          <p:cNvPr id="4" name="Footer Placeholder 3">
            <a:extLst>
              <a:ext uri="{FF2B5EF4-FFF2-40B4-BE49-F238E27FC236}">
                <a16:creationId xmlns:a16="http://schemas.microsoft.com/office/drawing/2014/main" id="{AF4C2424-8284-486C-A041-1517BD8A9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8A374C-576B-4DCF-B1D6-F6A89FC3B5E9}"/>
              </a:ext>
            </a:extLst>
          </p:cNvPr>
          <p:cNvSpPr>
            <a:spLocks noGrp="1"/>
          </p:cNvSpPr>
          <p:nvPr>
            <p:ph type="sldNum" sz="quarter" idx="12"/>
          </p:nvPr>
        </p:nvSpPr>
        <p:spPr/>
        <p:txBody>
          <a:bodyPr/>
          <a:lstStyle/>
          <a:p>
            <a:fld id="{55605263-C902-48DB-AA98-994A2984047F}" type="slidenum">
              <a:rPr lang="en-US" smtClean="0"/>
              <a:t>‹#›</a:t>
            </a:fld>
            <a:endParaRPr lang="en-US"/>
          </a:p>
        </p:txBody>
      </p:sp>
      <p:sp>
        <p:nvSpPr>
          <p:cNvPr id="7" name="Content Placeholder 6">
            <a:extLst>
              <a:ext uri="{FF2B5EF4-FFF2-40B4-BE49-F238E27FC236}">
                <a16:creationId xmlns:a16="http://schemas.microsoft.com/office/drawing/2014/main" id="{24582B67-3EF6-4599-A9C2-6E5A8487BB3B}"/>
              </a:ext>
            </a:extLst>
          </p:cNvPr>
          <p:cNvSpPr>
            <a:spLocks noGrp="1"/>
          </p:cNvSpPr>
          <p:nvPr>
            <p:ph sz="quarter" idx="13" hasCustomPrompt="1"/>
          </p:nvPr>
        </p:nvSpPr>
        <p:spPr>
          <a:xfrm>
            <a:off x="1704513" y="115888"/>
            <a:ext cx="7634796" cy="334962"/>
          </a:xfrm>
        </p:spPr>
        <p:txBody>
          <a:bodyPr/>
          <a:lstStyle>
            <a:lvl1pPr marL="0" indent="0">
              <a:buNone/>
              <a:defRPr/>
            </a:lvl1pPr>
          </a:lstStyle>
          <a:p>
            <a:pPr lvl="0"/>
            <a:r>
              <a:rPr lang="en-US" dirty="0"/>
              <a:t>Veronika Taranek – Philipp </a:t>
            </a:r>
            <a:r>
              <a:rPr lang="en-US" dirty="0" err="1"/>
              <a:t>Fenesan</a:t>
            </a:r>
            <a:r>
              <a:rPr lang="en-US" dirty="0"/>
              <a:t> – Nicolas </a:t>
            </a:r>
            <a:r>
              <a:rPr lang="en-US" dirty="0" err="1"/>
              <a:t>Geppert</a:t>
            </a:r>
            <a:r>
              <a:rPr lang="en-US" dirty="0"/>
              <a:t> – Lukas Werner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6529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B8740-04A0-4F0F-BA2E-747FAA8552CF}" type="datetime1">
              <a:rPr lang="de-DE" smtClean="0"/>
              <a:t>12.09.2020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47040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40480-09C1-41B7-ACEE-F79B5ACF8268}" type="datetime1">
              <a:rPr lang="de-DE" smtClean="0"/>
              <a:t>12.09.2020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0503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76072F-ABDE-49C9-B45F-982F33145057}" type="datetime1">
              <a:rPr lang="de-DE" smtClean="0"/>
              <a:t>12.09.2020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2686044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972E03-99BD-433F-85AD-6324DFFF3902}" type="datetime1">
              <a:rPr lang="de-DE" smtClean="0"/>
              <a:t>12.09.2020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3907226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4EFE40-CAA3-420B-8D0E-DBD5AB0FE83F}" type="datetime1">
              <a:rPr lang="de-DE" smtClean="0"/>
              <a:t>12.09.2020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1991015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AC2435-A98B-4155-AB69-4F954FE6AEBB}" type="datetime1">
              <a:rPr lang="de-DE" smtClean="0"/>
              <a:t>12.09.2020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05263-C902-48DB-AA98-994A2984047F}" type="slidenum">
              <a:rPr lang="en-US" smtClean="0"/>
              <a:t>‹#›</a:t>
            </a:fld>
            <a:endParaRPr lang="en-US"/>
          </a:p>
        </p:txBody>
      </p:sp>
    </p:spTree>
    <p:extLst>
      <p:ext uri="{BB962C8B-B14F-4D97-AF65-F5344CB8AC3E}">
        <p14:creationId xmlns:p14="http://schemas.microsoft.com/office/powerpoint/2010/main" val="41973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89A2304-41B2-49D5-86E3-82760E9ED896}" type="datetime1">
              <a:rPr lang="de-DE" smtClean="0"/>
              <a:t>12.09.2020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605263-C902-48DB-AA98-994A2984047F}" type="slidenum">
              <a:rPr lang="en-US" smtClean="0"/>
              <a:t>‹#›</a:t>
            </a:fld>
            <a:endParaRPr lang="en-US"/>
          </a:p>
        </p:txBody>
      </p:sp>
    </p:spTree>
    <p:extLst>
      <p:ext uri="{BB962C8B-B14F-4D97-AF65-F5344CB8AC3E}">
        <p14:creationId xmlns:p14="http://schemas.microsoft.com/office/powerpoint/2010/main" val="11796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7"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rlp.tourismusnetzwerk.info/2018/09/13/studie-zum-digitalen-verhalten-der-wanderer-bte-stell-ergebnisse-vor/"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rlp.tourismusnetzwerk.info/2018/09/13/studie-zum-digitalen-verhalten-der-wanderer-bte-stell-ergebnisse-vo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A70FA-9858-42E8-8E6C-4AB33ABEB8BD}"/>
              </a:ext>
            </a:extLst>
          </p:cNvPr>
          <p:cNvSpPr>
            <a:spLocks noGrp="1"/>
          </p:cNvSpPr>
          <p:nvPr>
            <p:ph type="ctrTitle"/>
          </p:nvPr>
        </p:nvSpPr>
        <p:spPr/>
        <p:txBody>
          <a:bodyPr/>
          <a:lstStyle/>
          <a:p>
            <a:r>
              <a:rPr lang="en-US" dirty="0" err="1"/>
              <a:t>wanderoo</a:t>
            </a:r>
            <a:r>
              <a:rPr lang="en-US" dirty="0"/>
              <a:t> – Gruppe 3</a:t>
            </a:r>
          </a:p>
        </p:txBody>
      </p:sp>
      <p:sp>
        <p:nvSpPr>
          <p:cNvPr id="3" name="Subtitle 2">
            <a:extLst>
              <a:ext uri="{FF2B5EF4-FFF2-40B4-BE49-F238E27FC236}">
                <a16:creationId xmlns:a16="http://schemas.microsoft.com/office/drawing/2014/main" id="{6B5EA682-8093-444E-823D-AB3E711A34A3}"/>
              </a:ext>
            </a:extLst>
          </p:cNvPr>
          <p:cNvSpPr>
            <a:spLocks noGrp="1"/>
          </p:cNvSpPr>
          <p:nvPr>
            <p:ph type="subTitle" idx="1"/>
          </p:nvPr>
        </p:nvSpPr>
        <p:spPr/>
        <p:txBody>
          <a:bodyPr/>
          <a:lstStyle/>
          <a:p>
            <a:r>
              <a:rPr lang="en-US" dirty="0"/>
              <a:t>Veronika Taranek - Nicolas </a:t>
            </a:r>
            <a:r>
              <a:rPr lang="en-US" dirty="0" err="1"/>
              <a:t>Geppert</a:t>
            </a:r>
            <a:r>
              <a:rPr lang="en-US" dirty="0"/>
              <a:t> – Philipp </a:t>
            </a:r>
            <a:r>
              <a:rPr lang="en-US" dirty="0" err="1"/>
              <a:t>Fenesan</a:t>
            </a:r>
            <a:r>
              <a:rPr lang="en-US" dirty="0"/>
              <a:t> – Lukas Werner</a:t>
            </a:r>
          </a:p>
        </p:txBody>
      </p:sp>
      <p:sp>
        <p:nvSpPr>
          <p:cNvPr id="4" name="Date Placeholder 3">
            <a:extLst>
              <a:ext uri="{FF2B5EF4-FFF2-40B4-BE49-F238E27FC236}">
                <a16:creationId xmlns:a16="http://schemas.microsoft.com/office/drawing/2014/main" id="{FAF7B326-E508-4308-BA77-8BAB563EB711}"/>
              </a:ext>
            </a:extLst>
          </p:cNvPr>
          <p:cNvSpPr>
            <a:spLocks noGrp="1"/>
          </p:cNvSpPr>
          <p:nvPr>
            <p:ph type="dt" sz="half" idx="10"/>
          </p:nvPr>
        </p:nvSpPr>
        <p:spPr/>
        <p:txBody>
          <a:bodyPr/>
          <a:lstStyle/>
          <a:p>
            <a:fld id="{46B7071C-03FC-43DF-B990-14F749E9D9DA}" type="datetime1">
              <a:rPr lang="de-DE" smtClean="0"/>
              <a:t>12.09.2020</a:t>
            </a:fld>
            <a:endParaRPr lang="en-US" dirty="0"/>
          </a:p>
        </p:txBody>
      </p:sp>
    </p:spTree>
    <p:extLst>
      <p:ext uri="{BB962C8B-B14F-4D97-AF65-F5344CB8AC3E}">
        <p14:creationId xmlns:p14="http://schemas.microsoft.com/office/powerpoint/2010/main" val="5293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C6C46-E723-4487-8FAA-27EA8E6D921A}"/>
              </a:ext>
            </a:extLst>
          </p:cNvPr>
          <p:cNvSpPr>
            <a:spLocks noGrp="1"/>
          </p:cNvSpPr>
          <p:nvPr>
            <p:ph type="title"/>
          </p:nvPr>
        </p:nvSpPr>
        <p:spPr/>
        <p:txBody>
          <a:bodyPr/>
          <a:lstStyle/>
          <a:p>
            <a:r>
              <a:rPr lang="en-US" dirty="0"/>
              <a:t>App-Demo	</a:t>
            </a:r>
          </a:p>
        </p:txBody>
      </p:sp>
      <p:sp>
        <p:nvSpPr>
          <p:cNvPr id="3" name="Text Placeholder 2">
            <a:extLst>
              <a:ext uri="{FF2B5EF4-FFF2-40B4-BE49-F238E27FC236}">
                <a16:creationId xmlns:a16="http://schemas.microsoft.com/office/drawing/2014/main" id="{4D0F4875-D43D-43C5-8207-AF4354D75E62}"/>
              </a:ext>
            </a:extLst>
          </p:cNvPr>
          <p:cNvSpPr>
            <a:spLocks noGrp="1"/>
          </p:cNvSpPr>
          <p:nvPr>
            <p:ph type="body" idx="1"/>
          </p:nvPr>
        </p:nvSpPr>
        <p:spPr/>
        <p:txBody>
          <a:bodyPr/>
          <a:lstStyle/>
          <a:p>
            <a:r>
              <a:rPr lang="en-US" dirty="0"/>
              <a:t>So </a:t>
            </a:r>
            <a:r>
              <a:rPr lang="en-US" dirty="0" err="1"/>
              <a:t>sieht</a:t>
            </a:r>
            <a:r>
              <a:rPr lang="en-US" dirty="0"/>
              <a:t> das </a:t>
            </a:r>
            <a:r>
              <a:rPr lang="en-US" dirty="0" err="1"/>
              <a:t>Ergebnis</a:t>
            </a:r>
            <a:r>
              <a:rPr lang="en-US" dirty="0"/>
              <a:t> </a:t>
            </a:r>
            <a:r>
              <a:rPr lang="en-US" dirty="0" err="1"/>
              <a:t>aus</a:t>
            </a:r>
            <a:endParaRPr lang="en-US" dirty="0"/>
          </a:p>
        </p:txBody>
      </p:sp>
      <p:pic>
        <p:nvPicPr>
          <p:cNvPr id="4" name="Picture 3">
            <a:extLst>
              <a:ext uri="{FF2B5EF4-FFF2-40B4-BE49-F238E27FC236}">
                <a16:creationId xmlns:a16="http://schemas.microsoft.com/office/drawing/2014/main" id="{EC34116E-A0C7-4056-9C3A-084E5F145011}"/>
              </a:ext>
            </a:extLst>
          </p:cNvPr>
          <p:cNvPicPr>
            <a:picLocks noChangeAspect="1"/>
          </p:cNvPicPr>
          <p:nvPr/>
        </p:nvPicPr>
        <p:blipFill>
          <a:blip r:embed="rId2"/>
          <a:stretch>
            <a:fillRect/>
          </a:stretch>
        </p:blipFill>
        <p:spPr>
          <a:xfrm>
            <a:off x="4337644" y="692458"/>
            <a:ext cx="3263854" cy="5932704"/>
          </a:xfrm>
          <a:prstGeom prst="rect">
            <a:avLst/>
          </a:prstGeom>
        </p:spPr>
      </p:pic>
      <p:sp>
        <p:nvSpPr>
          <p:cNvPr id="6" name="Date Placeholder 3">
            <a:extLst>
              <a:ext uri="{FF2B5EF4-FFF2-40B4-BE49-F238E27FC236}">
                <a16:creationId xmlns:a16="http://schemas.microsoft.com/office/drawing/2014/main" id="{BA3E6D44-C658-4213-A1F5-841F44285620}"/>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12.09.2020</a:t>
            </a:fld>
            <a:endParaRPr lang="en-US" dirty="0"/>
          </a:p>
        </p:txBody>
      </p:sp>
      <p:sp>
        <p:nvSpPr>
          <p:cNvPr id="7" name="Date Placeholder 3">
            <a:extLst>
              <a:ext uri="{FF2B5EF4-FFF2-40B4-BE49-F238E27FC236}">
                <a16:creationId xmlns:a16="http://schemas.microsoft.com/office/drawing/2014/main" id="{CCE9FA8C-0217-4499-AC7E-9CD7B17667BB}"/>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551848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C930-62BB-49CD-A689-73D96C0BFBBB}"/>
              </a:ext>
            </a:extLst>
          </p:cNvPr>
          <p:cNvSpPr>
            <a:spLocks noGrp="1"/>
          </p:cNvSpPr>
          <p:nvPr>
            <p:ph type="title"/>
          </p:nvPr>
        </p:nvSpPr>
        <p:spPr/>
        <p:txBody>
          <a:bodyPr/>
          <a:lstStyle/>
          <a:p>
            <a:r>
              <a:rPr lang="en-US" dirty="0"/>
              <a:t>Aufbau</a:t>
            </a:r>
          </a:p>
        </p:txBody>
      </p:sp>
      <p:pic>
        <p:nvPicPr>
          <p:cNvPr id="4" name="Picture 3">
            <a:extLst>
              <a:ext uri="{FF2B5EF4-FFF2-40B4-BE49-F238E27FC236}">
                <a16:creationId xmlns:a16="http://schemas.microsoft.com/office/drawing/2014/main" id="{AD68B0E1-41E1-4EB3-A65A-63E5C69892B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9752" l="190" r="99621">
                        <a14:foregroundMark x1="18009" y1="1613" x2="9573" y2="620"/>
                        <a14:foregroundMark x1="9573" y1="620" x2="2180" y2="2978"/>
                        <a14:foregroundMark x1="2180" y1="2978" x2="1327" y2="12903"/>
                        <a14:foregroundMark x1="1327" y1="12903" x2="5592" y2="21464"/>
                        <a14:foregroundMark x1="5592" y1="21464" x2="13175" y2="22333"/>
                        <a14:foregroundMark x1="13175" y1="22333" x2="19905" y2="17246"/>
                        <a14:foregroundMark x1="19905" y1="17246" x2="17536" y2="620"/>
                        <a14:foregroundMark x1="3128" y1="1737" x2="4834" y2="20099"/>
                        <a14:foregroundMark x1="4834" y1="30273" x2="14313" y2="32134"/>
                        <a14:foregroundMark x1="18104" y1="28660" x2="8626" y2="27916"/>
                        <a14:foregroundMark x1="38673" y1="4467" x2="46161" y2="5707"/>
                        <a14:foregroundMark x1="46161" y1="5707" x2="49384" y2="15136"/>
                        <a14:foregroundMark x1="49384" y1="15136" x2="42559" y2="18983"/>
                        <a14:foregroundMark x1="42559" y1="18983" x2="39147" y2="10174"/>
                        <a14:foregroundMark x1="39147" y1="10174" x2="39147" y2="4839"/>
                        <a14:foregroundMark x1="24076" y1="29901" x2="38009" y2="17246"/>
                        <a14:foregroundMark x1="38104" y1="17246" x2="36493" y2="18362"/>
                        <a14:foregroundMark x1="37156" y1="17990" x2="23128" y2="29280"/>
                        <a14:foregroundMark x1="14882" y1="55707" x2="29763" y2="54094"/>
                        <a14:foregroundMark x1="29763" y1="54094" x2="33175" y2="55087"/>
                        <a14:foregroundMark x1="41896" y1="87717" x2="46919" y2="95409"/>
                        <a14:foregroundMark x1="46919" y1="95409" x2="54597" y2="95285"/>
                        <a14:foregroundMark x1="54597" y1="95285" x2="61801" y2="96402"/>
                        <a14:foregroundMark x1="68531" y1="47022" x2="69194" y2="79032"/>
                        <a14:foregroundMark x1="69194" y1="79032" x2="74218" y2="86104"/>
                        <a14:foregroundMark x1="74218" y1="86104" x2="81706" y2="85112"/>
                        <a14:foregroundMark x1="81706" y1="85112" x2="89194" y2="85484"/>
                        <a14:foregroundMark x1="89194" y1="85484" x2="93934" y2="77419"/>
                        <a14:foregroundMark x1="93934" y1="77419" x2="93649" y2="56948"/>
                        <a14:foregroundMark x1="93649" y1="56948" x2="90995" y2="47643"/>
                        <a14:foregroundMark x1="90995" y1="47643" x2="68815" y2="47643"/>
                        <a14:foregroundMark x1="95829" y1="46898" x2="95829" y2="85112"/>
                        <a14:foregroundMark x1="95829" y1="85112" x2="93460" y2="87221"/>
                        <a14:foregroundMark x1="55545" y1="28660" x2="47962" y2="28784"/>
                        <a14:foregroundMark x1="47962" y1="28784" x2="45877" y2="28164"/>
                        <a14:foregroundMark x1="29100" y1="27543" x2="59621" y2="28908"/>
                        <a14:foregroundMark x1="59621" y1="28908" x2="51754" y2="28412"/>
                        <a14:foregroundMark x1="51754" y1="28412" x2="59621" y2="28784"/>
                        <a14:foregroundMark x1="59621" y1="28784" x2="61232" y2="28536"/>
                        <a14:foregroundMark x1="69668" y1="28164" x2="77156" y2="28288"/>
                        <a14:foregroundMark x1="77156" y1="28288" x2="88531" y2="27419"/>
                        <a14:foregroundMark x1="67773" y1="45906" x2="52607" y2="23945"/>
                        <a14:foregroundMark x1="52607" y1="23945" x2="50142" y2="21836"/>
                        <a14:foregroundMark x1="46445" y1="21464" x2="49194" y2="28660"/>
                        <a14:foregroundMark x1="50237" y1="22457" x2="55545" y2="28536"/>
                        <a14:foregroundMark x1="42370" y1="20720" x2="39052" y2="29653"/>
                        <a14:foregroundMark x1="40284" y1="19851" x2="37251" y2="28908"/>
                        <a14:foregroundMark x1="49668" y1="15757" x2="69858" y2="28908"/>
                        <a14:foregroundMark x1="69858" y1="28908" x2="70142" y2="29529"/>
                        <a14:foregroundMark x1="48815" y1="16129" x2="62085" y2="24318"/>
                        <a14:foregroundMark x1="62085" y1="24318" x2="49858" y2="16998"/>
                        <a14:foregroundMark x1="73649" y1="85484" x2="68626" y2="85856"/>
                        <a14:foregroundMark x1="89953" y1="45161" x2="89289" y2="35112"/>
                        <a14:foregroundMark x1="89289" y1="35112" x2="84455" y2="27543"/>
                        <a14:foregroundMark x1="84455" y1="27543" x2="67204" y2="27047"/>
                        <a14:foregroundMark x1="22370" y1="52730" x2="1327" y2="51985"/>
                        <a14:foregroundMark x1="14502" y1="53226" x2="6730" y2="54467"/>
                        <a14:foregroundMark x1="6730" y1="54467" x2="284" y2="52357"/>
                        <a14:foregroundMark x1="26161" y1="25434" x2="20284" y2="25682"/>
                        <a14:foregroundMark x1="37536" y1="16253" x2="36398" y2="6203"/>
                        <a14:foregroundMark x1="36398" y1="6203" x2="43128" y2="1737"/>
                        <a14:foregroundMark x1="43128" y1="1737" x2="50521" y2="1985"/>
                        <a14:foregroundMark x1="50521" y1="1985" x2="50806" y2="14516"/>
                        <a14:foregroundMark x1="90237" y1="45285" x2="97156" y2="48759"/>
                        <a14:foregroundMark x1="20474" y1="620" x2="22085" y2="10298"/>
                        <a14:foregroundMark x1="22085" y1="10298" x2="20948" y2="22953"/>
                        <a14:foregroundMark x1="14882" y1="56203" x2="12701" y2="86352"/>
                        <a14:foregroundMark x1="12701" y1="86352" x2="18294" y2="93548"/>
                        <a14:foregroundMark x1="18294" y1="93548" x2="25592" y2="92928"/>
                        <a14:foregroundMark x1="25592" y1="92928" x2="33649" y2="92928"/>
                        <a14:foregroundMark x1="33649" y1="92928" x2="41043" y2="91811"/>
                        <a14:foregroundMark x1="41043" y1="91811" x2="43412" y2="92184"/>
                        <a14:foregroundMark x1="62559" y1="90695" x2="69384" y2="94789"/>
                        <a14:foregroundMark x1="69384" y1="94789" x2="70427" y2="99752"/>
                        <a14:foregroundMark x1="18578" y1="93548" x2="13934" y2="88337"/>
                        <a14:foregroundMark x1="16493" y1="92928" x2="14313" y2="88337"/>
                        <a14:foregroundMark x1="70711" y1="26179" x2="86445" y2="27792"/>
                        <a14:foregroundMark x1="86445" y1="27792" x2="99621" y2="49007"/>
                        <a14:foregroundMark x1="90711" y1="33127" x2="89668" y2="27543"/>
                        <a14:foregroundMark x1="89100" y1="28164" x2="80190" y2="26055"/>
                        <a14:foregroundMark x1="60474" y1="20347" x2="51090" y2="14020"/>
                        <a14:foregroundMark x1="67014" y1="47643" x2="61801" y2="39578"/>
                        <a14:foregroundMark x1="66919" y1="25682" x2="82085" y2="24814"/>
                        <a14:foregroundMark x1="82085" y1="24814" x2="89763" y2="25931"/>
                        <a14:foregroundMark x1="89763" y1="25931" x2="95355" y2="36725"/>
                        <a14:foregroundMark x1="35355" y1="51985" x2="39716" y2="60298"/>
                        <a14:foregroundMark x1="39716" y1="60298" x2="39905" y2="88958"/>
                        <a14:foregroundMark x1="67678" y1="88337" x2="75355" y2="88710"/>
                        <a14:foregroundMark x1="75355" y1="88710" x2="83412" y2="87965"/>
                        <a14:foregroundMark x1="83412" y1="87965" x2="90806" y2="88089"/>
                        <a14:foregroundMark x1="90806" y1="88089" x2="96872" y2="82010"/>
                        <a14:foregroundMark x1="96872" y1="82010" x2="96777" y2="52357"/>
                        <a14:foregroundMark x1="96777" y1="52357" x2="97441" y2="49132"/>
                        <a14:foregroundMark x1="13744" y1="89082" x2="18104" y2="95782"/>
                        <a14:foregroundMark x1="96588" y1="83002" x2="90047" y2="88337"/>
                        <a14:foregroundMark x1="90047" y1="88337" x2="89668" y2="88337"/>
                        <a14:foregroundMark x1="96872" y1="83623" x2="91185" y2="89082"/>
                        <a14:foregroundMark x1="96682" y1="83995" x2="92133" y2="88958"/>
                        <a14:foregroundMark x1="96872" y1="85484" x2="95355" y2="92184"/>
                        <a14:backgroundMark x1="96121" y1="92473" x2="86066" y2="99380"/>
                        <a14:backgroundMark x1="99431" y1="90199" x2="97128" y2="91781"/>
                        <a14:backgroundMark x1="86066" y1="99380" x2="86066" y2="99380"/>
                      </a14:backgroundRemoval>
                    </a14:imgEffect>
                  </a14:imgLayer>
                </a14:imgProps>
              </a:ext>
            </a:extLst>
          </a:blip>
          <a:stretch>
            <a:fillRect/>
          </a:stretch>
        </p:blipFill>
        <p:spPr>
          <a:xfrm>
            <a:off x="3105754" y="936102"/>
            <a:ext cx="5745283" cy="4389287"/>
          </a:xfrm>
          <a:prstGeom prst="rect">
            <a:avLst/>
          </a:prstGeom>
        </p:spPr>
      </p:pic>
      <p:sp>
        <p:nvSpPr>
          <p:cNvPr id="5" name="TextBox 4">
            <a:extLst>
              <a:ext uri="{FF2B5EF4-FFF2-40B4-BE49-F238E27FC236}">
                <a16:creationId xmlns:a16="http://schemas.microsoft.com/office/drawing/2014/main" id="{7FDF7188-C07D-448D-A4A7-2BC551B56E6A}"/>
              </a:ext>
            </a:extLst>
          </p:cNvPr>
          <p:cNvSpPr txBox="1"/>
          <p:nvPr/>
        </p:nvSpPr>
        <p:spPr>
          <a:xfrm>
            <a:off x="571500" y="5410200"/>
            <a:ext cx="7928774" cy="646331"/>
          </a:xfrm>
          <a:prstGeom prst="rect">
            <a:avLst/>
          </a:prstGeom>
          <a:noFill/>
        </p:spPr>
        <p:txBody>
          <a:bodyPr wrap="none" rtlCol="0">
            <a:spAutoFit/>
          </a:bodyPr>
          <a:lstStyle/>
          <a:p>
            <a:r>
              <a:rPr lang="en-US" dirty="0" err="1"/>
              <a:t>Auffällig</a:t>
            </a:r>
            <a:r>
              <a:rPr lang="en-US" dirty="0"/>
              <a:t> </a:t>
            </a:r>
            <a:r>
              <a:rPr lang="en-US" dirty="0" err="1"/>
              <a:t>ist</a:t>
            </a:r>
            <a:r>
              <a:rPr lang="en-US" dirty="0"/>
              <a:t>, </a:t>
            </a:r>
            <a:r>
              <a:rPr lang="en-US" dirty="0" err="1"/>
              <a:t>dass</a:t>
            </a:r>
            <a:r>
              <a:rPr lang="en-US" dirty="0"/>
              <a:t> die </a:t>
            </a:r>
            <a:r>
              <a:rPr lang="en-US" dirty="0" err="1"/>
              <a:t>Funktionen</a:t>
            </a:r>
            <a:r>
              <a:rPr lang="en-US" dirty="0"/>
              <a:t> von den Design-Klassen </a:t>
            </a:r>
            <a:r>
              <a:rPr lang="en-US" dirty="0" err="1"/>
              <a:t>getrennt</a:t>
            </a:r>
            <a:r>
              <a:rPr lang="en-US" dirty="0"/>
              <a:t> </a:t>
            </a:r>
            <a:r>
              <a:rPr lang="en-US" dirty="0" err="1"/>
              <a:t>wurden</a:t>
            </a:r>
            <a:r>
              <a:rPr lang="en-US" dirty="0"/>
              <a:t>.</a:t>
            </a:r>
            <a:br>
              <a:rPr lang="en-US" dirty="0"/>
            </a:br>
            <a:r>
              <a:rPr lang="en-US" dirty="0"/>
              <a:t>Die </a:t>
            </a:r>
            <a:r>
              <a:rPr lang="en-US" dirty="0" err="1"/>
              <a:t>Logik</a:t>
            </a:r>
            <a:r>
              <a:rPr lang="en-US" dirty="0"/>
              <a:t> </a:t>
            </a:r>
            <a:r>
              <a:rPr lang="en-US" dirty="0" err="1"/>
              <a:t>wird</a:t>
            </a:r>
            <a:r>
              <a:rPr lang="en-US" dirty="0"/>
              <a:t> in extra Klassen </a:t>
            </a:r>
            <a:r>
              <a:rPr lang="en-US" dirty="0" err="1"/>
              <a:t>implementiert</a:t>
            </a:r>
            <a:r>
              <a:rPr lang="en-US" dirty="0"/>
              <a:t>, die </a:t>
            </a:r>
            <a:r>
              <a:rPr lang="en-US" dirty="0" err="1"/>
              <a:t>getrennt</a:t>
            </a:r>
            <a:r>
              <a:rPr lang="en-US" dirty="0"/>
              <a:t> von der UI </a:t>
            </a:r>
            <a:r>
              <a:rPr lang="en-US" dirty="0" err="1"/>
              <a:t>sind</a:t>
            </a:r>
            <a:endParaRPr lang="en-US" dirty="0"/>
          </a:p>
        </p:txBody>
      </p:sp>
      <p:sp>
        <p:nvSpPr>
          <p:cNvPr id="6" name="Date Placeholder 3">
            <a:extLst>
              <a:ext uri="{FF2B5EF4-FFF2-40B4-BE49-F238E27FC236}">
                <a16:creationId xmlns:a16="http://schemas.microsoft.com/office/drawing/2014/main" id="{C597FC9F-E38B-4D7C-800C-2E507A9787E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12.09.2020</a:t>
            </a:fld>
            <a:endParaRPr lang="en-US" dirty="0"/>
          </a:p>
        </p:txBody>
      </p:sp>
      <p:sp>
        <p:nvSpPr>
          <p:cNvPr id="7" name="Date Placeholder 3">
            <a:extLst>
              <a:ext uri="{FF2B5EF4-FFF2-40B4-BE49-F238E27FC236}">
                <a16:creationId xmlns:a16="http://schemas.microsoft.com/office/drawing/2014/main" id="{0F246959-6071-4609-B298-646E582C9281}"/>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87004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73E4-B193-441D-8A54-09AA7DF89A89}"/>
              </a:ext>
            </a:extLst>
          </p:cNvPr>
          <p:cNvSpPr>
            <a:spLocks noGrp="1"/>
          </p:cNvSpPr>
          <p:nvPr>
            <p:ph type="title"/>
          </p:nvPr>
        </p:nvSpPr>
        <p:spPr/>
        <p:txBody>
          <a:bodyPr/>
          <a:lstStyle/>
          <a:p>
            <a:r>
              <a:rPr lang="en-US" dirty="0" err="1"/>
              <a:t>Datenbank</a:t>
            </a:r>
            <a:endParaRPr lang="en-US" dirty="0"/>
          </a:p>
        </p:txBody>
      </p:sp>
      <p:sp>
        <p:nvSpPr>
          <p:cNvPr id="3" name="Content Placeholder 2">
            <a:extLst>
              <a:ext uri="{FF2B5EF4-FFF2-40B4-BE49-F238E27FC236}">
                <a16:creationId xmlns:a16="http://schemas.microsoft.com/office/drawing/2014/main" id="{CD885E91-C09C-4371-8168-295BAD48D188}"/>
              </a:ext>
            </a:extLst>
          </p:cNvPr>
          <p:cNvSpPr>
            <a:spLocks noGrp="1"/>
          </p:cNvSpPr>
          <p:nvPr>
            <p:ph idx="1"/>
          </p:nvPr>
        </p:nvSpPr>
        <p:spPr>
          <a:xfrm>
            <a:off x="677334" y="3657601"/>
            <a:ext cx="8596668" cy="2383762"/>
          </a:xfrm>
        </p:spPr>
        <p:txBody>
          <a:bodyPr/>
          <a:lstStyle/>
          <a:p>
            <a:r>
              <a:rPr lang="en-US" dirty="0" err="1"/>
              <a:t>Als</a:t>
            </a:r>
            <a:r>
              <a:rPr lang="en-US" dirty="0"/>
              <a:t> </a:t>
            </a:r>
            <a:r>
              <a:rPr lang="en-US" dirty="0" err="1"/>
              <a:t>Datenbanklösung</a:t>
            </a:r>
            <a:r>
              <a:rPr lang="en-US" dirty="0"/>
              <a:t> </a:t>
            </a:r>
            <a:r>
              <a:rPr lang="en-US" dirty="0" err="1"/>
              <a:t>nutzen</a:t>
            </a:r>
            <a:r>
              <a:rPr lang="en-US" dirty="0"/>
              <a:t> </a:t>
            </a:r>
            <a:r>
              <a:rPr lang="en-US" dirty="0" err="1"/>
              <a:t>wir</a:t>
            </a:r>
            <a:r>
              <a:rPr lang="en-US" dirty="0"/>
              <a:t> </a:t>
            </a:r>
            <a:r>
              <a:rPr lang="en-US" dirty="0" err="1"/>
              <a:t>als</a:t>
            </a:r>
            <a:r>
              <a:rPr lang="en-US" dirty="0"/>
              <a:t> </a:t>
            </a:r>
            <a:r>
              <a:rPr lang="en-US" dirty="0" err="1"/>
              <a:t>LocalHost</a:t>
            </a:r>
            <a:r>
              <a:rPr lang="en-US" dirty="0"/>
              <a:t> </a:t>
            </a:r>
            <a:r>
              <a:rPr lang="en-US" dirty="0" err="1"/>
              <a:t>eine</a:t>
            </a:r>
            <a:r>
              <a:rPr lang="en-US" dirty="0"/>
              <a:t> MySQL-</a:t>
            </a:r>
            <a:r>
              <a:rPr lang="en-US" dirty="0" err="1"/>
              <a:t>Datenbank</a:t>
            </a:r>
            <a:endParaRPr lang="en-US" dirty="0"/>
          </a:p>
          <a:p>
            <a:r>
              <a:rPr lang="en-US" dirty="0"/>
              <a:t>Die </a:t>
            </a:r>
            <a:r>
              <a:rPr lang="en-US" dirty="0" err="1"/>
              <a:t>Anbindung</a:t>
            </a:r>
            <a:r>
              <a:rPr lang="en-US" dirty="0"/>
              <a:t> an </a:t>
            </a:r>
            <a:r>
              <a:rPr lang="en-US" dirty="0" err="1"/>
              <a:t>einen</a:t>
            </a:r>
            <a:r>
              <a:rPr lang="en-US" dirty="0"/>
              <a:t> Server </a:t>
            </a:r>
            <a:r>
              <a:rPr lang="en-US" dirty="0" err="1"/>
              <a:t>wäre</a:t>
            </a:r>
            <a:r>
              <a:rPr lang="en-US" dirty="0"/>
              <a:t> </a:t>
            </a:r>
            <a:r>
              <a:rPr lang="en-US" dirty="0" err="1"/>
              <a:t>möglich</a:t>
            </a:r>
            <a:r>
              <a:rPr lang="en-US" dirty="0"/>
              <a:t>, </a:t>
            </a:r>
            <a:r>
              <a:rPr lang="en-US" dirty="0" err="1"/>
              <a:t>soll</a:t>
            </a:r>
            <a:r>
              <a:rPr lang="en-US" dirty="0"/>
              <a:t> </a:t>
            </a:r>
            <a:r>
              <a:rPr lang="en-US" dirty="0" err="1"/>
              <a:t>jedoch</a:t>
            </a:r>
            <a:r>
              <a:rPr lang="en-US" dirty="0"/>
              <a:t> </a:t>
            </a:r>
            <a:r>
              <a:rPr lang="en-US" dirty="0" err="1"/>
              <a:t>nicht</a:t>
            </a:r>
            <a:r>
              <a:rPr lang="en-US" dirty="0"/>
              <a:t> </a:t>
            </a:r>
            <a:r>
              <a:rPr lang="en-US" dirty="0" err="1"/>
              <a:t>öffentlich</a:t>
            </a:r>
            <a:r>
              <a:rPr lang="en-US" dirty="0"/>
              <a:t> auf dem git </a:t>
            </a:r>
            <a:r>
              <a:rPr lang="en-US" dirty="0" err="1"/>
              <a:t>liegen</a:t>
            </a:r>
            <a:r>
              <a:rPr lang="en-US" dirty="0"/>
              <a:t>, da der Server </a:t>
            </a:r>
            <a:r>
              <a:rPr lang="en-US" dirty="0" err="1"/>
              <a:t>privat</a:t>
            </a:r>
            <a:r>
              <a:rPr lang="en-US" dirty="0"/>
              <a:t> </a:t>
            </a:r>
            <a:r>
              <a:rPr lang="en-US" dirty="0" err="1"/>
              <a:t>aufgesetzt</a:t>
            </a:r>
            <a:r>
              <a:rPr lang="en-US" dirty="0"/>
              <a:t> </a:t>
            </a:r>
            <a:r>
              <a:rPr lang="en-US" dirty="0" err="1"/>
              <a:t>wurde</a:t>
            </a:r>
            <a:endParaRPr lang="en-US" dirty="0"/>
          </a:p>
        </p:txBody>
      </p:sp>
      <p:pic>
        <p:nvPicPr>
          <p:cNvPr id="4" name="Picture 3">
            <a:extLst>
              <a:ext uri="{FF2B5EF4-FFF2-40B4-BE49-F238E27FC236}">
                <a16:creationId xmlns:a16="http://schemas.microsoft.com/office/drawing/2014/main" id="{66089CA0-A29D-43F4-A41A-874B20FB4C08}"/>
              </a:ext>
            </a:extLst>
          </p:cNvPr>
          <p:cNvPicPr>
            <a:picLocks noChangeAspect="1"/>
          </p:cNvPicPr>
          <p:nvPr/>
        </p:nvPicPr>
        <p:blipFill>
          <a:blip r:embed="rId2"/>
          <a:stretch>
            <a:fillRect/>
          </a:stretch>
        </p:blipFill>
        <p:spPr>
          <a:xfrm>
            <a:off x="571500" y="1526194"/>
            <a:ext cx="8596668" cy="1935537"/>
          </a:xfrm>
          <a:prstGeom prst="rect">
            <a:avLst/>
          </a:prstGeom>
        </p:spPr>
      </p:pic>
      <p:sp>
        <p:nvSpPr>
          <p:cNvPr id="6" name="Date Placeholder 3">
            <a:extLst>
              <a:ext uri="{FF2B5EF4-FFF2-40B4-BE49-F238E27FC236}">
                <a16:creationId xmlns:a16="http://schemas.microsoft.com/office/drawing/2014/main" id="{5A155018-75BB-467E-9C0B-72C18B696E7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12.09.2020</a:t>
            </a:fld>
            <a:endParaRPr lang="en-US" dirty="0"/>
          </a:p>
        </p:txBody>
      </p:sp>
      <p:sp>
        <p:nvSpPr>
          <p:cNvPr id="7" name="Date Placeholder 3">
            <a:extLst>
              <a:ext uri="{FF2B5EF4-FFF2-40B4-BE49-F238E27FC236}">
                <a16:creationId xmlns:a16="http://schemas.microsoft.com/office/drawing/2014/main" id="{BAD5D7EE-33EA-45D2-A694-351C748A2C0C}"/>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95219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B43C-842D-49BB-89C2-531DD9DAD310}"/>
              </a:ext>
            </a:extLst>
          </p:cNvPr>
          <p:cNvSpPr>
            <a:spLocks noGrp="1"/>
          </p:cNvSpPr>
          <p:nvPr>
            <p:ph type="title"/>
          </p:nvPr>
        </p:nvSpPr>
        <p:spPr/>
        <p:txBody>
          <a:bodyPr/>
          <a:lstStyle/>
          <a:p>
            <a:r>
              <a:rPr lang="en-US" dirty="0" err="1"/>
              <a:t>Inhalt</a:t>
            </a:r>
            <a:endParaRPr lang="en-US" dirty="0"/>
          </a:p>
        </p:txBody>
      </p:sp>
      <p:sp>
        <p:nvSpPr>
          <p:cNvPr id="3" name="Content Placeholder 2">
            <a:extLst>
              <a:ext uri="{FF2B5EF4-FFF2-40B4-BE49-F238E27FC236}">
                <a16:creationId xmlns:a16="http://schemas.microsoft.com/office/drawing/2014/main" id="{73A9E071-3753-44F0-8939-43A257530779}"/>
              </a:ext>
            </a:extLst>
          </p:cNvPr>
          <p:cNvSpPr>
            <a:spLocks noGrp="1"/>
          </p:cNvSpPr>
          <p:nvPr>
            <p:ph idx="1"/>
          </p:nvPr>
        </p:nvSpPr>
        <p:spPr/>
        <p:txBody>
          <a:bodyPr/>
          <a:lstStyle/>
          <a:p>
            <a:r>
              <a:rPr lang="en-US" dirty="0" err="1"/>
              <a:t>Problemstellung</a:t>
            </a:r>
            <a:endParaRPr lang="en-US" dirty="0"/>
          </a:p>
          <a:p>
            <a:r>
              <a:rPr lang="en-US" dirty="0" err="1"/>
              <a:t>Wanderführer</a:t>
            </a:r>
            <a:endParaRPr lang="en-US" dirty="0"/>
          </a:p>
          <a:p>
            <a:r>
              <a:rPr lang="en-US" dirty="0" err="1"/>
              <a:t>Hauenstein</a:t>
            </a:r>
            <a:endParaRPr lang="en-US" dirty="0"/>
          </a:p>
          <a:p>
            <a:r>
              <a:rPr lang="en-US" dirty="0" err="1"/>
              <a:t>Wozu</a:t>
            </a:r>
            <a:r>
              <a:rPr lang="en-US" dirty="0"/>
              <a:t> </a:t>
            </a:r>
            <a:r>
              <a:rPr lang="en-US" dirty="0" err="1"/>
              <a:t>eine</a:t>
            </a:r>
            <a:r>
              <a:rPr lang="en-US" dirty="0"/>
              <a:t> </a:t>
            </a:r>
            <a:r>
              <a:rPr lang="en-US" dirty="0" err="1"/>
              <a:t>Wanderführer</a:t>
            </a:r>
            <a:r>
              <a:rPr lang="en-US" dirty="0"/>
              <a:t>-App?</a:t>
            </a:r>
          </a:p>
          <a:p>
            <a:r>
              <a:rPr lang="en-US" dirty="0" err="1"/>
              <a:t>Prototyp</a:t>
            </a:r>
            <a:endParaRPr lang="en-US" dirty="0"/>
          </a:p>
          <a:p>
            <a:r>
              <a:rPr lang="en-US" dirty="0"/>
              <a:t>Was </a:t>
            </a:r>
            <a:r>
              <a:rPr lang="en-US" dirty="0" err="1"/>
              <a:t>wurde</a:t>
            </a:r>
            <a:r>
              <a:rPr lang="en-US" dirty="0"/>
              <a:t> </a:t>
            </a:r>
            <a:r>
              <a:rPr lang="en-US" dirty="0" err="1"/>
              <a:t>implementiert</a:t>
            </a:r>
            <a:endParaRPr lang="en-US" dirty="0"/>
          </a:p>
          <a:p>
            <a:r>
              <a:rPr lang="en-US" dirty="0"/>
              <a:t>App-Demo</a:t>
            </a:r>
          </a:p>
          <a:p>
            <a:r>
              <a:rPr lang="en-US" dirty="0"/>
              <a:t>Aufbau der App</a:t>
            </a:r>
          </a:p>
          <a:p>
            <a:r>
              <a:rPr lang="en-US" dirty="0" err="1"/>
              <a:t>Datenbankeinbindung</a:t>
            </a:r>
            <a:endParaRPr lang="en-US" dirty="0"/>
          </a:p>
        </p:txBody>
      </p:sp>
      <p:sp>
        <p:nvSpPr>
          <p:cNvPr id="4" name="Date Placeholder 3">
            <a:extLst>
              <a:ext uri="{FF2B5EF4-FFF2-40B4-BE49-F238E27FC236}">
                <a16:creationId xmlns:a16="http://schemas.microsoft.com/office/drawing/2014/main" id="{4AC01FB9-36E0-4F50-94AD-42B7C461E75F}"/>
              </a:ext>
            </a:extLst>
          </p:cNvPr>
          <p:cNvSpPr>
            <a:spLocks noGrp="1"/>
          </p:cNvSpPr>
          <p:nvPr>
            <p:ph type="dt" sz="half" idx="10"/>
          </p:nvPr>
        </p:nvSpPr>
        <p:spPr>
          <a:xfrm>
            <a:off x="677334" y="231051"/>
            <a:ext cx="1071566" cy="378549"/>
          </a:xfrm>
        </p:spPr>
        <p:txBody>
          <a:bodyPr/>
          <a:lstStyle/>
          <a:p>
            <a:r>
              <a:rPr lang="de-DE" sz="1400" dirty="0"/>
              <a:t>11.09.2020</a:t>
            </a:r>
            <a:endParaRPr lang="en-US" dirty="0"/>
          </a:p>
        </p:txBody>
      </p:sp>
      <p:sp>
        <p:nvSpPr>
          <p:cNvPr id="5" name="Date Placeholder 3">
            <a:extLst>
              <a:ext uri="{FF2B5EF4-FFF2-40B4-BE49-F238E27FC236}">
                <a16:creationId xmlns:a16="http://schemas.microsoft.com/office/drawing/2014/main" id="{E52FD333-5761-475D-B05E-3F4A8DFFEF1E}"/>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02311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8C6A-B1F4-4469-AD40-7829B350177E}"/>
              </a:ext>
            </a:extLst>
          </p:cNvPr>
          <p:cNvSpPr>
            <a:spLocks noGrp="1"/>
          </p:cNvSpPr>
          <p:nvPr>
            <p:ph type="title"/>
          </p:nvPr>
        </p:nvSpPr>
        <p:spPr/>
        <p:txBody>
          <a:bodyPr/>
          <a:lstStyle/>
          <a:p>
            <a:r>
              <a:rPr lang="en-US" dirty="0" err="1"/>
              <a:t>Problemstellung</a:t>
            </a:r>
            <a:endParaRPr lang="en-US" dirty="0"/>
          </a:p>
        </p:txBody>
      </p:sp>
      <p:sp>
        <p:nvSpPr>
          <p:cNvPr id="3" name="Content Placeholder 2">
            <a:extLst>
              <a:ext uri="{FF2B5EF4-FFF2-40B4-BE49-F238E27FC236}">
                <a16:creationId xmlns:a16="http://schemas.microsoft.com/office/drawing/2014/main" id="{ED9D7D34-CEFA-48AC-B3B9-758A71E43DD0}"/>
              </a:ext>
            </a:extLst>
          </p:cNvPr>
          <p:cNvSpPr>
            <a:spLocks noGrp="1"/>
          </p:cNvSpPr>
          <p:nvPr>
            <p:ph idx="1"/>
          </p:nvPr>
        </p:nvSpPr>
        <p:spPr/>
        <p:txBody>
          <a:bodyPr/>
          <a:lstStyle/>
          <a:p>
            <a:r>
              <a:rPr lang="en-US" dirty="0"/>
              <a:t>Wie </a:t>
            </a:r>
            <a:r>
              <a:rPr lang="en-US" dirty="0" err="1"/>
              <a:t>kann</a:t>
            </a:r>
            <a:r>
              <a:rPr lang="en-US" dirty="0"/>
              <a:t> man </a:t>
            </a:r>
            <a:r>
              <a:rPr lang="en-US" dirty="0" err="1"/>
              <a:t>einen</a:t>
            </a:r>
            <a:r>
              <a:rPr lang="en-US" dirty="0"/>
              <a:t> </a:t>
            </a:r>
            <a:r>
              <a:rPr lang="en-US" dirty="0" err="1"/>
              <a:t>Wanderführer</a:t>
            </a:r>
            <a:r>
              <a:rPr lang="en-US" dirty="0"/>
              <a:t> in </a:t>
            </a:r>
            <a:r>
              <a:rPr lang="en-US" dirty="0" err="1"/>
              <a:t>Hauenstein</a:t>
            </a:r>
            <a:r>
              <a:rPr lang="en-US" dirty="0"/>
              <a:t> </a:t>
            </a:r>
            <a:r>
              <a:rPr lang="en-US" dirty="0" err="1"/>
              <a:t>durch</a:t>
            </a:r>
            <a:r>
              <a:rPr lang="en-US" dirty="0"/>
              <a:t> </a:t>
            </a:r>
            <a:r>
              <a:rPr lang="en-US" dirty="0" err="1"/>
              <a:t>Digitalisierung</a:t>
            </a:r>
            <a:r>
              <a:rPr lang="en-US" dirty="0"/>
              <a:t> </a:t>
            </a:r>
            <a:r>
              <a:rPr lang="en-US" dirty="0" err="1"/>
              <a:t>unterstützen</a:t>
            </a:r>
            <a:r>
              <a:rPr lang="en-US" dirty="0"/>
              <a:t> / </a:t>
            </a:r>
            <a:r>
              <a:rPr lang="en-US" dirty="0" err="1"/>
              <a:t>ersetzen</a:t>
            </a:r>
            <a:r>
              <a:rPr lang="en-US" dirty="0"/>
              <a:t>?</a:t>
            </a:r>
          </a:p>
          <a:p>
            <a:pPr lvl="1"/>
            <a:r>
              <a:rPr lang="en-US" dirty="0" err="1"/>
              <a:t>Mischung</a:t>
            </a:r>
            <a:r>
              <a:rPr lang="en-US" dirty="0"/>
              <a:t> </a:t>
            </a:r>
            <a:r>
              <a:rPr lang="en-US" dirty="0" err="1"/>
              <a:t>aus</a:t>
            </a:r>
            <a:r>
              <a:rPr lang="en-US" dirty="0"/>
              <a:t> </a:t>
            </a:r>
            <a:r>
              <a:rPr lang="en-US" dirty="0" err="1"/>
              <a:t>beidem</a:t>
            </a:r>
            <a:r>
              <a:rPr lang="en-US" dirty="0"/>
              <a:t>: innovative App, </a:t>
            </a:r>
            <a:r>
              <a:rPr lang="en-US" dirty="0" err="1"/>
              <a:t>mit</a:t>
            </a:r>
            <a:r>
              <a:rPr lang="en-US" dirty="0"/>
              <a:t> der </a:t>
            </a:r>
            <a:r>
              <a:rPr lang="en-US" dirty="0" err="1"/>
              <a:t>jeder</a:t>
            </a:r>
            <a:r>
              <a:rPr lang="en-US" dirty="0"/>
              <a:t> </a:t>
            </a:r>
            <a:r>
              <a:rPr lang="en-US" dirty="0" err="1"/>
              <a:t>sicher</a:t>
            </a:r>
            <a:r>
              <a:rPr lang="en-US" dirty="0"/>
              <a:t> </a:t>
            </a:r>
            <a:r>
              <a:rPr lang="en-US" dirty="0" err="1"/>
              <a:t>ohne</a:t>
            </a:r>
            <a:r>
              <a:rPr lang="en-US" dirty="0"/>
              <a:t> </a:t>
            </a:r>
            <a:r>
              <a:rPr lang="en-US" dirty="0" err="1"/>
              <a:t>Wanderführer</a:t>
            </a:r>
            <a:r>
              <a:rPr lang="en-US" dirty="0"/>
              <a:t> </a:t>
            </a:r>
            <a:r>
              <a:rPr lang="en-US" dirty="0" err="1"/>
              <a:t>wandern</a:t>
            </a:r>
            <a:r>
              <a:rPr lang="en-US" dirty="0"/>
              <a:t> </a:t>
            </a:r>
            <a:r>
              <a:rPr lang="en-US" dirty="0" err="1"/>
              <a:t>gehen</a:t>
            </a:r>
            <a:r>
              <a:rPr lang="en-US" dirty="0"/>
              <a:t> </a:t>
            </a:r>
            <a:r>
              <a:rPr lang="en-US" dirty="0" err="1"/>
              <a:t>kann</a:t>
            </a:r>
            <a:r>
              <a:rPr lang="en-US" dirty="0"/>
              <a:t>, </a:t>
            </a:r>
            <a:r>
              <a:rPr lang="en-US" dirty="0" err="1"/>
              <a:t>aber</a:t>
            </a:r>
            <a:r>
              <a:rPr lang="en-US" dirty="0"/>
              <a:t> </a:t>
            </a:r>
            <a:r>
              <a:rPr lang="en-US" dirty="0" err="1"/>
              <a:t>auch</a:t>
            </a:r>
            <a:r>
              <a:rPr lang="en-US" dirty="0"/>
              <a:t> </a:t>
            </a:r>
            <a:r>
              <a:rPr lang="en-US" dirty="0" err="1"/>
              <a:t>Wanderführer</a:t>
            </a:r>
            <a:r>
              <a:rPr lang="en-US" dirty="0"/>
              <a:t> die </a:t>
            </a:r>
            <a:r>
              <a:rPr lang="en-US" dirty="0" err="1"/>
              <a:t>Möglichkeit</a:t>
            </a:r>
            <a:r>
              <a:rPr lang="en-US" dirty="0"/>
              <a:t> </a:t>
            </a:r>
            <a:r>
              <a:rPr lang="en-US" dirty="0" err="1"/>
              <a:t>bekommen</a:t>
            </a:r>
            <a:r>
              <a:rPr lang="en-US" dirty="0"/>
              <a:t>, </a:t>
            </a:r>
            <a:r>
              <a:rPr lang="en-US" dirty="0" err="1"/>
              <a:t>ihr</a:t>
            </a:r>
            <a:r>
              <a:rPr lang="en-US" dirty="0"/>
              <a:t> </a:t>
            </a:r>
            <a:r>
              <a:rPr lang="en-US" dirty="0" err="1"/>
              <a:t>Wissen</a:t>
            </a:r>
            <a:r>
              <a:rPr lang="en-US" dirty="0"/>
              <a:t> und </a:t>
            </a:r>
            <a:r>
              <a:rPr lang="en-US" dirty="0" err="1"/>
              <a:t>Erfahrung</a:t>
            </a:r>
            <a:r>
              <a:rPr lang="en-US" dirty="0"/>
              <a:t> </a:t>
            </a:r>
            <a:r>
              <a:rPr lang="en-US" dirty="0" err="1"/>
              <a:t>durch</a:t>
            </a:r>
            <a:r>
              <a:rPr lang="en-US" dirty="0"/>
              <a:t> Live-Streams </a:t>
            </a:r>
            <a:r>
              <a:rPr lang="en-US" dirty="0" err="1"/>
              <a:t>oder</a:t>
            </a:r>
            <a:r>
              <a:rPr lang="en-US" dirty="0"/>
              <a:t> Gruppen </a:t>
            </a:r>
            <a:r>
              <a:rPr lang="en-US" dirty="0" err="1"/>
              <a:t>zu</a:t>
            </a:r>
            <a:r>
              <a:rPr lang="en-US" dirty="0"/>
              <a:t> </a:t>
            </a:r>
            <a:r>
              <a:rPr lang="en-US" dirty="0" err="1"/>
              <a:t>teilen</a:t>
            </a:r>
            <a:r>
              <a:rPr lang="en-US" dirty="0"/>
              <a:t>!</a:t>
            </a:r>
          </a:p>
        </p:txBody>
      </p:sp>
      <p:sp>
        <p:nvSpPr>
          <p:cNvPr id="5" name="Date Placeholder 3">
            <a:extLst>
              <a:ext uri="{FF2B5EF4-FFF2-40B4-BE49-F238E27FC236}">
                <a16:creationId xmlns:a16="http://schemas.microsoft.com/office/drawing/2014/main" id="{B31ADB65-6343-4462-9B89-6D85B9C891F9}"/>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43551811-42EB-4794-9B51-35C325D68953}"/>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1853708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B47D-894D-4A34-B340-5427D0D54636}"/>
              </a:ext>
            </a:extLst>
          </p:cNvPr>
          <p:cNvSpPr>
            <a:spLocks noGrp="1"/>
          </p:cNvSpPr>
          <p:nvPr>
            <p:ph type="title"/>
          </p:nvPr>
        </p:nvSpPr>
        <p:spPr/>
        <p:txBody>
          <a:bodyPr/>
          <a:lstStyle/>
          <a:p>
            <a:r>
              <a:rPr lang="en-US" dirty="0" err="1"/>
              <a:t>Aufgaben</a:t>
            </a:r>
            <a:r>
              <a:rPr lang="en-US" dirty="0"/>
              <a:t> </a:t>
            </a:r>
            <a:r>
              <a:rPr lang="en-US" dirty="0" err="1"/>
              <a:t>eines</a:t>
            </a:r>
            <a:r>
              <a:rPr lang="en-US" dirty="0"/>
              <a:t> </a:t>
            </a:r>
            <a:r>
              <a:rPr lang="en-US" dirty="0" err="1"/>
              <a:t>Wanderführers</a:t>
            </a:r>
            <a:br>
              <a:rPr lang="en-US" dirty="0"/>
            </a:br>
            <a:endParaRPr lang="en-US" dirty="0"/>
          </a:p>
        </p:txBody>
      </p:sp>
      <p:sp>
        <p:nvSpPr>
          <p:cNvPr id="3" name="Content Placeholder 2">
            <a:extLst>
              <a:ext uri="{FF2B5EF4-FFF2-40B4-BE49-F238E27FC236}">
                <a16:creationId xmlns:a16="http://schemas.microsoft.com/office/drawing/2014/main" id="{2DD3CF87-E897-452A-8D9B-61C8EA03CD8A}"/>
              </a:ext>
            </a:extLst>
          </p:cNvPr>
          <p:cNvSpPr>
            <a:spLocks noGrp="1"/>
          </p:cNvSpPr>
          <p:nvPr>
            <p:ph idx="1"/>
          </p:nvPr>
        </p:nvSpPr>
        <p:spPr/>
        <p:txBody>
          <a:bodyPr/>
          <a:lstStyle/>
          <a:p>
            <a:r>
              <a:rPr lang="en-US" dirty="0" err="1"/>
              <a:t>interessante</a:t>
            </a:r>
            <a:r>
              <a:rPr lang="en-US" dirty="0"/>
              <a:t> und informative </a:t>
            </a:r>
            <a:r>
              <a:rPr lang="en-US" dirty="0" err="1"/>
              <a:t>Gestaltung</a:t>
            </a:r>
            <a:r>
              <a:rPr lang="en-US" dirty="0"/>
              <a:t> der </a:t>
            </a:r>
            <a:r>
              <a:rPr lang="en-US" dirty="0" err="1"/>
              <a:t>Touren</a:t>
            </a:r>
            <a:endParaRPr lang="en-US" dirty="0"/>
          </a:p>
          <a:p>
            <a:r>
              <a:rPr lang="en-US" dirty="0" err="1"/>
              <a:t>detailliertes</a:t>
            </a:r>
            <a:r>
              <a:rPr lang="en-US" dirty="0"/>
              <a:t> </a:t>
            </a:r>
            <a:r>
              <a:rPr lang="en-US" dirty="0" err="1"/>
              <a:t>Wissen</a:t>
            </a:r>
            <a:r>
              <a:rPr lang="en-US" dirty="0"/>
              <a:t> </a:t>
            </a:r>
            <a:r>
              <a:rPr lang="en-US" dirty="0" err="1"/>
              <a:t>über</a:t>
            </a:r>
            <a:r>
              <a:rPr lang="en-US" dirty="0"/>
              <a:t> </a:t>
            </a:r>
            <a:r>
              <a:rPr lang="en-US" dirty="0" err="1"/>
              <a:t>einzelne</a:t>
            </a:r>
            <a:r>
              <a:rPr lang="en-US" dirty="0"/>
              <a:t> </a:t>
            </a:r>
            <a:r>
              <a:rPr lang="en-US" dirty="0" err="1"/>
              <a:t>Wege</a:t>
            </a:r>
            <a:endParaRPr lang="en-US" dirty="0"/>
          </a:p>
          <a:p>
            <a:r>
              <a:rPr lang="en-US" dirty="0" err="1"/>
              <a:t>Wettereinschätzung</a:t>
            </a:r>
            <a:endParaRPr lang="en-US" dirty="0"/>
          </a:p>
          <a:p>
            <a:r>
              <a:rPr lang="en-US" dirty="0" err="1"/>
              <a:t>Wissen</a:t>
            </a:r>
            <a:r>
              <a:rPr lang="en-US" dirty="0"/>
              <a:t> </a:t>
            </a:r>
            <a:r>
              <a:rPr lang="en-US" dirty="0" err="1"/>
              <a:t>über</a:t>
            </a:r>
            <a:r>
              <a:rPr lang="en-US" dirty="0"/>
              <a:t> Flora und Fauna</a:t>
            </a:r>
          </a:p>
          <a:p>
            <a:r>
              <a:rPr lang="en-US" dirty="0" err="1"/>
              <a:t>interessante</a:t>
            </a:r>
            <a:r>
              <a:rPr lang="en-US" dirty="0"/>
              <a:t> </a:t>
            </a:r>
            <a:r>
              <a:rPr lang="en-US" dirty="0" err="1"/>
              <a:t>Dorfgeschichten</a:t>
            </a:r>
            <a:endParaRPr lang="en-US" dirty="0"/>
          </a:p>
          <a:p>
            <a:r>
              <a:rPr lang="en-US" dirty="0" err="1"/>
              <a:t>Sicherheit</a:t>
            </a:r>
            <a:r>
              <a:rPr lang="en-US" dirty="0"/>
              <a:t> </a:t>
            </a:r>
            <a:r>
              <a:rPr lang="en-US" dirty="0" err="1"/>
              <a:t>gewährleisten</a:t>
            </a:r>
            <a:endParaRPr lang="en-US" dirty="0"/>
          </a:p>
          <a:p>
            <a:r>
              <a:rPr lang="en-US" dirty="0" err="1"/>
              <a:t>Kartekunde</a:t>
            </a:r>
            <a:endParaRPr lang="en-US" dirty="0"/>
          </a:p>
          <a:p>
            <a:r>
              <a:rPr lang="en-US" dirty="0" err="1"/>
              <a:t>mit</a:t>
            </a:r>
            <a:r>
              <a:rPr lang="en-US" dirty="0"/>
              <a:t> der </a:t>
            </a:r>
            <a:r>
              <a:rPr lang="en-US" dirty="0" err="1"/>
              <a:t>Nutzung</a:t>
            </a:r>
            <a:r>
              <a:rPr lang="en-US" dirty="0"/>
              <a:t> </a:t>
            </a:r>
            <a:r>
              <a:rPr lang="en-US" dirty="0" err="1"/>
              <a:t>eines</a:t>
            </a:r>
            <a:r>
              <a:rPr lang="en-US" dirty="0"/>
              <a:t> GPS-</a:t>
            </a:r>
            <a:r>
              <a:rPr lang="en-US" dirty="0" err="1"/>
              <a:t>Geräts</a:t>
            </a:r>
            <a:r>
              <a:rPr lang="en-US" dirty="0"/>
              <a:t> </a:t>
            </a:r>
            <a:r>
              <a:rPr lang="en-US" dirty="0" err="1"/>
              <a:t>vertraut</a:t>
            </a:r>
            <a:endParaRPr lang="en-US" dirty="0"/>
          </a:p>
          <a:p>
            <a:r>
              <a:rPr lang="en-US" dirty="0" err="1"/>
              <a:t>Umgang</a:t>
            </a:r>
            <a:r>
              <a:rPr lang="en-US" dirty="0"/>
              <a:t> </a:t>
            </a:r>
            <a:r>
              <a:rPr lang="en-US" dirty="0" err="1"/>
              <a:t>mit</a:t>
            </a:r>
            <a:r>
              <a:rPr lang="en-US" dirty="0"/>
              <a:t> </a:t>
            </a:r>
            <a:r>
              <a:rPr lang="en-US" dirty="0" err="1"/>
              <a:t>Notsituation</a:t>
            </a:r>
            <a:r>
              <a:rPr lang="en-US" dirty="0"/>
              <a:t> + </a:t>
            </a:r>
            <a:r>
              <a:rPr lang="en-US" dirty="0" err="1"/>
              <a:t>erste</a:t>
            </a:r>
            <a:r>
              <a:rPr lang="en-US" dirty="0"/>
              <a:t> </a:t>
            </a:r>
            <a:r>
              <a:rPr lang="en-US" dirty="0" err="1"/>
              <a:t>Hilfe</a:t>
            </a:r>
            <a:endParaRPr lang="en-US" dirty="0"/>
          </a:p>
        </p:txBody>
      </p:sp>
      <p:sp>
        <p:nvSpPr>
          <p:cNvPr id="4" name="Date Placeholder 3">
            <a:extLst>
              <a:ext uri="{FF2B5EF4-FFF2-40B4-BE49-F238E27FC236}">
                <a16:creationId xmlns:a16="http://schemas.microsoft.com/office/drawing/2014/main" id="{41E0B3D4-E200-4541-85BE-E80DCE88DEBC}"/>
              </a:ext>
            </a:extLst>
          </p:cNvPr>
          <p:cNvSpPr>
            <a:spLocks noGrp="1"/>
          </p:cNvSpPr>
          <p:nvPr>
            <p:ph type="dt" sz="half" idx="10"/>
          </p:nvPr>
        </p:nvSpPr>
        <p:spPr/>
        <p:txBody>
          <a:bodyPr/>
          <a:lstStyle/>
          <a:p>
            <a:fld id="{BBFE0E78-BD63-486A-A840-5A82EE4DABDC}" type="datetime1">
              <a:rPr lang="de-DE" smtClean="0"/>
              <a:t>12.09.2020</a:t>
            </a:fld>
            <a:endParaRPr lang="en-US"/>
          </a:p>
        </p:txBody>
      </p:sp>
    </p:spTree>
    <p:extLst>
      <p:ext uri="{BB962C8B-B14F-4D97-AF65-F5344CB8AC3E}">
        <p14:creationId xmlns:p14="http://schemas.microsoft.com/office/powerpoint/2010/main" val="3398674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9A8-E6DA-4BBF-9FB9-2D0992170162}"/>
              </a:ext>
            </a:extLst>
          </p:cNvPr>
          <p:cNvSpPr>
            <a:spLocks noGrp="1"/>
          </p:cNvSpPr>
          <p:nvPr>
            <p:ph type="title"/>
          </p:nvPr>
        </p:nvSpPr>
        <p:spPr/>
        <p:txBody>
          <a:bodyPr/>
          <a:lstStyle/>
          <a:p>
            <a:r>
              <a:rPr lang="en-US" dirty="0" err="1"/>
              <a:t>Hauenstein</a:t>
            </a:r>
            <a:endParaRPr lang="en-US" dirty="0"/>
          </a:p>
        </p:txBody>
      </p:sp>
      <p:sp>
        <p:nvSpPr>
          <p:cNvPr id="3" name="Content Placeholder 2">
            <a:extLst>
              <a:ext uri="{FF2B5EF4-FFF2-40B4-BE49-F238E27FC236}">
                <a16:creationId xmlns:a16="http://schemas.microsoft.com/office/drawing/2014/main" id="{2993BEAE-C6FC-4334-8C59-AB03632C63C3}"/>
              </a:ext>
            </a:extLst>
          </p:cNvPr>
          <p:cNvSpPr>
            <a:spLocks noGrp="1"/>
          </p:cNvSpPr>
          <p:nvPr>
            <p:ph idx="1"/>
          </p:nvPr>
        </p:nvSpPr>
        <p:spPr>
          <a:xfrm>
            <a:off x="593320" y="6444386"/>
            <a:ext cx="8596668" cy="365125"/>
          </a:xfrm>
        </p:spPr>
        <p:txBody>
          <a:bodyPr>
            <a:normAutofit lnSpcReduction="10000"/>
          </a:bodyPr>
          <a:lstStyle/>
          <a:p>
            <a:pPr marL="0" indent="0">
              <a:buNone/>
            </a:pPr>
            <a:r>
              <a:rPr lang="en-US" dirty="0"/>
              <a:t>https://www.google.com/maps</a:t>
            </a:r>
          </a:p>
        </p:txBody>
      </p:sp>
      <p:sp>
        <p:nvSpPr>
          <p:cNvPr id="4" name="Date Placeholder 3">
            <a:extLst>
              <a:ext uri="{FF2B5EF4-FFF2-40B4-BE49-F238E27FC236}">
                <a16:creationId xmlns:a16="http://schemas.microsoft.com/office/drawing/2014/main" id="{DE37B9A3-0F35-4331-9CF4-7C8C418C9074}"/>
              </a:ext>
            </a:extLst>
          </p:cNvPr>
          <p:cNvSpPr>
            <a:spLocks noGrp="1"/>
          </p:cNvSpPr>
          <p:nvPr>
            <p:ph type="dt" sz="half" idx="10"/>
          </p:nvPr>
        </p:nvSpPr>
        <p:spPr/>
        <p:txBody>
          <a:bodyPr/>
          <a:lstStyle/>
          <a:p>
            <a:fld id="{BBFE0E78-BD63-486A-A840-5A82EE4DABDC}" type="datetime1">
              <a:rPr lang="de-DE" smtClean="0"/>
              <a:t>12.09.2020</a:t>
            </a:fld>
            <a:endParaRPr lang="en-US"/>
          </a:p>
        </p:txBody>
      </p:sp>
      <p:sp>
        <p:nvSpPr>
          <p:cNvPr id="5" name="Date Placeholder 3">
            <a:extLst>
              <a:ext uri="{FF2B5EF4-FFF2-40B4-BE49-F238E27FC236}">
                <a16:creationId xmlns:a16="http://schemas.microsoft.com/office/drawing/2014/main" id="{F036473C-832A-401F-BE2D-60EF28E22C6E}"/>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11.09.2020</a:t>
            </a:r>
            <a:endParaRPr lang="en-US" dirty="0"/>
          </a:p>
        </p:txBody>
      </p:sp>
      <p:sp>
        <p:nvSpPr>
          <p:cNvPr id="6" name="Date Placeholder 3">
            <a:extLst>
              <a:ext uri="{FF2B5EF4-FFF2-40B4-BE49-F238E27FC236}">
                <a16:creationId xmlns:a16="http://schemas.microsoft.com/office/drawing/2014/main" id="{7E260309-A1E2-476D-B5B2-FD197A21B046}"/>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pic>
        <p:nvPicPr>
          <p:cNvPr id="7" name="Picture 6">
            <a:extLst>
              <a:ext uri="{FF2B5EF4-FFF2-40B4-BE49-F238E27FC236}">
                <a16:creationId xmlns:a16="http://schemas.microsoft.com/office/drawing/2014/main" id="{0DB237FB-5038-46D4-B09A-E13FC7D818C7}"/>
              </a:ext>
            </a:extLst>
          </p:cNvPr>
          <p:cNvPicPr>
            <a:picLocks noChangeAspect="1"/>
          </p:cNvPicPr>
          <p:nvPr/>
        </p:nvPicPr>
        <p:blipFill>
          <a:blip r:embed="rId3"/>
          <a:stretch>
            <a:fillRect/>
          </a:stretch>
        </p:blipFill>
        <p:spPr>
          <a:xfrm>
            <a:off x="677333" y="1369897"/>
            <a:ext cx="6527799" cy="4928006"/>
          </a:xfrm>
          <a:prstGeom prst="rect">
            <a:avLst/>
          </a:prstGeom>
        </p:spPr>
      </p:pic>
    </p:spTree>
    <p:extLst>
      <p:ext uri="{BB962C8B-B14F-4D97-AF65-F5344CB8AC3E}">
        <p14:creationId xmlns:p14="http://schemas.microsoft.com/office/powerpoint/2010/main" val="398482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EDCC-9CB3-4BAD-A1F0-8DC7B816A7F0}"/>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4" name="Content Placeholder 3">
            <a:extLst>
              <a:ext uri="{FF2B5EF4-FFF2-40B4-BE49-F238E27FC236}">
                <a16:creationId xmlns:a16="http://schemas.microsoft.com/office/drawing/2014/main" id="{00A16F92-1166-464A-8CD3-7BB27E20159C}"/>
              </a:ext>
            </a:extLst>
          </p:cNvPr>
          <p:cNvSpPr>
            <a:spLocks noGrp="1"/>
          </p:cNvSpPr>
          <p:nvPr>
            <p:ph sz="half" idx="2"/>
          </p:nvPr>
        </p:nvSpPr>
        <p:spPr>
          <a:xfrm>
            <a:off x="677334" y="1941223"/>
            <a:ext cx="4185623" cy="3304117"/>
          </a:xfrm>
        </p:spPr>
        <p:txBody>
          <a:bodyPr/>
          <a:lstStyle/>
          <a:p>
            <a:r>
              <a:rPr lang="en-US" dirty="0"/>
              <a:t>Inspiration und </a:t>
            </a:r>
            <a:r>
              <a:rPr lang="en-US" dirty="0" err="1"/>
              <a:t>Impulsgeber</a:t>
            </a:r>
            <a:r>
              <a:rPr lang="en-US" dirty="0"/>
              <a:t> </a:t>
            </a:r>
            <a:r>
              <a:rPr lang="en-US" dirty="0" err="1"/>
              <a:t>für</a:t>
            </a:r>
            <a:r>
              <a:rPr lang="en-US" dirty="0"/>
              <a:t> die </a:t>
            </a:r>
            <a:r>
              <a:rPr lang="en-US" dirty="0" err="1"/>
              <a:t>Wanderung</a:t>
            </a:r>
            <a:r>
              <a:rPr lang="en-US" dirty="0"/>
              <a:t> sei </a:t>
            </a:r>
            <a:r>
              <a:rPr lang="en-US" dirty="0" err="1"/>
              <a:t>bei</a:t>
            </a:r>
            <a:r>
              <a:rPr lang="en-US" dirty="0"/>
              <a:t> 42% der </a:t>
            </a:r>
            <a:r>
              <a:rPr lang="en-US" dirty="0" err="1"/>
              <a:t>Befragten</a:t>
            </a:r>
            <a:r>
              <a:rPr lang="en-US" dirty="0"/>
              <a:t> das Internet</a:t>
            </a:r>
          </a:p>
          <a:p>
            <a:endParaRPr lang="en-US" dirty="0"/>
          </a:p>
          <a:p>
            <a:r>
              <a:rPr lang="en-US" dirty="0"/>
              <a:t>Apps </a:t>
            </a:r>
            <a:r>
              <a:rPr lang="en-US" dirty="0" err="1"/>
              <a:t>beim</a:t>
            </a:r>
            <a:r>
              <a:rPr lang="en-US" dirty="0"/>
              <a:t> </a:t>
            </a:r>
            <a:r>
              <a:rPr lang="en-US" dirty="0" err="1"/>
              <a:t>Wandern</a:t>
            </a:r>
            <a:r>
              <a:rPr lang="en-US" dirty="0"/>
              <a:t> </a:t>
            </a:r>
            <a:r>
              <a:rPr lang="en-US" dirty="0" err="1"/>
              <a:t>sind</a:t>
            </a:r>
            <a:r>
              <a:rPr lang="en-US" dirty="0"/>
              <a:t> </a:t>
            </a:r>
            <a:r>
              <a:rPr lang="en-US" dirty="0" err="1"/>
              <a:t>beliebt</a:t>
            </a:r>
            <a:r>
              <a:rPr lang="en-US" dirty="0"/>
              <a:t> und </a:t>
            </a:r>
            <a:r>
              <a:rPr lang="en-US" dirty="0" err="1"/>
              <a:t>helfen</a:t>
            </a:r>
            <a:r>
              <a:rPr lang="en-US" dirty="0"/>
              <a:t> </a:t>
            </a:r>
            <a:r>
              <a:rPr lang="en-US" dirty="0" err="1"/>
              <a:t>beim</a:t>
            </a:r>
            <a:r>
              <a:rPr lang="en-US" dirty="0"/>
              <a:t> </a:t>
            </a:r>
            <a:r>
              <a:rPr lang="en-US" dirty="0" err="1"/>
              <a:t>Wandern</a:t>
            </a:r>
            <a:endParaRPr lang="en-US" dirty="0"/>
          </a:p>
          <a:p>
            <a:endParaRPr lang="en-US" dirty="0"/>
          </a:p>
        </p:txBody>
      </p:sp>
      <p:pic>
        <p:nvPicPr>
          <p:cNvPr id="7" name="Grafik 20">
            <a:extLst>
              <a:ext uri="{FF2B5EF4-FFF2-40B4-BE49-F238E27FC236}">
                <a16:creationId xmlns:a16="http://schemas.microsoft.com/office/drawing/2014/main" id="{824D0525-466F-4136-9F9A-9C79F707AEFF}"/>
              </a:ext>
            </a:extLst>
          </p:cNvPr>
          <p:cNvPicPr>
            <a:picLocks noGrp="1"/>
          </p:cNvPicPr>
          <p:nvPr>
            <p:ph sz="quarter" idx="4"/>
          </p:nvPr>
        </p:nvPicPr>
        <p:blipFill>
          <a:blip r:embed="rId2"/>
          <a:stretch>
            <a:fillRect/>
          </a:stretch>
        </p:blipFill>
        <p:spPr>
          <a:xfrm>
            <a:off x="4975667" y="1954969"/>
            <a:ext cx="4162455" cy="1638312"/>
          </a:xfrm>
          <a:prstGeom prst="rect">
            <a:avLst/>
          </a:prstGeom>
        </p:spPr>
      </p:pic>
      <p:pic>
        <p:nvPicPr>
          <p:cNvPr id="8" name="Grafik 23">
            <a:extLst>
              <a:ext uri="{FF2B5EF4-FFF2-40B4-BE49-F238E27FC236}">
                <a16:creationId xmlns:a16="http://schemas.microsoft.com/office/drawing/2014/main" id="{386B3949-B3FD-4F1C-A4CC-F92BDC6A34B9}"/>
              </a:ext>
            </a:extLst>
          </p:cNvPr>
          <p:cNvPicPr/>
          <p:nvPr/>
        </p:nvPicPr>
        <p:blipFill>
          <a:blip r:embed="rId3"/>
          <a:stretch>
            <a:fillRect/>
          </a:stretch>
        </p:blipFill>
        <p:spPr>
          <a:xfrm>
            <a:off x="4975667" y="3617850"/>
            <a:ext cx="4185623" cy="2630550"/>
          </a:xfrm>
          <a:prstGeom prst="rect">
            <a:avLst/>
          </a:prstGeom>
        </p:spPr>
      </p:pic>
      <p:sp>
        <p:nvSpPr>
          <p:cNvPr id="9" name="Rectangle 8">
            <a:extLst>
              <a:ext uri="{FF2B5EF4-FFF2-40B4-BE49-F238E27FC236}">
                <a16:creationId xmlns:a16="http://schemas.microsoft.com/office/drawing/2014/main" id="{9866596A-8C96-4BB2-B8C8-2342E2878D1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4"/>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0" name="Date Placeholder 3">
            <a:extLst>
              <a:ext uri="{FF2B5EF4-FFF2-40B4-BE49-F238E27FC236}">
                <a16:creationId xmlns:a16="http://schemas.microsoft.com/office/drawing/2014/main" id="{61C4EDA8-AFA7-478C-98E5-4E810AECB231}"/>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12.09.2020</a:t>
            </a:fld>
            <a:endParaRPr lang="en-US" dirty="0"/>
          </a:p>
        </p:txBody>
      </p:sp>
      <p:sp>
        <p:nvSpPr>
          <p:cNvPr id="11" name="Date Placeholder 3">
            <a:extLst>
              <a:ext uri="{FF2B5EF4-FFF2-40B4-BE49-F238E27FC236}">
                <a16:creationId xmlns:a16="http://schemas.microsoft.com/office/drawing/2014/main" id="{6D806EE6-CFCC-45E3-B129-BD7111C54EE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902159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2447-123E-4594-A012-D3166F2FA738}"/>
              </a:ext>
            </a:extLst>
          </p:cNvPr>
          <p:cNvSpPr>
            <a:spLocks noGrp="1"/>
          </p:cNvSpPr>
          <p:nvPr>
            <p:ph type="title"/>
          </p:nvPr>
        </p:nvSpPr>
        <p:spPr/>
        <p:txBody>
          <a:bodyPr/>
          <a:lstStyle/>
          <a:p>
            <a:r>
              <a:rPr lang="en-US" dirty="0" err="1"/>
              <a:t>Wozu</a:t>
            </a:r>
            <a:r>
              <a:rPr lang="en-US" dirty="0"/>
              <a:t> </a:t>
            </a:r>
            <a:r>
              <a:rPr lang="en-US" dirty="0" err="1"/>
              <a:t>eine</a:t>
            </a:r>
            <a:r>
              <a:rPr lang="en-US" dirty="0"/>
              <a:t> </a:t>
            </a:r>
            <a:r>
              <a:rPr lang="en-US" dirty="0" err="1"/>
              <a:t>Wanderführer</a:t>
            </a:r>
            <a:r>
              <a:rPr lang="en-US" dirty="0"/>
              <a:t>-App?</a:t>
            </a:r>
          </a:p>
        </p:txBody>
      </p:sp>
      <p:sp>
        <p:nvSpPr>
          <p:cNvPr id="3" name="Content Placeholder 2">
            <a:extLst>
              <a:ext uri="{FF2B5EF4-FFF2-40B4-BE49-F238E27FC236}">
                <a16:creationId xmlns:a16="http://schemas.microsoft.com/office/drawing/2014/main" id="{35A35F08-81B4-4BD4-B1FC-BDC5AFE63A70}"/>
              </a:ext>
            </a:extLst>
          </p:cNvPr>
          <p:cNvSpPr>
            <a:spLocks noGrp="1"/>
          </p:cNvSpPr>
          <p:nvPr>
            <p:ph idx="1"/>
          </p:nvPr>
        </p:nvSpPr>
        <p:spPr/>
        <p:txBody>
          <a:bodyPr/>
          <a:lstStyle/>
          <a:p>
            <a:r>
              <a:rPr lang="en-US" dirty="0"/>
              <a:t>39% der </a:t>
            </a:r>
            <a:r>
              <a:rPr lang="en-US" dirty="0" err="1"/>
              <a:t>Befragten</a:t>
            </a:r>
            <a:r>
              <a:rPr lang="en-US" dirty="0"/>
              <a:t> </a:t>
            </a:r>
            <a:r>
              <a:rPr lang="en-US" dirty="0" err="1"/>
              <a:t>verzichten</a:t>
            </a:r>
            <a:r>
              <a:rPr lang="en-US" dirty="0"/>
              <a:t> </a:t>
            </a:r>
            <a:r>
              <a:rPr lang="en-US" dirty="0" err="1"/>
              <a:t>bewusst</a:t>
            </a:r>
            <a:r>
              <a:rPr lang="en-US" dirty="0"/>
              <a:t> </a:t>
            </a:r>
            <a:r>
              <a:rPr lang="en-US" dirty="0" err="1"/>
              <a:t>beim</a:t>
            </a:r>
            <a:r>
              <a:rPr lang="en-US" dirty="0"/>
              <a:t> </a:t>
            </a:r>
            <a:r>
              <a:rPr lang="en-US" dirty="0" err="1"/>
              <a:t>Wandern</a:t>
            </a:r>
            <a:r>
              <a:rPr lang="en-US" dirty="0"/>
              <a:t> auf </a:t>
            </a:r>
            <a:r>
              <a:rPr lang="en-US" dirty="0" err="1"/>
              <a:t>ihr</a:t>
            </a:r>
            <a:r>
              <a:rPr lang="en-US" dirty="0"/>
              <a:t> Smartphone</a:t>
            </a:r>
          </a:p>
          <a:p>
            <a:pPr lvl="1"/>
            <a:r>
              <a:rPr lang="en-US" dirty="0" err="1"/>
              <a:t>Daraus</a:t>
            </a:r>
            <a:r>
              <a:rPr lang="en-US" dirty="0"/>
              <a:t> </a:t>
            </a:r>
            <a:r>
              <a:rPr lang="en-US" dirty="0" err="1"/>
              <a:t>kann</a:t>
            </a:r>
            <a:r>
              <a:rPr lang="en-US" dirty="0"/>
              <a:t> man </a:t>
            </a:r>
            <a:r>
              <a:rPr lang="en-US" dirty="0" err="1"/>
              <a:t>aber</a:t>
            </a:r>
            <a:r>
              <a:rPr lang="en-US" dirty="0"/>
              <a:t> </a:t>
            </a:r>
            <a:r>
              <a:rPr lang="en-US" dirty="0" err="1"/>
              <a:t>auch</a:t>
            </a:r>
            <a:r>
              <a:rPr lang="en-US" dirty="0"/>
              <a:t> </a:t>
            </a:r>
            <a:r>
              <a:rPr lang="en-US" dirty="0" err="1"/>
              <a:t>schließen</a:t>
            </a:r>
            <a:r>
              <a:rPr lang="en-US" dirty="0"/>
              <a:t>, </a:t>
            </a:r>
            <a:r>
              <a:rPr lang="en-US" dirty="0" err="1"/>
              <a:t>dass</a:t>
            </a:r>
            <a:r>
              <a:rPr lang="en-US" dirty="0"/>
              <a:t> </a:t>
            </a:r>
            <a:r>
              <a:rPr lang="en-US" dirty="0" err="1"/>
              <a:t>viele</a:t>
            </a:r>
            <a:r>
              <a:rPr lang="en-US" dirty="0"/>
              <a:t> Wanderer </a:t>
            </a:r>
            <a:r>
              <a:rPr lang="en-US" dirty="0" err="1"/>
              <a:t>ihr</a:t>
            </a:r>
            <a:r>
              <a:rPr lang="en-US" dirty="0"/>
              <a:t> Smartphone </a:t>
            </a:r>
            <a:r>
              <a:rPr lang="en-US" dirty="0" err="1"/>
              <a:t>beim</a:t>
            </a:r>
            <a:r>
              <a:rPr lang="en-US" dirty="0"/>
              <a:t> </a:t>
            </a:r>
            <a:r>
              <a:rPr lang="en-US" dirty="0" err="1"/>
              <a:t>Wandern</a:t>
            </a:r>
            <a:r>
              <a:rPr lang="en-US" dirty="0"/>
              <a:t> </a:t>
            </a:r>
            <a:r>
              <a:rPr lang="en-US" dirty="0" err="1"/>
              <a:t>nutzen</a:t>
            </a:r>
            <a:endParaRPr lang="en-US" dirty="0"/>
          </a:p>
          <a:p>
            <a:r>
              <a:rPr lang="en-US" dirty="0"/>
              <a:t>Eine App, die </a:t>
            </a:r>
            <a:r>
              <a:rPr lang="en-US" dirty="0" err="1"/>
              <a:t>genutzte</a:t>
            </a:r>
            <a:r>
              <a:rPr lang="en-US" dirty="0"/>
              <a:t> </a:t>
            </a:r>
            <a:r>
              <a:rPr lang="en-US" dirty="0" err="1"/>
              <a:t>Angebote</a:t>
            </a:r>
            <a:r>
              <a:rPr lang="en-US" dirty="0"/>
              <a:t> </a:t>
            </a:r>
            <a:r>
              <a:rPr lang="en-US" dirty="0" err="1"/>
              <a:t>aus</a:t>
            </a:r>
            <a:r>
              <a:rPr lang="en-US" dirty="0"/>
              <a:t> </a:t>
            </a:r>
            <a:r>
              <a:rPr lang="en-US" dirty="0" err="1"/>
              <a:t>verschiedenen</a:t>
            </a:r>
            <a:r>
              <a:rPr lang="en-US" dirty="0"/>
              <a:t> Apps </a:t>
            </a:r>
            <a:r>
              <a:rPr lang="en-US" dirty="0" err="1"/>
              <a:t>kombiniert</a:t>
            </a:r>
            <a:endParaRPr lang="en-US" dirty="0"/>
          </a:p>
          <a:p>
            <a:endParaRPr lang="en-US" dirty="0"/>
          </a:p>
          <a:p>
            <a:r>
              <a:rPr lang="en-US" dirty="0" err="1"/>
              <a:t>Zukunft</a:t>
            </a:r>
            <a:r>
              <a:rPr lang="en-US" dirty="0"/>
              <a:t>: </a:t>
            </a:r>
            <a:r>
              <a:rPr lang="en-US" dirty="0" err="1"/>
              <a:t>Gerade</a:t>
            </a:r>
            <a:r>
              <a:rPr lang="en-US" dirty="0"/>
              <a:t> der </a:t>
            </a:r>
            <a:r>
              <a:rPr lang="en-US" dirty="0" err="1"/>
              <a:t>jüngeren</a:t>
            </a:r>
            <a:r>
              <a:rPr lang="en-US" dirty="0"/>
              <a:t> Generation </a:t>
            </a:r>
            <a:r>
              <a:rPr lang="en-US" dirty="0" err="1"/>
              <a:t>könnte</a:t>
            </a:r>
            <a:r>
              <a:rPr lang="en-US" dirty="0"/>
              <a:t> man </a:t>
            </a:r>
            <a:r>
              <a:rPr lang="en-US" dirty="0" err="1"/>
              <a:t>durch</a:t>
            </a:r>
            <a:r>
              <a:rPr lang="en-US" dirty="0"/>
              <a:t> </a:t>
            </a:r>
            <a:r>
              <a:rPr lang="en-US" dirty="0" err="1"/>
              <a:t>solch</a:t>
            </a:r>
            <a:r>
              <a:rPr lang="en-US" dirty="0"/>
              <a:t> </a:t>
            </a:r>
            <a:r>
              <a:rPr lang="en-US" dirty="0" err="1"/>
              <a:t>eine</a:t>
            </a:r>
            <a:r>
              <a:rPr lang="en-US" dirty="0"/>
              <a:t> App das </a:t>
            </a:r>
            <a:r>
              <a:rPr lang="en-US" dirty="0" err="1"/>
              <a:t>Wandern</a:t>
            </a:r>
            <a:r>
              <a:rPr lang="en-US" dirty="0"/>
              <a:t> </a:t>
            </a:r>
            <a:r>
              <a:rPr lang="en-US" dirty="0" err="1"/>
              <a:t>näher</a:t>
            </a:r>
            <a:r>
              <a:rPr lang="en-US" dirty="0"/>
              <a:t> </a:t>
            </a:r>
            <a:r>
              <a:rPr lang="en-US" dirty="0" err="1"/>
              <a:t>bringen</a:t>
            </a:r>
            <a:endParaRPr lang="en-US" dirty="0"/>
          </a:p>
        </p:txBody>
      </p:sp>
      <p:sp>
        <p:nvSpPr>
          <p:cNvPr id="4" name="Rectangle 3">
            <a:extLst>
              <a:ext uri="{FF2B5EF4-FFF2-40B4-BE49-F238E27FC236}">
                <a16:creationId xmlns:a16="http://schemas.microsoft.com/office/drawing/2014/main" id="{D64176F1-8059-48A8-B95C-128E01FEAE2C}"/>
              </a:ext>
            </a:extLst>
          </p:cNvPr>
          <p:cNvSpPr/>
          <p:nvPr/>
        </p:nvSpPr>
        <p:spPr>
          <a:xfrm>
            <a:off x="405468" y="6379151"/>
            <a:ext cx="7874466" cy="478849"/>
          </a:xfrm>
          <a:prstGeom prst="rect">
            <a:avLst/>
          </a:prstGeom>
        </p:spPr>
        <p:txBody>
          <a:bodyPr wrap="square">
            <a:spAutoFit/>
          </a:bodyPr>
          <a:lstStyle/>
          <a:p>
            <a:pPr marL="342900" lvl="0" indent="-342900">
              <a:lnSpc>
                <a:spcPct val="107000"/>
              </a:lnSpc>
              <a:spcAft>
                <a:spcPts val="800"/>
              </a:spcAft>
              <a:buFont typeface="Courier New" panose="02070309020205020404" pitchFamily="49" charset="0"/>
              <a:buChar char="o"/>
            </a:pPr>
            <a:r>
              <a:rPr lang="de-DE" sz="1200" u="sng" dirty="0">
                <a:solidFill>
                  <a:srgbClr val="0000FF"/>
                </a:solidFill>
                <a:latin typeface="Calibri" panose="020F0502020204030204" pitchFamily="34" charset="0"/>
                <a:ea typeface="Calibri" panose="020F0502020204030204" pitchFamily="34" charset="0"/>
                <a:cs typeface="Calibri" panose="020F0502020204030204" pitchFamily="34" charset="0"/>
                <a:hlinkClick r:id="rId2"/>
              </a:rPr>
              <a:t>https://rlp.tourismusnetzwerk.info/2018/09/13/studie-zum-digitalen-verhalten-der-wanderer-bte-stell-ergebnisse-vor/</a:t>
            </a:r>
            <a:endParaRPr lang="de-DE"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Date Placeholder 3">
            <a:extLst>
              <a:ext uri="{FF2B5EF4-FFF2-40B4-BE49-F238E27FC236}">
                <a16:creationId xmlns:a16="http://schemas.microsoft.com/office/drawing/2014/main" id="{C6FD95F7-13F9-4700-AAC1-F21125626FF7}"/>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12.09.2020</a:t>
            </a:fld>
            <a:endParaRPr lang="en-US" dirty="0"/>
          </a:p>
        </p:txBody>
      </p:sp>
      <p:sp>
        <p:nvSpPr>
          <p:cNvPr id="7" name="Date Placeholder 3">
            <a:extLst>
              <a:ext uri="{FF2B5EF4-FFF2-40B4-BE49-F238E27FC236}">
                <a16:creationId xmlns:a16="http://schemas.microsoft.com/office/drawing/2014/main" id="{AE0FC770-182F-41B4-8F70-0EEDB7C4029D}"/>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74018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B3B49E-FBD3-42A1-B9D5-39B7FF4E39BD}"/>
              </a:ext>
            </a:extLst>
          </p:cNvPr>
          <p:cNvPicPr>
            <a:picLocks noChangeAspect="1"/>
          </p:cNvPicPr>
          <p:nvPr/>
        </p:nvPicPr>
        <p:blipFill rotWithShape="1">
          <a:blip r:embed="rId2"/>
          <a:srcRect l="-1" r="49" b="276"/>
          <a:stretch/>
        </p:blipFill>
        <p:spPr>
          <a:xfrm>
            <a:off x="793845" y="792942"/>
            <a:ext cx="8843151" cy="5613545"/>
          </a:xfrm>
          <a:prstGeom prst="rect">
            <a:avLst/>
          </a:prstGeom>
          <a:ln>
            <a:solidFill>
              <a:schemeClr val="accent1"/>
            </a:solidFill>
          </a:ln>
        </p:spPr>
      </p:pic>
      <p:sp>
        <p:nvSpPr>
          <p:cNvPr id="2" name="Title 1">
            <a:extLst>
              <a:ext uri="{FF2B5EF4-FFF2-40B4-BE49-F238E27FC236}">
                <a16:creationId xmlns:a16="http://schemas.microsoft.com/office/drawing/2014/main" id="{159EC839-CD46-40FA-8D7C-362FAED1595C}"/>
              </a:ext>
            </a:extLst>
          </p:cNvPr>
          <p:cNvSpPr>
            <a:spLocks noGrp="1"/>
          </p:cNvSpPr>
          <p:nvPr>
            <p:ph type="ctrTitle"/>
          </p:nvPr>
        </p:nvSpPr>
        <p:spPr>
          <a:xfrm>
            <a:off x="1750348" y="2404534"/>
            <a:ext cx="7766936" cy="1646302"/>
          </a:xfrm>
        </p:spPr>
        <p:txBody>
          <a:bodyPr/>
          <a:lstStyle/>
          <a:p>
            <a:r>
              <a:rPr lang="en-US" dirty="0"/>
              <a:t>Prototype Demo</a:t>
            </a:r>
          </a:p>
        </p:txBody>
      </p:sp>
      <p:sp>
        <p:nvSpPr>
          <p:cNvPr id="5" name="Date Placeholder 3">
            <a:extLst>
              <a:ext uri="{FF2B5EF4-FFF2-40B4-BE49-F238E27FC236}">
                <a16:creationId xmlns:a16="http://schemas.microsoft.com/office/drawing/2014/main" id="{E6235A08-BFA4-4454-939A-5728956A909C}"/>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12.09.2020</a:t>
            </a:fld>
            <a:endParaRPr lang="en-US" dirty="0"/>
          </a:p>
        </p:txBody>
      </p:sp>
      <p:sp>
        <p:nvSpPr>
          <p:cNvPr id="6" name="Date Placeholder 3">
            <a:extLst>
              <a:ext uri="{FF2B5EF4-FFF2-40B4-BE49-F238E27FC236}">
                <a16:creationId xmlns:a16="http://schemas.microsoft.com/office/drawing/2014/main" id="{38B05698-F3C8-4DA8-9D8C-9F390D635BD2}"/>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25900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94F32-E0B9-4BF7-BAD9-69A5AD76B717}"/>
              </a:ext>
            </a:extLst>
          </p:cNvPr>
          <p:cNvSpPr>
            <a:spLocks noGrp="1"/>
          </p:cNvSpPr>
          <p:nvPr>
            <p:ph type="title"/>
          </p:nvPr>
        </p:nvSpPr>
        <p:spPr/>
        <p:txBody>
          <a:bodyPr/>
          <a:lstStyle/>
          <a:p>
            <a:r>
              <a:rPr lang="en-US" dirty="0"/>
              <a:t>So </a:t>
            </a:r>
            <a:r>
              <a:rPr lang="en-US" dirty="0" err="1"/>
              <a:t>wurde</a:t>
            </a:r>
            <a:r>
              <a:rPr lang="en-US" dirty="0"/>
              <a:t> </a:t>
            </a:r>
            <a:r>
              <a:rPr lang="en-US" dirty="0" err="1"/>
              <a:t>implementiert</a:t>
            </a:r>
            <a:endParaRPr lang="en-US" dirty="0"/>
          </a:p>
        </p:txBody>
      </p:sp>
      <p:sp>
        <p:nvSpPr>
          <p:cNvPr id="3" name="Content Placeholder 2">
            <a:extLst>
              <a:ext uri="{FF2B5EF4-FFF2-40B4-BE49-F238E27FC236}">
                <a16:creationId xmlns:a16="http://schemas.microsoft.com/office/drawing/2014/main" id="{4690A1CA-2F06-4FCF-9DDB-2EBC49DF2237}"/>
              </a:ext>
            </a:extLst>
          </p:cNvPr>
          <p:cNvSpPr>
            <a:spLocks noGrp="1"/>
          </p:cNvSpPr>
          <p:nvPr>
            <p:ph idx="1"/>
          </p:nvPr>
        </p:nvSpPr>
        <p:spPr>
          <a:xfrm>
            <a:off x="677334" y="1686187"/>
            <a:ext cx="8596668" cy="5058562"/>
          </a:xfrm>
        </p:spPr>
        <p:txBody>
          <a:bodyPr>
            <a:normAutofit/>
          </a:bodyPr>
          <a:lstStyle/>
          <a:p>
            <a:r>
              <a:rPr lang="en-US" dirty="0"/>
              <a:t>Login</a:t>
            </a:r>
          </a:p>
          <a:p>
            <a:r>
              <a:rPr lang="en-US" dirty="0" err="1"/>
              <a:t>Menü</a:t>
            </a:r>
            <a:endParaRPr lang="en-US" dirty="0"/>
          </a:p>
          <a:p>
            <a:r>
              <a:rPr lang="en-US" dirty="0" err="1"/>
              <a:t>Karte</a:t>
            </a:r>
            <a:endParaRPr lang="en-US" dirty="0"/>
          </a:p>
          <a:p>
            <a:r>
              <a:rPr lang="en-US" dirty="0" err="1"/>
              <a:t>Attraktionen</a:t>
            </a:r>
            <a:endParaRPr lang="en-US" dirty="0"/>
          </a:p>
          <a:p>
            <a:r>
              <a:rPr lang="en-US" dirty="0"/>
              <a:t>Blog</a:t>
            </a:r>
          </a:p>
          <a:p>
            <a:r>
              <a:rPr lang="en-US" dirty="0" err="1"/>
              <a:t>Mountainbiking</a:t>
            </a:r>
            <a:endParaRPr lang="en-US" dirty="0"/>
          </a:p>
          <a:p>
            <a:r>
              <a:rPr lang="en-US" dirty="0"/>
              <a:t>Geocaching</a:t>
            </a:r>
          </a:p>
          <a:p>
            <a:r>
              <a:rPr lang="en-US" dirty="0"/>
              <a:t>QR-Code</a:t>
            </a:r>
          </a:p>
          <a:p>
            <a:r>
              <a:rPr lang="en-US" dirty="0" err="1"/>
              <a:t>Hundebesitzer</a:t>
            </a:r>
            <a:endParaRPr lang="en-US" dirty="0"/>
          </a:p>
          <a:p>
            <a:r>
              <a:rPr lang="en-US" dirty="0"/>
              <a:t> Mein </a:t>
            </a:r>
            <a:r>
              <a:rPr lang="en-US" dirty="0" err="1"/>
              <a:t>Profil</a:t>
            </a:r>
            <a:endParaRPr lang="en-US" dirty="0"/>
          </a:p>
          <a:p>
            <a:r>
              <a:rPr lang="en-US" dirty="0" err="1"/>
              <a:t>Audioguide</a:t>
            </a:r>
            <a:endParaRPr lang="en-US" dirty="0"/>
          </a:p>
          <a:p>
            <a:r>
              <a:rPr lang="en-US" dirty="0"/>
              <a:t>Live-Stream</a:t>
            </a:r>
          </a:p>
          <a:p>
            <a:endParaRPr lang="en-US" dirty="0"/>
          </a:p>
        </p:txBody>
      </p:sp>
      <p:pic>
        <p:nvPicPr>
          <p:cNvPr id="5" name="Graphic 4" descr="Checkmark">
            <a:extLst>
              <a:ext uri="{FF2B5EF4-FFF2-40B4-BE49-F238E27FC236}">
                <a16:creationId xmlns:a16="http://schemas.microsoft.com/office/drawing/2014/main" id="{32AA2425-5688-48A3-8619-75AF2BEEE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1686187"/>
            <a:ext cx="350441" cy="350441"/>
          </a:xfrm>
          <a:prstGeom prst="rect">
            <a:avLst/>
          </a:prstGeom>
        </p:spPr>
      </p:pic>
      <p:pic>
        <p:nvPicPr>
          <p:cNvPr id="6" name="Graphic 5" descr="Checkmark">
            <a:extLst>
              <a:ext uri="{FF2B5EF4-FFF2-40B4-BE49-F238E27FC236}">
                <a16:creationId xmlns:a16="http://schemas.microsoft.com/office/drawing/2014/main" id="{F40798E0-F277-4BFD-A409-5C9DF38B46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5426" y="2076591"/>
            <a:ext cx="350441" cy="350441"/>
          </a:xfrm>
          <a:prstGeom prst="rect">
            <a:avLst/>
          </a:prstGeom>
        </p:spPr>
      </p:pic>
      <p:pic>
        <p:nvPicPr>
          <p:cNvPr id="7" name="Graphic 6" descr="Checkmark">
            <a:extLst>
              <a:ext uri="{FF2B5EF4-FFF2-40B4-BE49-F238E27FC236}">
                <a16:creationId xmlns:a16="http://schemas.microsoft.com/office/drawing/2014/main" id="{5812D613-A1E5-4BF7-9F0E-4469FE27DEFA}"/>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977998" y="5322887"/>
            <a:ext cx="350441" cy="350441"/>
          </a:xfrm>
          <a:prstGeom prst="rect">
            <a:avLst/>
          </a:prstGeom>
        </p:spPr>
      </p:pic>
      <p:pic>
        <p:nvPicPr>
          <p:cNvPr id="11" name="Graphic 10" descr="Close">
            <a:extLst>
              <a:ext uri="{FF2B5EF4-FFF2-40B4-BE49-F238E27FC236}">
                <a16:creationId xmlns:a16="http://schemas.microsoft.com/office/drawing/2014/main" id="{E620055F-BC3D-4AB2-9106-EC7D326342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4677" y="2477156"/>
            <a:ext cx="425723" cy="425723"/>
          </a:xfrm>
          <a:prstGeom prst="rect">
            <a:avLst/>
          </a:prstGeom>
        </p:spPr>
      </p:pic>
      <p:pic>
        <p:nvPicPr>
          <p:cNvPr id="12" name="Graphic 11" descr="Close">
            <a:extLst>
              <a:ext uri="{FF2B5EF4-FFF2-40B4-BE49-F238E27FC236}">
                <a16:creationId xmlns:a16="http://schemas.microsoft.com/office/drawing/2014/main" id="{C9DBD8D1-A101-4923-AFD7-214613E995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3845" y="3681737"/>
            <a:ext cx="425723" cy="425723"/>
          </a:xfrm>
          <a:prstGeom prst="rect">
            <a:avLst/>
          </a:prstGeom>
        </p:spPr>
      </p:pic>
      <p:pic>
        <p:nvPicPr>
          <p:cNvPr id="13" name="Graphic 12" descr="Close">
            <a:extLst>
              <a:ext uri="{FF2B5EF4-FFF2-40B4-BE49-F238E27FC236}">
                <a16:creationId xmlns:a16="http://schemas.microsoft.com/office/drawing/2014/main" id="{64A9108D-F926-4B6B-A11E-AD463E9A933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2894947"/>
            <a:ext cx="425723" cy="425723"/>
          </a:xfrm>
          <a:prstGeom prst="rect">
            <a:avLst/>
          </a:prstGeom>
        </p:spPr>
      </p:pic>
      <p:pic>
        <p:nvPicPr>
          <p:cNvPr id="14" name="Graphic 13" descr="Close">
            <a:extLst>
              <a:ext uri="{FF2B5EF4-FFF2-40B4-BE49-F238E27FC236}">
                <a16:creationId xmlns:a16="http://schemas.microsoft.com/office/drawing/2014/main" id="{B1EDF40C-3291-4553-8446-9E43E4340D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3844" y="3290757"/>
            <a:ext cx="425723" cy="425723"/>
          </a:xfrm>
          <a:prstGeom prst="rect">
            <a:avLst/>
          </a:prstGeom>
        </p:spPr>
      </p:pic>
      <p:pic>
        <p:nvPicPr>
          <p:cNvPr id="15" name="Graphic 14" descr="Close">
            <a:extLst>
              <a:ext uri="{FF2B5EF4-FFF2-40B4-BE49-F238E27FC236}">
                <a16:creationId xmlns:a16="http://schemas.microsoft.com/office/drawing/2014/main" id="{CD89538A-8006-4A19-B422-6E4E92C289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4677" y="4097317"/>
            <a:ext cx="425723" cy="425723"/>
          </a:xfrm>
          <a:prstGeom prst="rect">
            <a:avLst/>
          </a:prstGeom>
        </p:spPr>
      </p:pic>
      <p:pic>
        <p:nvPicPr>
          <p:cNvPr id="16" name="Graphic 15" descr="Close">
            <a:extLst>
              <a:ext uri="{FF2B5EF4-FFF2-40B4-BE49-F238E27FC236}">
                <a16:creationId xmlns:a16="http://schemas.microsoft.com/office/drawing/2014/main" id="{F63B2284-7BB7-4B99-AC8B-B4B7D81436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0358" y="4484600"/>
            <a:ext cx="425723" cy="425723"/>
          </a:xfrm>
          <a:prstGeom prst="rect">
            <a:avLst/>
          </a:prstGeom>
        </p:spPr>
      </p:pic>
      <p:pic>
        <p:nvPicPr>
          <p:cNvPr id="17" name="Graphic 16" descr="Close">
            <a:extLst>
              <a:ext uri="{FF2B5EF4-FFF2-40B4-BE49-F238E27FC236}">
                <a16:creationId xmlns:a16="http://schemas.microsoft.com/office/drawing/2014/main" id="{CF99AAE1-ABF3-4EA7-A51F-53B1E0763F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47517" y="4858388"/>
            <a:ext cx="425723" cy="425723"/>
          </a:xfrm>
          <a:prstGeom prst="rect">
            <a:avLst/>
          </a:prstGeom>
        </p:spPr>
      </p:pic>
      <p:pic>
        <p:nvPicPr>
          <p:cNvPr id="18" name="Graphic 17" descr="Close">
            <a:extLst>
              <a:ext uri="{FF2B5EF4-FFF2-40B4-BE49-F238E27FC236}">
                <a16:creationId xmlns:a16="http://schemas.microsoft.com/office/drawing/2014/main" id="{D190FB3B-B1D7-427E-B5B1-B866DD3588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6" y="5686970"/>
            <a:ext cx="425723" cy="425723"/>
          </a:xfrm>
          <a:prstGeom prst="rect">
            <a:avLst/>
          </a:prstGeom>
        </p:spPr>
      </p:pic>
      <p:pic>
        <p:nvPicPr>
          <p:cNvPr id="19" name="Graphic 18" descr="Close">
            <a:extLst>
              <a:ext uri="{FF2B5EF4-FFF2-40B4-BE49-F238E27FC236}">
                <a16:creationId xmlns:a16="http://schemas.microsoft.com/office/drawing/2014/main" id="{D558CBC3-ECDB-465A-831E-7BA16FE7DA4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02715" y="6119372"/>
            <a:ext cx="425723" cy="425723"/>
          </a:xfrm>
          <a:prstGeom prst="rect">
            <a:avLst/>
          </a:prstGeom>
        </p:spPr>
      </p:pic>
      <p:sp>
        <p:nvSpPr>
          <p:cNvPr id="20" name="Date Placeholder 3">
            <a:extLst>
              <a:ext uri="{FF2B5EF4-FFF2-40B4-BE49-F238E27FC236}">
                <a16:creationId xmlns:a16="http://schemas.microsoft.com/office/drawing/2014/main" id="{9F167224-0B24-4AF8-8CB3-65E911F6A145}"/>
              </a:ext>
            </a:extLst>
          </p:cNvPr>
          <p:cNvSpPr txBox="1">
            <a:spLocks/>
          </p:cNvSpPr>
          <p:nvPr/>
        </p:nvSpPr>
        <p:spPr>
          <a:xfrm>
            <a:off x="677334" y="231051"/>
            <a:ext cx="1071566"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65C720-CFBA-4CD6-B44E-E52DA515AFF8}" type="datetime1">
              <a:rPr lang="de-DE" sz="1400" smtClean="0"/>
              <a:pPr/>
              <a:t>12.09.2020</a:t>
            </a:fld>
            <a:endParaRPr lang="en-US" dirty="0"/>
          </a:p>
        </p:txBody>
      </p:sp>
      <p:sp>
        <p:nvSpPr>
          <p:cNvPr id="21" name="Date Placeholder 3">
            <a:extLst>
              <a:ext uri="{FF2B5EF4-FFF2-40B4-BE49-F238E27FC236}">
                <a16:creationId xmlns:a16="http://schemas.microsoft.com/office/drawing/2014/main" id="{D995CC1B-320E-47BB-99A3-140CC87EDF64}"/>
              </a:ext>
            </a:extLst>
          </p:cNvPr>
          <p:cNvSpPr txBox="1">
            <a:spLocks/>
          </p:cNvSpPr>
          <p:nvPr/>
        </p:nvSpPr>
        <p:spPr>
          <a:xfrm>
            <a:off x="1824033" y="231050"/>
            <a:ext cx="5713108" cy="378549"/>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400" dirty="0"/>
              <a:t>Veronika Taranek, Philipp </a:t>
            </a:r>
            <a:r>
              <a:rPr lang="de-DE" sz="1400" dirty="0" err="1"/>
              <a:t>Fenesan</a:t>
            </a:r>
            <a:r>
              <a:rPr lang="de-DE" sz="1400" dirty="0"/>
              <a:t>, Nicolas Geppert, Lukas Werner</a:t>
            </a:r>
            <a:endParaRPr lang="en-US" dirty="0"/>
          </a:p>
        </p:txBody>
      </p:sp>
    </p:spTree>
    <p:extLst>
      <p:ext uri="{BB962C8B-B14F-4D97-AF65-F5344CB8AC3E}">
        <p14:creationId xmlns:p14="http://schemas.microsoft.com/office/powerpoint/2010/main" val="35188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657</Words>
  <Application>Microsoft Office PowerPoint</Application>
  <PresentationFormat>Widescreen</PresentationFormat>
  <Paragraphs>94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Trebuchet MS</vt:lpstr>
      <vt:lpstr>Wingdings 3</vt:lpstr>
      <vt:lpstr>Facet</vt:lpstr>
      <vt:lpstr>wanderoo – Gruppe 3</vt:lpstr>
      <vt:lpstr>Inhalt</vt:lpstr>
      <vt:lpstr>Problemstellung</vt:lpstr>
      <vt:lpstr>Aufgaben eines Wanderführers </vt:lpstr>
      <vt:lpstr>Hauenstein</vt:lpstr>
      <vt:lpstr>Wozu eine Wanderführer-App?</vt:lpstr>
      <vt:lpstr>Wozu eine Wanderführer-App?</vt:lpstr>
      <vt:lpstr>Prototype Demo</vt:lpstr>
      <vt:lpstr>So wurde implementiert</vt:lpstr>
      <vt:lpstr>App-Demo </vt:lpstr>
      <vt:lpstr>Aufbau</vt:lpstr>
      <vt:lpstr>Datenbank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wanderoo – Gruppe 3</dc:title>
  <dc:creator>Werner, Lukas</dc:creator>
  <cp:lastModifiedBy>Werner, Lukas</cp:lastModifiedBy>
  <cp:revision>33</cp:revision>
  <dcterms:created xsi:type="dcterms:W3CDTF">2020-09-05T10:05:15Z</dcterms:created>
  <dcterms:modified xsi:type="dcterms:W3CDTF">2020-09-12T12:38:03Z</dcterms:modified>
</cp:coreProperties>
</file>