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7" r:id="rId3"/>
    <p:sldId id="266" r:id="rId4"/>
    <p:sldId id="268" r:id="rId5"/>
    <p:sldId id="267" r:id="rId6"/>
    <p:sldId id="259" r:id="rId7"/>
    <p:sldId id="262" r:id="rId8"/>
    <p:sldId id="260" r:id="rId9"/>
    <p:sldId id="261" r:id="rId10"/>
    <p:sldId id="272" r:id="rId11"/>
    <p:sldId id="273" r:id="rId12"/>
    <p:sldId id="265" r:id="rId13"/>
    <p:sldId id="263" r:id="rId14"/>
    <p:sldId id="269" r:id="rId15"/>
    <p:sldId id="277" r:id="rId16"/>
    <p:sldId id="275" r:id="rId17"/>
    <p:sldId id="270" r:id="rId18"/>
    <p:sldId id="271" r:id="rId19"/>
    <p:sldId id="276" r:id="rId20"/>
    <p:sldId id="278" r:id="rId21"/>
    <p:sldId id="279"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4950D-91B8-41FD-A0C2-7362D3C032AF}" v="4" dt="2020-11-03T21:25:13.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88602" autoAdjust="0"/>
  </p:normalViewPr>
  <p:slideViewPr>
    <p:cSldViewPr snapToGrid="0">
      <p:cViewPr varScale="1">
        <p:scale>
          <a:sx n="88" d="100"/>
          <a:sy n="88" d="100"/>
        </p:scale>
        <p:origin x="7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 Fenesan" userId="c7a34bec018ae3b2" providerId="LiveId" clId="{0024950D-91B8-41FD-A0C2-7362D3C032AF}"/>
    <pc:docChg chg="undo custSel modSld">
      <pc:chgData name="Philipp Fenesan" userId="c7a34bec018ae3b2" providerId="LiveId" clId="{0024950D-91B8-41FD-A0C2-7362D3C032AF}" dt="2020-11-03T21:27:13.379" v="583" actId="478"/>
      <pc:docMkLst>
        <pc:docMk/>
      </pc:docMkLst>
      <pc:sldChg chg="modSp mod">
        <pc:chgData name="Philipp Fenesan" userId="c7a34bec018ae3b2" providerId="LiveId" clId="{0024950D-91B8-41FD-A0C2-7362D3C032AF}" dt="2020-11-03T21:25:10.062" v="578" actId="108"/>
        <pc:sldMkLst>
          <pc:docMk/>
          <pc:sldMk cId="2502311815" sldId="257"/>
        </pc:sldMkLst>
        <pc:spChg chg="mod">
          <ac:chgData name="Philipp Fenesan" userId="c7a34bec018ae3b2" providerId="LiveId" clId="{0024950D-91B8-41FD-A0C2-7362D3C032AF}" dt="2020-11-03T21:25:10.062" v="578" actId="108"/>
          <ac:spMkLst>
            <pc:docMk/>
            <pc:sldMk cId="2502311815" sldId="257"/>
            <ac:spMk id="4" creationId="{4AC01FB9-36E0-4F50-94AD-42B7C461E75F}"/>
          </ac:spMkLst>
        </pc:spChg>
      </pc:sldChg>
      <pc:sldChg chg="modSp mod">
        <pc:chgData name="Philipp Fenesan" userId="c7a34bec018ae3b2" providerId="LiveId" clId="{0024950D-91B8-41FD-A0C2-7362D3C032AF}" dt="2020-11-03T21:26:02.349" v="581" actId="12"/>
        <pc:sldMkLst>
          <pc:docMk/>
          <pc:sldMk cId="902159870" sldId="259"/>
        </pc:sldMkLst>
        <pc:spChg chg="mod">
          <ac:chgData name="Philipp Fenesan" userId="c7a34bec018ae3b2" providerId="LiveId" clId="{0024950D-91B8-41FD-A0C2-7362D3C032AF}" dt="2020-11-03T21:23:13.615" v="570" actId="20577"/>
          <ac:spMkLst>
            <pc:docMk/>
            <pc:sldMk cId="902159870" sldId="259"/>
            <ac:spMk id="4" creationId="{00A16F92-1166-464A-8CD3-7BB27E20159C}"/>
          </ac:spMkLst>
        </pc:spChg>
        <pc:spChg chg="mod">
          <ac:chgData name="Philipp Fenesan" userId="c7a34bec018ae3b2" providerId="LiveId" clId="{0024950D-91B8-41FD-A0C2-7362D3C032AF}" dt="2020-11-03T21:26:02.349" v="581" actId="12"/>
          <ac:spMkLst>
            <pc:docMk/>
            <pc:sldMk cId="902159870" sldId="259"/>
            <ac:spMk id="9" creationId="{9866596A-8C96-4BB2-B8C8-2342E2878D1C}"/>
          </ac:spMkLst>
        </pc:spChg>
      </pc:sldChg>
      <pc:sldChg chg="modSp mod">
        <pc:chgData name="Philipp Fenesan" userId="c7a34bec018ae3b2" providerId="LiveId" clId="{0024950D-91B8-41FD-A0C2-7362D3C032AF}" dt="2020-11-03T21:13:29.090" v="398" actId="20577"/>
        <pc:sldMkLst>
          <pc:docMk/>
          <pc:sldMk cId="740188723" sldId="262"/>
        </pc:sldMkLst>
        <pc:spChg chg="mod">
          <ac:chgData name="Philipp Fenesan" userId="c7a34bec018ae3b2" providerId="LiveId" clId="{0024950D-91B8-41FD-A0C2-7362D3C032AF}" dt="2020-11-03T21:13:29.090" v="398" actId="20577"/>
          <ac:spMkLst>
            <pc:docMk/>
            <pc:sldMk cId="740188723" sldId="262"/>
            <ac:spMk id="3" creationId="{35A35F08-81B4-4BD4-B1FC-BDC5AFE63A70}"/>
          </ac:spMkLst>
        </pc:spChg>
      </pc:sldChg>
      <pc:sldChg chg="addSp delSp modSp mod">
        <pc:chgData name="Philipp Fenesan" userId="c7a34bec018ae3b2" providerId="LiveId" clId="{0024950D-91B8-41FD-A0C2-7362D3C032AF}" dt="2020-11-03T21:25:02.939" v="577" actId="108"/>
        <pc:sldMkLst>
          <pc:docMk/>
          <pc:sldMk cId="1853708038" sldId="266"/>
        </pc:sldMkLst>
        <pc:spChg chg="mod">
          <ac:chgData name="Philipp Fenesan" userId="c7a34bec018ae3b2" providerId="LiveId" clId="{0024950D-91B8-41FD-A0C2-7362D3C032AF}" dt="2020-11-03T21:17:59.431" v="568" actId="14100"/>
          <ac:spMkLst>
            <pc:docMk/>
            <pc:sldMk cId="1853708038" sldId="266"/>
            <ac:spMk id="3" creationId="{ED9D7D34-CEFA-48AC-B3B9-758A71E43DD0}"/>
          </ac:spMkLst>
        </pc:spChg>
        <pc:spChg chg="del">
          <ac:chgData name="Philipp Fenesan" userId="c7a34bec018ae3b2" providerId="LiveId" clId="{0024950D-91B8-41FD-A0C2-7362D3C032AF}" dt="2020-11-03T21:24:43.619" v="575" actId="478"/>
          <ac:spMkLst>
            <pc:docMk/>
            <pc:sldMk cId="1853708038" sldId="266"/>
            <ac:spMk id="5" creationId="{B31ADB65-6343-4462-9B89-6D85B9C891F9}"/>
          </ac:spMkLst>
        </pc:spChg>
        <pc:spChg chg="add del mod">
          <ac:chgData name="Philipp Fenesan" userId="c7a34bec018ae3b2" providerId="LiveId" clId="{0024950D-91B8-41FD-A0C2-7362D3C032AF}" dt="2020-11-03T21:24:42.676" v="574"/>
          <ac:spMkLst>
            <pc:docMk/>
            <pc:sldMk cId="1853708038" sldId="266"/>
            <ac:spMk id="7" creationId="{875AA434-D69B-4403-9715-EB6ED19318F3}"/>
          </ac:spMkLst>
        </pc:spChg>
        <pc:spChg chg="add mod">
          <ac:chgData name="Philipp Fenesan" userId="c7a34bec018ae3b2" providerId="LiveId" clId="{0024950D-91B8-41FD-A0C2-7362D3C032AF}" dt="2020-11-03T21:25:02.939" v="577" actId="108"/>
          <ac:spMkLst>
            <pc:docMk/>
            <pc:sldMk cId="1853708038" sldId="266"/>
            <ac:spMk id="8" creationId="{4773144A-7831-4D3F-8846-630E8A5E9819}"/>
          </ac:spMkLst>
        </pc:spChg>
      </pc:sldChg>
      <pc:sldChg chg="addSp delSp modSp mod">
        <pc:chgData name="Philipp Fenesan" userId="c7a34bec018ae3b2" providerId="LiveId" clId="{0024950D-91B8-41FD-A0C2-7362D3C032AF}" dt="2020-11-03T21:27:13.379" v="583" actId="478"/>
        <pc:sldMkLst>
          <pc:docMk/>
          <pc:sldMk cId="3398674882" sldId="268"/>
        </pc:sldMkLst>
        <pc:spChg chg="mod">
          <ac:chgData name="Philipp Fenesan" userId="c7a34bec018ae3b2" providerId="LiveId" clId="{0024950D-91B8-41FD-A0C2-7362D3C032AF}" dt="2020-11-03T21:15:46.971" v="504" actId="20577"/>
          <ac:spMkLst>
            <pc:docMk/>
            <pc:sldMk cId="3398674882" sldId="268"/>
            <ac:spMk id="3" creationId="{2DD3CF87-E897-452A-8D9B-61C8EA03CD8A}"/>
          </ac:spMkLst>
        </pc:spChg>
        <pc:spChg chg="del mod">
          <ac:chgData name="Philipp Fenesan" userId="c7a34bec018ae3b2" providerId="LiveId" clId="{0024950D-91B8-41FD-A0C2-7362D3C032AF}" dt="2020-11-03T21:27:13.379" v="583" actId="478"/>
          <ac:spMkLst>
            <pc:docMk/>
            <pc:sldMk cId="3398674882" sldId="268"/>
            <ac:spMk id="4" creationId="{41E0B3D4-E200-4541-85BE-E80DCE88DEBC}"/>
          </ac:spMkLst>
        </pc:spChg>
        <pc:spChg chg="add mod">
          <ac:chgData name="Philipp Fenesan" userId="c7a34bec018ae3b2" providerId="LiveId" clId="{0024950D-91B8-41FD-A0C2-7362D3C032AF}" dt="2020-11-03T21:25:13.712" v="579"/>
          <ac:spMkLst>
            <pc:docMk/>
            <pc:sldMk cId="3398674882" sldId="268"/>
            <ac:spMk id="5" creationId="{2D4710A9-A1BB-42CA-9892-DAAB49571A1B}"/>
          </ac:spMkLst>
        </pc:spChg>
        <pc:spChg chg="add">
          <ac:chgData name="Philipp Fenesan" userId="c7a34bec018ae3b2" providerId="LiveId" clId="{0024950D-91B8-41FD-A0C2-7362D3C032AF}" dt="2020-11-03T21:25:18.423" v="580" actId="22"/>
          <ac:spMkLst>
            <pc:docMk/>
            <pc:sldMk cId="3398674882" sldId="268"/>
            <ac:spMk id="7" creationId="{302C5874-CB02-45F0-90C0-9BFABABAD0C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987E9-D846-45D7-B0BA-09A404DDD18F}"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48302-4D0B-44CA-8F00-816E91755838}" type="slidenum">
              <a:rPr lang="en-US" smtClean="0"/>
              <a:t>‹Nr.›</a:t>
            </a:fld>
            <a:endParaRPr lang="en-US"/>
          </a:p>
        </p:txBody>
      </p:sp>
    </p:spTree>
    <p:extLst>
      <p:ext uri="{BB962C8B-B14F-4D97-AF65-F5344CB8AC3E}">
        <p14:creationId xmlns:p14="http://schemas.microsoft.com/office/powerpoint/2010/main" val="2090945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hauenstein.d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de-DE" sz="1200" kern="1200" dirty="0">
                <a:solidFill>
                  <a:schemeClr val="tx1"/>
                </a:solidFill>
                <a:effectLst/>
                <a:latin typeface="+mn-lt"/>
                <a:ea typeface="+mn-ea"/>
                <a:cs typeface="+mn-cs"/>
              </a:rPr>
              <a:t>Die Gemeinde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bekannter Luftkurort, der im südlichen Pfälzerwald liegt.</a:t>
            </a:r>
          </a:p>
          <a:p>
            <a:pPr fontAlgn="ct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begeistert Jung und Alt mit seiner vielfältigen Landschaft, geprägt von vielen Bergen „mit ihren zahlreichen bizarren Buntsandsteinfelsen und der wohltuenden Ruhe in frischer, klarer Luft“.</a:t>
            </a:r>
          </a:p>
          <a:p>
            <a:pPr fontAlgn="ctr"/>
            <a:r>
              <a:rPr lang="de-DE" sz="1200" kern="1200" dirty="0">
                <a:solidFill>
                  <a:schemeClr val="tx1"/>
                </a:solidFill>
                <a:effectLst/>
                <a:latin typeface="+mn-lt"/>
                <a:ea typeface="+mn-ea"/>
                <a:cs typeface="+mn-cs"/>
              </a:rPr>
              <a:t>Ebenso fließt die Queich durch die Gemeinde, ein 52km langer Nebenfluss des Oberrheins.</a:t>
            </a:r>
          </a:p>
          <a:p>
            <a:pPr fontAlgn="ctr"/>
            <a:r>
              <a:rPr lang="de-DE" sz="1200" kern="1200" dirty="0">
                <a:solidFill>
                  <a:schemeClr val="tx1"/>
                </a:solidFill>
                <a:effectLst/>
                <a:latin typeface="+mn-lt"/>
                <a:ea typeface="+mn-ea"/>
                <a:cs typeface="+mn-cs"/>
              </a:rPr>
              <a:t>Das Wetter in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typisch für die Gegend, gemäßigtes Klima, denn der umgebende Wald sorgt für ausreichend Niederschläge, welche allerdings durch die Trockenheit des Sommers ausgeglichen werden. </a:t>
            </a:r>
          </a:p>
          <a:p>
            <a:pPr fontAlgn="ctr"/>
            <a:r>
              <a:rPr lang="de-DE" sz="1200" kern="1200" dirty="0">
                <a:solidFill>
                  <a:schemeClr val="tx1"/>
                </a:solidFill>
                <a:effectLst/>
                <a:latin typeface="+mn-lt"/>
                <a:ea typeface="+mn-ea"/>
                <a:cs typeface="+mn-cs"/>
              </a:rPr>
              <a:t>Was die Gegend so reizvoll für Wanderer macht sind insgesamt acht Naturdenkmäler, die intakte Natur des Biosphärenreservates „Naturpark Pfälzerwald“, zahlreiche Burgen, Ruinen und historische Denkmäler, besondere Naturerscheinungen und natürlich die sieben Premiumwanderwege. </a:t>
            </a:r>
          </a:p>
          <a:p>
            <a:pPr fontAlgn="ctr"/>
            <a:r>
              <a:rPr lang="de-DE" sz="1200" kern="1200" dirty="0">
                <a:solidFill>
                  <a:schemeClr val="tx1"/>
                </a:solidFill>
                <a:effectLst/>
                <a:latin typeface="+mn-lt"/>
                <a:ea typeface="+mn-ea"/>
                <a:cs typeface="+mn-cs"/>
              </a:rPr>
              <a:t>Mit einer Höhe von 348m ü. NHN, liegt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ebenfalls auf einer angenehmen Höhe für Einsteiger, welche Höhen mit niedriger Sauerstoffkonzentration noch nicht bewältigen können.</a:t>
            </a:r>
          </a:p>
          <a:p>
            <a:pPr fontAlgn="ctr"/>
            <a:r>
              <a:rPr lang="de-DE" sz="1200" kern="1200" dirty="0">
                <a:solidFill>
                  <a:schemeClr val="tx1"/>
                </a:solidFill>
                <a:effectLst/>
                <a:latin typeface="+mn-lt"/>
                <a:ea typeface="+mn-ea"/>
                <a:cs typeface="+mn-cs"/>
              </a:rPr>
              <a:t>Auf die leichte Schulter sollte man die Wanderrouten jedoch nicht nehmen, da Erhebungen im Bereich von 324m bis hin zu 460,8m ü. NHN vorhanden sind.</a:t>
            </a:r>
          </a:p>
          <a:p>
            <a:pPr fontAlgn="ctr"/>
            <a:r>
              <a:rPr lang="de-DE" sz="1200" kern="1200" dirty="0">
                <a:solidFill>
                  <a:schemeClr val="tx1"/>
                </a:solidFill>
                <a:effectLst/>
                <a:latin typeface="+mn-lt"/>
                <a:ea typeface="+mn-ea"/>
                <a:cs typeface="+mn-cs"/>
              </a:rPr>
              <a:t> </a:t>
            </a:r>
          </a:p>
          <a:p>
            <a:pPr fontAlgn="ctr"/>
            <a:r>
              <a:rPr lang="de-DE" sz="1200" kern="1200" dirty="0">
                <a:solidFill>
                  <a:schemeClr val="tx1"/>
                </a:solidFill>
                <a:effectLst/>
                <a:latin typeface="+mn-lt"/>
                <a:ea typeface="+mn-ea"/>
                <a:cs typeface="+mn-cs"/>
              </a:rPr>
              <a:t>All diese Faktoren sorgen dafür, dass Hanau einen hohen Natur- und Erholungstourismus genießt.</a:t>
            </a:r>
          </a:p>
          <a:p>
            <a:r>
              <a:rPr lang="de-DE" sz="1200" u="sng" kern="1200" dirty="0">
                <a:solidFill>
                  <a:schemeClr val="tx1"/>
                </a:solidFill>
                <a:effectLst/>
                <a:latin typeface="+mn-lt"/>
                <a:ea typeface="+mn-ea"/>
                <a:cs typeface="+mn-cs"/>
                <a:hlinkClick r:id="rId3"/>
              </a:rPr>
              <a:t>http://www.hauenstein.de</a:t>
            </a:r>
            <a:r>
              <a:rPr lang="de-DE"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E9848302-4D0B-44CA-8F00-816E91755838}" type="slidenum">
              <a:rPr lang="en-US" smtClean="0"/>
              <a:t>5</a:t>
            </a:fld>
            <a:endParaRPr lang="en-US"/>
          </a:p>
        </p:txBody>
      </p:sp>
    </p:spTree>
    <p:extLst>
      <p:ext uri="{BB962C8B-B14F-4D97-AF65-F5344CB8AC3E}">
        <p14:creationId xmlns:p14="http://schemas.microsoft.com/office/powerpoint/2010/main" val="210143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B45734-1697-4AB7-959A-59021CEE7C63}" type="datetime1">
              <a:rPr lang="de-DE" smtClean="0"/>
              <a:t>03.11.2020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122302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0F9FB-1E8A-4CFC-BF19-70653968A72B}" type="datetime1">
              <a:rPr lang="de-DE" smtClean="0"/>
              <a:t>03.11.2020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88784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8791FF-7201-4729-B98B-5B802CB6FE26}" type="datetime1">
              <a:rPr lang="de-DE" smtClean="0"/>
              <a:t>03.11.2020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2519330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EBDE9D-3BF1-458B-B04E-AA7056777578}" type="datetime1">
              <a:rPr lang="de-DE" smtClean="0"/>
              <a:t>03.11.2020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991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79833-F89A-4CC5-AD26-2146F255572C}" type="datetime1">
              <a:rPr lang="de-DE" smtClean="0"/>
              <a:t>03.11.2020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514362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2CE2-D7A9-4F80-8471-7A4DA8B72368}" type="datetime1">
              <a:rPr lang="de-DE" smtClean="0"/>
              <a:t>03.11.2020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2706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9D6D1C-E905-4368-9630-7DD1E44954A8}" type="datetime1">
              <a:rPr lang="de-DE" smtClean="0"/>
              <a:t>03.11.2020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18421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27FA29-765F-442F-8C7E-8C4E33FBBD15}" type="datetime1">
              <a:rPr lang="de-DE" smtClean="0"/>
              <a:t>03.11.2020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68184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E08BA-6372-4F95-AB4E-CF7226F9351B}" type="datetime1">
              <a:rPr lang="de-DE" smtClean="0"/>
              <a:t>03.11.2020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111736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E0E78-BD63-486A-A840-5A82EE4DABDC}" type="datetime1">
              <a:rPr lang="de-DE" smtClean="0"/>
              <a:t>03.11.2020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268120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D033-6173-45D7-881C-01EDF48774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3BBE3-DE3C-4C80-A06C-A6AE6CFEF823}"/>
              </a:ext>
            </a:extLst>
          </p:cNvPr>
          <p:cNvSpPr>
            <a:spLocks noGrp="1"/>
          </p:cNvSpPr>
          <p:nvPr>
            <p:ph type="dt" sz="half" idx="10"/>
          </p:nvPr>
        </p:nvSpPr>
        <p:spPr/>
        <p:txBody>
          <a:bodyPr/>
          <a:lstStyle/>
          <a:p>
            <a:fld id="{FD088E02-9980-4083-8604-339DD30750A9}" type="datetime1">
              <a:rPr lang="de-DE" smtClean="0"/>
              <a:t>03.11.2020</a:t>
            </a:fld>
            <a:endParaRPr lang="en-US"/>
          </a:p>
        </p:txBody>
      </p:sp>
      <p:sp>
        <p:nvSpPr>
          <p:cNvPr id="4" name="Footer Placeholder 3">
            <a:extLst>
              <a:ext uri="{FF2B5EF4-FFF2-40B4-BE49-F238E27FC236}">
                <a16:creationId xmlns:a16="http://schemas.microsoft.com/office/drawing/2014/main" id="{AF4C2424-8284-486C-A041-1517BD8A9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8A374C-576B-4DCF-B1D6-F6A89FC3B5E9}"/>
              </a:ext>
            </a:extLst>
          </p:cNvPr>
          <p:cNvSpPr>
            <a:spLocks noGrp="1"/>
          </p:cNvSpPr>
          <p:nvPr>
            <p:ph type="sldNum" sz="quarter" idx="12"/>
          </p:nvPr>
        </p:nvSpPr>
        <p:spPr/>
        <p:txBody>
          <a:bodyPr/>
          <a:lstStyle/>
          <a:p>
            <a:fld id="{55605263-C902-48DB-AA98-994A2984047F}" type="slidenum">
              <a:rPr lang="en-US" smtClean="0"/>
              <a:t>‹Nr.›</a:t>
            </a:fld>
            <a:endParaRPr lang="en-US"/>
          </a:p>
        </p:txBody>
      </p:sp>
      <p:sp>
        <p:nvSpPr>
          <p:cNvPr id="7" name="Content Placeholder 6">
            <a:extLst>
              <a:ext uri="{FF2B5EF4-FFF2-40B4-BE49-F238E27FC236}">
                <a16:creationId xmlns:a16="http://schemas.microsoft.com/office/drawing/2014/main" id="{24582B67-3EF6-4599-A9C2-6E5A8487BB3B}"/>
              </a:ext>
            </a:extLst>
          </p:cNvPr>
          <p:cNvSpPr>
            <a:spLocks noGrp="1"/>
          </p:cNvSpPr>
          <p:nvPr>
            <p:ph sz="quarter" idx="13" hasCustomPrompt="1"/>
          </p:nvPr>
        </p:nvSpPr>
        <p:spPr>
          <a:xfrm>
            <a:off x="1704513" y="115888"/>
            <a:ext cx="7634796" cy="334962"/>
          </a:xfrm>
        </p:spPr>
        <p:txBody>
          <a:bodyPr/>
          <a:lstStyle>
            <a:lvl1pPr marL="0" indent="0">
              <a:buNone/>
              <a:defRPr/>
            </a:lvl1pPr>
          </a:lstStyle>
          <a:p>
            <a:pPr lvl="0"/>
            <a:r>
              <a:rPr lang="en-US" dirty="0"/>
              <a:t>Veronika Taranek – Philipp </a:t>
            </a:r>
            <a:r>
              <a:rPr lang="en-US" dirty="0" err="1"/>
              <a:t>Fenesan</a:t>
            </a:r>
            <a:r>
              <a:rPr lang="en-US" dirty="0"/>
              <a:t> – Nicolas </a:t>
            </a:r>
            <a:r>
              <a:rPr lang="en-US" dirty="0" err="1"/>
              <a:t>Geppert</a:t>
            </a:r>
            <a:r>
              <a:rPr lang="en-US" dirty="0"/>
              <a:t> – Lukas Werner</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652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2B8740-04A0-4F0F-BA2E-747FAA8552CF}" type="datetime1">
              <a:rPr lang="de-DE" smtClean="0"/>
              <a:t>03.11.2020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347040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340480-09C1-41B7-ACEE-F79B5ACF8268}" type="datetime1">
              <a:rPr lang="de-DE" smtClean="0"/>
              <a:t>03.11.2020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260503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76072F-ABDE-49C9-B45F-982F33145057}" type="datetime1">
              <a:rPr lang="de-DE" smtClean="0"/>
              <a:t>03.11.2020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268604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972E03-99BD-433F-85AD-6324DFFF3902}" type="datetime1">
              <a:rPr lang="de-DE" smtClean="0"/>
              <a:t>03.11.2020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390722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EFE40-CAA3-420B-8D0E-DBD5AB0FE83F}" type="datetime1">
              <a:rPr lang="de-DE" smtClean="0"/>
              <a:t>03.11.2020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199101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AC2435-A98B-4155-AB69-4F954FE6AEBB}" type="datetime1">
              <a:rPr lang="de-DE" smtClean="0"/>
              <a:t>03.11.2020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419735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9A2304-41B2-49D5-86E3-82760E9ED896}" type="datetime1">
              <a:rPr lang="de-DE" smtClean="0"/>
              <a:t>03.11.2020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605263-C902-48DB-AA98-994A2984047F}" type="slidenum">
              <a:rPr lang="en-US" smtClean="0"/>
              <a:t>‹Nr.›</a:t>
            </a:fld>
            <a:endParaRPr lang="en-US"/>
          </a:p>
        </p:txBody>
      </p:sp>
    </p:spTree>
    <p:extLst>
      <p:ext uri="{BB962C8B-B14F-4D97-AF65-F5344CB8AC3E}">
        <p14:creationId xmlns:p14="http://schemas.microsoft.com/office/powerpoint/2010/main" val="1179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7"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philipp.fenesan@studmail.hwg-lu.de" TargetMode="External"/><Relationship Id="rId2" Type="http://schemas.openxmlformats.org/officeDocument/2006/relationships/hyperlink" Target="mailto:veronika.taranek@studmail.hwg-lu.de" TargetMode="External"/><Relationship Id="rId1" Type="http://schemas.openxmlformats.org/officeDocument/2006/relationships/slideLayout" Target="../slideLayouts/slideLayout1.xml"/><Relationship Id="rId5" Type="http://schemas.openxmlformats.org/officeDocument/2006/relationships/hyperlink" Target="mailto:lukas.werner@studmail.hwg-lu.de" TargetMode="External"/><Relationship Id="rId4" Type="http://schemas.openxmlformats.org/officeDocument/2006/relationships/hyperlink" Target="mailto:nicolas.geppert@studmail.hwg-lu.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rlp.tourismusnetzwerk.info/2018/09/13/studie-zum-digitalen-verhalten-der-wanderer-bte-stell-ergebnisse-vor/"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rlp.tourismusnetzwerk.info/2018/09/13/studie-zum-digitalen-verhalten-der-wanderer-bte-stell-ergebnisse-vo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70FA-9858-42E8-8E6C-4AB33ABEB8BD}"/>
              </a:ext>
            </a:extLst>
          </p:cNvPr>
          <p:cNvSpPr>
            <a:spLocks noGrp="1"/>
          </p:cNvSpPr>
          <p:nvPr>
            <p:ph type="ctrTitle"/>
          </p:nvPr>
        </p:nvSpPr>
        <p:spPr/>
        <p:txBody>
          <a:bodyPr/>
          <a:lstStyle/>
          <a:p>
            <a:r>
              <a:rPr lang="en-US" dirty="0" err="1"/>
              <a:t>wanderoo</a:t>
            </a:r>
            <a:r>
              <a:rPr lang="en-US" dirty="0"/>
              <a:t> – Gruppe 3</a:t>
            </a:r>
          </a:p>
        </p:txBody>
      </p:sp>
      <p:sp>
        <p:nvSpPr>
          <p:cNvPr id="3" name="Subtitle 2">
            <a:extLst>
              <a:ext uri="{FF2B5EF4-FFF2-40B4-BE49-F238E27FC236}">
                <a16:creationId xmlns:a16="http://schemas.microsoft.com/office/drawing/2014/main" id="{6B5EA682-8093-444E-823D-AB3E711A34A3}"/>
              </a:ext>
            </a:extLst>
          </p:cNvPr>
          <p:cNvSpPr>
            <a:spLocks noGrp="1"/>
          </p:cNvSpPr>
          <p:nvPr>
            <p:ph type="subTitle" idx="1"/>
          </p:nvPr>
        </p:nvSpPr>
        <p:spPr/>
        <p:txBody>
          <a:bodyPr/>
          <a:lstStyle/>
          <a:p>
            <a:r>
              <a:rPr lang="en-US" dirty="0"/>
              <a:t>Veronika Taranek - Nicolas </a:t>
            </a:r>
            <a:r>
              <a:rPr lang="en-US" dirty="0" err="1"/>
              <a:t>Geppert</a:t>
            </a:r>
            <a:r>
              <a:rPr lang="en-US" dirty="0"/>
              <a:t> – Philipp </a:t>
            </a:r>
            <a:r>
              <a:rPr lang="en-US" dirty="0" err="1"/>
              <a:t>Fenesan</a:t>
            </a:r>
            <a:r>
              <a:rPr lang="en-US" dirty="0"/>
              <a:t> – Lukas Werner</a:t>
            </a:r>
          </a:p>
        </p:txBody>
      </p:sp>
      <p:sp>
        <p:nvSpPr>
          <p:cNvPr id="4" name="Date Placeholder 3">
            <a:extLst>
              <a:ext uri="{FF2B5EF4-FFF2-40B4-BE49-F238E27FC236}">
                <a16:creationId xmlns:a16="http://schemas.microsoft.com/office/drawing/2014/main" id="{FAF7B326-E508-4308-BA77-8BAB563EB711}"/>
              </a:ext>
            </a:extLst>
          </p:cNvPr>
          <p:cNvSpPr>
            <a:spLocks noGrp="1"/>
          </p:cNvSpPr>
          <p:nvPr>
            <p:ph type="dt" sz="half" idx="10"/>
          </p:nvPr>
        </p:nvSpPr>
        <p:spPr/>
        <p:txBody>
          <a:bodyPr/>
          <a:lstStyle/>
          <a:p>
            <a:fld id="{46B7071C-03FC-43DF-B990-14F749E9D9DA}" type="datetime1">
              <a:rPr lang="de-DE" smtClean="0"/>
              <a:t>03.11.2020</a:t>
            </a:fld>
            <a:endParaRPr lang="en-US" dirty="0"/>
          </a:p>
        </p:txBody>
      </p:sp>
    </p:spTree>
    <p:extLst>
      <p:ext uri="{BB962C8B-B14F-4D97-AF65-F5344CB8AC3E}">
        <p14:creationId xmlns:p14="http://schemas.microsoft.com/office/powerpoint/2010/main" val="5293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pic>
        <p:nvPicPr>
          <p:cNvPr id="4" name="Picture 3">
            <a:extLst>
              <a:ext uri="{FF2B5EF4-FFF2-40B4-BE49-F238E27FC236}">
                <a16:creationId xmlns:a16="http://schemas.microsoft.com/office/drawing/2014/main" id="{7B2D7089-3C34-4EF8-BDCF-89CC2F61C08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r="618" b="978"/>
          <a:stretch/>
        </p:blipFill>
        <p:spPr>
          <a:xfrm>
            <a:off x="0" y="96801"/>
            <a:ext cx="4740676" cy="6676982"/>
          </a:xfrm>
          <a:prstGeom prst="rect">
            <a:avLst/>
          </a:prstGeom>
        </p:spPr>
      </p:pic>
      <p:pic>
        <p:nvPicPr>
          <p:cNvPr id="3" name="Picture 2">
            <a:extLst>
              <a:ext uri="{FF2B5EF4-FFF2-40B4-BE49-F238E27FC236}">
                <a16:creationId xmlns:a16="http://schemas.microsoft.com/office/drawing/2014/main" id="{EE51DD68-657A-4FB6-AC13-5378B289913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4651899" y="1183690"/>
            <a:ext cx="4974785" cy="3743911"/>
          </a:xfrm>
          <a:prstGeom prst="rect">
            <a:avLst/>
          </a:prstGeom>
        </p:spPr>
      </p:pic>
    </p:spTree>
    <p:extLst>
      <p:ext uri="{BB962C8B-B14F-4D97-AF65-F5344CB8AC3E}">
        <p14:creationId xmlns:p14="http://schemas.microsoft.com/office/powerpoint/2010/main" val="4015413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pic>
        <p:nvPicPr>
          <p:cNvPr id="5" name="Picture 4">
            <a:extLst>
              <a:ext uri="{FF2B5EF4-FFF2-40B4-BE49-F238E27FC236}">
                <a16:creationId xmlns:a16="http://schemas.microsoft.com/office/drawing/2014/main" id="{5D77BC64-D583-48D4-9AD1-72901BF09C9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677334" y="82631"/>
            <a:ext cx="5149924" cy="6775369"/>
          </a:xfrm>
          <a:prstGeom prst="rect">
            <a:avLst/>
          </a:prstGeom>
        </p:spPr>
      </p:pic>
    </p:spTree>
    <p:extLst>
      <p:ext uri="{BB962C8B-B14F-4D97-AF65-F5344CB8AC3E}">
        <p14:creationId xmlns:p14="http://schemas.microsoft.com/office/powerpoint/2010/main" val="4029076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73E4-B193-441D-8A54-09AA7DF89A89}"/>
              </a:ext>
            </a:extLst>
          </p:cNvPr>
          <p:cNvSpPr>
            <a:spLocks noGrp="1"/>
          </p:cNvSpPr>
          <p:nvPr>
            <p:ph type="title"/>
          </p:nvPr>
        </p:nvSpPr>
        <p:spPr>
          <a:xfrm>
            <a:off x="6090445" y="609600"/>
            <a:ext cx="3183556" cy="1320800"/>
          </a:xfrm>
        </p:spPr>
        <p:txBody>
          <a:bodyPr anchor="ctr">
            <a:normAutofit/>
          </a:bodyPr>
          <a:lstStyle/>
          <a:p>
            <a:r>
              <a:rPr lang="en-US" dirty="0" err="1"/>
              <a:t>Datenbank</a:t>
            </a:r>
            <a:endParaRPr lang="en-US" dirty="0"/>
          </a:p>
        </p:txBody>
      </p:sp>
      <p:sp>
        <p:nvSpPr>
          <p:cNvPr id="3" name="Content Placeholder 2">
            <a:extLst>
              <a:ext uri="{FF2B5EF4-FFF2-40B4-BE49-F238E27FC236}">
                <a16:creationId xmlns:a16="http://schemas.microsoft.com/office/drawing/2014/main" id="{CD885E91-C09C-4371-8168-295BAD48D188}"/>
              </a:ext>
            </a:extLst>
          </p:cNvPr>
          <p:cNvSpPr>
            <a:spLocks noGrp="1"/>
          </p:cNvSpPr>
          <p:nvPr>
            <p:ph idx="1"/>
          </p:nvPr>
        </p:nvSpPr>
        <p:spPr>
          <a:xfrm>
            <a:off x="6094410" y="2160589"/>
            <a:ext cx="3176589" cy="3880773"/>
          </a:xfrm>
        </p:spPr>
        <p:txBody>
          <a:bodyPr>
            <a:normAutofit/>
          </a:bodyPr>
          <a:lstStyle/>
          <a:p>
            <a:r>
              <a:rPr lang="en-US"/>
              <a:t>Als Datenbanklösung nutzen wir als LocalHost eine MySQL-Datenbank</a:t>
            </a:r>
          </a:p>
          <a:p>
            <a:r>
              <a:rPr lang="en-US"/>
              <a:t>Die Anbindung an einen Server wäre möglich, soll jedoch nicht öffentlich auf dem Git liegen, da der Server privat aufgesetzt wurde</a:t>
            </a:r>
            <a:endParaRPr lang="en-US" dirty="0"/>
          </a:p>
        </p:txBody>
      </p:sp>
      <p:pic>
        <p:nvPicPr>
          <p:cNvPr id="6" name="Grafik 5">
            <a:extLst>
              <a:ext uri="{FF2B5EF4-FFF2-40B4-BE49-F238E27FC236}">
                <a16:creationId xmlns:a16="http://schemas.microsoft.com/office/drawing/2014/main" id="{8A0BAC4A-736B-4AB6-A329-C92FE80A095E}"/>
              </a:ext>
            </a:extLst>
          </p:cNvPr>
          <p:cNvPicPr>
            <a:picLocks noChangeAspect="1"/>
          </p:cNvPicPr>
          <p:nvPr/>
        </p:nvPicPr>
        <p:blipFill>
          <a:blip r:embed="rId2"/>
          <a:srcRect/>
          <a:stretch/>
        </p:blipFill>
        <p:spPr>
          <a:xfrm>
            <a:off x="800895" y="1284068"/>
            <a:ext cx="5060830" cy="4278228"/>
          </a:xfrm>
          <a:prstGeom prst="rect">
            <a:avLst/>
          </a:prstGeom>
        </p:spPr>
      </p:pic>
      <p:sp>
        <p:nvSpPr>
          <p:cNvPr id="7" name="Date Placeholder 3">
            <a:extLst>
              <a:ext uri="{FF2B5EF4-FFF2-40B4-BE49-F238E27FC236}">
                <a16:creationId xmlns:a16="http://schemas.microsoft.com/office/drawing/2014/main" id="{BAD5D7EE-33EA-45D2-A694-351C748A2C0C}"/>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r>
              <a:rPr lang="de-DE" sz="1400"/>
              <a:t>Veronika Taranek, Philipp Fenesan, Nicolas Geppert, Lukas Werner</a:t>
            </a:r>
            <a:endParaRPr lang="en-US"/>
          </a:p>
        </p:txBody>
      </p:sp>
      <p:sp>
        <p:nvSpPr>
          <p:cNvPr id="9" name="Date Placeholder 3">
            <a:extLst>
              <a:ext uri="{FF2B5EF4-FFF2-40B4-BE49-F238E27FC236}">
                <a16:creationId xmlns:a16="http://schemas.microsoft.com/office/drawing/2014/main" id="{334A33EB-02E1-40B2-B774-9C5BABFD0FC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5665C720-CFBA-4CD6-B44E-E52DA515AFF8}" type="datetime1">
              <a:rPr lang="de-DE" sz="1400" smtClean="0"/>
              <a:pPr>
                <a:spcAft>
                  <a:spcPts val="600"/>
                </a:spcAft>
              </a:pPr>
              <a:t>03.11.2020</a:t>
            </a:fld>
            <a:endParaRPr lang="en-US"/>
          </a:p>
        </p:txBody>
      </p:sp>
    </p:spTree>
    <p:extLst>
      <p:ext uri="{BB962C8B-B14F-4D97-AF65-F5344CB8AC3E}">
        <p14:creationId xmlns:p14="http://schemas.microsoft.com/office/powerpoint/2010/main" val="1952191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6C46-E723-4487-8FAA-27EA8E6D921A}"/>
              </a:ext>
            </a:extLst>
          </p:cNvPr>
          <p:cNvSpPr>
            <a:spLocks noGrp="1"/>
          </p:cNvSpPr>
          <p:nvPr>
            <p:ph type="title"/>
          </p:nvPr>
        </p:nvSpPr>
        <p:spPr/>
        <p:txBody>
          <a:bodyPr/>
          <a:lstStyle/>
          <a:p>
            <a:r>
              <a:rPr lang="en-US" dirty="0"/>
              <a:t>App-Demo	</a:t>
            </a:r>
          </a:p>
        </p:txBody>
      </p:sp>
      <p:sp>
        <p:nvSpPr>
          <p:cNvPr id="3" name="Text Placeholder 2">
            <a:extLst>
              <a:ext uri="{FF2B5EF4-FFF2-40B4-BE49-F238E27FC236}">
                <a16:creationId xmlns:a16="http://schemas.microsoft.com/office/drawing/2014/main" id="{4D0F4875-D43D-43C5-8207-AF4354D75E62}"/>
              </a:ext>
            </a:extLst>
          </p:cNvPr>
          <p:cNvSpPr>
            <a:spLocks noGrp="1"/>
          </p:cNvSpPr>
          <p:nvPr>
            <p:ph type="body" idx="1"/>
          </p:nvPr>
        </p:nvSpPr>
        <p:spPr/>
        <p:txBody>
          <a:bodyPr/>
          <a:lstStyle/>
          <a:p>
            <a:r>
              <a:rPr lang="en-US" dirty="0"/>
              <a:t>So </a:t>
            </a:r>
            <a:r>
              <a:rPr lang="en-US" dirty="0" err="1"/>
              <a:t>sieht</a:t>
            </a:r>
            <a:r>
              <a:rPr lang="en-US" dirty="0"/>
              <a:t> das </a:t>
            </a:r>
            <a:r>
              <a:rPr lang="en-US" dirty="0" err="1"/>
              <a:t>Ergebnis</a:t>
            </a:r>
            <a:r>
              <a:rPr lang="en-US" dirty="0"/>
              <a:t> </a:t>
            </a:r>
            <a:r>
              <a:rPr lang="en-US" dirty="0" err="1"/>
              <a:t>aus</a:t>
            </a:r>
            <a:endParaRPr lang="en-US" dirty="0"/>
          </a:p>
        </p:txBody>
      </p:sp>
      <p:pic>
        <p:nvPicPr>
          <p:cNvPr id="4" name="Picture 3">
            <a:extLst>
              <a:ext uri="{FF2B5EF4-FFF2-40B4-BE49-F238E27FC236}">
                <a16:creationId xmlns:a16="http://schemas.microsoft.com/office/drawing/2014/main" id="{EC34116E-A0C7-4056-9C3A-084E5F145011}"/>
              </a:ext>
            </a:extLst>
          </p:cNvPr>
          <p:cNvPicPr>
            <a:picLocks noChangeAspect="1"/>
          </p:cNvPicPr>
          <p:nvPr/>
        </p:nvPicPr>
        <p:blipFill>
          <a:blip r:embed="rId2"/>
          <a:stretch>
            <a:fillRect/>
          </a:stretch>
        </p:blipFill>
        <p:spPr>
          <a:xfrm>
            <a:off x="4337644" y="692458"/>
            <a:ext cx="3263854" cy="5932704"/>
          </a:xfrm>
          <a:prstGeom prst="rect">
            <a:avLst/>
          </a:prstGeom>
        </p:spPr>
      </p:pic>
      <p:sp>
        <p:nvSpPr>
          <p:cNvPr id="6" name="Date Placeholder 3">
            <a:extLst>
              <a:ext uri="{FF2B5EF4-FFF2-40B4-BE49-F238E27FC236}">
                <a16:creationId xmlns:a16="http://schemas.microsoft.com/office/drawing/2014/main" id="{BA3E6D44-C658-4213-A1F5-841F44285620}"/>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7" name="Date Placeholder 3">
            <a:extLst>
              <a:ext uri="{FF2B5EF4-FFF2-40B4-BE49-F238E27FC236}">
                <a16:creationId xmlns:a16="http://schemas.microsoft.com/office/drawing/2014/main" id="{CCE9FA8C-0217-4499-AC7E-9CD7B17667BB}"/>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551848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Registrierung</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Beschreibung</a:t>
            </a:r>
          </a:p>
          <a:p>
            <a:pPr marL="457200" lvl="1" indent="0">
              <a:buNone/>
            </a:pPr>
            <a:r>
              <a:rPr lang="de-DE" dirty="0"/>
              <a:t>Dieser </a:t>
            </a:r>
            <a:r>
              <a:rPr lang="de-DE" dirty="0" err="1"/>
              <a:t>Use</a:t>
            </a:r>
            <a:r>
              <a:rPr lang="de-DE" dirty="0"/>
              <a:t> Case beschreibt wie der Benutzer sich einen Account bei </a:t>
            </a:r>
            <a:r>
              <a:rPr lang="de-DE" dirty="0" err="1"/>
              <a:t>wanderoo</a:t>
            </a:r>
            <a:r>
              <a:rPr lang="de-DE" dirty="0"/>
              <a:t> anlegt</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muss vorhanden sein</a:t>
            </a:r>
          </a:p>
          <a:p>
            <a:pPr marL="457200" lvl="1" indent="0">
              <a:buNone/>
            </a:pPr>
            <a:r>
              <a:rPr lang="de-DE" dirty="0"/>
              <a:t>Der Benutzer darf nicht vorhanden sein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534354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Registrierung</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Ereignisfluss</a:t>
            </a:r>
          </a:p>
          <a:p>
            <a:pPr marL="457200" lvl="1" indent="0">
              <a:buNone/>
            </a:pPr>
            <a:r>
              <a:rPr lang="de-DE" dirty="0"/>
              <a:t>Im Login-Screen muss auf Registrieren gedrückt werden</a:t>
            </a:r>
          </a:p>
          <a:p>
            <a:pPr marL="457200" lvl="1" indent="0">
              <a:buNone/>
            </a:pPr>
            <a:r>
              <a:rPr lang="de-DE" dirty="0"/>
              <a:t>Reale Benutzerdaten müssen eingegeben werden</a:t>
            </a:r>
          </a:p>
          <a:p>
            <a:pPr marL="457200" lvl="1" indent="0">
              <a:buNone/>
            </a:pPr>
            <a:r>
              <a:rPr lang="de-DE" dirty="0"/>
              <a:t>Der Registrieren-Knopf muss gedrückt werden</a:t>
            </a:r>
          </a:p>
          <a:p>
            <a:pPr marL="57150" indent="0">
              <a:buNone/>
            </a:pPr>
            <a:r>
              <a:rPr lang="de-DE" b="1" dirty="0"/>
              <a:t>Nachbedingung</a:t>
            </a:r>
          </a:p>
          <a:p>
            <a:pPr marL="457200" lvl="1" indent="0">
              <a:buNone/>
            </a:pPr>
            <a:r>
              <a:rPr lang="de-DE" dirty="0"/>
              <a:t>Erfolgreich: Registrierung abgeschlossen, Menü-Screen wird angezeigt</a:t>
            </a:r>
          </a:p>
          <a:p>
            <a:pPr marL="457200" lvl="1" indent="0">
              <a:buNone/>
            </a:pPr>
            <a:r>
              <a:rPr lang="de-DE" dirty="0"/>
              <a:t>Fehler: Registrierung fehlgeschlagen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4250805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Mein </a:t>
            </a:r>
            <a:r>
              <a:rPr lang="en-US" dirty="0" err="1"/>
              <a:t>Profil</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1"/>
            <a:ext cx="8596668" cy="5505450"/>
          </a:xfrm>
        </p:spPr>
        <p:txBody>
          <a:bodyPr>
            <a:normAutofit/>
          </a:bodyPr>
          <a:lstStyle/>
          <a:p>
            <a:pPr marL="0" indent="0">
              <a:buNone/>
            </a:pPr>
            <a:r>
              <a:rPr lang="de-DE" sz="2100" b="1" dirty="0"/>
              <a:t>Beschreibung</a:t>
            </a:r>
          </a:p>
          <a:p>
            <a:pPr marL="457200" lvl="1" indent="0">
              <a:buNone/>
            </a:pPr>
            <a:r>
              <a:rPr lang="de-DE" sz="1800" dirty="0"/>
              <a:t>Dieser </a:t>
            </a:r>
            <a:r>
              <a:rPr lang="de-DE" sz="1800" dirty="0" err="1"/>
              <a:t>Use</a:t>
            </a:r>
            <a:r>
              <a:rPr lang="de-DE" sz="1800" dirty="0"/>
              <a:t> Case beschreibt wie der Benutzer seine Einstellungen über Mein Profil individualisieren kann</a:t>
            </a:r>
          </a:p>
          <a:p>
            <a:pPr marL="0" indent="0">
              <a:buNone/>
            </a:pPr>
            <a:r>
              <a:rPr lang="de-DE" sz="2100" b="1" dirty="0"/>
              <a:t>Beteiligte</a:t>
            </a:r>
          </a:p>
          <a:p>
            <a:pPr marL="457200" lvl="1" indent="0">
              <a:buNone/>
            </a:pPr>
            <a:r>
              <a:rPr lang="de-DE" sz="1800" dirty="0"/>
              <a:t>Benutzer</a:t>
            </a:r>
          </a:p>
          <a:p>
            <a:pPr marL="0" indent="0">
              <a:buNone/>
            </a:pPr>
            <a:r>
              <a:rPr lang="de-DE" sz="2100" b="1" dirty="0"/>
              <a:t>Voraussetzungen</a:t>
            </a:r>
          </a:p>
          <a:p>
            <a:pPr marL="457200" lvl="1" indent="0">
              <a:buNone/>
            </a:pPr>
            <a:r>
              <a:rPr lang="de-DE" sz="1800" dirty="0"/>
              <a:t>Datenbankverbindung muss vorhanden sein</a:t>
            </a:r>
          </a:p>
          <a:p>
            <a:pPr marL="457200" lvl="1" indent="0">
              <a:buNone/>
            </a:pPr>
            <a:r>
              <a:rPr lang="de-DE" sz="1800" dirty="0"/>
              <a:t>Der Benutzer muss erfolgreich eingeloggt sein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208265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Mein </a:t>
            </a:r>
            <a:r>
              <a:rPr lang="en-US" dirty="0" err="1"/>
              <a:t>Profil</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1"/>
            <a:ext cx="8596668" cy="5505450"/>
          </a:xfrm>
        </p:spPr>
        <p:txBody>
          <a:bodyPr>
            <a:normAutofit/>
          </a:bodyPr>
          <a:lstStyle/>
          <a:p>
            <a:pPr marL="0" indent="0">
              <a:buNone/>
            </a:pPr>
            <a:r>
              <a:rPr lang="de-DE" sz="2100" b="1" dirty="0"/>
              <a:t>Ereignisfluss</a:t>
            </a:r>
          </a:p>
          <a:p>
            <a:pPr marL="457200" lvl="1" indent="0">
              <a:buNone/>
            </a:pPr>
            <a:r>
              <a:rPr lang="de-DE" sz="1800" dirty="0"/>
              <a:t>Im Menu Screen muss auf Mein Profil gedrückt werden</a:t>
            </a:r>
          </a:p>
          <a:p>
            <a:pPr marL="457200" lvl="1" indent="0">
              <a:buNone/>
            </a:pPr>
            <a:r>
              <a:rPr lang="de-DE" sz="1800" dirty="0"/>
              <a:t>Der Profil Bearbeiten-Button muss gedrückt werden</a:t>
            </a:r>
          </a:p>
          <a:p>
            <a:pPr marL="457200" lvl="1" indent="0">
              <a:buNone/>
            </a:pPr>
            <a:r>
              <a:rPr lang="de-DE" sz="1800" dirty="0"/>
              <a:t>Der Benutzername und die E-Mail-Adresse kann über die Texteingabe geändert werden</a:t>
            </a:r>
          </a:p>
          <a:p>
            <a:pPr marL="457200" lvl="1" indent="0">
              <a:buNone/>
            </a:pPr>
            <a:r>
              <a:rPr lang="de-DE" sz="1800" dirty="0"/>
              <a:t>Das Level kann über die Combobox verändert werden</a:t>
            </a:r>
          </a:p>
          <a:p>
            <a:pPr marL="457200" lvl="1" indent="0">
              <a:buNone/>
            </a:pPr>
            <a:r>
              <a:rPr lang="de-DE" sz="1800" dirty="0"/>
              <a:t>Über den Neues Profilbild-Button kann ein neues Profilbild angelegt werden</a:t>
            </a:r>
          </a:p>
          <a:p>
            <a:pPr marL="457200" lvl="1" indent="0">
              <a:buNone/>
            </a:pPr>
            <a:r>
              <a:rPr lang="de-DE" sz="1800" dirty="0"/>
              <a:t>Über den Passwort ändern-Button kann das Passwort geändert werden</a:t>
            </a:r>
          </a:p>
          <a:p>
            <a:pPr marL="457200" lvl="1" indent="0">
              <a:buNone/>
            </a:pPr>
            <a:r>
              <a:rPr lang="de-DE" sz="1800" dirty="0"/>
              <a:t>Die Änderungen werden nur gespeichert, wenn nach der Eingabe der Speichern-Button betätigt wird</a:t>
            </a:r>
          </a:p>
          <a:p>
            <a:pPr marL="57150" indent="0">
              <a:buNone/>
            </a:pPr>
            <a:r>
              <a:rPr lang="de-DE" sz="2100" b="1" dirty="0"/>
              <a:t>Nachbedingung</a:t>
            </a:r>
          </a:p>
          <a:p>
            <a:pPr marL="457200" lvl="1" indent="0">
              <a:buNone/>
            </a:pPr>
            <a:r>
              <a:rPr lang="de-DE" sz="1800" dirty="0"/>
              <a:t>Erfolgreich: Die Änderungen werden im Mein Profil-Screen angezeigt</a:t>
            </a:r>
          </a:p>
          <a:p>
            <a:pPr marL="457200" lvl="1" indent="0">
              <a:buNone/>
            </a:pPr>
            <a:r>
              <a:rPr lang="de-DE" sz="1800" dirty="0"/>
              <a:t>Fehler: Die Änderungen konnten nicht übernommen werden und es werden veraltete Daten im Mein Profil-Screen angezeigt</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4289056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Karte</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Beschreibung</a:t>
            </a:r>
          </a:p>
          <a:p>
            <a:pPr marL="457200" lvl="1" indent="0">
              <a:buNone/>
            </a:pPr>
            <a:r>
              <a:rPr lang="de-DE" dirty="0"/>
              <a:t>Dieser </a:t>
            </a:r>
            <a:r>
              <a:rPr lang="de-DE" dirty="0" err="1"/>
              <a:t>Use</a:t>
            </a:r>
            <a:r>
              <a:rPr lang="de-DE" dirty="0"/>
              <a:t> Case beschreibt wie der Benutzer seine Wanderroute konfigurieren kann</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muss vorhanden sein</a:t>
            </a:r>
          </a:p>
          <a:p>
            <a:pPr marL="457200" lvl="1" indent="0">
              <a:buNone/>
            </a:pPr>
            <a:r>
              <a:rPr lang="de-DE" dirty="0"/>
              <a:t>Der Benutzer muss erfolgreich eingeloggt sein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940434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Karte</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Ereignisfluss</a:t>
            </a:r>
          </a:p>
          <a:p>
            <a:pPr marL="457200" lvl="1" indent="0">
              <a:buNone/>
            </a:pPr>
            <a:r>
              <a:rPr lang="de-DE" dirty="0"/>
              <a:t>Im Menü-Screen muss auf den Karte-Button gedrückt werden</a:t>
            </a:r>
          </a:p>
          <a:p>
            <a:pPr marL="457200" lvl="1" indent="0">
              <a:buNone/>
            </a:pPr>
            <a:r>
              <a:rPr lang="de-DE" dirty="0"/>
              <a:t>Der Benutzer kann über die Textfelder die Routenlänge und den gewünschten Höhenunterschied für seine Wanderroute angeben</a:t>
            </a:r>
          </a:p>
          <a:p>
            <a:pPr marL="457200" lvl="1" indent="0">
              <a:buNone/>
            </a:pPr>
            <a:r>
              <a:rPr lang="de-DE" dirty="0"/>
              <a:t>Um die Änderungen zu speichern, muss der Bestätigen-Button betätigt werden</a:t>
            </a:r>
          </a:p>
          <a:p>
            <a:pPr marL="57150" indent="0">
              <a:buNone/>
            </a:pPr>
            <a:r>
              <a:rPr lang="de-DE" b="1" dirty="0"/>
              <a:t>Nachbedingung</a:t>
            </a:r>
          </a:p>
          <a:p>
            <a:pPr marL="457200" lvl="1" indent="0">
              <a:buNone/>
            </a:pPr>
            <a:r>
              <a:rPr lang="de-DE" dirty="0"/>
              <a:t>Erfolgreich: Wanderroutenlänge und Höhenunterschied wird gespeichert</a:t>
            </a:r>
          </a:p>
          <a:p>
            <a:pPr marL="457200" lvl="1" indent="0">
              <a:buNone/>
            </a:pPr>
            <a:r>
              <a:rPr lang="de-DE" dirty="0"/>
              <a:t>Fehler: Wanderroutenlänge und Höhenunterschied kann nicht gespeichert werden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17204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B43C-842D-49BB-89C2-531DD9DAD310}"/>
              </a:ext>
            </a:extLst>
          </p:cNvPr>
          <p:cNvSpPr>
            <a:spLocks noGrp="1"/>
          </p:cNvSpPr>
          <p:nvPr>
            <p:ph type="title"/>
          </p:nvPr>
        </p:nvSpPr>
        <p:spPr/>
        <p:txBody>
          <a:bodyPr/>
          <a:lstStyle/>
          <a:p>
            <a:r>
              <a:rPr lang="en-US" dirty="0" err="1"/>
              <a:t>Inhalt</a:t>
            </a:r>
            <a:endParaRPr lang="en-US" dirty="0"/>
          </a:p>
        </p:txBody>
      </p:sp>
      <p:sp>
        <p:nvSpPr>
          <p:cNvPr id="3" name="Content Placeholder 2">
            <a:extLst>
              <a:ext uri="{FF2B5EF4-FFF2-40B4-BE49-F238E27FC236}">
                <a16:creationId xmlns:a16="http://schemas.microsoft.com/office/drawing/2014/main" id="{73A9E071-3753-44F0-8939-43A257530779}"/>
              </a:ext>
            </a:extLst>
          </p:cNvPr>
          <p:cNvSpPr>
            <a:spLocks noGrp="1"/>
          </p:cNvSpPr>
          <p:nvPr>
            <p:ph idx="1"/>
          </p:nvPr>
        </p:nvSpPr>
        <p:spPr/>
        <p:txBody>
          <a:bodyPr>
            <a:normAutofit/>
          </a:bodyPr>
          <a:lstStyle/>
          <a:p>
            <a:r>
              <a:rPr lang="de-DE" dirty="0"/>
              <a:t>Problemstellung</a:t>
            </a:r>
          </a:p>
          <a:p>
            <a:r>
              <a:rPr lang="de-DE" dirty="0"/>
              <a:t>Wanderführer</a:t>
            </a:r>
          </a:p>
          <a:p>
            <a:r>
              <a:rPr lang="de-DE" dirty="0"/>
              <a:t>Hauenstein</a:t>
            </a:r>
          </a:p>
          <a:p>
            <a:r>
              <a:rPr lang="de-DE" dirty="0"/>
              <a:t>Wozu eine Wanderführer-App?</a:t>
            </a:r>
          </a:p>
          <a:p>
            <a:r>
              <a:rPr lang="de-DE" dirty="0"/>
              <a:t>Prototyp</a:t>
            </a:r>
          </a:p>
          <a:p>
            <a:r>
              <a:rPr lang="de-DE" dirty="0"/>
              <a:t>Was wurde implementiert?</a:t>
            </a:r>
          </a:p>
          <a:p>
            <a:r>
              <a:rPr lang="de-DE" dirty="0"/>
              <a:t>Aufbau der App</a:t>
            </a:r>
          </a:p>
          <a:p>
            <a:r>
              <a:rPr lang="de-DE" dirty="0"/>
              <a:t>Datenbankeinbindung</a:t>
            </a:r>
          </a:p>
          <a:p>
            <a:r>
              <a:rPr lang="de-DE" dirty="0"/>
              <a:t>App-Demo</a:t>
            </a:r>
          </a:p>
        </p:txBody>
      </p:sp>
      <p:sp>
        <p:nvSpPr>
          <p:cNvPr id="4" name="Date Placeholder 3">
            <a:extLst>
              <a:ext uri="{FF2B5EF4-FFF2-40B4-BE49-F238E27FC236}">
                <a16:creationId xmlns:a16="http://schemas.microsoft.com/office/drawing/2014/main" id="{4AC01FB9-36E0-4F50-94AD-42B7C461E75F}"/>
              </a:ext>
            </a:extLst>
          </p:cNvPr>
          <p:cNvSpPr>
            <a:spLocks noGrp="1"/>
          </p:cNvSpPr>
          <p:nvPr>
            <p:ph type="dt" sz="half" idx="10"/>
          </p:nvPr>
        </p:nvSpPr>
        <p:spPr>
          <a:xfrm>
            <a:off x="677334" y="231051"/>
            <a:ext cx="1071566" cy="378549"/>
          </a:xfrm>
        </p:spPr>
        <p:txBody>
          <a:bodyPr vert="horz" lIns="91440" tIns="45720" rIns="91440" bIns="45720" rtlCol="0" anchor="ctr"/>
          <a:lstStyle/>
          <a:p>
            <a:r>
              <a:rPr lang="de-DE" sz="1400" dirty="0"/>
              <a:t>03.11.2020</a:t>
            </a:r>
            <a:endParaRPr lang="en-US" sz="1400" dirty="0"/>
          </a:p>
        </p:txBody>
      </p:sp>
      <p:sp>
        <p:nvSpPr>
          <p:cNvPr id="5" name="Date Placeholder 3">
            <a:extLst>
              <a:ext uri="{FF2B5EF4-FFF2-40B4-BE49-F238E27FC236}">
                <a16:creationId xmlns:a16="http://schemas.microsoft.com/office/drawing/2014/main" id="{E52FD333-5761-475D-B05E-3F4A8DFFEF1E}"/>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02311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Exception-Handling</a:t>
            </a:r>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Beschreibung</a:t>
            </a:r>
          </a:p>
          <a:p>
            <a:pPr marL="457200" lvl="1" indent="0">
              <a:buNone/>
            </a:pPr>
            <a:r>
              <a:rPr lang="de-DE" dirty="0"/>
              <a:t>Dieser </a:t>
            </a:r>
            <a:r>
              <a:rPr lang="de-DE" dirty="0" err="1"/>
              <a:t>Use</a:t>
            </a:r>
            <a:r>
              <a:rPr lang="de-DE" dirty="0"/>
              <a:t> Case beschreibt das </a:t>
            </a:r>
            <a:r>
              <a:rPr lang="de-DE" dirty="0" err="1"/>
              <a:t>Exception</a:t>
            </a:r>
            <a:r>
              <a:rPr lang="de-DE" dirty="0"/>
              <a:t>-Handling bei fehlender Datenbankverbindung und falschen Log-In-Daten</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darf nicht vorhanden sein</a:t>
            </a:r>
          </a:p>
          <a:p>
            <a:pPr marL="457200" lvl="1" indent="0">
              <a:buNone/>
            </a:pPr>
            <a:r>
              <a:rPr lang="de-DE" dirty="0"/>
              <a:t>Der Benutzer gibt falsche Daten im Log-In an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983617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Exception-Handling</a:t>
            </a:r>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Ereignisfluss</a:t>
            </a:r>
          </a:p>
          <a:p>
            <a:pPr marL="457200" lvl="1" indent="0">
              <a:buNone/>
            </a:pPr>
            <a:r>
              <a:rPr lang="de-DE" dirty="0"/>
              <a:t>Die Applikation wird gestartet</a:t>
            </a:r>
          </a:p>
          <a:p>
            <a:pPr marL="457200" lvl="1" indent="0">
              <a:buNone/>
            </a:pPr>
            <a:r>
              <a:rPr lang="de-DE" dirty="0"/>
              <a:t>Der Log-In-Screen öffnet sich</a:t>
            </a:r>
          </a:p>
          <a:p>
            <a:pPr marL="457200" lvl="1" indent="0">
              <a:buNone/>
            </a:pPr>
            <a:r>
              <a:rPr lang="de-DE" dirty="0"/>
              <a:t>Der Benutzer gibt falsche Daten ein</a:t>
            </a:r>
          </a:p>
          <a:p>
            <a:pPr marL="57150" indent="0">
              <a:buNone/>
            </a:pPr>
            <a:r>
              <a:rPr lang="de-DE" b="1" dirty="0"/>
              <a:t>Nachbedingung</a:t>
            </a:r>
          </a:p>
          <a:p>
            <a:pPr marL="457200" lvl="1" indent="0">
              <a:buNone/>
            </a:pPr>
            <a:r>
              <a:rPr lang="de-DE" dirty="0"/>
              <a:t>Erfolgreich bei nicht verbundener Datenbank: Der Screen wird weiß und es wird ausgegeben, dass die Verbindung zur Datenbank nicht hergestellt werden konnte</a:t>
            </a:r>
          </a:p>
          <a:p>
            <a:pPr marL="457200" lvl="1" indent="0">
              <a:buNone/>
            </a:pPr>
            <a:r>
              <a:rPr lang="de-DE" dirty="0"/>
              <a:t>Fehler bei nicht verbundener Datenbank: Der Log-In-Screen wird angezeigt</a:t>
            </a:r>
          </a:p>
          <a:p>
            <a:pPr marL="457200" lvl="1" indent="0">
              <a:buNone/>
            </a:pPr>
            <a:r>
              <a:rPr lang="de-DE" dirty="0"/>
              <a:t>Erfolgreich bei falschen Eingaben: Roter Text wird angezeigt: Falscher Benutzername (bei falschem Benutzernamen als Eingabefehler)</a:t>
            </a:r>
          </a:p>
          <a:p>
            <a:pPr marL="457200" lvl="1" indent="0">
              <a:buNone/>
            </a:pPr>
            <a:r>
              <a:rPr lang="de-DE" dirty="0"/>
              <a:t>Fehler bei falschen Eingaben: Der Menu-Screen wird angezeigt</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699817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3E65-E2C5-4910-B614-28FAF037FACC}"/>
              </a:ext>
            </a:extLst>
          </p:cNvPr>
          <p:cNvSpPr>
            <a:spLocks noGrp="1"/>
          </p:cNvSpPr>
          <p:nvPr>
            <p:ph type="ctrTitle"/>
          </p:nvPr>
        </p:nvSpPr>
        <p:spPr/>
        <p:txBody>
          <a:bodyPr/>
          <a:lstStyle/>
          <a:p>
            <a:r>
              <a:rPr lang="en-US" dirty="0" err="1"/>
              <a:t>Vielen</a:t>
            </a:r>
            <a:r>
              <a:rPr lang="en-US" dirty="0"/>
              <a:t> Dank </a:t>
            </a:r>
            <a:r>
              <a:rPr lang="en-US" dirty="0" err="1"/>
              <a:t>für</a:t>
            </a:r>
            <a:r>
              <a:rPr lang="en-US" dirty="0"/>
              <a:t> </a:t>
            </a:r>
            <a:r>
              <a:rPr lang="en-US" dirty="0" err="1"/>
              <a:t>Ihre</a:t>
            </a:r>
            <a:r>
              <a:rPr lang="en-US" dirty="0"/>
              <a:t> </a:t>
            </a:r>
            <a:r>
              <a:rPr lang="en-US" dirty="0" err="1"/>
              <a:t>Aufmerksamkeit</a:t>
            </a:r>
            <a:r>
              <a:rPr lang="en-US" dirty="0"/>
              <a:t>!</a:t>
            </a:r>
          </a:p>
        </p:txBody>
      </p:sp>
      <p:sp>
        <p:nvSpPr>
          <p:cNvPr id="3" name="Subtitle 2">
            <a:extLst>
              <a:ext uri="{FF2B5EF4-FFF2-40B4-BE49-F238E27FC236}">
                <a16:creationId xmlns:a16="http://schemas.microsoft.com/office/drawing/2014/main" id="{41146A61-9AD4-4D27-A779-3F68A3742FED}"/>
              </a:ext>
            </a:extLst>
          </p:cNvPr>
          <p:cNvSpPr>
            <a:spLocks noGrp="1"/>
          </p:cNvSpPr>
          <p:nvPr>
            <p:ph type="subTitle" idx="1"/>
          </p:nvPr>
        </p:nvSpPr>
        <p:spPr>
          <a:xfrm>
            <a:off x="1507067" y="4050833"/>
            <a:ext cx="7766936" cy="1896961"/>
          </a:xfrm>
        </p:spPr>
        <p:txBody>
          <a:bodyPr>
            <a:normAutofit fontScale="92500" lnSpcReduction="20000"/>
          </a:bodyPr>
          <a:lstStyle/>
          <a:p>
            <a:pPr algn="l"/>
            <a:r>
              <a:rPr lang="en-US" dirty="0"/>
              <a:t>Bei </a:t>
            </a:r>
            <a:r>
              <a:rPr lang="en-US" dirty="0" err="1"/>
              <a:t>Fragen</a:t>
            </a:r>
            <a:r>
              <a:rPr lang="en-US" dirty="0"/>
              <a:t>:</a:t>
            </a:r>
          </a:p>
          <a:p>
            <a:pPr algn="l"/>
            <a:br>
              <a:rPr lang="en-US" dirty="0"/>
            </a:br>
            <a:r>
              <a:rPr lang="en-US" dirty="0"/>
              <a:t>Veronika Taranek: </a:t>
            </a:r>
            <a:r>
              <a:rPr lang="en-US" dirty="0">
                <a:hlinkClick r:id="rId2"/>
              </a:rPr>
              <a:t>veronika.taranek@studmail.hwg-lu.de</a:t>
            </a:r>
            <a:endParaRPr lang="en-US" dirty="0"/>
          </a:p>
          <a:p>
            <a:pPr algn="l"/>
            <a:r>
              <a:rPr lang="en-US" dirty="0"/>
              <a:t>Philipp </a:t>
            </a:r>
            <a:r>
              <a:rPr lang="en-US" dirty="0" err="1"/>
              <a:t>Fenesan</a:t>
            </a:r>
            <a:r>
              <a:rPr lang="en-US" dirty="0"/>
              <a:t>: </a:t>
            </a:r>
            <a:r>
              <a:rPr lang="en-US" dirty="0">
                <a:hlinkClick r:id="rId3"/>
              </a:rPr>
              <a:t>philipp.fenesan@studmail.hwg-lu.de</a:t>
            </a:r>
            <a:endParaRPr lang="en-US" dirty="0"/>
          </a:p>
          <a:p>
            <a:pPr algn="l"/>
            <a:r>
              <a:rPr lang="en-US" dirty="0"/>
              <a:t>Nicolas </a:t>
            </a:r>
            <a:r>
              <a:rPr lang="en-US" dirty="0" err="1"/>
              <a:t>Geppert</a:t>
            </a:r>
            <a:r>
              <a:rPr lang="en-US" dirty="0"/>
              <a:t>: </a:t>
            </a:r>
            <a:r>
              <a:rPr lang="en-US" dirty="0">
                <a:hlinkClick r:id="rId4"/>
              </a:rPr>
              <a:t>nicolas.geppert@studmail.hwg-lu.de</a:t>
            </a:r>
            <a:endParaRPr lang="en-US" dirty="0"/>
          </a:p>
          <a:p>
            <a:pPr algn="l"/>
            <a:r>
              <a:rPr lang="en-US" dirty="0"/>
              <a:t>Lukas Werner: </a:t>
            </a:r>
            <a:r>
              <a:rPr lang="en-US" dirty="0">
                <a:hlinkClick r:id="rId5"/>
              </a:rPr>
              <a:t>lukas.werner@studmail.hwg-lu.de</a:t>
            </a:r>
            <a:endParaRPr lang="en-US" dirty="0"/>
          </a:p>
          <a:p>
            <a:pPr algn="l"/>
            <a:endParaRPr lang="en-US" dirty="0"/>
          </a:p>
        </p:txBody>
      </p:sp>
      <p:sp>
        <p:nvSpPr>
          <p:cNvPr id="5" name="Date Placeholder 3">
            <a:extLst>
              <a:ext uri="{FF2B5EF4-FFF2-40B4-BE49-F238E27FC236}">
                <a16:creationId xmlns:a16="http://schemas.microsoft.com/office/drawing/2014/main" id="{ECE0BE53-C40D-4BC4-BE86-D2CD12DD4BA9}"/>
              </a:ext>
            </a:extLst>
          </p:cNvPr>
          <p:cNvSpPr txBox="1">
            <a:spLocks/>
          </p:cNvSpPr>
          <p:nvPr/>
        </p:nvSpPr>
        <p:spPr>
          <a:xfrm>
            <a:off x="752835" y="239440"/>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Tree>
    <p:extLst>
      <p:ext uri="{BB962C8B-B14F-4D97-AF65-F5344CB8AC3E}">
        <p14:creationId xmlns:p14="http://schemas.microsoft.com/office/powerpoint/2010/main" val="1825384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8C6A-B1F4-4469-AD40-7829B350177E}"/>
              </a:ext>
            </a:extLst>
          </p:cNvPr>
          <p:cNvSpPr>
            <a:spLocks noGrp="1"/>
          </p:cNvSpPr>
          <p:nvPr>
            <p:ph type="title"/>
          </p:nvPr>
        </p:nvSpPr>
        <p:spPr/>
        <p:txBody>
          <a:bodyPr/>
          <a:lstStyle/>
          <a:p>
            <a:r>
              <a:rPr lang="en-US" dirty="0" err="1"/>
              <a:t>Problemstellung</a:t>
            </a:r>
            <a:endParaRPr lang="en-US" dirty="0"/>
          </a:p>
        </p:txBody>
      </p:sp>
      <p:sp>
        <p:nvSpPr>
          <p:cNvPr id="3" name="Content Placeholder 2">
            <a:extLst>
              <a:ext uri="{FF2B5EF4-FFF2-40B4-BE49-F238E27FC236}">
                <a16:creationId xmlns:a16="http://schemas.microsoft.com/office/drawing/2014/main" id="{ED9D7D34-CEFA-48AC-B3B9-758A71E43DD0}"/>
              </a:ext>
            </a:extLst>
          </p:cNvPr>
          <p:cNvSpPr>
            <a:spLocks noGrp="1"/>
          </p:cNvSpPr>
          <p:nvPr>
            <p:ph idx="1"/>
          </p:nvPr>
        </p:nvSpPr>
        <p:spPr>
          <a:xfrm>
            <a:off x="677334" y="2041071"/>
            <a:ext cx="8863995" cy="4000291"/>
          </a:xfrm>
        </p:spPr>
        <p:txBody>
          <a:bodyPr/>
          <a:lstStyle/>
          <a:p>
            <a:pPr marL="0" indent="0">
              <a:buNone/>
            </a:pPr>
            <a:r>
              <a:rPr lang="en-US" b="1" dirty="0"/>
              <a:t>“Wie </a:t>
            </a:r>
            <a:r>
              <a:rPr lang="en-US" b="1" dirty="0" err="1"/>
              <a:t>kann</a:t>
            </a:r>
            <a:r>
              <a:rPr lang="en-US" b="1" dirty="0"/>
              <a:t> man </a:t>
            </a:r>
            <a:r>
              <a:rPr lang="en-US" b="1" dirty="0" err="1"/>
              <a:t>einen</a:t>
            </a:r>
            <a:r>
              <a:rPr lang="en-US" b="1" dirty="0"/>
              <a:t> </a:t>
            </a:r>
            <a:r>
              <a:rPr lang="en-US" b="1" dirty="0" err="1"/>
              <a:t>Wanderführer</a:t>
            </a:r>
            <a:r>
              <a:rPr lang="en-US" b="1" dirty="0"/>
              <a:t> in Hauenstein </a:t>
            </a:r>
            <a:r>
              <a:rPr lang="en-US" b="1" dirty="0" err="1"/>
              <a:t>durch</a:t>
            </a:r>
            <a:r>
              <a:rPr lang="en-US" b="1" dirty="0"/>
              <a:t> </a:t>
            </a:r>
            <a:r>
              <a:rPr lang="en-US" b="1" dirty="0" err="1"/>
              <a:t>Digitalisierung</a:t>
            </a:r>
            <a:r>
              <a:rPr lang="en-US" b="1" dirty="0"/>
              <a:t> </a:t>
            </a:r>
            <a:r>
              <a:rPr lang="en-US" b="1" dirty="0" err="1"/>
              <a:t>unterstützen</a:t>
            </a:r>
            <a:r>
              <a:rPr lang="en-US" b="1" dirty="0"/>
              <a:t> / </a:t>
            </a:r>
            <a:r>
              <a:rPr lang="en-US" b="1" dirty="0" err="1"/>
              <a:t>ersetzen</a:t>
            </a:r>
            <a:r>
              <a:rPr lang="en-US" b="1" dirty="0"/>
              <a:t>?”</a:t>
            </a:r>
          </a:p>
          <a:p>
            <a:pPr marL="0" indent="0" algn="just">
              <a:buNone/>
            </a:pPr>
            <a:endParaRPr lang="en-US" b="1" dirty="0"/>
          </a:p>
          <a:p>
            <a:pPr marL="0" indent="0" algn="just">
              <a:buNone/>
            </a:pPr>
            <a:r>
              <a:rPr lang="en-US" b="1" dirty="0" err="1"/>
              <a:t>Lösungsansatz</a:t>
            </a:r>
            <a:endParaRPr lang="en-US" b="1" dirty="0"/>
          </a:p>
          <a:p>
            <a:pPr lvl="1"/>
            <a:r>
              <a:rPr lang="en-US" dirty="0" err="1"/>
              <a:t>Mischung</a:t>
            </a:r>
            <a:r>
              <a:rPr lang="en-US" dirty="0"/>
              <a:t> </a:t>
            </a:r>
            <a:r>
              <a:rPr lang="en-US" dirty="0" err="1"/>
              <a:t>aus</a:t>
            </a:r>
            <a:r>
              <a:rPr lang="en-US" dirty="0"/>
              <a:t> </a:t>
            </a:r>
            <a:r>
              <a:rPr lang="en-US" dirty="0" err="1"/>
              <a:t>beidem</a:t>
            </a:r>
            <a:r>
              <a:rPr lang="en-US" dirty="0"/>
              <a:t>: innovative App…</a:t>
            </a:r>
          </a:p>
          <a:p>
            <a:pPr lvl="2"/>
            <a:r>
              <a:rPr lang="en-US" dirty="0"/>
              <a:t>…</a:t>
            </a:r>
            <a:r>
              <a:rPr lang="en-US" dirty="0" err="1"/>
              <a:t>für</a:t>
            </a:r>
            <a:r>
              <a:rPr lang="en-US" dirty="0"/>
              <a:t> </a:t>
            </a:r>
            <a:r>
              <a:rPr lang="en-US" dirty="0" err="1"/>
              <a:t>Wanderungen</a:t>
            </a:r>
            <a:r>
              <a:rPr lang="en-US" dirty="0"/>
              <a:t>, </a:t>
            </a:r>
            <a:r>
              <a:rPr lang="en-US" dirty="0" err="1"/>
              <a:t>ohne</a:t>
            </a:r>
            <a:r>
              <a:rPr lang="en-US" dirty="0"/>
              <a:t> “</a:t>
            </a:r>
            <a:r>
              <a:rPr lang="en-US" dirty="0" err="1"/>
              <a:t>echten</a:t>
            </a:r>
            <a:r>
              <a:rPr lang="en-US" dirty="0"/>
              <a:t>” </a:t>
            </a:r>
            <a:r>
              <a:rPr lang="en-US" dirty="0" err="1"/>
              <a:t>Wanderführer</a:t>
            </a:r>
            <a:endParaRPr lang="en-US" dirty="0"/>
          </a:p>
          <a:p>
            <a:pPr lvl="2"/>
            <a:r>
              <a:rPr lang="en-US" dirty="0"/>
              <a:t>…</a:t>
            </a:r>
            <a:r>
              <a:rPr lang="en-US" dirty="0" err="1"/>
              <a:t>zur</a:t>
            </a:r>
            <a:r>
              <a:rPr lang="en-US" dirty="0"/>
              <a:t> </a:t>
            </a:r>
            <a:r>
              <a:rPr lang="en-US" dirty="0" err="1"/>
              <a:t>Unterstützung</a:t>
            </a:r>
            <a:r>
              <a:rPr lang="en-US" dirty="0"/>
              <a:t> der </a:t>
            </a:r>
            <a:r>
              <a:rPr lang="en-US" dirty="0" err="1"/>
              <a:t>Wanderführer</a:t>
            </a:r>
            <a:r>
              <a:rPr lang="en-US" dirty="0"/>
              <a:t> (</a:t>
            </a:r>
            <a:r>
              <a:rPr lang="en-US" dirty="0" err="1"/>
              <a:t>z.B.</a:t>
            </a:r>
            <a:r>
              <a:rPr lang="en-US" dirty="0"/>
              <a:t> Live-Streams)</a:t>
            </a:r>
          </a:p>
        </p:txBody>
      </p:sp>
      <p:sp>
        <p:nvSpPr>
          <p:cNvPr id="6" name="Date Placeholder 3">
            <a:extLst>
              <a:ext uri="{FF2B5EF4-FFF2-40B4-BE49-F238E27FC236}">
                <a16:creationId xmlns:a16="http://schemas.microsoft.com/office/drawing/2014/main" id="{43551811-42EB-4794-9B51-35C325D68953}"/>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
        <p:nvSpPr>
          <p:cNvPr id="8" name="Date Placeholder 3">
            <a:extLst>
              <a:ext uri="{FF2B5EF4-FFF2-40B4-BE49-F238E27FC236}">
                <a16:creationId xmlns:a16="http://schemas.microsoft.com/office/drawing/2014/main" id="{4773144A-7831-4D3F-8846-630E8A5E9819}"/>
              </a:ext>
            </a:extLst>
          </p:cNvPr>
          <p:cNvSpPr>
            <a:spLocks noGrp="1"/>
          </p:cNvSpPr>
          <p:nvPr>
            <p:ph type="dt" sz="half" idx="10"/>
          </p:nvPr>
        </p:nvSpPr>
        <p:spPr>
          <a:xfrm>
            <a:off x="677334" y="231051"/>
            <a:ext cx="1071566" cy="378549"/>
          </a:xfrm>
        </p:spPr>
        <p:txBody>
          <a:bodyPr vert="horz" lIns="91440" tIns="45720" rIns="91440" bIns="45720" rtlCol="0" anchor="ctr"/>
          <a:lstStyle/>
          <a:p>
            <a:r>
              <a:rPr lang="de-DE" sz="1400" dirty="0"/>
              <a:t>03.11.2020</a:t>
            </a:r>
            <a:endParaRPr lang="en-US" sz="1400" dirty="0"/>
          </a:p>
        </p:txBody>
      </p:sp>
    </p:spTree>
    <p:extLst>
      <p:ext uri="{BB962C8B-B14F-4D97-AF65-F5344CB8AC3E}">
        <p14:creationId xmlns:p14="http://schemas.microsoft.com/office/powerpoint/2010/main" val="185370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B47D-894D-4A34-B340-5427D0D54636}"/>
              </a:ext>
            </a:extLst>
          </p:cNvPr>
          <p:cNvSpPr>
            <a:spLocks noGrp="1"/>
          </p:cNvSpPr>
          <p:nvPr>
            <p:ph type="title"/>
          </p:nvPr>
        </p:nvSpPr>
        <p:spPr/>
        <p:txBody>
          <a:bodyPr/>
          <a:lstStyle/>
          <a:p>
            <a:r>
              <a:rPr lang="en-US" dirty="0" err="1"/>
              <a:t>Aufgaben</a:t>
            </a:r>
            <a:r>
              <a:rPr lang="en-US" dirty="0"/>
              <a:t> </a:t>
            </a:r>
            <a:r>
              <a:rPr lang="en-US" dirty="0" err="1"/>
              <a:t>eines</a:t>
            </a:r>
            <a:r>
              <a:rPr lang="en-US" dirty="0"/>
              <a:t> </a:t>
            </a:r>
            <a:r>
              <a:rPr lang="en-US" dirty="0" err="1"/>
              <a:t>Wanderführers</a:t>
            </a:r>
            <a:br>
              <a:rPr lang="en-US" dirty="0"/>
            </a:br>
            <a:endParaRPr lang="en-US" dirty="0"/>
          </a:p>
        </p:txBody>
      </p:sp>
      <p:sp>
        <p:nvSpPr>
          <p:cNvPr id="3" name="Content Placeholder 2">
            <a:extLst>
              <a:ext uri="{FF2B5EF4-FFF2-40B4-BE49-F238E27FC236}">
                <a16:creationId xmlns:a16="http://schemas.microsoft.com/office/drawing/2014/main" id="{2DD3CF87-E897-452A-8D9B-61C8EA03CD8A}"/>
              </a:ext>
            </a:extLst>
          </p:cNvPr>
          <p:cNvSpPr>
            <a:spLocks noGrp="1"/>
          </p:cNvSpPr>
          <p:nvPr>
            <p:ph idx="1"/>
          </p:nvPr>
        </p:nvSpPr>
        <p:spPr/>
        <p:txBody>
          <a:bodyPr>
            <a:normAutofit/>
          </a:bodyPr>
          <a:lstStyle/>
          <a:p>
            <a:r>
              <a:rPr lang="en-US" dirty="0" err="1"/>
              <a:t>Gestaltung</a:t>
            </a:r>
            <a:r>
              <a:rPr lang="en-US" dirty="0"/>
              <a:t> der </a:t>
            </a:r>
            <a:r>
              <a:rPr lang="en-US" dirty="0" err="1"/>
              <a:t>Touren</a:t>
            </a:r>
            <a:endParaRPr lang="en-US" dirty="0"/>
          </a:p>
          <a:p>
            <a:pPr lvl="1"/>
            <a:r>
              <a:rPr lang="en-US" dirty="0" err="1"/>
              <a:t>Interessant</a:t>
            </a:r>
            <a:r>
              <a:rPr lang="en-US" dirty="0"/>
              <a:t> und </a:t>
            </a:r>
            <a:r>
              <a:rPr lang="en-US" dirty="0" err="1"/>
              <a:t>informativ</a:t>
            </a:r>
            <a:endParaRPr lang="en-US" dirty="0"/>
          </a:p>
          <a:p>
            <a:pPr lvl="1"/>
            <a:r>
              <a:rPr lang="en-US" dirty="0"/>
              <a:t>Wissen </a:t>
            </a:r>
            <a:r>
              <a:rPr lang="en-US" dirty="0" err="1"/>
              <a:t>über</a:t>
            </a:r>
            <a:r>
              <a:rPr lang="en-US" dirty="0"/>
              <a:t> Flora und Fauna</a:t>
            </a:r>
          </a:p>
          <a:p>
            <a:pPr lvl="1"/>
            <a:r>
              <a:rPr lang="en-US" dirty="0" err="1"/>
              <a:t>Interessante</a:t>
            </a:r>
            <a:r>
              <a:rPr lang="en-US" dirty="0"/>
              <a:t> </a:t>
            </a:r>
            <a:r>
              <a:rPr lang="en-US" dirty="0" err="1"/>
              <a:t>Dorfgeschichten</a:t>
            </a:r>
            <a:endParaRPr lang="en-US" dirty="0"/>
          </a:p>
          <a:p>
            <a:pPr marL="457200" lvl="1" indent="0">
              <a:buNone/>
            </a:pPr>
            <a:endParaRPr lang="en-US" dirty="0"/>
          </a:p>
          <a:p>
            <a:r>
              <a:rPr lang="en-US" dirty="0" err="1"/>
              <a:t>Gewährleistung</a:t>
            </a:r>
            <a:r>
              <a:rPr lang="en-US" dirty="0"/>
              <a:t> von </a:t>
            </a:r>
            <a:r>
              <a:rPr lang="en-US" dirty="0" err="1"/>
              <a:t>Sicherheit</a:t>
            </a:r>
            <a:endParaRPr lang="en-US" dirty="0"/>
          </a:p>
          <a:p>
            <a:pPr lvl="1"/>
            <a:r>
              <a:rPr lang="en-US" dirty="0" err="1"/>
              <a:t>Detailliertes</a:t>
            </a:r>
            <a:r>
              <a:rPr lang="en-US" dirty="0"/>
              <a:t> Wissen </a:t>
            </a:r>
            <a:r>
              <a:rPr lang="en-US" dirty="0" err="1"/>
              <a:t>über</a:t>
            </a:r>
            <a:r>
              <a:rPr lang="en-US" dirty="0"/>
              <a:t> die </a:t>
            </a:r>
            <a:r>
              <a:rPr lang="en-US" dirty="0" err="1"/>
              <a:t>Wege</a:t>
            </a:r>
            <a:endParaRPr lang="en-US" dirty="0"/>
          </a:p>
          <a:p>
            <a:pPr lvl="1"/>
            <a:r>
              <a:rPr lang="en-US" dirty="0" err="1"/>
              <a:t>Wettereinschätzung</a:t>
            </a:r>
            <a:endParaRPr lang="en-US" dirty="0"/>
          </a:p>
          <a:p>
            <a:pPr lvl="1"/>
            <a:r>
              <a:rPr lang="en-US" dirty="0" err="1"/>
              <a:t>Umgang</a:t>
            </a:r>
            <a:r>
              <a:rPr lang="en-US" dirty="0"/>
              <a:t> </a:t>
            </a:r>
            <a:r>
              <a:rPr lang="en-US" dirty="0" err="1"/>
              <a:t>mit</a:t>
            </a:r>
            <a:r>
              <a:rPr lang="en-US" dirty="0"/>
              <a:t> </a:t>
            </a:r>
            <a:r>
              <a:rPr lang="en-US" dirty="0" err="1"/>
              <a:t>Notsituation</a:t>
            </a:r>
            <a:r>
              <a:rPr lang="en-US" dirty="0"/>
              <a:t> + </a:t>
            </a:r>
            <a:r>
              <a:rPr lang="en-US" dirty="0" err="1"/>
              <a:t>erste</a:t>
            </a:r>
            <a:r>
              <a:rPr lang="en-US" dirty="0"/>
              <a:t> </a:t>
            </a:r>
            <a:r>
              <a:rPr lang="en-US" dirty="0" err="1"/>
              <a:t>Hilfe</a:t>
            </a:r>
            <a:endParaRPr lang="en-US" dirty="0"/>
          </a:p>
          <a:p>
            <a:pPr marL="457200" lvl="1" indent="0">
              <a:buNone/>
            </a:pPr>
            <a:endParaRPr lang="en-US" dirty="0"/>
          </a:p>
        </p:txBody>
      </p:sp>
      <p:sp>
        <p:nvSpPr>
          <p:cNvPr id="5" name="Date Placeholder 3">
            <a:extLst>
              <a:ext uri="{FF2B5EF4-FFF2-40B4-BE49-F238E27FC236}">
                <a16:creationId xmlns:a16="http://schemas.microsoft.com/office/drawing/2014/main" id="{2D4710A9-A1BB-42CA-9892-DAAB49571A1B}"/>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a:t>03.11.2020</a:t>
            </a:r>
            <a:endParaRPr lang="en-US" sz="1400" dirty="0"/>
          </a:p>
        </p:txBody>
      </p:sp>
      <p:sp>
        <p:nvSpPr>
          <p:cNvPr id="7" name="Date Placeholder 3">
            <a:extLst>
              <a:ext uri="{FF2B5EF4-FFF2-40B4-BE49-F238E27FC236}">
                <a16:creationId xmlns:a16="http://schemas.microsoft.com/office/drawing/2014/main" id="{302C5874-CB02-45F0-90C0-9BFABABAD0CC}"/>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39867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A9A8-E6DA-4BBF-9FB9-2D0992170162}"/>
              </a:ext>
            </a:extLst>
          </p:cNvPr>
          <p:cNvSpPr>
            <a:spLocks noGrp="1"/>
          </p:cNvSpPr>
          <p:nvPr>
            <p:ph type="title"/>
          </p:nvPr>
        </p:nvSpPr>
        <p:spPr/>
        <p:txBody>
          <a:bodyPr/>
          <a:lstStyle/>
          <a:p>
            <a:r>
              <a:rPr lang="en-US" dirty="0" err="1"/>
              <a:t>Hauenstein</a:t>
            </a:r>
            <a:endParaRPr lang="en-US" dirty="0"/>
          </a:p>
        </p:txBody>
      </p:sp>
      <p:sp>
        <p:nvSpPr>
          <p:cNvPr id="3" name="Content Placeholder 2">
            <a:extLst>
              <a:ext uri="{FF2B5EF4-FFF2-40B4-BE49-F238E27FC236}">
                <a16:creationId xmlns:a16="http://schemas.microsoft.com/office/drawing/2014/main" id="{2993BEAE-C6FC-4334-8C59-AB03632C63C3}"/>
              </a:ext>
            </a:extLst>
          </p:cNvPr>
          <p:cNvSpPr>
            <a:spLocks noGrp="1"/>
          </p:cNvSpPr>
          <p:nvPr>
            <p:ph idx="1"/>
          </p:nvPr>
        </p:nvSpPr>
        <p:spPr>
          <a:xfrm>
            <a:off x="593320" y="6444386"/>
            <a:ext cx="8596668" cy="365125"/>
          </a:xfrm>
        </p:spPr>
        <p:txBody>
          <a:bodyPr>
            <a:normAutofit lnSpcReduction="10000"/>
          </a:bodyPr>
          <a:lstStyle/>
          <a:p>
            <a:pPr marL="0" indent="0">
              <a:buNone/>
            </a:pPr>
            <a:r>
              <a:rPr lang="en-US" dirty="0"/>
              <a:t>https://www.google.com/maps</a:t>
            </a:r>
          </a:p>
        </p:txBody>
      </p:sp>
      <p:sp>
        <p:nvSpPr>
          <p:cNvPr id="6" name="Date Placeholder 3">
            <a:extLst>
              <a:ext uri="{FF2B5EF4-FFF2-40B4-BE49-F238E27FC236}">
                <a16:creationId xmlns:a16="http://schemas.microsoft.com/office/drawing/2014/main" id="{7E260309-A1E2-476D-B5B2-FD197A21B046}"/>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pic>
        <p:nvPicPr>
          <p:cNvPr id="7" name="Picture 6">
            <a:extLst>
              <a:ext uri="{FF2B5EF4-FFF2-40B4-BE49-F238E27FC236}">
                <a16:creationId xmlns:a16="http://schemas.microsoft.com/office/drawing/2014/main" id="{0DB237FB-5038-46D4-B09A-E13FC7D818C7}"/>
              </a:ext>
            </a:extLst>
          </p:cNvPr>
          <p:cNvPicPr>
            <a:picLocks noChangeAspect="1"/>
          </p:cNvPicPr>
          <p:nvPr/>
        </p:nvPicPr>
        <p:blipFill>
          <a:blip r:embed="rId3"/>
          <a:stretch>
            <a:fillRect/>
          </a:stretch>
        </p:blipFill>
        <p:spPr>
          <a:xfrm>
            <a:off x="677333" y="1369897"/>
            <a:ext cx="6527799" cy="4928006"/>
          </a:xfrm>
          <a:prstGeom prst="rect">
            <a:avLst/>
          </a:prstGeom>
        </p:spPr>
      </p:pic>
      <p:sp>
        <p:nvSpPr>
          <p:cNvPr id="8" name="Date Placeholder 3">
            <a:extLst>
              <a:ext uri="{FF2B5EF4-FFF2-40B4-BE49-F238E27FC236}">
                <a16:creationId xmlns:a16="http://schemas.microsoft.com/office/drawing/2014/main" id="{C9EFB6BC-B127-482E-A576-5989AAE55916}"/>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Tree>
    <p:extLst>
      <p:ext uri="{BB962C8B-B14F-4D97-AF65-F5344CB8AC3E}">
        <p14:creationId xmlns:p14="http://schemas.microsoft.com/office/powerpoint/2010/main" val="398482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EDCC-9CB3-4BAD-A1F0-8DC7B816A7F0}"/>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4" name="Content Placeholder 3">
            <a:extLst>
              <a:ext uri="{FF2B5EF4-FFF2-40B4-BE49-F238E27FC236}">
                <a16:creationId xmlns:a16="http://schemas.microsoft.com/office/drawing/2014/main" id="{00A16F92-1166-464A-8CD3-7BB27E20159C}"/>
              </a:ext>
            </a:extLst>
          </p:cNvPr>
          <p:cNvSpPr>
            <a:spLocks noGrp="1"/>
          </p:cNvSpPr>
          <p:nvPr>
            <p:ph sz="half" idx="2"/>
          </p:nvPr>
        </p:nvSpPr>
        <p:spPr>
          <a:xfrm>
            <a:off x="677334" y="1941223"/>
            <a:ext cx="4185623" cy="3304117"/>
          </a:xfrm>
        </p:spPr>
        <p:txBody>
          <a:bodyPr/>
          <a:lstStyle/>
          <a:p>
            <a:r>
              <a:rPr lang="en-US" dirty="0"/>
              <a:t>Internet </a:t>
            </a:r>
            <a:r>
              <a:rPr lang="en-US" dirty="0" err="1"/>
              <a:t>als</a:t>
            </a:r>
            <a:r>
              <a:rPr lang="en-US" dirty="0"/>
              <a:t> Inspirations- und </a:t>
            </a:r>
            <a:r>
              <a:rPr lang="en-US" dirty="0" err="1"/>
              <a:t>Informationsquelle</a:t>
            </a:r>
            <a:r>
              <a:rPr lang="en-US" dirty="0"/>
              <a:t> </a:t>
            </a:r>
            <a:r>
              <a:rPr lang="en-US" dirty="0" err="1"/>
              <a:t>im</a:t>
            </a:r>
            <a:r>
              <a:rPr lang="en-US" dirty="0"/>
              <a:t> </a:t>
            </a:r>
            <a:r>
              <a:rPr lang="en-US" dirty="0" err="1"/>
              <a:t>Vorraus</a:t>
            </a:r>
            <a:r>
              <a:rPr lang="en-US" dirty="0"/>
              <a:t> </a:t>
            </a:r>
          </a:p>
          <a:p>
            <a:endParaRPr lang="en-US" dirty="0"/>
          </a:p>
          <a:p>
            <a:endParaRPr lang="en-US" dirty="0"/>
          </a:p>
          <a:p>
            <a:endParaRPr lang="en-US" dirty="0"/>
          </a:p>
          <a:p>
            <a:r>
              <a:rPr lang="en-US" dirty="0"/>
              <a:t>Internet </a:t>
            </a:r>
            <a:r>
              <a:rPr lang="en-US" dirty="0" err="1"/>
              <a:t>als</a:t>
            </a:r>
            <a:r>
              <a:rPr lang="en-US" dirty="0"/>
              <a:t> </a:t>
            </a:r>
            <a:r>
              <a:rPr lang="en-US" dirty="0" err="1"/>
              <a:t>Unterstützung</a:t>
            </a:r>
            <a:r>
              <a:rPr lang="en-US" dirty="0"/>
              <a:t> </a:t>
            </a:r>
            <a:r>
              <a:rPr lang="en-US" dirty="0" err="1"/>
              <a:t>beim</a:t>
            </a:r>
            <a:r>
              <a:rPr lang="en-US" dirty="0"/>
              <a:t> </a:t>
            </a:r>
            <a:r>
              <a:rPr lang="en-US" dirty="0" err="1"/>
              <a:t>Wandern</a:t>
            </a:r>
            <a:r>
              <a:rPr lang="en-US" dirty="0"/>
              <a:t> </a:t>
            </a:r>
            <a:r>
              <a:rPr lang="en-US" dirty="0" err="1"/>
              <a:t>beliebt</a:t>
            </a:r>
            <a:endParaRPr lang="en-US" dirty="0"/>
          </a:p>
          <a:p>
            <a:endParaRPr lang="en-US" dirty="0"/>
          </a:p>
        </p:txBody>
      </p:sp>
      <p:pic>
        <p:nvPicPr>
          <p:cNvPr id="7" name="Grafik 20">
            <a:extLst>
              <a:ext uri="{FF2B5EF4-FFF2-40B4-BE49-F238E27FC236}">
                <a16:creationId xmlns:a16="http://schemas.microsoft.com/office/drawing/2014/main" id="{824D0525-466F-4136-9F9A-9C79F707AEFF}"/>
              </a:ext>
            </a:extLst>
          </p:cNvPr>
          <p:cNvPicPr>
            <a:picLocks noGrp="1"/>
          </p:cNvPicPr>
          <p:nvPr>
            <p:ph sz="quarter" idx="4"/>
          </p:nvPr>
        </p:nvPicPr>
        <p:blipFill>
          <a:blip r:embed="rId2"/>
          <a:stretch>
            <a:fillRect/>
          </a:stretch>
        </p:blipFill>
        <p:spPr>
          <a:xfrm>
            <a:off x="4975667" y="1954969"/>
            <a:ext cx="4162455" cy="1638312"/>
          </a:xfrm>
          <a:prstGeom prst="rect">
            <a:avLst/>
          </a:prstGeom>
        </p:spPr>
      </p:pic>
      <p:pic>
        <p:nvPicPr>
          <p:cNvPr id="8" name="Grafik 23">
            <a:extLst>
              <a:ext uri="{FF2B5EF4-FFF2-40B4-BE49-F238E27FC236}">
                <a16:creationId xmlns:a16="http://schemas.microsoft.com/office/drawing/2014/main" id="{386B3949-B3FD-4F1C-A4CC-F92BDC6A34B9}"/>
              </a:ext>
            </a:extLst>
          </p:cNvPr>
          <p:cNvPicPr/>
          <p:nvPr/>
        </p:nvPicPr>
        <p:blipFill>
          <a:blip r:embed="rId3"/>
          <a:stretch>
            <a:fillRect/>
          </a:stretch>
        </p:blipFill>
        <p:spPr>
          <a:xfrm>
            <a:off x="4975667" y="3617850"/>
            <a:ext cx="4185623" cy="2630550"/>
          </a:xfrm>
          <a:prstGeom prst="rect">
            <a:avLst/>
          </a:prstGeom>
        </p:spPr>
      </p:pic>
      <p:sp>
        <p:nvSpPr>
          <p:cNvPr id="9" name="Rectangle 8">
            <a:extLst>
              <a:ext uri="{FF2B5EF4-FFF2-40B4-BE49-F238E27FC236}">
                <a16:creationId xmlns:a16="http://schemas.microsoft.com/office/drawing/2014/main" id="{9866596A-8C96-4BB2-B8C8-2342E2878D1C}"/>
              </a:ext>
            </a:extLst>
          </p:cNvPr>
          <p:cNvSpPr/>
          <p:nvPr/>
        </p:nvSpPr>
        <p:spPr>
          <a:xfrm>
            <a:off x="405468" y="6379151"/>
            <a:ext cx="7874466" cy="281231"/>
          </a:xfrm>
          <a:prstGeom prst="rect">
            <a:avLst/>
          </a:prstGeom>
        </p:spPr>
        <p:txBody>
          <a:bodyPr wrap="square">
            <a:spAutoFit/>
          </a:bodyPr>
          <a:lstStyle/>
          <a:p>
            <a:pPr lvl="0">
              <a:lnSpc>
                <a:spcPct val="107000"/>
              </a:lnSpc>
              <a:spcAft>
                <a:spcPts val="800"/>
              </a:spcAft>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4"/>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Date Placeholder 3">
            <a:extLst>
              <a:ext uri="{FF2B5EF4-FFF2-40B4-BE49-F238E27FC236}">
                <a16:creationId xmlns:a16="http://schemas.microsoft.com/office/drawing/2014/main" id="{61C4EDA8-AFA7-478C-98E5-4E810AECB231}"/>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11" name="Date Placeholder 3">
            <a:extLst>
              <a:ext uri="{FF2B5EF4-FFF2-40B4-BE49-F238E27FC236}">
                <a16:creationId xmlns:a16="http://schemas.microsoft.com/office/drawing/2014/main" id="{6D806EE6-CFCC-45E3-B129-BD7111C54EE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90215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2447-123E-4594-A012-D3166F2FA738}"/>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3" name="Content Placeholder 2">
            <a:extLst>
              <a:ext uri="{FF2B5EF4-FFF2-40B4-BE49-F238E27FC236}">
                <a16:creationId xmlns:a16="http://schemas.microsoft.com/office/drawing/2014/main" id="{35A35F08-81B4-4BD4-B1FC-BDC5AFE63A70}"/>
              </a:ext>
            </a:extLst>
          </p:cNvPr>
          <p:cNvSpPr>
            <a:spLocks noGrp="1"/>
          </p:cNvSpPr>
          <p:nvPr>
            <p:ph idx="1"/>
          </p:nvPr>
        </p:nvSpPr>
        <p:spPr/>
        <p:txBody>
          <a:bodyPr/>
          <a:lstStyle/>
          <a:p>
            <a:r>
              <a:rPr lang="en-US" dirty="0"/>
              <a:t>39% der </a:t>
            </a:r>
            <a:r>
              <a:rPr lang="en-US" dirty="0" err="1"/>
              <a:t>Befragten</a:t>
            </a:r>
            <a:r>
              <a:rPr lang="en-US" dirty="0"/>
              <a:t> </a:t>
            </a:r>
            <a:r>
              <a:rPr lang="en-US" dirty="0" err="1"/>
              <a:t>verzichten</a:t>
            </a:r>
            <a:r>
              <a:rPr lang="en-US" dirty="0"/>
              <a:t> </a:t>
            </a:r>
            <a:r>
              <a:rPr lang="en-US" dirty="0" err="1"/>
              <a:t>bewusst</a:t>
            </a:r>
            <a:r>
              <a:rPr lang="en-US" dirty="0"/>
              <a:t> </a:t>
            </a:r>
            <a:r>
              <a:rPr lang="en-US" dirty="0" err="1"/>
              <a:t>beim</a:t>
            </a:r>
            <a:r>
              <a:rPr lang="en-US" dirty="0"/>
              <a:t> </a:t>
            </a:r>
            <a:r>
              <a:rPr lang="en-US" dirty="0" err="1"/>
              <a:t>Wandern</a:t>
            </a:r>
            <a:r>
              <a:rPr lang="en-US" dirty="0"/>
              <a:t> auf </a:t>
            </a:r>
            <a:r>
              <a:rPr lang="en-US" dirty="0" err="1"/>
              <a:t>ihr</a:t>
            </a:r>
            <a:r>
              <a:rPr lang="en-US" dirty="0"/>
              <a:t> Smartphone</a:t>
            </a:r>
          </a:p>
          <a:p>
            <a:pPr lvl="1"/>
            <a:r>
              <a:rPr lang="en-US" dirty="0"/>
              <a:t>ABER: 61% </a:t>
            </a:r>
            <a:r>
              <a:rPr lang="en-US" dirty="0" err="1"/>
              <a:t>nicht</a:t>
            </a:r>
            <a:r>
              <a:rPr lang="en-US" dirty="0"/>
              <a:t> </a:t>
            </a:r>
            <a:r>
              <a:rPr lang="en-US" dirty="0" err="1"/>
              <a:t>davon</a:t>
            </a:r>
            <a:r>
              <a:rPr lang="en-US" dirty="0"/>
              <a:t> </a:t>
            </a:r>
            <a:r>
              <a:rPr lang="en-US" dirty="0" err="1"/>
              <a:t>abgeneigt</a:t>
            </a:r>
            <a:endParaRPr lang="en-US" dirty="0"/>
          </a:p>
          <a:p>
            <a:pPr marL="457200" lvl="1" indent="0">
              <a:buNone/>
            </a:pPr>
            <a:endParaRPr lang="en-US" dirty="0"/>
          </a:p>
          <a:p>
            <a:r>
              <a:rPr lang="en-US" dirty="0"/>
              <a:t>App muss die </a:t>
            </a:r>
            <a:r>
              <a:rPr lang="en-US" dirty="0" err="1"/>
              <a:t>genutzten</a:t>
            </a:r>
            <a:r>
              <a:rPr lang="en-US" dirty="0"/>
              <a:t> </a:t>
            </a:r>
            <a:r>
              <a:rPr lang="en-US" dirty="0" err="1"/>
              <a:t>Angebote</a:t>
            </a:r>
            <a:r>
              <a:rPr lang="en-US" dirty="0"/>
              <a:t> </a:t>
            </a:r>
            <a:r>
              <a:rPr lang="en-US" dirty="0" err="1"/>
              <a:t>aus</a:t>
            </a:r>
            <a:r>
              <a:rPr lang="en-US" dirty="0"/>
              <a:t> Internet und Apps </a:t>
            </a:r>
            <a:r>
              <a:rPr lang="en-US" dirty="0" err="1"/>
              <a:t>kombinieren</a:t>
            </a:r>
            <a:endParaRPr lang="en-US" dirty="0"/>
          </a:p>
          <a:p>
            <a:endParaRPr lang="en-US" dirty="0"/>
          </a:p>
          <a:p>
            <a:r>
              <a:rPr lang="en-US" dirty="0"/>
              <a:t>Zukunft: </a:t>
            </a:r>
            <a:r>
              <a:rPr lang="en-US" dirty="0" err="1"/>
              <a:t>jüngere</a:t>
            </a:r>
            <a:r>
              <a:rPr lang="en-US" dirty="0"/>
              <a:t> Generation </a:t>
            </a:r>
            <a:r>
              <a:rPr lang="en-US" dirty="0" err="1"/>
              <a:t>für</a:t>
            </a:r>
            <a:r>
              <a:rPr lang="en-US" dirty="0"/>
              <a:t> das </a:t>
            </a:r>
            <a:r>
              <a:rPr lang="en-US" dirty="0" err="1"/>
              <a:t>Wandern</a:t>
            </a:r>
            <a:r>
              <a:rPr lang="en-US" dirty="0"/>
              <a:t> </a:t>
            </a:r>
            <a:r>
              <a:rPr lang="en-US" dirty="0" err="1"/>
              <a:t>begeistern</a:t>
            </a:r>
            <a:endParaRPr lang="en-US" dirty="0"/>
          </a:p>
        </p:txBody>
      </p:sp>
      <p:sp>
        <p:nvSpPr>
          <p:cNvPr id="4" name="Rectangle 3">
            <a:extLst>
              <a:ext uri="{FF2B5EF4-FFF2-40B4-BE49-F238E27FC236}">
                <a16:creationId xmlns:a16="http://schemas.microsoft.com/office/drawing/2014/main" id="{D64176F1-8059-48A8-B95C-128E01FEAE2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Date Placeholder 3">
            <a:extLst>
              <a:ext uri="{FF2B5EF4-FFF2-40B4-BE49-F238E27FC236}">
                <a16:creationId xmlns:a16="http://schemas.microsoft.com/office/drawing/2014/main" id="{C6FD95F7-13F9-4700-AAC1-F21125626FF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7" name="Date Placeholder 3">
            <a:extLst>
              <a:ext uri="{FF2B5EF4-FFF2-40B4-BE49-F238E27FC236}">
                <a16:creationId xmlns:a16="http://schemas.microsoft.com/office/drawing/2014/main" id="{AE0FC770-182F-41B4-8F70-0EEDB7C4029D}"/>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74018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B3B49E-FBD3-42A1-B9D5-39B7FF4E39BD}"/>
              </a:ext>
            </a:extLst>
          </p:cNvPr>
          <p:cNvPicPr>
            <a:picLocks noChangeAspect="1"/>
          </p:cNvPicPr>
          <p:nvPr/>
        </p:nvPicPr>
        <p:blipFill rotWithShape="1">
          <a:blip r:embed="rId2"/>
          <a:srcRect l="-1" r="49" b="276"/>
          <a:stretch/>
        </p:blipFill>
        <p:spPr>
          <a:xfrm>
            <a:off x="793845" y="792942"/>
            <a:ext cx="8843151" cy="5613545"/>
          </a:xfrm>
          <a:prstGeom prst="rect">
            <a:avLst/>
          </a:prstGeom>
          <a:ln>
            <a:solidFill>
              <a:schemeClr val="accent1"/>
            </a:solidFill>
          </a:ln>
        </p:spPr>
      </p:pic>
      <p:sp>
        <p:nvSpPr>
          <p:cNvPr id="2" name="Title 1">
            <a:extLst>
              <a:ext uri="{FF2B5EF4-FFF2-40B4-BE49-F238E27FC236}">
                <a16:creationId xmlns:a16="http://schemas.microsoft.com/office/drawing/2014/main" id="{159EC839-CD46-40FA-8D7C-362FAED1595C}"/>
              </a:ext>
            </a:extLst>
          </p:cNvPr>
          <p:cNvSpPr>
            <a:spLocks noGrp="1"/>
          </p:cNvSpPr>
          <p:nvPr>
            <p:ph type="ctrTitle"/>
          </p:nvPr>
        </p:nvSpPr>
        <p:spPr>
          <a:xfrm>
            <a:off x="1748900" y="2861734"/>
            <a:ext cx="7766936" cy="1646302"/>
          </a:xfrm>
        </p:spPr>
        <p:txBody>
          <a:bodyPr/>
          <a:lstStyle/>
          <a:p>
            <a:r>
              <a:rPr lang="en-US" dirty="0"/>
              <a:t>Prototype Demo</a:t>
            </a:r>
          </a:p>
        </p:txBody>
      </p:sp>
      <p:sp>
        <p:nvSpPr>
          <p:cNvPr id="5" name="Date Placeholder 3">
            <a:extLst>
              <a:ext uri="{FF2B5EF4-FFF2-40B4-BE49-F238E27FC236}">
                <a16:creationId xmlns:a16="http://schemas.microsoft.com/office/drawing/2014/main" id="{E6235A08-BFA4-4454-939A-5728956A909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6" name="Date Placeholder 3">
            <a:extLst>
              <a:ext uri="{FF2B5EF4-FFF2-40B4-BE49-F238E27FC236}">
                <a16:creationId xmlns:a16="http://schemas.microsoft.com/office/drawing/2014/main" id="{38B05698-F3C8-4DA8-9D8C-9F390D635BD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90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4F32-E0B9-4BF7-BAD9-69A5AD76B717}"/>
              </a:ext>
            </a:extLst>
          </p:cNvPr>
          <p:cNvSpPr>
            <a:spLocks noGrp="1"/>
          </p:cNvSpPr>
          <p:nvPr>
            <p:ph type="title"/>
          </p:nvPr>
        </p:nvSpPr>
        <p:spPr/>
        <p:txBody>
          <a:bodyPr/>
          <a:lstStyle/>
          <a:p>
            <a:r>
              <a:rPr lang="en-US" dirty="0"/>
              <a:t>So </a:t>
            </a:r>
            <a:r>
              <a:rPr lang="en-US" dirty="0" err="1"/>
              <a:t>wurde</a:t>
            </a:r>
            <a:r>
              <a:rPr lang="en-US" dirty="0"/>
              <a:t> </a:t>
            </a:r>
            <a:r>
              <a:rPr lang="en-US" dirty="0" err="1"/>
              <a:t>implementiert</a:t>
            </a:r>
            <a:endParaRPr lang="en-US" dirty="0"/>
          </a:p>
        </p:txBody>
      </p:sp>
      <p:sp>
        <p:nvSpPr>
          <p:cNvPr id="3" name="Content Placeholder 2">
            <a:extLst>
              <a:ext uri="{FF2B5EF4-FFF2-40B4-BE49-F238E27FC236}">
                <a16:creationId xmlns:a16="http://schemas.microsoft.com/office/drawing/2014/main" id="{4690A1CA-2F06-4FCF-9DDB-2EBC49DF2237}"/>
              </a:ext>
            </a:extLst>
          </p:cNvPr>
          <p:cNvSpPr>
            <a:spLocks noGrp="1"/>
          </p:cNvSpPr>
          <p:nvPr>
            <p:ph idx="1"/>
          </p:nvPr>
        </p:nvSpPr>
        <p:spPr>
          <a:xfrm>
            <a:off x="677334" y="1686187"/>
            <a:ext cx="8596668" cy="5058562"/>
          </a:xfrm>
        </p:spPr>
        <p:txBody>
          <a:bodyPr>
            <a:normAutofit/>
          </a:bodyPr>
          <a:lstStyle/>
          <a:p>
            <a:r>
              <a:rPr lang="en-US" dirty="0"/>
              <a:t>Login</a:t>
            </a:r>
          </a:p>
          <a:p>
            <a:r>
              <a:rPr lang="en-US" dirty="0" err="1"/>
              <a:t>Menü</a:t>
            </a:r>
            <a:endParaRPr lang="en-US" dirty="0"/>
          </a:p>
          <a:p>
            <a:r>
              <a:rPr lang="en-US" dirty="0" err="1"/>
              <a:t>Karte</a:t>
            </a:r>
            <a:endParaRPr lang="en-US" dirty="0"/>
          </a:p>
          <a:p>
            <a:r>
              <a:rPr lang="en-US" dirty="0" err="1"/>
              <a:t>Attraktionen</a:t>
            </a:r>
            <a:endParaRPr lang="en-US" dirty="0"/>
          </a:p>
          <a:p>
            <a:r>
              <a:rPr lang="en-US" dirty="0"/>
              <a:t>Blog</a:t>
            </a:r>
          </a:p>
          <a:p>
            <a:r>
              <a:rPr lang="en-US" dirty="0" err="1"/>
              <a:t>Mountainbiking</a:t>
            </a:r>
            <a:endParaRPr lang="en-US" dirty="0"/>
          </a:p>
          <a:p>
            <a:r>
              <a:rPr lang="en-US" dirty="0"/>
              <a:t>Geocaching</a:t>
            </a:r>
          </a:p>
          <a:p>
            <a:r>
              <a:rPr lang="en-US" dirty="0"/>
              <a:t>QR-Code</a:t>
            </a:r>
          </a:p>
          <a:p>
            <a:r>
              <a:rPr lang="en-US" dirty="0" err="1"/>
              <a:t>Hundebesitzer</a:t>
            </a:r>
            <a:endParaRPr lang="en-US" dirty="0"/>
          </a:p>
          <a:p>
            <a:r>
              <a:rPr lang="en-US" dirty="0"/>
              <a:t> Mein </a:t>
            </a:r>
            <a:r>
              <a:rPr lang="en-US" dirty="0" err="1"/>
              <a:t>Profil</a:t>
            </a:r>
            <a:endParaRPr lang="en-US" dirty="0"/>
          </a:p>
          <a:p>
            <a:r>
              <a:rPr lang="en-US" dirty="0" err="1"/>
              <a:t>Audioguide</a:t>
            </a:r>
            <a:endParaRPr lang="en-US" dirty="0"/>
          </a:p>
          <a:p>
            <a:r>
              <a:rPr lang="en-US" dirty="0"/>
              <a:t>Live-Stream</a:t>
            </a:r>
          </a:p>
          <a:p>
            <a:endParaRPr lang="en-US" dirty="0"/>
          </a:p>
        </p:txBody>
      </p:sp>
      <p:pic>
        <p:nvPicPr>
          <p:cNvPr id="5" name="Graphic 4" descr="Checkmark">
            <a:extLst>
              <a:ext uri="{FF2B5EF4-FFF2-40B4-BE49-F238E27FC236}">
                <a16:creationId xmlns:a16="http://schemas.microsoft.com/office/drawing/2014/main" id="{32AA2425-5688-48A3-8619-75AF2BEEED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1686187"/>
            <a:ext cx="350441" cy="350441"/>
          </a:xfrm>
          <a:prstGeom prst="rect">
            <a:avLst/>
          </a:prstGeom>
        </p:spPr>
      </p:pic>
      <p:pic>
        <p:nvPicPr>
          <p:cNvPr id="6" name="Graphic 5" descr="Checkmark">
            <a:extLst>
              <a:ext uri="{FF2B5EF4-FFF2-40B4-BE49-F238E27FC236}">
                <a16:creationId xmlns:a16="http://schemas.microsoft.com/office/drawing/2014/main" id="{F40798E0-F277-4BFD-A409-5C9DF38B46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2076591"/>
            <a:ext cx="350441" cy="350441"/>
          </a:xfrm>
          <a:prstGeom prst="rect">
            <a:avLst/>
          </a:prstGeom>
        </p:spPr>
      </p:pic>
      <p:pic>
        <p:nvPicPr>
          <p:cNvPr id="7" name="Graphic 6" descr="Checkmark">
            <a:extLst>
              <a:ext uri="{FF2B5EF4-FFF2-40B4-BE49-F238E27FC236}">
                <a16:creationId xmlns:a16="http://schemas.microsoft.com/office/drawing/2014/main" id="{5812D613-A1E5-4BF7-9F0E-4469FE27DEFA}"/>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2977998" y="5322887"/>
            <a:ext cx="350441" cy="350441"/>
          </a:xfrm>
          <a:prstGeom prst="rect">
            <a:avLst/>
          </a:prstGeom>
        </p:spPr>
      </p:pic>
      <p:pic>
        <p:nvPicPr>
          <p:cNvPr id="11" name="Graphic 10" descr="Close">
            <a:extLst>
              <a:ext uri="{FF2B5EF4-FFF2-40B4-BE49-F238E27FC236}">
                <a16:creationId xmlns:a16="http://schemas.microsoft.com/office/drawing/2014/main" id="{E620055F-BC3D-4AB2-9106-EC7D326342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54677" y="2477156"/>
            <a:ext cx="425723" cy="425723"/>
          </a:xfrm>
          <a:prstGeom prst="rect">
            <a:avLst/>
          </a:prstGeom>
        </p:spPr>
      </p:pic>
      <p:pic>
        <p:nvPicPr>
          <p:cNvPr id="12" name="Graphic 11" descr="Close">
            <a:extLst>
              <a:ext uri="{FF2B5EF4-FFF2-40B4-BE49-F238E27FC236}">
                <a16:creationId xmlns:a16="http://schemas.microsoft.com/office/drawing/2014/main" id="{C9DBD8D1-A101-4923-AFD7-214613E995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3845" y="3681737"/>
            <a:ext cx="425723" cy="425723"/>
          </a:xfrm>
          <a:prstGeom prst="rect">
            <a:avLst/>
          </a:prstGeom>
        </p:spPr>
      </p:pic>
      <p:pic>
        <p:nvPicPr>
          <p:cNvPr id="13" name="Graphic 12" descr="Close">
            <a:extLst>
              <a:ext uri="{FF2B5EF4-FFF2-40B4-BE49-F238E27FC236}">
                <a16:creationId xmlns:a16="http://schemas.microsoft.com/office/drawing/2014/main" id="{64A9108D-F926-4B6B-A11E-AD463E9A93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2894947"/>
            <a:ext cx="425723" cy="425723"/>
          </a:xfrm>
          <a:prstGeom prst="rect">
            <a:avLst/>
          </a:prstGeom>
        </p:spPr>
      </p:pic>
      <p:pic>
        <p:nvPicPr>
          <p:cNvPr id="14" name="Graphic 13" descr="Close">
            <a:extLst>
              <a:ext uri="{FF2B5EF4-FFF2-40B4-BE49-F238E27FC236}">
                <a16:creationId xmlns:a16="http://schemas.microsoft.com/office/drawing/2014/main" id="{B1EDF40C-3291-4553-8446-9E43E4340D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3290757"/>
            <a:ext cx="425723" cy="425723"/>
          </a:xfrm>
          <a:prstGeom prst="rect">
            <a:avLst/>
          </a:prstGeom>
        </p:spPr>
      </p:pic>
      <p:pic>
        <p:nvPicPr>
          <p:cNvPr id="15" name="Graphic 14" descr="Close">
            <a:extLst>
              <a:ext uri="{FF2B5EF4-FFF2-40B4-BE49-F238E27FC236}">
                <a16:creationId xmlns:a16="http://schemas.microsoft.com/office/drawing/2014/main" id="{CD89538A-8006-4A19-B422-6E4E92C2898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54677" y="4097317"/>
            <a:ext cx="425723" cy="425723"/>
          </a:xfrm>
          <a:prstGeom prst="rect">
            <a:avLst/>
          </a:prstGeom>
        </p:spPr>
      </p:pic>
      <p:pic>
        <p:nvPicPr>
          <p:cNvPr id="16" name="Graphic 15" descr="Close">
            <a:extLst>
              <a:ext uri="{FF2B5EF4-FFF2-40B4-BE49-F238E27FC236}">
                <a16:creationId xmlns:a16="http://schemas.microsoft.com/office/drawing/2014/main" id="{F63B2284-7BB7-4B99-AC8B-B4B7D81436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0358" y="4484600"/>
            <a:ext cx="425723" cy="425723"/>
          </a:xfrm>
          <a:prstGeom prst="rect">
            <a:avLst/>
          </a:prstGeom>
        </p:spPr>
      </p:pic>
      <p:pic>
        <p:nvPicPr>
          <p:cNvPr id="17" name="Graphic 16" descr="Close">
            <a:extLst>
              <a:ext uri="{FF2B5EF4-FFF2-40B4-BE49-F238E27FC236}">
                <a16:creationId xmlns:a16="http://schemas.microsoft.com/office/drawing/2014/main" id="{CF99AAE1-ABF3-4EA7-A51F-53B1E0763F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7517" y="4858388"/>
            <a:ext cx="425723" cy="425723"/>
          </a:xfrm>
          <a:prstGeom prst="rect">
            <a:avLst/>
          </a:prstGeom>
        </p:spPr>
      </p:pic>
      <p:pic>
        <p:nvPicPr>
          <p:cNvPr id="18" name="Graphic 17" descr="Close">
            <a:extLst>
              <a:ext uri="{FF2B5EF4-FFF2-40B4-BE49-F238E27FC236}">
                <a16:creationId xmlns:a16="http://schemas.microsoft.com/office/drawing/2014/main" id="{D190FB3B-B1D7-427E-B5B1-B866DD3588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6" y="5686970"/>
            <a:ext cx="425723" cy="425723"/>
          </a:xfrm>
          <a:prstGeom prst="rect">
            <a:avLst/>
          </a:prstGeom>
        </p:spPr>
      </p:pic>
      <p:pic>
        <p:nvPicPr>
          <p:cNvPr id="19" name="Graphic 18" descr="Close">
            <a:extLst>
              <a:ext uri="{FF2B5EF4-FFF2-40B4-BE49-F238E27FC236}">
                <a16:creationId xmlns:a16="http://schemas.microsoft.com/office/drawing/2014/main" id="{D558CBC3-ECDB-465A-831E-7BA16FE7DA4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5" y="6119372"/>
            <a:ext cx="425723" cy="425723"/>
          </a:xfrm>
          <a:prstGeom prst="rect">
            <a:avLst/>
          </a:prstGeom>
        </p:spPr>
      </p:pic>
      <p:sp>
        <p:nvSpPr>
          <p:cNvPr id="20" name="Date Placeholder 3">
            <a:extLst>
              <a:ext uri="{FF2B5EF4-FFF2-40B4-BE49-F238E27FC236}">
                <a16:creationId xmlns:a16="http://schemas.microsoft.com/office/drawing/2014/main" id="{9F167224-0B24-4AF8-8CB3-65E911F6A145}"/>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21" name="Date Placeholder 3">
            <a:extLst>
              <a:ext uri="{FF2B5EF4-FFF2-40B4-BE49-F238E27FC236}">
                <a16:creationId xmlns:a16="http://schemas.microsoft.com/office/drawing/2014/main" id="{D995CC1B-320E-47BB-99A3-140CC87EDF64}"/>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51884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1150</Words>
  <Application>Microsoft Office PowerPoint</Application>
  <PresentationFormat>Breitbild</PresentationFormat>
  <Paragraphs>194</Paragraphs>
  <Slides>22</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22</vt:i4>
      </vt:variant>
    </vt:vector>
  </HeadingPairs>
  <TitlesOfParts>
    <vt:vector size="28" baseType="lpstr">
      <vt:lpstr>Arial</vt:lpstr>
      <vt:lpstr>Calibri</vt:lpstr>
      <vt:lpstr>Courier New</vt:lpstr>
      <vt:lpstr>Trebuchet MS</vt:lpstr>
      <vt:lpstr>Wingdings 3</vt:lpstr>
      <vt:lpstr>Facet</vt:lpstr>
      <vt:lpstr>wanderoo – Gruppe 3</vt:lpstr>
      <vt:lpstr>Inhalt</vt:lpstr>
      <vt:lpstr>Problemstellung</vt:lpstr>
      <vt:lpstr>Aufgaben eines Wanderführers </vt:lpstr>
      <vt:lpstr>Hauenstein</vt:lpstr>
      <vt:lpstr>Wozu eine Wanderführer-App?</vt:lpstr>
      <vt:lpstr>Wozu eine Wanderführer-App?</vt:lpstr>
      <vt:lpstr>Prototype Demo</vt:lpstr>
      <vt:lpstr>So wurde implementiert</vt:lpstr>
      <vt:lpstr>Aufbau</vt:lpstr>
      <vt:lpstr>Aufbau</vt:lpstr>
      <vt:lpstr>Datenbank</vt:lpstr>
      <vt:lpstr>App-Demo </vt:lpstr>
      <vt:lpstr>Use Case: Registrierung</vt:lpstr>
      <vt:lpstr>Use Case: Registrierung</vt:lpstr>
      <vt:lpstr>Use Case: Mein Profil</vt:lpstr>
      <vt:lpstr>Use Case: Mein Profil</vt:lpstr>
      <vt:lpstr>Use Case: Karte</vt:lpstr>
      <vt:lpstr>Use Case: Karte</vt:lpstr>
      <vt:lpstr>Use Case: Exception-Handling</vt:lpstr>
      <vt:lpstr>Use Case: Exception-Handling</vt:lpstr>
      <vt:lpstr>Vielen Dank für Ihre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wanderoo – Gruppe 3</dc:title>
  <dc:creator>Philipp Fenesan</dc:creator>
  <cp:lastModifiedBy>Philipp Fenesan</cp:lastModifiedBy>
  <cp:revision>14</cp:revision>
  <dcterms:created xsi:type="dcterms:W3CDTF">2020-11-02T12:04:23Z</dcterms:created>
  <dcterms:modified xsi:type="dcterms:W3CDTF">2020-11-03T21:27:40Z</dcterms:modified>
</cp:coreProperties>
</file>