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4"/>
  </p:sldMasterIdLst>
  <p:notesMasterIdLst>
    <p:notesMasterId r:id="rId31"/>
  </p:notesMasterIdLst>
  <p:sldIdLst>
    <p:sldId id="273" r:id="rId5"/>
    <p:sldId id="270" r:id="rId6"/>
    <p:sldId id="257" r:id="rId7"/>
    <p:sldId id="280" r:id="rId8"/>
    <p:sldId id="283" r:id="rId9"/>
    <p:sldId id="258" r:id="rId10"/>
    <p:sldId id="259" r:id="rId11"/>
    <p:sldId id="271" r:id="rId12"/>
    <p:sldId id="272" r:id="rId13"/>
    <p:sldId id="285" r:id="rId14"/>
    <p:sldId id="260" r:id="rId15"/>
    <p:sldId id="261" r:id="rId16"/>
    <p:sldId id="262" r:id="rId17"/>
    <p:sldId id="263" r:id="rId18"/>
    <p:sldId id="276" r:id="rId19"/>
    <p:sldId id="275" r:id="rId20"/>
    <p:sldId id="274" r:id="rId21"/>
    <p:sldId id="264" r:id="rId22"/>
    <p:sldId id="266" r:id="rId23"/>
    <p:sldId id="265" r:id="rId24"/>
    <p:sldId id="281" r:id="rId25"/>
    <p:sldId id="267" r:id="rId26"/>
    <p:sldId id="278" r:id="rId27"/>
    <p:sldId id="279" r:id="rId28"/>
    <p:sldId id="277"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00" autoAdjust="0"/>
    <p:restoredTop sz="68235" autoAdjust="0"/>
  </p:normalViewPr>
  <p:slideViewPr>
    <p:cSldViewPr snapToGrid="0">
      <p:cViewPr varScale="1">
        <p:scale>
          <a:sx n="118" d="100"/>
          <a:sy n="118" d="100"/>
        </p:scale>
        <p:origin x="13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Gilot" userId="f59f59c5-34c7-44e1-9116-1a9bd66dc83e" providerId="ADAL" clId="{746E190B-573C-4FB4-95D0-B9A388FEA7A0}"/>
    <pc:docChg chg="modSld">
      <pc:chgData name="Andrea Gilot" userId="f59f59c5-34c7-44e1-9116-1a9bd66dc83e" providerId="ADAL" clId="{746E190B-573C-4FB4-95D0-B9A388FEA7A0}" dt="2021-01-25T13:00:49.234" v="37" actId="20577"/>
      <pc:docMkLst>
        <pc:docMk/>
      </pc:docMkLst>
      <pc:sldChg chg="modSp mod">
        <pc:chgData name="Andrea Gilot" userId="f59f59c5-34c7-44e1-9116-1a9bd66dc83e" providerId="ADAL" clId="{746E190B-573C-4FB4-95D0-B9A388FEA7A0}" dt="2021-01-25T13:00:49.234" v="37" actId="20577"/>
        <pc:sldMkLst>
          <pc:docMk/>
          <pc:sldMk cId="1439717083" sldId="264"/>
        </pc:sldMkLst>
        <pc:spChg chg="mod">
          <ac:chgData name="Andrea Gilot" userId="f59f59c5-34c7-44e1-9116-1a9bd66dc83e" providerId="ADAL" clId="{746E190B-573C-4FB4-95D0-B9A388FEA7A0}" dt="2021-01-25T13:00:49.234" v="37" actId="20577"/>
          <ac:spMkLst>
            <pc:docMk/>
            <pc:sldMk cId="1439717083" sldId="264"/>
            <ac:spMk id="3" creationId="{70D01AD2-0441-4AEA-B540-6A4103840FA5}"/>
          </ac:spMkLst>
        </pc:spChg>
      </pc:sldChg>
      <pc:sldChg chg="modSp mod">
        <pc:chgData name="Andrea Gilot" userId="f59f59c5-34c7-44e1-9116-1a9bd66dc83e" providerId="ADAL" clId="{746E190B-573C-4FB4-95D0-B9A388FEA7A0}" dt="2021-01-25T13:00:00.316" v="19" actId="20577"/>
        <pc:sldMkLst>
          <pc:docMk/>
          <pc:sldMk cId="1683741822" sldId="280"/>
        </pc:sldMkLst>
        <pc:spChg chg="mod">
          <ac:chgData name="Andrea Gilot" userId="f59f59c5-34c7-44e1-9116-1a9bd66dc83e" providerId="ADAL" clId="{746E190B-573C-4FB4-95D0-B9A388FEA7A0}" dt="2021-01-25T13:00:00.316" v="19" actId="20577"/>
          <ac:spMkLst>
            <pc:docMk/>
            <pc:sldMk cId="1683741822" sldId="280"/>
            <ac:spMk id="2" creationId="{20E4BBD4-26A1-4F3F-9F60-FCF791444D6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56BE13-56A1-4B34-871D-187B476230B7}" type="doc">
      <dgm:prSet loTypeId="urn:microsoft.com/office/officeart/2005/8/layout/chevron1" loCatId="process" qsTypeId="urn:microsoft.com/office/officeart/2005/8/quickstyle/simple1" qsCatId="simple" csTypeId="urn:microsoft.com/office/officeart/2005/8/colors/accent1_1" csCatId="accent1" phldr="1"/>
      <dgm:spPr/>
    </dgm:pt>
    <dgm:pt modelId="{CE396E97-6F0D-4534-9F87-B550A358176A}">
      <dgm:prSet phldrT="[Text]" custT="1"/>
      <dgm:spPr/>
      <dgm:t>
        <a:bodyPr/>
        <a:lstStyle/>
        <a:p>
          <a:r>
            <a:rPr lang="en-US" sz="2000" dirty="0"/>
            <a:t>Get familiar with Coq, Network Calculus and the paper</a:t>
          </a:r>
        </a:p>
      </dgm:t>
    </dgm:pt>
    <dgm:pt modelId="{13CF9F1E-993F-4142-8C41-8F5CD8B377D6}" type="parTrans" cxnId="{7B8A2FC1-C628-498C-8D72-1EE297E0478C}">
      <dgm:prSet/>
      <dgm:spPr/>
      <dgm:t>
        <a:bodyPr/>
        <a:lstStyle/>
        <a:p>
          <a:endParaRPr lang="en-US"/>
        </a:p>
      </dgm:t>
    </dgm:pt>
    <dgm:pt modelId="{4F423DAA-846B-4027-AF84-4738D3BF73FF}" type="sibTrans" cxnId="{7B8A2FC1-C628-498C-8D72-1EE297E0478C}">
      <dgm:prSet/>
      <dgm:spPr/>
      <dgm:t>
        <a:bodyPr/>
        <a:lstStyle/>
        <a:p>
          <a:endParaRPr lang="en-US"/>
        </a:p>
      </dgm:t>
    </dgm:pt>
    <dgm:pt modelId="{CD46E849-72C4-43D7-8B0B-8360141DBC7B}">
      <dgm:prSet phldrT="[Text]" custT="1"/>
      <dgm:spPr/>
      <dgm:t>
        <a:bodyPr/>
        <a:lstStyle/>
        <a:p>
          <a:r>
            <a:rPr lang="en-US" sz="2000" dirty="0"/>
            <a:t>Basic definitions and </a:t>
          </a:r>
          <a:r>
            <a:rPr lang="en-US" sz="2000" dirty="0" err="1"/>
            <a:t>maths</a:t>
          </a:r>
          <a:r>
            <a:rPr lang="en-US" sz="2000" dirty="0"/>
            <a:t> in Coq</a:t>
          </a:r>
        </a:p>
      </dgm:t>
    </dgm:pt>
    <dgm:pt modelId="{8ACD3FCA-5FD1-426B-9ABB-4BEF95A2E508}" type="parTrans" cxnId="{003EA424-F40C-43B7-9D66-C5C102BBC52E}">
      <dgm:prSet/>
      <dgm:spPr/>
      <dgm:t>
        <a:bodyPr/>
        <a:lstStyle/>
        <a:p>
          <a:endParaRPr lang="en-US"/>
        </a:p>
      </dgm:t>
    </dgm:pt>
    <dgm:pt modelId="{349020B1-8A91-4507-A239-96BC88807B88}" type="sibTrans" cxnId="{003EA424-F40C-43B7-9D66-C5C102BBC52E}">
      <dgm:prSet/>
      <dgm:spPr/>
      <dgm:t>
        <a:bodyPr/>
        <a:lstStyle/>
        <a:p>
          <a:endParaRPr lang="en-US"/>
        </a:p>
      </dgm:t>
    </dgm:pt>
    <dgm:pt modelId="{F0639AC1-217C-4FB8-B612-D0D1B75675D0}">
      <dgm:prSet phldrT="[Text]" custT="1"/>
      <dgm:spPr/>
      <dgm:t>
        <a:bodyPr/>
        <a:lstStyle/>
        <a:p>
          <a:r>
            <a:rPr lang="en-US" sz="2000" dirty="0" err="1"/>
            <a:t>Packetizer</a:t>
          </a:r>
          <a:endParaRPr lang="en-US" sz="2000" dirty="0"/>
        </a:p>
      </dgm:t>
    </dgm:pt>
    <dgm:pt modelId="{BD9DE5EA-12E6-43B2-B2C4-EA6B21840355}" type="parTrans" cxnId="{5F86F883-4BCE-45A5-8001-F0134DBB3122}">
      <dgm:prSet/>
      <dgm:spPr/>
      <dgm:t>
        <a:bodyPr/>
        <a:lstStyle/>
        <a:p>
          <a:endParaRPr lang="en-US"/>
        </a:p>
      </dgm:t>
    </dgm:pt>
    <dgm:pt modelId="{031BC2BE-DCBD-4E80-8D74-364A67A32CC2}" type="sibTrans" cxnId="{5F86F883-4BCE-45A5-8001-F0134DBB3122}">
      <dgm:prSet/>
      <dgm:spPr/>
      <dgm:t>
        <a:bodyPr/>
        <a:lstStyle/>
        <a:p>
          <a:endParaRPr lang="en-US"/>
        </a:p>
      </dgm:t>
    </dgm:pt>
    <dgm:pt modelId="{FADF02C6-B0F6-48B7-816D-2A95A4294A4F}">
      <dgm:prSet phldrT="[Text]" custT="1"/>
      <dgm:spPr/>
      <dgm:t>
        <a:bodyPr/>
        <a:lstStyle/>
        <a:p>
          <a:r>
            <a:rPr lang="en-US" sz="2000" dirty="0"/>
            <a:t>Scheduler</a:t>
          </a:r>
        </a:p>
      </dgm:t>
    </dgm:pt>
    <dgm:pt modelId="{4A3185F6-09DD-4FCF-9DDE-06FAE5DADE35}" type="parTrans" cxnId="{7DBA47D2-0985-482D-BA21-497654847396}">
      <dgm:prSet/>
      <dgm:spPr/>
      <dgm:t>
        <a:bodyPr/>
        <a:lstStyle/>
        <a:p>
          <a:endParaRPr lang="en-US"/>
        </a:p>
      </dgm:t>
    </dgm:pt>
    <dgm:pt modelId="{460BA3F0-AF23-4266-9395-83F5C2C29D65}" type="sibTrans" cxnId="{7DBA47D2-0985-482D-BA21-497654847396}">
      <dgm:prSet/>
      <dgm:spPr/>
      <dgm:t>
        <a:bodyPr/>
        <a:lstStyle/>
        <a:p>
          <a:endParaRPr lang="en-US"/>
        </a:p>
      </dgm:t>
    </dgm:pt>
    <dgm:pt modelId="{A7D6EC9F-6E4E-4B98-833E-DA71CB4C2FA5}" type="pres">
      <dgm:prSet presAssocID="{C656BE13-56A1-4B34-871D-187B476230B7}" presName="Name0" presStyleCnt="0">
        <dgm:presLayoutVars>
          <dgm:dir/>
          <dgm:animLvl val="lvl"/>
          <dgm:resizeHandles val="exact"/>
        </dgm:presLayoutVars>
      </dgm:prSet>
      <dgm:spPr/>
    </dgm:pt>
    <dgm:pt modelId="{E7932E34-6DF6-4BE7-B08F-830613FB0F94}" type="pres">
      <dgm:prSet presAssocID="{CE396E97-6F0D-4534-9F87-B550A358176A}" presName="parTxOnly" presStyleLbl="node1" presStyleIdx="0" presStyleCnt="4" custScaleY="129698">
        <dgm:presLayoutVars>
          <dgm:chMax val="0"/>
          <dgm:chPref val="0"/>
          <dgm:bulletEnabled val="1"/>
        </dgm:presLayoutVars>
      </dgm:prSet>
      <dgm:spPr/>
    </dgm:pt>
    <dgm:pt modelId="{2C2AF46D-A95A-4700-A77C-5B0E3B90A05B}" type="pres">
      <dgm:prSet presAssocID="{4F423DAA-846B-4027-AF84-4738D3BF73FF}" presName="parTxOnlySpace" presStyleCnt="0"/>
      <dgm:spPr/>
    </dgm:pt>
    <dgm:pt modelId="{121C9FB3-FC48-4F28-8991-7E121523B92C}" type="pres">
      <dgm:prSet presAssocID="{CD46E849-72C4-43D7-8B0B-8360141DBC7B}" presName="parTxOnly" presStyleLbl="node1" presStyleIdx="1" presStyleCnt="4" custScaleY="129698">
        <dgm:presLayoutVars>
          <dgm:chMax val="0"/>
          <dgm:chPref val="0"/>
          <dgm:bulletEnabled val="1"/>
        </dgm:presLayoutVars>
      </dgm:prSet>
      <dgm:spPr/>
    </dgm:pt>
    <dgm:pt modelId="{21583002-3217-4F9C-A264-6390DA80C38D}" type="pres">
      <dgm:prSet presAssocID="{349020B1-8A91-4507-A239-96BC88807B88}" presName="parTxOnlySpace" presStyleCnt="0"/>
      <dgm:spPr/>
    </dgm:pt>
    <dgm:pt modelId="{4E6F41AE-6A61-43BA-B473-133CEEE1AE97}" type="pres">
      <dgm:prSet presAssocID="{F0639AC1-217C-4FB8-B612-D0D1B75675D0}" presName="parTxOnly" presStyleLbl="node1" presStyleIdx="2" presStyleCnt="4" custScaleY="129698">
        <dgm:presLayoutVars>
          <dgm:chMax val="0"/>
          <dgm:chPref val="0"/>
          <dgm:bulletEnabled val="1"/>
        </dgm:presLayoutVars>
      </dgm:prSet>
      <dgm:spPr/>
    </dgm:pt>
    <dgm:pt modelId="{57EF4A11-AF1B-4B04-9DF9-ADE44941B4E7}" type="pres">
      <dgm:prSet presAssocID="{031BC2BE-DCBD-4E80-8D74-364A67A32CC2}" presName="parTxOnlySpace" presStyleCnt="0"/>
      <dgm:spPr/>
    </dgm:pt>
    <dgm:pt modelId="{7FB71CB5-50EE-4B6A-B699-DCD87CF99470}" type="pres">
      <dgm:prSet presAssocID="{FADF02C6-B0F6-48B7-816D-2A95A4294A4F}" presName="parTxOnly" presStyleLbl="node1" presStyleIdx="3" presStyleCnt="4" custScaleY="129698">
        <dgm:presLayoutVars>
          <dgm:chMax val="0"/>
          <dgm:chPref val="0"/>
          <dgm:bulletEnabled val="1"/>
        </dgm:presLayoutVars>
      </dgm:prSet>
      <dgm:spPr/>
    </dgm:pt>
  </dgm:ptLst>
  <dgm:cxnLst>
    <dgm:cxn modelId="{84D3391F-E58C-4A93-B6E3-F1354F331DE6}" type="presOf" srcId="{C656BE13-56A1-4B34-871D-187B476230B7}" destId="{A7D6EC9F-6E4E-4B98-833E-DA71CB4C2FA5}" srcOrd="0" destOrd="0" presId="urn:microsoft.com/office/officeart/2005/8/layout/chevron1"/>
    <dgm:cxn modelId="{003EA424-F40C-43B7-9D66-C5C102BBC52E}" srcId="{C656BE13-56A1-4B34-871D-187B476230B7}" destId="{CD46E849-72C4-43D7-8B0B-8360141DBC7B}" srcOrd="1" destOrd="0" parTransId="{8ACD3FCA-5FD1-426B-9ABB-4BEF95A2E508}" sibTransId="{349020B1-8A91-4507-A239-96BC88807B88}"/>
    <dgm:cxn modelId="{A9E83041-2AA3-4074-AB9B-B56ECB8E2B64}" type="presOf" srcId="{CE396E97-6F0D-4534-9F87-B550A358176A}" destId="{E7932E34-6DF6-4BE7-B08F-830613FB0F94}" srcOrd="0" destOrd="0" presId="urn:microsoft.com/office/officeart/2005/8/layout/chevron1"/>
    <dgm:cxn modelId="{D4FB8D59-9814-4DC5-9D54-5F9BD8A5F572}" type="presOf" srcId="{CD46E849-72C4-43D7-8B0B-8360141DBC7B}" destId="{121C9FB3-FC48-4F28-8991-7E121523B92C}" srcOrd="0" destOrd="0" presId="urn:microsoft.com/office/officeart/2005/8/layout/chevron1"/>
    <dgm:cxn modelId="{5F86F883-4BCE-45A5-8001-F0134DBB3122}" srcId="{C656BE13-56A1-4B34-871D-187B476230B7}" destId="{F0639AC1-217C-4FB8-B612-D0D1B75675D0}" srcOrd="2" destOrd="0" parTransId="{BD9DE5EA-12E6-43B2-B2C4-EA6B21840355}" sibTransId="{031BC2BE-DCBD-4E80-8D74-364A67A32CC2}"/>
    <dgm:cxn modelId="{56859FA2-1AF8-40A1-A62E-2501162FCC12}" type="presOf" srcId="{F0639AC1-217C-4FB8-B612-D0D1B75675D0}" destId="{4E6F41AE-6A61-43BA-B473-133CEEE1AE97}" srcOrd="0" destOrd="0" presId="urn:microsoft.com/office/officeart/2005/8/layout/chevron1"/>
    <dgm:cxn modelId="{7B8A2FC1-C628-498C-8D72-1EE297E0478C}" srcId="{C656BE13-56A1-4B34-871D-187B476230B7}" destId="{CE396E97-6F0D-4534-9F87-B550A358176A}" srcOrd="0" destOrd="0" parTransId="{13CF9F1E-993F-4142-8C41-8F5CD8B377D6}" sibTransId="{4F423DAA-846B-4027-AF84-4738D3BF73FF}"/>
    <dgm:cxn modelId="{CB5992C6-870C-4D5B-921B-D4CDF8C45955}" type="presOf" srcId="{FADF02C6-B0F6-48B7-816D-2A95A4294A4F}" destId="{7FB71CB5-50EE-4B6A-B699-DCD87CF99470}" srcOrd="0" destOrd="0" presId="urn:microsoft.com/office/officeart/2005/8/layout/chevron1"/>
    <dgm:cxn modelId="{7DBA47D2-0985-482D-BA21-497654847396}" srcId="{C656BE13-56A1-4B34-871D-187B476230B7}" destId="{FADF02C6-B0F6-48B7-816D-2A95A4294A4F}" srcOrd="3" destOrd="0" parTransId="{4A3185F6-09DD-4FCF-9DDE-06FAE5DADE35}" sibTransId="{460BA3F0-AF23-4266-9395-83F5C2C29D65}"/>
    <dgm:cxn modelId="{171EF4BA-EF66-4366-A347-5BF5D560923A}" type="presParOf" srcId="{A7D6EC9F-6E4E-4B98-833E-DA71CB4C2FA5}" destId="{E7932E34-6DF6-4BE7-B08F-830613FB0F94}" srcOrd="0" destOrd="0" presId="urn:microsoft.com/office/officeart/2005/8/layout/chevron1"/>
    <dgm:cxn modelId="{3C993445-5712-44F6-A5B4-82EA5ECB7694}" type="presParOf" srcId="{A7D6EC9F-6E4E-4B98-833E-DA71CB4C2FA5}" destId="{2C2AF46D-A95A-4700-A77C-5B0E3B90A05B}" srcOrd="1" destOrd="0" presId="urn:microsoft.com/office/officeart/2005/8/layout/chevron1"/>
    <dgm:cxn modelId="{E3921C27-2336-48CB-B9E2-42B3525F7C77}" type="presParOf" srcId="{A7D6EC9F-6E4E-4B98-833E-DA71CB4C2FA5}" destId="{121C9FB3-FC48-4F28-8991-7E121523B92C}" srcOrd="2" destOrd="0" presId="urn:microsoft.com/office/officeart/2005/8/layout/chevron1"/>
    <dgm:cxn modelId="{191F0606-0C53-46C7-A749-79334CA6B7D5}" type="presParOf" srcId="{A7D6EC9F-6E4E-4B98-833E-DA71CB4C2FA5}" destId="{21583002-3217-4F9C-A264-6390DA80C38D}" srcOrd="3" destOrd="0" presId="urn:microsoft.com/office/officeart/2005/8/layout/chevron1"/>
    <dgm:cxn modelId="{81194248-B68B-4088-A9BC-7DE30D8B84C7}" type="presParOf" srcId="{A7D6EC9F-6E4E-4B98-833E-DA71CB4C2FA5}" destId="{4E6F41AE-6A61-43BA-B473-133CEEE1AE97}" srcOrd="4" destOrd="0" presId="urn:microsoft.com/office/officeart/2005/8/layout/chevron1"/>
    <dgm:cxn modelId="{1BA79E70-582D-4BDD-B46E-C4A7688F7CB7}" type="presParOf" srcId="{A7D6EC9F-6E4E-4B98-833E-DA71CB4C2FA5}" destId="{57EF4A11-AF1B-4B04-9DF9-ADE44941B4E7}" srcOrd="5" destOrd="0" presId="urn:microsoft.com/office/officeart/2005/8/layout/chevron1"/>
    <dgm:cxn modelId="{2E6067A4-849E-4F71-AA73-E59A8A76CADC}" type="presParOf" srcId="{A7D6EC9F-6E4E-4B98-833E-DA71CB4C2FA5}" destId="{7FB71CB5-50EE-4B6A-B699-DCD87CF99470}"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32E34-6DF6-4BE7-B08F-830613FB0F94}">
      <dsp:nvSpPr>
        <dsp:cNvPr id="0" name=""/>
        <dsp:cNvSpPr/>
      </dsp:nvSpPr>
      <dsp:spPr>
        <a:xfrm>
          <a:off x="5180" y="2590291"/>
          <a:ext cx="3015543" cy="1564439"/>
        </a:xfrm>
        <a:prstGeom prst="chevron">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Get familiar with Coq, Network Calculus and the paper</a:t>
          </a:r>
        </a:p>
      </dsp:txBody>
      <dsp:txXfrm>
        <a:off x="787400" y="2590291"/>
        <a:ext cx="1451104" cy="1564439"/>
      </dsp:txXfrm>
    </dsp:sp>
    <dsp:sp modelId="{121C9FB3-FC48-4F28-8991-7E121523B92C}">
      <dsp:nvSpPr>
        <dsp:cNvPr id="0" name=""/>
        <dsp:cNvSpPr/>
      </dsp:nvSpPr>
      <dsp:spPr>
        <a:xfrm>
          <a:off x="2719169" y="2590291"/>
          <a:ext cx="3015543" cy="1564439"/>
        </a:xfrm>
        <a:prstGeom prst="chevron">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Basic definitions and </a:t>
          </a:r>
          <a:r>
            <a:rPr lang="en-US" sz="2000" kern="1200" dirty="0" err="1"/>
            <a:t>maths</a:t>
          </a:r>
          <a:r>
            <a:rPr lang="en-US" sz="2000" kern="1200" dirty="0"/>
            <a:t> in Coq</a:t>
          </a:r>
        </a:p>
      </dsp:txBody>
      <dsp:txXfrm>
        <a:off x="3501389" y="2590291"/>
        <a:ext cx="1451104" cy="1564439"/>
      </dsp:txXfrm>
    </dsp:sp>
    <dsp:sp modelId="{4E6F41AE-6A61-43BA-B473-133CEEE1AE97}">
      <dsp:nvSpPr>
        <dsp:cNvPr id="0" name=""/>
        <dsp:cNvSpPr/>
      </dsp:nvSpPr>
      <dsp:spPr>
        <a:xfrm>
          <a:off x="5433158" y="2590291"/>
          <a:ext cx="3015543" cy="1564439"/>
        </a:xfrm>
        <a:prstGeom prst="chevron">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err="1"/>
            <a:t>Packetizer</a:t>
          </a:r>
          <a:endParaRPr lang="en-US" sz="2000" kern="1200" dirty="0"/>
        </a:p>
      </dsp:txBody>
      <dsp:txXfrm>
        <a:off x="6215378" y="2590291"/>
        <a:ext cx="1451104" cy="1564439"/>
      </dsp:txXfrm>
    </dsp:sp>
    <dsp:sp modelId="{7FB71CB5-50EE-4B6A-B699-DCD87CF99470}">
      <dsp:nvSpPr>
        <dsp:cNvPr id="0" name=""/>
        <dsp:cNvSpPr/>
      </dsp:nvSpPr>
      <dsp:spPr>
        <a:xfrm>
          <a:off x="8147148" y="2590291"/>
          <a:ext cx="3015543" cy="1564439"/>
        </a:xfrm>
        <a:prstGeom prst="chevron">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Scheduler</a:t>
          </a:r>
        </a:p>
      </dsp:txBody>
      <dsp:txXfrm>
        <a:off x="8929368" y="2590291"/>
        <a:ext cx="1451104" cy="15644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52C7FE-01CC-41BB-B204-4FDF13A7DC71}" type="datetimeFigureOut">
              <a:rPr lang="en-US" smtClean="0"/>
              <a:t>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1A0D3-F6F7-4AC3-BD3F-50B50CF88487}" type="slidenum">
              <a:rPr lang="en-US" smtClean="0"/>
              <a:t>‹#›</a:t>
            </a:fld>
            <a:endParaRPr lang="en-US"/>
          </a:p>
        </p:txBody>
      </p:sp>
    </p:spTree>
    <p:extLst>
      <p:ext uri="{BB962C8B-B14F-4D97-AF65-F5344CB8AC3E}">
        <p14:creationId xmlns:p14="http://schemas.microsoft.com/office/powerpoint/2010/main" val="3756041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Coq is a proof assistant developed by INRIA. It is mainly use for two types of applications. First, for formal verification, thanks to </a:t>
            </a:r>
            <a:r>
              <a:rPr lang="en-US" dirty="0" err="1"/>
              <a:t>Gallina</a:t>
            </a:r>
            <a:r>
              <a:rPr lang="en-US" dirty="0"/>
              <a:t>, a language that verifies the correctness of theorems, programs, compiler etc... In addition, Coq provides </a:t>
            </a:r>
            <a:r>
              <a:rPr lang="en-US" dirty="0" err="1"/>
              <a:t>ltac</a:t>
            </a:r>
            <a:r>
              <a:rPr lang="en-US" dirty="0"/>
              <a:t>, a language used to code proof techniques that can be used to demonstrate theorems or part of them. Even though it is not very popular, it has been used to write the  formal proof of the four color theorems and </a:t>
            </a:r>
            <a:r>
              <a:rPr lang="en-US" dirty="0" err="1"/>
              <a:t>CompCert</a:t>
            </a:r>
            <a:r>
              <a:rPr lang="en-US" dirty="0"/>
              <a:t> a compiler for the C language whose correctness has also been </a:t>
            </a:r>
            <a:r>
              <a:rPr lang="en-US" dirty="0" err="1"/>
              <a:t>checke</a:t>
            </a:r>
            <a:r>
              <a:rPr lang="en-US" dirty="0"/>
              <a:t> in Coq. It is both dependently typed and functional meaning that on one hand proving a statement is equivalent to create a new type. On the other hand, we can use functions to go from a theorem to another making them equivalent to implications. </a:t>
            </a:r>
          </a:p>
        </p:txBody>
      </p:sp>
      <p:sp>
        <p:nvSpPr>
          <p:cNvPr id="4" name="Slide Number Placeholder 3"/>
          <p:cNvSpPr>
            <a:spLocks noGrp="1"/>
          </p:cNvSpPr>
          <p:nvPr>
            <p:ph type="sldNum" sz="quarter" idx="5"/>
          </p:nvPr>
        </p:nvSpPr>
        <p:spPr/>
        <p:txBody>
          <a:bodyPr/>
          <a:lstStyle/>
          <a:p>
            <a:fld id="{07F1A0D3-F6F7-4AC3-BD3F-50B50CF88487}" type="slidenum">
              <a:rPr lang="en-US" smtClean="0"/>
              <a:t>3</a:t>
            </a:fld>
            <a:endParaRPr lang="en-US"/>
          </a:p>
        </p:txBody>
      </p:sp>
    </p:spTree>
    <p:extLst>
      <p:ext uri="{BB962C8B-B14F-4D97-AF65-F5344CB8AC3E}">
        <p14:creationId xmlns:p14="http://schemas.microsoft.com/office/powerpoint/2010/main" val="1034440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project is an extension of the paper of ….. They defined many network calculus definitions in Coq and proved theorems about them. This allowed them to perform a simple case study. However, many servers are still not defined in Coq. Another problem is that the code can only be modified by a Coq expert. Thus, if a proof is written for a given network topology, then changing this network implies that we need to rewrite the proof as well.  My goal in this project is thus to define a </a:t>
            </a:r>
            <a:r>
              <a:rPr lang="en-US" dirty="0" err="1"/>
              <a:t>packetizer</a:t>
            </a:r>
            <a:r>
              <a:rPr lang="en-US" dirty="0"/>
              <a:t> and a non preemptive static scheduler with two inputs in Coq. The generalization for more than 2 inputs and the automation of the proof process is left to further studies</a:t>
            </a:r>
          </a:p>
        </p:txBody>
      </p:sp>
      <p:sp>
        <p:nvSpPr>
          <p:cNvPr id="4" name="Slide Number Placeholder 3"/>
          <p:cNvSpPr>
            <a:spLocks noGrp="1"/>
          </p:cNvSpPr>
          <p:nvPr>
            <p:ph type="sldNum" sz="quarter" idx="5"/>
          </p:nvPr>
        </p:nvSpPr>
        <p:spPr/>
        <p:txBody>
          <a:bodyPr/>
          <a:lstStyle/>
          <a:p>
            <a:fld id="{07F1A0D3-F6F7-4AC3-BD3F-50B50CF88487}" type="slidenum">
              <a:rPr lang="en-US" smtClean="0"/>
              <a:t>6</a:t>
            </a:fld>
            <a:endParaRPr lang="en-US"/>
          </a:p>
        </p:txBody>
      </p:sp>
    </p:spTree>
    <p:extLst>
      <p:ext uri="{BB962C8B-B14F-4D97-AF65-F5344CB8AC3E}">
        <p14:creationId xmlns:p14="http://schemas.microsoft.com/office/powerpoint/2010/main" val="2479090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5AD4B58-4FC2-40D6-8A8F-0425349AE802}" type="datetime1">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795B5-3A98-4552-9744-36C82EBB53A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05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29ECB-046B-475A-B718-1A62773D9924}" type="datetime1">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795B5-3A98-4552-9744-36C82EBB53A9}" type="slidenum">
              <a:rPr lang="en-US" smtClean="0"/>
              <a:t>‹#›</a:t>
            </a:fld>
            <a:endParaRPr lang="en-US"/>
          </a:p>
        </p:txBody>
      </p:sp>
    </p:spTree>
    <p:extLst>
      <p:ext uri="{BB962C8B-B14F-4D97-AF65-F5344CB8AC3E}">
        <p14:creationId xmlns:p14="http://schemas.microsoft.com/office/powerpoint/2010/main" val="2100094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9631CB-9894-4EE0-B666-211A25DC41AC}" type="datetime1">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795B5-3A98-4552-9744-36C82EBB53A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369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E0F93-F8AC-4AC0-982C-8ADBC959FCF0}" type="datetime1">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795B5-3A98-4552-9744-36C82EBB53A9}" type="slidenum">
              <a:rPr lang="en-US" smtClean="0"/>
              <a:t>‹#›</a:t>
            </a:fld>
            <a:endParaRPr lang="en-US"/>
          </a:p>
        </p:txBody>
      </p:sp>
    </p:spTree>
    <p:extLst>
      <p:ext uri="{BB962C8B-B14F-4D97-AF65-F5344CB8AC3E}">
        <p14:creationId xmlns:p14="http://schemas.microsoft.com/office/powerpoint/2010/main" val="178546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7CB59-D546-4410-BDC9-63D28FDA5C3C}" type="datetime1">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795B5-3A98-4552-9744-36C82EBB53A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767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F35AC1-C70A-4118-9D28-8A2596B8E48E}" type="datetime1">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795B5-3A98-4552-9744-36C82EBB53A9}" type="slidenum">
              <a:rPr lang="en-US" smtClean="0"/>
              <a:t>‹#›</a:t>
            </a:fld>
            <a:endParaRPr lang="en-US"/>
          </a:p>
        </p:txBody>
      </p:sp>
    </p:spTree>
    <p:extLst>
      <p:ext uri="{BB962C8B-B14F-4D97-AF65-F5344CB8AC3E}">
        <p14:creationId xmlns:p14="http://schemas.microsoft.com/office/powerpoint/2010/main" val="1721340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75754A-9DDE-4529-9D3F-0B954E05519B}" type="datetime1">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A795B5-3A98-4552-9744-36C82EBB53A9}" type="slidenum">
              <a:rPr lang="en-US" smtClean="0"/>
              <a:t>‹#›</a:t>
            </a:fld>
            <a:endParaRPr lang="en-US"/>
          </a:p>
        </p:txBody>
      </p:sp>
    </p:spTree>
    <p:extLst>
      <p:ext uri="{BB962C8B-B14F-4D97-AF65-F5344CB8AC3E}">
        <p14:creationId xmlns:p14="http://schemas.microsoft.com/office/powerpoint/2010/main" val="24273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0B04CF-4C85-498C-8F97-BE6F171EA4BE}" type="datetime1">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A795B5-3A98-4552-9744-36C82EBB53A9}" type="slidenum">
              <a:rPr lang="en-US" smtClean="0"/>
              <a:t>‹#›</a:t>
            </a:fld>
            <a:endParaRPr lang="en-US"/>
          </a:p>
        </p:txBody>
      </p:sp>
    </p:spTree>
    <p:extLst>
      <p:ext uri="{BB962C8B-B14F-4D97-AF65-F5344CB8AC3E}">
        <p14:creationId xmlns:p14="http://schemas.microsoft.com/office/powerpoint/2010/main" val="3982246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4C6BC0-56F9-4DE8-99D5-FECB7AF75CE7}" type="datetime1">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A795B5-3A98-4552-9744-36C82EBB53A9}" type="slidenum">
              <a:rPr lang="en-US" smtClean="0"/>
              <a:t>‹#›</a:t>
            </a:fld>
            <a:endParaRPr lang="en-US"/>
          </a:p>
        </p:txBody>
      </p:sp>
    </p:spTree>
    <p:extLst>
      <p:ext uri="{BB962C8B-B14F-4D97-AF65-F5344CB8AC3E}">
        <p14:creationId xmlns:p14="http://schemas.microsoft.com/office/powerpoint/2010/main" val="385900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70AA66-3E4B-440C-9B0B-6E0BDB4AF16E}" type="datetime1">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795B5-3A98-4552-9744-36C82EBB53A9}" type="slidenum">
              <a:rPr lang="en-US" smtClean="0"/>
              <a:t>‹#›</a:t>
            </a:fld>
            <a:endParaRPr lang="en-US"/>
          </a:p>
        </p:txBody>
      </p:sp>
    </p:spTree>
    <p:extLst>
      <p:ext uri="{BB962C8B-B14F-4D97-AF65-F5344CB8AC3E}">
        <p14:creationId xmlns:p14="http://schemas.microsoft.com/office/powerpoint/2010/main" val="279376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E98BEC-74DE-4911-94B4-8DED3278CA30}" type="datetime1">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795B5-3A98-4552-9744-36C82EBB53A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334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4FC983-B8C8-45B9-800C-772E86C629B1}" type="datetime1">
              <a:rPr lang="en-US" smtClean="0"/>
              <a:t>1/25/2021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9A795B5-3A98-4552-9744-36C82EBB53A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607751"/>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40.png"/><Relationship Id="rId4" Type="http://schemas.openxmlformats.org/officeDocument/2006/relationships/image" Target="../media/image4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1380-CEE0-4ECD-96A2-DE4D97D25E38}"/>
              </a:ext>
            </a:extLst>
          </p:cNvPr>
          <p:cNvSpPr>
            <a:spLocks noGrp="1"/>
          </p:cNvSpPr>
          <p:nvPr>
            <p:ph type="ctrTitle"/>
          </p:nvPr>
        </p:nvSpPr>
        <p:spPr/>
        <p:txBody>
          <a:bodyPr>
            <a:normAutofit fontScale="90000"/>
          </a:bodyPr>
          <a:lstStyle/>
          <a:p>
            <a:r>
              <a:rPr lang="en-US" sz="3600" dirty="0"/>
              <a:t>Semester project:</a:t>
            </a:r>
            <a:br>
              <a:rPr lang="en-US" dirty="0"/>
            </a:br>
            <a:r>
              <a:rPr lang="en-US" dirty="0"/>
              <a:t>Formal Verification of Real-time Networks with Coq</a:t>
            </a:r>
            <a:br>
              <a:rPr lang="en-US" dirty="0"/>
            </a:br>
            <a:r>
              <a:rPr lang="en-US" dirty="0"/>
              <a:t>Proof Assistant</a:t>
            </a:r>
          </a:p>
        </p:txBody>
      </p:sp>
      <p:sp>
        <p:nvSpPr>
          <p:cNvPr id="5" name="Subtitle 4">
            <a:extLst>
              <a:ext uri="{FF2B5EF4-FFF2-40B4-BE49-F238E27FC236}">
                <a16:creationId xmlns:a16="http://schemas.microsoft.com/office/drawing/2014/main" id="{2DD2679D-1373-45F2-8B6F-92E13B7868B2}"/>
              </a:ext>
            </a:extLst>
          </p:cNvPr>
          <p:cNvSpPr>
            <a:spLocks noGrp="1"/>
          </p:cNvSpPr>
          <p:nvPr>
            <p:ph type="subTitle" idx="1"/>
          </p:nvPr>
        </p:nvSpPr>
        <p:spPr/>
        <p:txBody>
          <a:bodyPr/>
          <a:lstStyle/>
          <a:p>
            <a:r>
              <a:rPr lang="en-US" dirty="0"/>
              <a:t>Andrea Gilot</a:t>
            </a:r>
          </a:p>
          <a:p>
            <a:r>
              <a:rPr lang="en-US" dirty="0"/>
              <a:t>BA5 SC</a:t>
            </a:r>
          </a:p>
          <a:p>
            <a:endParaRPr lang="en-US" dirty="0"/>
          </a:p>
        </p:txBody>
      </p:sp>
      <p:sp>
        <p:nvSpPr>
          <p:cNvPr id="3" name="Slide Number Placeholder 2">
            <a:extLst>
              <a:ext uri="{FF2B5EF4-FFF2-40B4-BE49-F238E27FC236}">
                <a16:creationId xmlns:a16="http://schemas.microsoft.com/office/drawing/2014/main" id="{C0C2DD7A-3280-4521-A0B1-5A640D1EBE35}"/>
              </a:ext>
            </a:extLst>
          </p:cNvPr>
          <p:cNvSpPr>
            <a:spLocks noGrp="1"/>
          </p:cNvSpPr>
          <p:nvPr>
            <p:ph type="sldNum" sz="quarter" idx="12"/>
          </p:nvPr>
        </p:nvSpPr>
        <p:spPr/>
        <p:txBody>
          <a:bodyPr/>
          <a:lstStyle/>
          <a:p>
            <a:fld id="{29A795B5-3A98-4552-9744-36C82EBB53A9}" type="slidenum">
              <a:rPr lang="en-US" smtClean="0"/>
              <a:t>1</a:t>
            </a:fld>
            <a:r>
              <a:rPr lang="en-US" dirty="0"/>
              <a:t>/26</a:t>
            </a:r>
          </a:p>
        </p:txBody>
      </p:sp>
    </p:spTree>
    <p:extLst>
      <p:ext uri="{BB962C8B-B14F-4D97-AF65-F5344CB8AC3E}">
        <p14:creationId xmlns:p14="http://schemas.microsoft.com/office/powerpoint/2010/main" val="1866336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65935D6C-EBB8-40CD-A33C-52725AE35E08}"/>
              </a:ext>
            </a:extLst>
          </p:cNvPr>
          <p:cNvPicPr>
            <a:picLocks noChangeAspect="1"/>
          </p:cNvPicPr>
          <p:nvPr/>
        </p:nvPicPr>
        <p:blipFill rotWithShape="1">
          <a:blip r:embed="rId2">
            <a:extLst>
              <a:ext uri="{28A0092B-C50C-407E-A947-70E740481C1C}">
                <a14:useLocalDpi xmlns:a14="http://schemas.microsoft.com/office/drawing/2010/main" val="0"/>
              </a:ext>
            </a:extLst>
          </a:blip>
          <a:srcRect l="15591" t="36356" r="18063" b="31930"/>
          <a:stretch/>
        </p:blipFill>
        <p:spPr>
          <a:xfrm>
            <a:off x="6935190" y="4890813"/>
            <a:ext cx="4731200" cy="1747596"/>
          </a:xfrm>
          <a:prstGeom prst="rect">
            <a:avLst/>
          </a:prstGeom>
        </p:spPr>
      </p:pic>
      <p:sp>
        <p:nvSpPr>
          <p:cNvPr id="2" name="Title 1">
            <a:extLst>
              <a:ext uri="{FF2B5EF4-FFF2-40B4-BE49-F238E27FC236}">
                <a16:creationId xmlns:a16="http://schemas.microsoft.com/office/drawing/2014/main" id="{D782223E-BD7F-4DFC-B070-A83A64162BD0}"/>
              </a:ext>
            </a:extLst>
          </p:cNvPr>
          <p:cNvSpPr>
            <a:spLocks noGrp="1"/>
          </p:cNvSpPr>
          <p:nvPr>
            <p:ph type="title"/>
          </p:nvPr>
        </p:nvSpPr>
        <p:spPr/>
        <p:txBody>
          <a:bodyPr/>
          <a:lstStyle/>
          <a:p>
            <a:r>
              <a:rPr lang="en-US" dirty="0"/>
              <a:t>NETWORK CALCULUS BASICS</a:t>
            </a:r>
          </a:p>
        </p:txBody>
      </p:sp>
      <p:sp>
        <p:nvSpPr>
          <p:cNvPr id="3" name="Slide Number Placeholder 2">
            <a:extLst>
              <a:ext uri="{FF2B5EF4-FFF2-40B4-BE49-F238E27FC236}">
                <a16:creationId xmlns:a16="http://schemas.microsoft.com/office/drawing/2014/main" id="{2090EC4E-7026-4A89-BB62-612EB9B7D1CB}"/>
              </a:ext>
            </a:extLst>
          </p:cNvPr>
          <p:cNvSpPr>
            <a:spLocks noGrp="1"/>
          </p:cNvSpPr>
          <p:nvPr>
            <p:ph type="sldNum" sz="quarter" idx="12"/>
          </p:nvPr>
        </p:nvSpPr>
        <p:spPr/>
        <p:txBody>
          <a:bodyPr/>
          <a:lstStyle/>
          <a:p>
            <a:fld id="{29A795B5-3A98-4552-9744-36C82EBB53A9}" type="slidenum">
              <a:rPr lang="en-US" smtClean="0"/>
              <a:t>10</a:t>
            </a:fld>
            <a:r>
              <a:rPr lang="en-US" dirty="0"/>
              <a:t>/26</a:t>
            </a:r>
          </a:p>
        </p:txBody>
      </p:sp>
      <p:sp>
        <p:nvSpPr>
          <p:cNvPr id="8" name="TextBox 7">
            <a:extLst>
              <a:ext uri="{FF2B5EF4-FFF2-40B4-BE49-F238E27FC236}">
                <a16:creationId xmlns:a16="http://schemas.microsoft.com/office/drawing/2014/main" id="{11366872-E185-453C-B5B2-A9971BEC218D}"/>
              </a:ext>
            </a:extLst>
          </p:cNvPr>
          <p:cNvSpPr txBox="1"/>
          <p:nvPr/>
        </p:nvSpPr>
        <p:spPr>
          <a:xfrm>
            <a:off x="587829" y="2084832"/>
            <a:ext cx="6347361" cy="646331"/>
          </a:xfrm>
          <a:prstGeom prst="rect">
            <a:avLst/>
          </a:prstGeom>
          <a:noFill/>
        </p:spPr>
        <p:txBody>
          <a:bodyPr wrap="square" rtlCol="0">
            <a:spAutoFit/>
          </a:bodyPr>
          <a:lstStyle/>
          <a:p>
            <a:r>
              <a:rPr lang="en-US" dirty="0"/>
              <a:t>An arrival curve </a:t>
            </a:r>
            <a:r>
              <a:rPr lang="el-GR" dirty="0">
                <a:latin typeface="Cambria Math" panose="02040503050406030204" pitchFamily="18" charset="0"/>
                <a:ea typeface="Cambria Math" panose="02040503050406030204" pitchFamily="18" charset="0"/>
              </a:rPr>
              <a:t>α</a:t>
            </a:r>
            <a:r>
              <a:rPr lang="en-US" dirty="0"/>
              <a:t> is a function that gives an upper bound on the arrival flow.</a:t>
            </a:r>
          </a:p>
        </p:txBody>
      </p:sp>
      <p:pic>
        <p:nvPicPr>
          <p:cNvPr id="10" name="Picture 9">
            <a:extLst>
              <a:ext uri="{FF2B5EF4-FFF2-40B4-BE49-F238E27FC236}">
                <a16:creationId xmlns:a16="http://schemas.microsoft.com/office/drawing/2014/main" id="{081AFD4C-830C-4967-AE32-1CC0204C9FA2}"/>
              </a:ext>
            </a:extLst>
          </p:cNvPr>
          <p:cNvPicPr>
            <a:picLocks noChangeAspect="1"/>
          </p:cNvPicPr>
          <p:nvPr/>
        </p:nvPicPr>
        <p:blipFill>
          <a:blip r:embed="rId3"/>
          <a:stretch>
            <a:fillRect/>
          </a:stretch>
        </p:blipFill>
        <p:spPr>
          <a:xfrm>
            <a:off x="520219" y="3898232"/>
            <a:ext cx="7626159" cy="539350"/>
          </a:xfrm>
          <a:prstGeom prst="rect">
            <a:avLst/>
          </a:prstGeom>
        </p:spPr>
      </p:pic>
      <p:pic>
        <p:nvPicPr>
          <p:cNvPr id="11" name="Picture 10">
            <a:extLst>
              <a:ext uri="{FF2B5EF4-FFF2-40B4-BE49-F238E27FC236}">
                <a16:creationId xmlns:a16="http://schemas.microsoft.com/office/drawing/2014/main" id="{3670F4ED-F388-41B6-9223-BE91036CA229}"/>
              </a:ext>
            </a:extLst>
          </p:cNvPr>
          <p:cNvPicPr>
            <a:picLocks noChangeAspect="1"/>
          </p:cNvPicPr>
          <p:nvPr/>
        </p:nvPicPr>
        <p:blipFill>
          <a:blip r:embed="rId4"/>
          <a:stretch>
            <a:fillRect/>
          </a:stretch>
        </p:blipFill>
        <p:spPr>
          <a:xfrm>
            <a:off x="81643" y="4426381"/>
            <a:ext cx="8769332" cy="410963"/>
          </a:xfrm>
          <a:prstGeom prst="rect">
            <a:avLst/>
          </a:prstGeom>
        </p:spPr>
      </p:pic>
      <p:sp>
        <p:nvSpPr>
          <p:cNvPr id="13" name="Rectangle 12">
            <a:extLst>
              <a:ext uri="{FF2B5EF4-FFF2-40B4-BE49-F238E27FC236}">
                <a16:creationId xmlns:a16="http://schemas.microsoft.com/office/drawing/2014/main" id="{C5B7B550-9D1B-4ED6-970E-36C7AF1794C2}"/>
              </a:ext>
            </a:extLst>
          </p:cNvPr>
          <p:cNvSpPr/>
          <p:nvPr/>
        </p:nvSpPr>
        <p:spPr>
          <a:xfrm>
            <a:off x="587829" y="2840938"/>
            <a:ext cx="6096000" cy="646331"/>
          </a:xfrm>
          <a:prstGeom prst="rect">
            <a:avLst/>
          </a:prstGeom>
        </p:spPr>
        <p:txBody>
          <a:bodyPr>
            <a:spAutoFit/>
          </a:bodyPr>
          <a:lstStyle/>
          <a:p>
            <a:r>
              <a:rPr lang="en-US" dirty="0"/>
              <a:t>A service curve </a:t>
            </a:r>
            <a:r>
              <a:rPr lang="el-GR" dirty="0">
                <a:latin typeface="Cambria Math" panose="02040503050406030204" pitchFamily="18" charset="0"/>
                <a:ea typeface="Cambria Math" panose="02040503050406030204" pitchFamily="18" charset="0"/>
              </a:rPr>
              <a:t>β</a:t>
            </a:r>
            <a:r>
              <a:rPr lang="en-US" dirty="0"/>
              <a:t> is a function that gives a lower bound on the departure flow.</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0599F3B-56E5-45F4-B8D1-9A2C6426779F}"/>
                  </a:ext>
                </a:extLst>
              </p:cNvPr>
              <p:cNvSpPr txBox="1"/>
              <p:nvPr/>
            </p:nvSpPr>
            <p:spPr>
              <a:xfrm>
                <a:off x="9046233" y="1947080"/>
                <a:ext cx="11383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𝐴</m:t>
                      </m:r>
                      <m:r>
                        <a:rPr lang="en-US" i="1" dirty="0" smtClean="0">
                          <a:latin typeface="Cambria Math" panose="02040503050406030204" pitchFamily="18" charset="0"/>
                        </a:rPr>
                        <m:t>⊗</m:t>
                      </m:r>
                      <m:r>
                        <a:rPr lang="el-GR" i="1" dirty="0" smtClean="0">
                          <a:latin typeface="Cambria Math" panose="02040503050406030204" pitchFamily="18" charset="0"/>
                          <a:ea typeface="Cambria Math" panose="02040503050406030204" pitchFamily="18" charset="0"/>
                        </a:rPr>
                        <m:t>𝛼</m:t>
                      </m:r>
                    </m:oMath>
                  </m:oMathPara>
                </a14:m>
                <a:endParaRPr lang="en-US" i="1" dirty="0"/>
              </a:p>
            </p:txBody>
          </p:sp>
        </mc:Choice>
        <mc:Fallback xmlns="">
          <p:sp>
            <p:nvSpPr>
              <p:cNvPr id="15" name="TextBox 14">
                <a:extLst>
                  <a:ext uri="{FF2B5EF4-FFF2-40B4-BE49-F238E27FC236}">
                    <a16:creationId xmlns:a16="http://schemas.microsoft.com/office/drawing/2014/main" id="{A0599F3B-56E5-45F4-B8D1-9A2C6426779F}"/>
                  </a:ext>
                </a:extLst>
              </p:cNvPr>
              <p:cNvSpPr txBox="1">
                <a:spLocks noRot="1" noChangeAspect="1" noMove="1" noResize="1" noEditPoints="1" noAdjustHandles="1" noChangeArrowheads="1" noChangeShapeType="1" noTextEdit="1"/>
              </p:cNvSpPr>
              <p:nvPr/>
            </p:nvSpPr>
            <p:spPr>
              <a:xfrm>
                <a:off x="9046233" y="1947080"/>
                <a:ext cx="1138389" cy="276999"/>
              </a:xfrm>
              <a:prstGeom prst="rect">
                <a:avLst/>
              </a:prstGeom>
              <a:blipFill>
                <a:blip r:embed="rId5"/>
                <a:stretch>
                  <a:fillRect l="-4396" r="-1099"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C263469-0673-4F87-8D81-05130AD2BF2C}"/>
                  </a:ext>
                </a:extLst>
              </p:cNvPr>
              <p:cNvSpPr txBox="1"/>
              <p:nvPr/>
            </p:nvSpPr>
            <p:spPr>
              <a:xfrm>
                <a:off x="9046233" y="2407997"/>
                <a:ext cx="11550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𝐴</m:t>
                      </m:r>
                      <m:r>
                        <a:rPr lang="en-US" dirty="0" smtClean="0">
                          <a:latin typeface="Cambria Math" panose="02040503050406030204" pitchFamily="18" charset="0"/>
                        </a:rPr>
                        <m:t>⊗</m:t>
                      </m:r>
                      <m:r>
                        <a:rPr lang="el-GR" i="1" dirty="0">
                          <a:latin typeface="Cambria Math" panose="02040503050406030204" pitchFamily="18" charset="0"/>
                          <a:ea typeface="Cambria Math" panose="02040503050406030204" pitchFamily="18" charset="0"/>
                        </a:rPr>
                        <m:t>𝛽</m:t>
                      </m:r>
                      <m:r>
                        <a:rPr lang="el-GR"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𝐷</m:t>
                      </m:r>
                    </m:oMath>
                  </m:oMathPara>
                </a14:m>
                <a:endParaRPr lang="en-US" dirty="0"/>
              </a:p>
            </p:txBody>
          </p:sp>
        </mc:Choice>
        <mc:Fallback xmlns="">
          <p:sp>
            <p:nvSpPr>
              <p:cNvPr id="16" name="TextBox 15">
                <a:extLst>
                  <a:ext uri="{FF2B5EF4-FFF2-40B4-BE49-F238E27FC236}">
                    <a16:creationId xmlns:a16="http://schemas.microsoft.com/office/drawing/2014/main" id="{6C263469-0673-4F87-8D81-05130AD2BF2C}"/>
                  </a:ext>
                </a:extLst>
              </p:cNvPr>
              <p:cNvSpPr txBox="1">
                <a:spLocks noRot="1" noChangeAspect="1" noMove="1" noResize="1" noEditPoints="1" noAdjustHandles="1" noChangeArrowheads="1" noChangeShapeType="1" noTextEdit="1"/>
              </p:cNvSpPr>
              <p:nvPr/>
            </p:nvSpPr>
            <p:spPr>
              <a:xfrm>
                <a:off x="9046233" y="2407997"/>
                <a:ext cx="1155060" cy="276999"/>
              </a:xfrm>
              <a:prstGeom prst="rect">
                <a:avLst/>
              </a:prstGeom>
              <a:blipFill>
                <a:blip r:embed="rId6"/>
                <a:stretch>
                  <a:fillRect l="-4348" r="-2174"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6E24441-DF0D-4CF9-A892-4015A5898E05}"/>
                  </a:ext>
                </a:extLst>
              </p:cNvPr>
              <p:cNvSpPr txBox="1"/>
              <p:nvPr/>
            </p:nvSpPr>
            <p:spPr>
              <a:xfrm>
                <a:off x="7841042" y="2967835"/>
                <a:ext cx="3600450" cy="4532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dirty="0">
                              <a:latin typeface="Cambria Math" panose="02040503050406030204" pitchFamily="18" charset="0"/>
                            </a:rPr>
                            <m:t>⊗</m:t>
                          </m:r>
                          <m:r>
                            <m:rPr>
                              <m:sty m:val="p"/>
                            </m:rPr>
                            <a:rPr lang="en-US" b="0" i="0" dirty="0" smtClean="0">
                              <a:latin typeface="Cambria Math" panose="02040503050406030204" pitchFamily="18" charset="0"/>
                            </a:rPr>
                            <m:t>g</m:t>
                          </m:r>
                        </m:e>
                      </m:d>
                      <m:d>
                        <m:dPr>
                          <m:ctrlPr>
                            <a:rPr lang="en-US" b="0" i="1" dirty="0" smtClean="0">
                              <a:latin typeface="Cambria Math" panose="02040503050406030204" pitchFamily="18" charset="0"/>
                            </a:rPr>
                          </m:ctrlPr>
                        </m:dPr>
                        <m:e>
                          <m:r>
                            <m:rPr>
                              <m:sty m:val="p"/>
                            </m:rPr>
                            <a:rPr lang="en-US" b="0" i="0" dirty="0" smtClean="0">
                              <a:latin typeface="Cambria Math" panose="02040503050406030204" pitchFamily="18" charset="0"/>
                            </a:rPr>
                            <m:t>t</m:t>
                          </m:r>
                        </m:e>
                      </m:d>
                      <m:r>
                        <a:rPr lang="en-US" b="0" i="0" dirty="0" smtClean="0">
                          <a:latin typeface="Cambria Math" panose="02040503050406030204" pitchFamily="18" charset="0"/>
                        </a:rPr>
                        <m:t>=</m:t>
                      </m:r>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inf</m:t>
                              </m:r>
                            </m:e>
                            <m:lim>
                              <m:r>
                                <a:rPr lang="en-US" b="0" i="1" dirty="0" smtClean="0">
                                  <a:latin typeface="Cambria Math" panose="02040503050406030204" pitchFamily="18" charset="0"/>
                                </a:rPr>
                                <m:t>𝑠</m:t>
                              </m:r>
                              <m:r>
                                <a:rPr lang="en-US" b="0" i="1" dirty="0" smtClean="0">
                                  <a:latin typeface="Cambria Math" panose="02040503050406030204" pitchFamily="18" charset="0"/>
                                  <a:ea typeface="Cambria Math" panose="02040503050406030204" pitchFamily="18" charset="0"/>
                                </a:rPr>
                                <m:t>≥0</m:t>
                              </m:r>
                            </m:lim>
                          </m:limLow>
                        </m:fName>
                        <m:e>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e>
                          </m:d>
                          <m:r>
                            <a:rPr lang="en-US" b="0" i="1" dirty="0" smtClean="0">
                              <a:latin typeface="Cambria Math" panose="02040503050406030204" pitchFamily="18" charset="0"/>
                            </a:rPr>
                            <m:t>+</m:t>
                          </m:r>
                          <m:r>
                            <a:rPr lang="en-US" b="0" i="1" dirty="0" smtClean="0">
                              <a:latin typeface="Cambria Math" panose="02040503050406030204" pitchFamily="18" charset="0"/>
                            </a:rPr>
                            <m:t>𝑔</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𝑠</m:t>
                              </m:r>
                            </m:e>
                          </m:d>
                          <m:r>
                            <a:rPr lang="en-US" b="0" i="1" dirty="0" smtClean="0">
                              <a:latin typeface="Cambria Math" panose="02040503050406030204" pitchFamily="18" charset="0"/>
                            </a:rPr>
                            <m:t>)</m:t>
                          </m:r>
                        </m:e>
                      </m:func>
                    </m:oMath>
                  </m:oMathPara>
                </a14:m>
                <a:endParaRPr lang="en-US" dirty="0"/>
              </a:p>
            </p:txBody>
          </p:sp>
        </mc:Choice>
        <mc:Fallback xmlns="">
          <p:sp>
            <p:nvSpPr>
              <p:cNvPr id="18" name="TextBox 17">
                <a:extLst>
                  <a:ext uri="{FF2B5EF4-FFF2-40B4-BE49-F238E27FC236}">
                    <a16:creationId xmlns:a16="http://schemas.microsoft.com/office/drawing/2014/main" id="{B6E24441-DF0D-4CF9-A892-4015A5898E05}"/>
                  </a:ext>
                </a:extLst>
              </p:cNvPr>
              <p:cNvSpPr txBox="1">
                <a:spLocks noRot="1" noChangeAspect="1" noMove="1" noResize="1" noEditPoints="1" noAdjustHandles="1" noChangeArrowheads="1" noChangeShapeType="1" noTextEdit="1"/>
              </p:cNvSpPr>
              <p:nvPr/>
            </p:nvSpPr>
            <p:spPr>
              <a:xfrm>
                <a:off x="7841042" y="2967835"/>
                <a:ext cx="3600450" cy="453201"/>
              </a:xfrm>
              <a:prstGeom prst="rect">
                <a:avLst/>
              </a:prstGeom>
              <a:blipFill>
                <a:blip r:embed="rId7"/>
                <a:stretch>
                  <a:fillRect b="-2703"/>
                </a:stretch>
              </a:blipFill>
            </p:spPr>
            <p:txBody>
              <a:bodyPr/>
              <a:lstStyle/>
              <a:p>
                <a:r>
                  <a:rPr lang="en-US">
                    <a:noFill/>
                  </a:rPr>
                  <a:t> </a:t>
                </a:r>
              </a:p>
            </p:txBody>
          </p:sp>
        </mc:Fallback>
      </mc:AlternateContent>
    </p:spTree>
    <p:extLst>
      <p:ext uri="{BB962C8B-B14F-4D97-AF65-F5344CB8AC3E}">
        <p14:creationId xmlns:p14="http://schemas.microsoft.com/office/powerpoint/2010/main" val="156068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4F2E2B3-7351-49C4-B615-7897DF20CDDF}"/>
              </a:ext>
            </a:extLst>
          </p:cNvPr>
          <p:cNvPicPr>
            <a:picLocks noChangeAspect="1"/>
          </p:cNvPicPr>
          <p:nvPr/>
        </p:nvPicPr>
        <p:blipFill rotWithShape="1">
          <a:blip r:embed="rId2">
            <a:extLst>
              <a:ext uri="{28A0092B-C50C-407E-A947-70E740481C1C}">
                <a14:useLocalDpi xmlns:a14="http://schemas.microsoft.com/office/drawing/2010/main" val="0"/>
              </a:ext>
            </a:extLst>
          </a:blip>
          <a:srcRect l="11889" t="25437" r="6323" b="36488"/>
          <a:stretch/>
        </p:blipFill>
        <p:spPr>
          <a:xfrm>
            <a:off x="1961808" y="2683679"/>
            <a:ext cx="8268383" cy="2204185"/>
          </a:xfrm>
          <a:prstGeom prst="rect">
            <a:avLst/>
          </a:prstGeom>
        </p:spPr>
      </p:pic>
      <p:sp>
        <p:nvSpPr>
          <p:cNvPr id="2" name="Title 1">
            <a:extLst>
              <a:ext uri="{FF2B5EF4-FFF2-40B4-BE49-F238E27FC236}">
                <a16:creationId xmlns:a16="http://schemas.microsoft.com/office/drawing/2014/main" id="{02FFE645-3ED8-4EAF-AF1B-59FB917F7C43}"/>
              </a:ext>
            </a:extLst>
          </p:cNvPr>
          <p:cNvSpPr>
            <a:spLocks noGrp="1"/>
          </p:cNvSpPr>
          <p:nvPr>
            <p:ph type="title"/>
          </p:nvPr>
        </p:nvSpPr>
        <p:spPr/>
        <p:txBody>
          <a:bodyPr/>
          <a:lstStyle/>
          <a:p>
            <a:r>
              <a:rPr lang="en-US" dirty="0"/>
              <a:t>Introducing P</a:t>
            </a:r>
            <a:r>
              <a:rPr lang="en-US" sz="2000" dirty="0"/>
              <a:t>L</a:t>
            </a:r>
          </a:p>
        </p:txBody>
      </p:sp>
      <p:sp>
        <p:nvSpPr>
          <p:cNvPr id="11" name="TextBox 10">
            <a:extLst>
              <a:ext uri="{FF2B5EF4-FFF2-40B4-BE49-F238E27FC236}">
                <a16:creationId xmlns:a16="http://schemas.microsoft.com/office/drawing/2014/main" id="{1F12FA07-419F-4A1A-AC85-907352394244}"/>
              </a:ext>
            </a:extLst>
          </p:cNvPr>
          <p:cNvSpPr txBox="1"/>
          <p:nvPr/>
        </p:nvSpPr>
        <p:spPr>
          <a:xfrm>
            <a:off x="8452022" y="3027405"/>
            <a:ext cx="654908" cy="369332"/>
          </a:xfrm>
          <a:prstGeom prst="rect">
            <a:avLst/>
          </a:prstGeom>
          <a:noFill/>
        </p:spPr>
        <p:txBody>
          <a:bodyPr wrap="square" rtlCol="0">
            <a:spAutoFit/>
          </a:bodyPr>
          <a:lstStyle/>
          <a:p>
            <a:endParaRPr lang="en-US">
              <a:latin typeface="Cambria Math" panose="02040503050406030204" pitchFamily="18" charset="0"/>
              <a:ea typeface="Cambria Math" panose="02040503050406030204" pitchFamily="18" charset="0"/>
            </a:endParaRPr>
          </a:p>
        </p:txBody>
      </p:sp>
      <p:pic>
        <p:nvPicPr>
          <p:cNvPr id="10" name="Picture 9">
            <a:extLst>
              <a:ext uri="{FF2B5EF4-FFF2-40B4-BE49-F238E27FC236}">
                <a16:creationId xmlns:a16="http://schemas.microsoft.com/office/drawing/2014/main" id="{9C2D12BE-5B20-4F0C-8174-56C580D1CBA6}"/>
              </a:ext>
            </a:extLst>
          </p:cNvPr>
          <p:cNvPicPr>
            <a:picLocks noChangeAspect="1"/>
          </p:cNvPicPr>
          <p:nvPr/>
        </p:nvPicPr>
        <p:blipFill>
          <a:blip r:embed="rId3"/>
          <a:stretch>
            <a:fillRect/>
          </a:stretch>
        </p:blipFill>
        <p:spPr>
          <a:xfrm>
            <a:off x="726784" y="2055771"/>
            <a:ext cx="3029356" cy="838367"/>
          </a:xfrm>
          <a:prstGeom prst="rect">
            <a:avLst/>
          </a:prstGeom>
        </p:spPr>
      </p:pic>
      <p:pic>
        <p:nvPicPr>
          <p:cNvPr id="12" name="Picture 11">
            <a:extLst>
              <a:ext uri="{FF2B5EF4-FFF2-40B4-BE49-F238E27FC236}">
                <a16:creationId xmlns:a16="http://schemas.microsoft.com/office/drawing/2014/main" id="{32AE8CAB-661B-4F2A-8933-9F200F60CEDD}"/>
              </a:ext>
            </a:extLst>
          </p:cNvPr>
          <p:cNvPicPr>
            <a:picLocks noChangeAspect="1"/>
          </p:cNvPicPr>
          <p:nvPr/>
        </p:nvPicPr>
        <p:blipFill>
          <a:blip r:embed="rId4"/>
          <a:stretch>
            <a:fillRect/>
          </a:stretch>
        </p:blipFill>
        <p:spPr>
          <a:xfrm>
            <a:off x="7937735" y="1793820"/>
            <a:ext cx="4027734" cy="1362267"/>
          </a:xfrm>
          <a:prstGeom prst="rect">
            <a:avLst/>
          </a:prstGeom>
        </p:spPr>
      </p:pic>
      <p:sp>
        <p:nvSpPr>
          <p:cNvPr id="3" name="Slide Number Placeholder 2">
            <a:extLst>
              <a:ext uri="{FF2B5EF4-FFF2-40B4-BE49-F238E27FC236}">
                <a16:creationId xmlns:a16="http://schemas.microsoft.com/office/drawing/2014/main" id="{848B7843-3A8E-44A9-9F82-BD8B0EC1B8A8}"/>
              </a:ext>
            </a:extLst>
          </p:cNvPr>
          <p:cNvSpPr>
            <a:spLocks noGrp="1"/>
          </p:cNvSpPr>
          <p:nvPr>
            <p:ph type="sldNum" sz="quarter" idx="12"/>
          </p:nvPr>
        </p:nvSpPr>
        <p:spPr/>
        <p:txBody>
          <a:bodyPr/>
          <a:lstStyle/>
          <a:p>
            <a:fld id="{29A795B5-3A98-4552-9744-36C82EBB53A9}" type="slidenum">
              <a:rPr lang="en-US" smtClean="0"/>
              <a:t>11</a:t>
            </a:fld>
            <a:r>
              <a:rPr lang="en-US" dirty="0"/>
              <a:t>/26</a:t>
            </a:r>
          </a:p>
        </p:txBody>
      </p:sp>
      <p:pic>
        <p:nvPicPr>
          <p:cNvPr id="4" name="Picture 3">
            <a:extLst>
              <a:ext uri="{FF2B5EF4-FFF2-40B4-BE49-F238E27FC236}">
                <a16:creationId xmlns:a16="http://schemas.microsoft.com/office/drawing/2014/main" id="{167CB97C-8D8E-47AB-B179-B08E341D46C7}"/>
              </a:ext>
            </a:extLst>
          </p:cNvPr>
          <p:cNvPicPr>
            <a:picLocks noChangeAspect="1"/>
          </p:cNvPicPr>
          <p:nvPr/>
        </p:nvPicPr>
        <p:blipFill>
          <a:blip r:embed="rId5"/>
          <a:stretch>
            <a:fillRect/>
          </a:stretch>
        </p:blipFill>
        <p:spPr>
          <a:xfrm>
            <a:off x="2475817" y="5097677"/>
            <a:ext cx="8268383" cy="766080"/>
          </a:xfrm>
          <a:prstGeom prst="rect">
            <a:avLst/>
          </a:prstGeom>
        </p:spPr>
      </p:pic>
      <p:pic>
        <p:nvPicPr>
          <p:cNvPr id="5" name="Picture 4">
            <a:extLst>
              <a:ext uri="{FF2B5EF4-FFF2-40B4-BE49-F238E27FC236}">
                <a16:creationId xmlns:a16="http://schemas.microsoft.com/office/drawing/2014/main" id="{C287BF45-EAAE-4687-A367-76E4A43BC6E1}"/>
              </a:ext>
            </a:extLst>
          </p:cNvPr>
          <p:cNvPicPr>
            <a:picLocks noChangeAspect="1"/>
          </p:cNvPicPr>
          <p:nvPr/>
        </p:nvPicPr>
        <p:blipFill rotWithShape="1">
          <a:blip r:embed="rId6"/>
          <a:srcRect t="6631" b="1"/>
          <a:stretch/>
        </p:blipFill>
        <p:spPr>
          <a:xfrm>
            <a:off x="2634225" y="5835087"/>
            <a:ext cx="2330060" cy="803275"/>
          </a:xfrm>
          <a:prstGeom prst="rect">
            <a:avLst/>
          </a:prstGeom>
        </p:spPr>
      </p:pic>
    </p:spTree>
    <p:extLst>
      <p:ext uri="{BB962C8B-B14F-4D97-AF65-F5344CB8AC3E}">
        <p14:creationId xmlns:p14="http://schemas.microsoft.com/office/powerpoint/2010/main" val="1148107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Chart, line chart&#10;&#10;Description automatically generated">
            <a:extLst>
              <a:ext uri="{FF2B5EF4-FFF2-40B4-BE49-F238E27FC236}">
                <a16:creationId xmlns:a16="http://schemas.microsoft.com/office/drawing/2014/main" id="{EA4ED7C0-9DCD-4BCB-9699-04910122FD1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256" t="7420" r="3322" b="21568"/>
          <a:stretch/>
        </p:blipFill>
        <p:spPr>
          <a:xfrm>
            <a:off x="257495" y="1764247"/>
            <a:ext cx="7652819" cy="4696087"/>
          </a:xfrm>
        </p:spPr>
      </p:pic>
      <p:sp>
        <p:nvSpPr>
          <p:cNvPr id="2" name="Title 1">
            <a:extLst>
              <a:ext uri="{FF2B5EF4-FFF2-40B4-BE49-F238E27FC236}">
                <a16:creationId xmlns:a16="http://schemas.microsoft.com/office/drawing/2014/main" id="{8F826158-1915-41B0-AAEF-9C20BD900BB1}"/>
              </a:ext>
            </a:extLst>
          </p:cNvPr>
          <p:cNvSpPr>
            <a:spLocks noGrp="1"/>
          </p:cNvSpPr>
          <p:nvPr>
            <p:ph type="title"/>
          </p:nvPr>
        </p:nvSpPr>
        <p:spPr/>
        <p:txBody>
          <a:bodyPr/>
          <a:lstStyle/>
          <a:p>
            <a:r>
              <a:rPr lang="en-US" dirty="0"/>
              <a:t>L-</a:t>
            </a:r>
            <a:r>
              <a:rPr lang="en-US" dirty="0" err="1"/>
              <a:t>packetizer</a:t>
            </a:r>
            <a:endParaRPr lang="en-US" dirty="0"/>
          </a:p>
        </p:txBody>
      </p:sp>
      <p:pic>
        <p:nvPicPr>
          <p:cNvPr id="6" name="Picture 5">
            <a:extLst>
              <a:ext uri="{FF2B5EF4-FFF2-40B4-BE49-F238E27FC236}">
                <a16:creationId xmlns:a16="http://schemas.microsoft.com/office/drawing/2014/main" id="{0E714D1E-D072-4CDD-8DC1-4AFF3B2D33CF}"/>
              </a:ext>
            </a:extLst>
          </p:cNvPr>
          <p:cNvPicPr>
            <a:picLocks noChangeAspect="1"/>
          </p:cNvPicPr>
          <p:nvPr/>
        </p:nvPicPr>
        <p:blipFill>
          <a:blip r:embed="rId3"/>
          <a:stretch>
            <a:fillRect/>
          </a:stretch>
        </p:blipFill>
        <p:spPr>
          <a:xfrm>
            <a:off x="8554989" y="2369941"/>
            <a:ext cx="2798811" cy="354688"/>
          </a:xfrm>
          <a:prstGeom prst="rect">
            <a:avLst/>
          </a:prstGeom>
        </p:spPr>
      </p:pic>
      <p:pic>
        <p:nvPicPr>
          <p:cNvPr id="7" name="Picture 6">
            <a:extLst>
              <a:ext uri="{FF2B5EF4-FFF2-40B4-BE49-F238E27FC236}">
                <a16:creationId xmlns:a16="http://schemas.microsoft.com/office/drawing/2014/main" id="{F0B0179B-57AE-489D-9EFA-114F630BC2AC}"/>
              </a:ext>
            </a:extLst>
          </p:cNvPr>
          <p:cNvPicPr>
            <a:picLocks noChangeAspect="1"/>
          </p:cNvPicPr>
          <p:nvPr/>
        </p:nvPicPr>
        <p:blipFill>
          <a:blip r:embed="rId4"/>
          <a:stretch>
            <a:fillRect/>
          </a:stretch>
        </p:blipFill>
        <p:spPr>
          <a:xfrm>
            <a:off x="8405691" y="4011364"/>
            <a:ext cx="3528814" cy="764937"/>
          </a:xfrm>
          <a:prstGeom prst="rect">
            <a:avLst/>
          </a:prstGeom>
        </p:spPr>
      </p:pic>
      <p:sp>
        <p:nvSpPr>
          <p:cNvPr id="3" name="Slide Number Placeholder 2">
            <a:extLst>
              <a:ext uri="{FF2B5EF4-FFF2-40B4-BE49-F238E27FC236}">
                <a16:creationId xmlns:a16="http://schemas.microsoft.com/office/drawing/2014/main" id="{5FB1C3B8-C2A2-43A3-BA53-49661BB65B37}"/>
              </a:ext>
            </a:extLst>
          </p:cNvPr>
          <p:cNvSpPr>
            <a:spLocks noGrp="1"/>
          </p:cNvSpPr>
          <p:nvPr>
            <p:ph type="sldNum" sz="quarter" idx="12"/>
          </p:nvPr>
        </p:nvSpPr>
        <p:spPr/>
        <p:txBody>
          <a:bodyPr/>
          <a:lstStyle/>
          <a:p>
            <a:fld id="{29A795B5-3A98-4552-9744-36C82EBB53A9}" type="slidenum">
              <a:rPr lang="en-US" smtClean="0"/>
              <a:t>12</a:t>
            </a:fld>
            <a:r>
              <a:rPr lang="en-US" dirty="0"/>
              <a:t>/26</a:t>
            </a:r>
          </a:p>
        </p:txBody>
      </p:sp>
      <p:pic>
        <p:nvPicPr>
          <p:cNvPr id="4" name="Picture 3">
            <a:extLst>
              <a:ext uri="{FF2B5EF4-FFF2-40B4-BE49-F238E27FC236}">
                <a16:creationId xmlns:a16="http://schemas.microsoft.com/office/drawing/2014/main" id="{6A0CEABD-8AED-444F-83BF-B25BA8480158}"/>
              </a:ext>
            </a:extLst>
          </p:cNvPr>
          <p:cNvPicPr>
            <a:picLocks noChangeAspect="1"/>
          </p:cNvPicPr>
          <p:nvPr/>
        </p:nvPicPr>
        <p:blipFill>
          <a:blip r:embed="rId5"/>
          <a:stretch>
            <a:fillRect/>
          </a:stretch>
        </p:blipFill>
        <p:spPr>
          <a:xfrm>
            <a:off x="1530337" y="6177225"/>
            <a:ext cx="9720072" cy="283109"/>
          </a:xfrm>
          <a:prstGeom prst="rect">
            <a:avLst/>
          </a:prstGeom>
        </p:spPr>
      </p:pic>
    </p:spTree>
    <p:extLst>
      <p:ext uri="{BB962C8B-B14F-4D97-AF65-F5344CB8AC3E}">
        <p14:creationId xmlns:p14="http://schemas.microsoft.com/office/powerpoint/2010/main" val="1696894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2D33-B91F-4078-80BF-2D6D26E32F95}"/>
              </a:ext>
            </a:extLst>
          </p:cNvPr>
          <p:cNvSpPr>
            <a:spLocks noGrp="1"/>
          </p:cNvSpPr>
          <p:nvPr>
            <p:ph type="title"/>
          </p:nvPr>
        </p:nvSpPr>
        <p:spPr/>
        <p:txBody>
          <a:bodyPr/>
          <a:lstStyle/>
          <a:p>
            <a:r>
              <a:rPr lang="en-US" dirty="0"/>
              <a:t>Combined Systems</a:t>
            </a:r>
          </a:p>
        </p:txBody>
      </p:sp>
      <p:pic>
        <p:nvPicPr>
          <p:cNvPr id="5" name="Content Placeholder 4">
            <a:extLst>
              <a:ext uri="{FF2B5EF4-FFF2-40B4-BE49-F238E27FC236}">
                <a16:creationId xmlns:a16="http://schemas.microsoft.com/office/drawing/2014/main" id="{9DBD0944-2657-4CFE-BE9F-8DBBA1E3411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86" t="19982" r="4683" b="26713"/>
          <a:stretch/>
        </p:blipFill>
        <p:spPr>
          <a:xfrm>
            <a:off x="2380106" y="1816100"/>
            <a:ext cx="7431787" cy="2399203"/>
          </a:xfrm>
        </p:spPr>
      </p:pic>
      <p:pic>
        <p:nvPicPr>
          <p:cNvPr id="6" name="Picture 5">
            <a:extLst>
              <a:ext uri="{FF2B5EF4-FFF2-40B4-BE49-F238E27FC236}">
                <a16:creationId xmlns:a16="http://schemas.microsoft.com/office/drawing/2014/main" id="{9BC35ECB-A92E-43B2-8DC5-0F31E248AC14}"/>
              </a:ext>
            </a:extLst>
          </p:cNvPr>
          <p:cNvPicPr>
            <a:picLocks noChangeAspect="1"/>
          </p:cNvPicPr>
          <p:nvPr/>
        </p:nvPicPr>
        <p:blipFill>
          <a:blip r:embed="rId3"/>
          <a:stretch>
            <a:fillRect/>
          </a:stretch>
        </p:blipFill>
        <p:spPr>
          <a:xfrm>
            <a:off x="3018685" y="4491871"/>
            <a:ext cx="6154627" cy="458963"/>
          </a:xfrm>
          <a:prstGeom prst="rect">
            <a:avLst/>
          </a:prstGeom>
        </p:spPr>
      </p:pic>
      <p:sp>
        <p:nvSpPr>
          <p:cNvPr id="3" name="Slide Number Placeholder 2">
            <a:extLst>
              <a:ext uri="{FF2B5EF4-FFF2-40B4-BE49-F238E27FC236}">
                <a16:creationId xmlns:a16="http://schemas.microsoft.com/office/drawing/2014/main" id="{FA86C4AD-ABB2-4E60-9AC6-5B8771DF9591}"/>
              </a:ext>
            </a:extLst>
          </p:cNvPr>
          <p:cNvSpPr>
            <a:spLocks noGrp="1"/>
          </p:cNvSpPr>
          <p:nvPr>
            <p:ph type="sldNum" sz="quarter" idx="12"/>
          </p:nvPr>
        </p:nvSpPr>
        <p:spPr/>
        <p:txBody>
          <a:bodyPr/>
          <a:lstStyle/>
          <a:p>
            <a:fld id="{29A795B5-3A98-4552-9744-36C82EBB53A9}" type="slidenum">
              <a:rPr lang="en-US" smtClean="0"/>
              <a:t>13</a:t>
            </a:fld>
            <a:r>
              <a:rPr lang="en-US" dirty="0"/>
              <a:t>/26</a:t>
            </a:r>
          </a:p>
        </p:txBody>
      </p:sp>
      <p:pic>
        <p:nvPicPr>
          <p:cNvPr id="4" name="Picture 3">
            <a:extLst>
              <a:ext uri="{FF2B5EF4-FFF2-40B4-BE49-F238E27FC236}">
                <a16:creationId xmlns:a16="http://schemas.microsoft.com/office/drawing/2014/main" id="{E56BC9D4-F07B-4F71-93F1-C75504185E2A}"/>
              </a:ext>
            </a:extLst>
          </p:cNvPr>
          <p:cNvPicPr>
            <a:picLocks noChangeAspect="1"/>
          </p:cNvPicPr>
          <p:nvPr/>
        </p:nvPicPr>
        <p:blipFill>
          <a:blip r:embed="rId4"/>
          <a:stretch>
            <a:fillRect/>
          </a:stretch>
        </p:blipFill>
        <p:spPr>
          <a:xfrm>
            <a:off x="452327" y="5446187"/>
            <a:ext cx="11612673" cy="399289"/>
          </a:xfrm>
          <a:prstGeom prst="rect">
            <a:avLst/>
          </a:prstGeom>
        </p:spPr>
      </p:pic>
    </p:spTree>
    <p:extLst>
      <p:ext uri="{BB962C8B-B14F-4D97-AF65-F5344CB8AC3E}">
        <p14:creationId xmlns:p14="http://schemas.microsoft.com/office/powerpoint/2010/main" val="1360656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picture containing line chart&#10;&#10;Description automatically generated">
            <a:extLst>
              <a:ext uri="{FF2B5EF4-FFF2-40B4-BE49-F238E27FC236}">
                <a16:creationId xmlns:a16="http://schemas.microsoft.com/office/drawing/2014/main" id="{C02D87D0-53F7-450E-99FF-A2B07F9EBD7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838" b="21102"/>
          <a:stretch/>
        </p:blipFill>
        <p:spPr>
          <a:xfrm>
            <a:off x="4871852" y="1692453"/>
            <a:ext cx="6770676" cy="4430810"/>
          </a:xfrm>
        </p:spPr>
      </p:pic>
      <p:sp>
        <p:nvSpPr>
          <p:cNvPr id="2" name="Title 1">
            <a:extLst>
              <a:ext uri="{FF2B5EF4-FFF2-40B4-BE49-F238E27FC236}">
                <a16:creationId xmlns:a16="http://schemas.microsoft.com/office/drawing/2014/main" id="{7E779766-38E8-416F-81A3-19DF2B39A95F}"/>
              </a:ext>
            </a:extLst>
          </p:cNvPr>
          <p:cNvSpPr>
            <a:spLocks noGrp="1"/>
          </p:cNvSpPr>
          <p:nvPr>
            <p:ph type="title"/>
          </p:nvPr>
        </p:nvSpPr>
        <p:spPr/>
        <p:txBody>
          <a:bodyPr/>
          <a:lstStyle/>
          <a:p>
            <a:r>
              <a:rPr lang="en-US" dirty="0"/>
              <a:t>Impact of the </a:t>
            </a:r>
            <a:r>
              <a:rPr lang="en-US" dirty="0" err="1"/>
              <a:t>packetizer</a:t>
            </a:r>
            <a:endParaRPr lang="en-US" dirty="0"/>
          </a:p>
        </p:txBody>
      </p:sp>
      <p:pic>
        <p:nvPicPr>
          <p:cNvPr id="8" name="Picture 7">
            <a:extLst>
              <a:ext uri="{FF2B5EF4-FFF2-40B4-BE49-F238E27FC236}">
                <a16:creationId xmlns:a16="http://schemas.microsoft.com/office/drawing/2014/main" id="{CC736AEC-D131-4FB4-B024-2F85CD26B606}"/>
              </a:ext>
            </a:extLst>
          </p:cNvPr>
          <p:cNvPicPr>
            <a:picLocks noChangeAspect="1"/>
          </p:cNvPicPr>
          <p:nvPr/>
        </p:nvPicPr>
        <p:blipFill>
          <a:blip r:embed="rId3"/>
          <a:stretch>
            <a:fillRect/>
          </a:stretch>
        </p:blipFill>
        <p:spPr>
          <a:xfrm>
            <a:off x="355949" y="3907858"/>
            <a:ext cx="4916547" cy="1540442"/>
          </a:xfrm>
          <a:prstGeom prst="rect">
            <a:avLst/>
          </a:prstGeom>
        </p:spPr>
      </p:pic>
      <p:sp>
        <p:nvSpPr>
          <p:cNvPr id="3" name="Slide Number Placeholder 2">
            <a:extLst>
              <a:ext uri="{FF2B5EF4-FFF2-40B4-BE49-F238E27FC236}">
                <a16:creationId xmlns:a16="http://schemas.microsoft.com/office/drawing/2014/main" id="{1649EDDA-1DE6-456E-A5E1-ACC046A813A0}"/>
              </a:ext>
            </a:extLst>
          </p:cNvPr>
          <p:cNvSpPr>
            <a:spLocks noGrp="1"/>
          </p:cNvSpPr>
          <p:nvPr>
            <p:ph type="sldNum" sz="quarter" idx="12"/>
          </p:nvPr>
        </p:nvSpPr>
        <p:spPr/>
        <p:txBody>
          <a:bodyPr/>
          <a:lstStyle/>
          <a:p>
            <a:fld id="{29A795B5-3A98-4552-9744-36C82EBB53A9}" type="slidenum">
              <a:rPr lang="en-US" smtClean="0"/>
              <a:t>14</a:t>
            </a:fld>
            <a:r>
              <a:rPr lang="en-US" dirty="0"/>
              <a:t>/26</a:t>
            </a:r>
          </a:p>
        </p:txBody>
      </p:sp>
      <p:pic>
        <p:nvPicPr>
          <p:cNvPr id="12" name="Picture 11" descr="Diagram&#10;&#10;Description automatically generated">
            <a:extLst>
              <a:ext uri="{FF2B5EF4-FFF2-40B4-BE49-F238E27FC236}">
                <a16:creationId xmlns:a16="http://schemas.microsoft.com/office/drawing/2014/main" id="{64E7B145-C9C7-4513-A12A-7D0C29D7BEFD}"/>
              </a:ext>
            </a:extLst>
          </p:cNvPr>
          <p:cNvPicPr>
            <a:picLocks noChangeAspect="1"/>
          </p:cNvPicPr>
          <p:nvPr/>
        </p:nvPicPr>
        <p:blipFill rotWithShape="1">
          <a:blip r:embed="rId4">
            <a:extLst>
              <a:ext uri="{28A0092B-C50C-407E-A947-70E740481C1C}">
                <a14:useLocalDpi xmlns:a14="http://schemas.microsoft.com/office/drawing/2010/main" val="0"/>
              </a:ext>
            </a:extLst>
          </a:blip>
          <a:srcRect t="17163" b="24043"/>
          <a:stretch/>
        </p:blipFill>
        <p:spPr>
          <a:xfrm>
            <a:off x="233758" y="1927765"/>
            <a:ext cx="4998344" cy="1632652"/>
          </a:xfrm>
          <a:prstGeom prst="rect">
            <a:avLst/>
          </a:prstGeom>
        </p:spPr>
      </p:pic>
    </p:spTree>
    <p:extLst>
      <p:ext uri="{BB962C8B-B14F-4D97-AF65-F5344CB8AC3E}">
        <p14:creationId xmlns:p14="http://schemas.microsoft.com/office/powerpoint/2010/main" val="3630443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BECC4-686A-4C59-9077-8A37F7DF1329}"/>
              </a:ext>
            </a:extLst>
          </p:cNvPr>
          <p:cNvSpPr>
            <a:spLocks noGrp="1"/>
          </p:cNvSpPr>
          <p:nvPr>
            <p:ph type="title"/>
          </p:nvPr>
        </p:nvSpPr>
        <p:spPr/>
        <p:txBody>
          <a:bodyPr/>
          <a:lstStyle/>
          <a:p>
            <a:r>
              <a:rPr lang="en-US" dirty="0"/>
              <a:t>NP-SP scheduler</a:t>
            </a:r>
          </a:p>
        </p:txBody>
      </p:sp>
      <p:sp>
        <p:nvSpPr>
          <p:cNvPr id="3" name="Slide Number Placeholder 2">
            <a:extLst>
              <a:ext uri="{FF2B5EF4-FFF2-40B4-BE49-F238E27FC236}">
                <a16:creationId xmlns:a16="http://schemas.microsoft.com/office/drawing/2014/main" id="{FD52B015-2497-47F2-B208-1543778EA7AB}"/>
              </a:ext>
            </a:extLst>
          </p:cNvPr>
          <p:cNvSpPr>
            <a:spLocks noGrp="1"/>
          </p:cNvSpPr>
          <p:nvPr>
            <p:ph type="sldNum" sz="quarter" idx="12"/>
          </p:nvPr>
        </p:nvSpPr>
        <p:spPr/>
        <p:txBody>
          <a:bodyPr/>
          <a:lstStyle/>
          <a:p>
            <a:fld id="{29A795B5-3A98-4552-9744-36C82EBB53A9}" type="slidenum">
              <a:rPr lang="en-US" smtClean="0"/>
              <a:t>15</a:t>
            </a:fld>
            <a:r>
              <a:rPr lang="en-US" dirty="0"/>
              <a:t>/26</a:t>
            </a:r>
          </a:p>
        </p:txBody>
      </p:sp>
      <p:pic>
        <p:nvPicPr>
          <p:cNvPr id="8" name="Content Placeholder 7" descr="Chart, line chart&#10;&#10;Description automatically generated">
            <a:extLst>
              <a:ext uri="{FF2B5EF4-FFF2-40B4-BE49-F238E27FC236}">
                <a16:creationId xmlns:a16="http://schemas.microsoft.com/office/drawing/2014/main" id="{F949984A-5A4E-4567-A044-FEEA32BD12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7461" y="1700784"/>
            <a:ext cx="5916705" cy="4572000"/>
          </a:xfrm>
        </p:spPr>
      </p:pic>
      <p:pic>
        <p:nvPicPr>
          <p:cNvPr id="7" name="Picture 6">
            <a:extLst>
              <a:ext uri="{FF2B5EF4-FFF2-40B4-BE49-F238E27FC236}">
                <a16:creationId xmlns:a16="http://schemas.microsoft.com/office/drawing/2014/main" id="{E3A35E9B-82A1-4BBE-819C-5EB4C0DCF23A}"/>
              </a:ext>
            </a:extLst>
          </p:cNvPr>
          <p:cNvPicPr>
            <a:picLocks noChangeAspect="1"/>
          </p:cNvPicPr>
          <p:nvPr/>
        </p:nvPicPr>
        <p:blipFill>
          <a:blip r:embed="rId3"/>
          <a:stretch>
            <a:fillRect/>
          </a:stretch>
        </p:blipFill>
        <p:spPr>
          <a:xfrm>
            <a:off x="726622" y="2689800"/>
            <a:ext cx="4814985" cy="461613"/>
          </a:xfrm>
          <a:prstGeom prst="rect">
            <a:avLst/>
          </a:prstGeom>
        </p:spPr>
      </p:pic>
      <p:pic>
        <p:nvPicPr>
          <p:cNvPr id="9" name="Picture 8">
            <a:extLst>
              <a:ext uri="{FF2B5EF4-FFF2-40B4-BE49-F238E27FC236}">
                <a16:creationId xmlns:a16="http://schemas.microsoft.com/office/drawing/2014/main" id="{1C914440-E608-457B-999D-11E7C2DC8048}"/>
              </a:ext>
            </a:extLst>
          </p:cNvPr>
          <p:cNvPicPr>
            <a:picLocks noChangeAspect="1"/>
          </p:cNvPicPr>
          <p:nvPr/>
        </p:nvPicPr>
        <p:blipFill>
          <a:blip r:embed="rId4"/>
          <a:stretch>
            <a:fillRect/>
          </a:stretch>
        </p:blipFill>
        <p:spPr>
          <a:xfrm>
            <a:off x="2318657" y="3045884"/>
            <a:ext cx="3271938" cy="454239"/>
          </a:xfrm>
          <a:prstGeom prst="rect">
            <a:avLst/>
          </a:prstGeom>
        </p:spPr>
      </p:pic>
    </p:spTree>
    <p:extLst>
      <p:ext uri="{BB962C8B-B14F-4D97-AF65-F5344CB8AC3E}">
        <p14:creationId xmlns:p14="http://schemas.microsoft.com/office/powerpoint/2010/main" val="579789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5701D-94EC-4093-A0FB-C347F55680AA}"/>
              </a:ext>
            </a:extLst>
          </p:cNvPr>
          <p:cNvSpPr>
            <a:spLocks noGrp="1"/>
          </p:cNvSpPr>
          <p:nvPr>
            <p:ph type="title"/>
          </p:nvPr>
        </p:nvSpPr>
        <p:spPr/>
        <p:txBody>
          <a:bodyPr/>
          <a:lstStyle/>
          <a:p>
            <a:r>
              <a:rPr lang="en-US" dirty="0"/>
              <a:t>NP-SP scheduler</a:t>
            </a:r>
          </a:p>
        </p:txBody>
      </p:sp>
      <p:sp>
        <p:nvSpPr>
          <p:cNvPr id="3" name="Slide Number Placeholder 2">
            <a:extLst>
              <a:ext uri="{FF2B5EF4-FFF2-40B4-BE49-F238E27FC236}">
                <a16:creationId xmlns:a16="http://schemas.microsoft.com/office/drawing/2014/main" id="{5288E89B-F08C-42E0-967F-F11D03D99CE2}"/>
              </a:ext>
            </a:extLst>
          </p:cNvPr>
          <p:cNvSpPr>
            <a:spLocks noGrp="1"/>
          </p:cNvSpPr>
          <p:nvPr>
            <p:ph type="sldNum" sz="quarter" idx="12"/>
          </p:nvPr>
        </p:nvSpPr>
        <p:spPr/>
        <p:txBody>
          <a:bodyPr/>
          <a:lstStyle/>
          <a:p>
            <a:fld id="{29A795B5-3A98-4552-9744-36C82EBB53A9}" type="slidenum">
              <a:rPr lang="en-US" smtClean="0"/>
              <a:t>16</a:t>
            </a:fld>
            <a:r>
              <a:rPr lang="en-US" dirty="0"/>
              <a:t>/26</a:t>
            </a:r>
          </a:p>
        </p:txBody>
      </p:sp>
      <p:pic>
        <p:nvPicPr>
          <p:cNvPr id="8" name="Content Placeholder 7" descr="Chart, line chart&#10;&#10;Description automatically generated">
            <a:extLst>
              <a:ext uri="{FF2B5EF4-FFF2-40B4-BE49-F238E27FC236}">
                <a16:creationId xmlns:a16="http://schemas.microsoft.com/office/drawing/2014/main" id="{E88A0A24-9E18-4F76-A9CF-E4F64D6722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7461" y="1700784"/>
            <a:ext cx="5916705" cy="4572000"/>
          </a:xfrm>
        </p:spPr>
      </p:pic>
      <p:pic>
        <p:nvPicPr>
          <p:cNvPr id="4" name="Picture 3">
            <a:extLst>
              <a:ext uri="{FF2B5EF4-FFF2-40B4-BE49-F238E27FC236}">
                <a16:creationId xmlns:a16="http://schemas.microsoft.com/office/drawing/2014/main" id="{71FB9109-D719-441E-982B-75691B467980}"/>
              </a:ext>
            </a:extLst>
          </p:cNvPr>
          <p:cNvPicPr>
            <a:picLocks noChangeAspect="1"/>
          </p:cNvPicPr>
          <p:nvPr/>
        </p:nvPicPr>
        <p:blipFill>
          <a:blip r:embed="rId3"/>
          <a:stretch>
            <a:fillRect/>
          </a:stretch>
        </p:blipFill>
        <p:spPr>
          <a:xfrm>
            <a:off x="183016" y="2649084"/>
            <a:ext cx="5436006" cy="484179"/>
          </a:xfrm>
          <a:prstGeom prst="rect">
            <a:avLst/>
          </a:prstGeom>
        </p:spPr>
      </p:pic>
      <p:pic>
        <p:nvPicPr>
          <p:cNvPr id="6" name="Picture 5">
            <a:extLst>
              <a:ext uri="{FF2B5EF4-FFF2-40B4-BE49-F238E27FC236}">
                <a16:creationId xmlns:a16="http://schemas.microsoft.com/office/drawing/2014/main" id="{14BA1639-FB66-4A8A-8179-730A9AE31280}"/>
              </a:ext>
            </a:extLst>
          </p:cNvPr>
          <p:cNvPicPr>
            <a:picLocks noChangeAspect="1"/>
          </p:cNvPicPr>
          <p:nvPr/>
        </p:nvPicPr>
        <p:blipFill>
          <a:blip r:embed="rId4"/>
          <a:stretch>
            <a:fillRect/>
          </a:stretch>
        </p:blipFill>
        <p:spPr>
          <a:xfrm>
            <a:off x="2198174" y="3047102"/>
            <a:ext cx="3533155" cy="306596"/>
          </a:xfrm>
          <a:prstGeom prst="rect">
            <a:avLst/>
          </a:prstGeom>
        </p:spPr>
      </p:pic>
    </p:spTree>
    <p:extLst>
      <p:ext uri="{BB962C8B-B14F-4D97-AF65-F5344CB8AC3E}">
        <p14:creationId xmlns:p14="http://schemas.microsoft.com/office/powerpoint/2010/main" val="3313033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DDD0-DC09-46F4-87F1-D9B1AC2B42B7}"/>
              </a:ext>
            </a:extLst>
          </p:cNvPr>
          <p:cNvSpPr>
            <a:spLocks noGrp="1"/>
          </p:cNvSpPr>
          <p:nvPr>
            <p:ph type="title"/>
          </p:nvPr>
        </p:nvSpPr>
        <p:spPr/>
        <p:txBody>
          <a:bodyPr/>
          <a:lstStyle/>
          <a:p>
            <a:r>
              <a:rPr lang="en-US" dirty="0"/>
              <a:t>NP-SP scheduler</a:t>
            </a:r>
          </a:p>
        </p:txBody>
      </p:sp>
      <p:sp>
        <p:nvSpPr>
          <p:cNvPr id="3" name="Slide Number Placeholder 2">
            <a:extLst>
              <a:ext uri="{FF2B5EF4-FFF2-40B4-BE49-F238E27FC236}">
                <a16:creationId xmlns:a16="http://schemas.microsoft.com/office/drawing/2014/main" id="{B649641A-3DEA-49A6-8D88-82F6E6515172}"/>
              </a:ext>
            </a:extLst>
          </p:cNvPr>
          <p:cNvSpPr>
            <a:spLocks noGrp="1"/>
          </p:cNvSpPr>
          <p:nvPr>
            <p:ph type="sldNum" sz="quarter" idx="12"/>
          </p:nvPr>
        </p:nvSpPr>
        <p:spPr/>
        <p:txBody>
          <a:bodyPr/>
          <a:lstStyle/>
          <a:p>
            <a:fld id="{29A795B5-3A98-4552-9744-36C82EBB53A9}" type="slidenum">
              <a:rPr lang="en-US" smtClean="0"/>
              <a:t>17</a:t>
            </a:fld>
            <a:r>
              <a:rPr lang="en-US" dirty="0"/>
              <a:t>/26</a:t>
            </a:r>
          </a:p>
        </p:txBody>
      </p:sp>
      <p:pic>
        <p:nvPicPr>
          <p:cNvPr id="8" name="Content Placeholder 7" descr="Chart, line chart&#10;&#10;Description automatically generated">
            <a:extLst>
              <a:ext uri="{FF2B5EF4-FFF2-40B4-BE49-F238E27FC236}">
                <a16:creationId xmlns:a16="http://schemas.microsoft.com/office/drawing/2014/main" id="{40787F73-5BC3-48C6-9AA5-BC396BAA30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7461" y="1700784"/>
            <a:ext cx="5916705" cy="4572000"/>
          </a:xfr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FB7B8E8-C51B-46CD-B67B-95F12E86CF85}"/>
                  </a:ext>
                </a:extLst>
              </p:cNvPr>
              <p:cNvSpPr txBox="1"/>
              <p:nvPr/>
            </p:nvSpPr>
            <p:spPr>
              <a:xfrm>
                <a:off x="895928" y="2307848"/>
                <a:ext cx="4639734" cy="1785104"/>
              </a:xfrm>
              <a:prstGeom prst="rect">
                <a:avLst/>
              </a:prstGeom>
              <a:noFill/>
            </p:spPr>
            <p:txBody>
              <a:bodyPr wrap="square" rtlCol="0">
                <a:spAutoFit/>
              </a:bodyPr>
              <a:lstStyle/>
              <a:p>
                <a:r>
                  <a:rPr lang="en-US" sz="2200" dirty="0"/>
                  <a:t>If we start from 0, compute</a:t>
                </a:r>
                <a:r>
                  <a:rPr lang="el-GR" sz="2200" dirty="0">
                    <a:ea typeface="Cambria Math" panose="02040503050406030204" pitchFamily="18" charset="0"/>
                  </a:rPr>
                  <a:t> </a:t>
                </a:r>
                <a14:m>
                  <m:oMath xmlns:m="http://schemas.openxmlformats.org/officeDocument/2006/math">
                    <m:sSubSup>
                      <m:sSubSupPr>
                        <m:ctrlPr>
                          <a:rPr lang="el-GR" sz="2200" i="1" dirty="0">
                            <a:latin typeface="Cambria Math" panose="02040503050406030204" pitchFamily="18" charset="0"/>
                            <a:ea typeface="Cambria Math" panose="02040503050406030204" pitchFamily="18" charset="0"/>
                          </a:rPr>
                        </m:ctrlPr>
                      </m:sSubSupPr>
                      <m:e>
                        <m:r>
                          <a:rPr lang="el-GR" sz="2200" i="1" dirty="0">
                            <a:latin typeface="Cambria Math" panose="02040503050406030204" pitchFamily="18" charset="0"/>
                            <a:ea typeface="Cambria Math" panose="02040503050406030204" pitchFamily="18" charset="0"/>
                          </a:rPr>
                          <m:t>𝜀</m:t>
                        </m:r>
                      </m:e>
                      <m:sub>
                        <m:r>
                          <a:rPr lang="en-US" sz="2200" i="1" dirty="0">
                            <a:latin typeface="Cambria Math" panose="02040503050406030204" pitchFamily="18" charset="0"/>
                            <a:ea typeface="Cambria Math" panose="02040503050406030204" pitchFamily="18" charset="0"/>
                          </a:rPr>
                          <m:t>h</m:t>
                        </m:r>
                      </m:sub>
                      <m:sup>
                        <m:r>
                          <a:rPr lang="en-US" sz="2200" i="1" dirty="0">
                            <a:latin typeface="Cambria Math" panose="02040503050406030204" pitchFamily="18" charset="0"/>
                            <a:ea typeface="Cambria Math" panose="02040503050406030204" pitchFamily="18" charset="0"/>
                          </a:rPr>
                          <m:t>∗</m:t>
                        </m:r>
                      </m:sup>
                    </m:sSubSup>
                    <m:d>
                      <m:dPr>
                        <m:ctrlPr>
                          <a:rPr lang="en-US" sz="2200" i="1" dirty="0">
                            <a:latin typeface="Cambria Math" panose="02040503050406030204" pitchFamily="18" charset="0"/>
                            <a:ea typeface="Cambria Math" panose="02040503050406030204" pitchFamily="18" charset="0"/>
                          </a:rPr>
                        </m:ctrlPr>
                      </m:dPr>
                      <m:e>
                        <m:r>
                          <a:rPr lang="en-US" sz="2200" i="1" dirty="0">
                            <a:latin typeface="Cambria Math" panose="02040503050406030204" pitchFamily="18" charset="0"/>
                            <a:ea typeface="Cambria Math" panose="02040503050406030204" pitchFamily="18" charset="0"/>
                          </a:rPr>
                          <m:t>0</m:t>
                        </m:r>
                      </m:e>
                    </m:d>
                  </m:oMath>
                </a14:m>
                <a:r>
                  <a:rPr lang="en-US" sz="2200" dirty="0"/>
                  <a:t>, then start from </a:t>
                </a:r>
                <a14:m>
                  <m:oMath xmlns:m="http://schemas.openxmlformats.org/officeDocument/2006/math">
                    <m:sSubSup>
                      <m:sSubSupPr>
                        <m:ctrlPr>
                          <a:rPr lang="el-GR" sz="2200" i="1" dirty="0">
                            <a:latin typeface="Cambria Math" panose="02040503050406030204" pitchFamily="18" charset="0"/>
                            <a:ea typeface="Cambria Math" panose="02040503050406030204" pitchFamily="18" charset="0"/>
                          </a:rPr>
                        </m:ctrlPr>
                      </m:sSubSupPr>
                      <m:e>
                        <m:r>
                          <a:rPr lang="el-GR" sz="2200" i="1" dirty="0">
                            <a:latin typeface="Cambria Math" panose="02040503050406030204" pitchFamily="18" charset="0"/>
                            <a:ea typeface="Cambria Math" panose="02040503050406030204" pitchFamily="18" charset="0"/>
                          </a:rPr>
                          <m:t>𝜀</m:t>
                        </m:r>
                      </m:e>
                      <m:sub>
                        <m:r>
                          <a:rPr lang="en-US" sz="2200" i="1" dirty="0">
                            <a:latin typeface="Cambria Math" panose="02040503050406030204" pitchFamily="18" charset="0"/>
                            <a:ea typeface="Cambria Math" panose="02040503050406030204" pitchFamily="18" charset="0"/>
                          </a:rPr>
                          <m:t>h</m:t>
                        </m:r>
                      </m:sub>
                      <m:sup>
                        <m:r>
                          <a:rPr lang="en-US" sz="2200" i="1" dirty="0">
                            <a:latin typeface="Cambria Math" panose="02040503050406030204" pitchFamily="18" charset="0"/>
                            <a:ea typeface="Cambria Math" panose="02040503050406030204" pitchFamily="18" charset="0"/>
                          </a:rPr>
                          <m:t>∗</m:t>
                        </m:r>
                      </m:sup>
                    </m:sSubSup>
                    <m:d>
                      <m:dPr>
                        <m:ctrlPr>
                          <a:rPr lang="en-US" sz="2200" i="1" dirty="0">
                            <a:latin typeface="Cambria Math" panose="02040503050406030204" pitchFamily="18" charset="0"/>
                            <a:ea typeface="Cambria Math" panose="02040503050406030204" pitchFamily="18" charset="0"/>
                          </a:rPr>
                        </m:ctrlPr>
                      </m:dPr>
                      <m:e>
                        <m:r>
                          <a:rPr lang="en-US" sz="2200" i="1" dirty="0">
                            <a:latin typeface="Cambria Math" panose="02040503050406030204" pitchFamily="18" charset="0"/>
                            <a:ea typeface="Cambria Math" panose="02040503050406030204" pitchFamily="18" charset="0"/>
                          </a:rPr>
                          <m:t>0</m:t>
                        </m:r>
                      </m:e>
                    </m:d>
                  </m:oMath>
                </a14:m>
                <a:r>
                  <a:rPr lang="en-US" sz="2200" dirty="0"/>
                  <a:t>, compute </a:t>
                </a:r>
                <a14:m>
                  <m:oMath xmlns:m="http://schemas.openxmlformats.org/officeDocument/2006/math">
                    <m:sSubSup>
                      <m:sSubSupPr>
                        <m:ctrlPr>
                          <a:rPr lang="el-GR" sz="2200" i="1" dirty="0">
                            <a:latin typeface="Cambria Math" panose="02040503050406030204" pitchFamily="18" charset="0"/>
                            <a:ea typeface="Cambria Math" panose="02040503050406030204" pitchFamily="18" charset="0"/>
                          </a:rPr>
                        </m:ctrlPr>
                      </m:sSubSupPr>
                      <m:e>
                        <m:r>
                          <a:rPr lang="el-GR" sz="2200" i="1" dirty="0">
                            <a:latin typeface="Cambria Math" panose="02040503050406030204" pitchFamily="18" charset="0"/>
                            <a:ea typeface="Cambria Math" panose="02040503050406030204" pitchFamily="18" charset="0"/>
                          </a:rPr>
                          <m:t>𝜀</m:t>
                        </m:r>
                      </m:e>
                      <m:sub>
                        <m:r>
                          <a:rPr lang="en-US" sz="2200" i="1" dirty="0">
                            <a:latin typeface="Cambria Math" panose="02040503050406030204" pitchFamily="18" charset="0"/>
                            <a:ea typeface="Cambria Math" panose="02040503050406030204" pitchFamily="18" charset="0"/>
                          </a:rPr>
                          <m:t>h</m:t>
                        </m:r>
                      </m:sub>
                      <m:sup>
                        <m:r>
                          <a:rPr lang="en-US" sz="2200" i="1" dirty="0">
                            <a:latin typeface="Cambria Math" panose="02040503050406030204" pitchFamily="18" charset="0"/>
                            <a:ea typeface="Cambria Math" panose="02040503050406030204" pitchFamily="18" charset="0"/>
                          </a:rPr>
                          <m:t>∗</m:t>
                        </m:r>
                      </m:sup>
                    </m:sSubSup>
                    <m:d>
                      <m:dPr>
                        <m:ctrlPr>
                          <a:rPr lang="en-US" sz="2200" i="1" dirty="0" smtClean="0">
                            <a:latin typeface="Cambria Math" panose="02040503050406030204" pitchFamily="18" charset="0"/>
                            <a:ea typeface="Cambria Math" panose="02040503050406030204" pitchFamily="18" charset="0"/>
                          </a:rPr>
                        </m:ctrlPr>
                      </m:dPr>
                      <m:e>
                        <m:sSubSup>
                          <m:sSubSupPr>
                            <m:ctrlPr>
                              <a:rPr lang="el-GR" sz="2200" i="1" dirty="0">
                                <a:latin typeface="Cambria Math" panose="02040503050406030204" pitchFamily="18" charset="0"/>
                                <a:ea typeface="Cambria Math" panose="02040503050406030204" pitchFamily="18" charset="0"/>
                              </a:rPr>
                            </m:ctrlPr>
                          </m:sSubSupPr>
                          <m:e>
                            <m:r>
                              <a:rPr lang="el-GR" sz="2200" i="1" dirty="0">
                                <a:latin typeface="Cambria Math" panose="02040503050406030204" pitchFamily="18" charset="0"/>
                                <a:ea typeface="Cambria Math" panose="02040503050406030204" pitchFamily="18" charset="0"/>
                              </a:rPr>
                              <m:t>𝜀</m:t>
                            </m:r>
                          </m:e>
                          <m:sub>
                            <m:r>
                              <a:rPr lang="en-US" sz="2200" i="1" dirty="0">
                                <a:latin typeface="Cambria Math" panose="02040503050406030204" pitchFamily="18" charset="0"/>
                                <a:ea typeface="Cambria Math" panose="02040503050406030204" pitchFamily="18" charset="0"/>
                              </a:rPr>
                              <m:t>h</m:t>
                            </m:r>
                          </m:sub>
                          <m:sup>
                            <m:r>
                              <a:rPr lang="en-US" sz="2200" i="1" dirty="0">
                                <a:latin typeface="Cambria Math" panose="02040503050406030204" pitchFamily="18" charset="0"/>
                                <a:ea typeface="Cambria Math" panose="02040503050406030204" pitchFamily="18" charset="0"/>
                              </a:rPr>
                              <m:t>∗</m:t>
                            </m:r>
                          </m:sup>
                        </m:sSubSup>
                        <m:r>
                          <a:rPr lang="en-US" sz="2200" b="0" i="1" dirty="0" smtClean="0">
                            <a:latin typeface="Cambria Math" panose="02040503050406030204" pitchFamily="18" charset="0"/>
                            <a:ea typeface="Cambria Math" panose="02040503050406030204" pitchFamily="18" charset="0"/>
                          </a:rPr>
                          <m:t>(0)</m:t>
                        </m:r>
                      </m:e>
                    </m:d>
                  </m:oMath>
                </a14:m>
                <a:r>
                  <a:rPr lang="en-US" sz="2200" dirty="0"/>
                  <a:t>, </a:t>
                </a:r>
                <a:r>
                  <a:rPr lang="en-US" sz="2200" dirty="0" err="1"/>
                  <a:t>etc</a:t>
                </a:r>
                <a:r>
                  <a:rPr lang="en-US" sz="2200" dirty="0"/>
                  <a:t>… We get a partition of </a:t>
                </a:r>
                <a14:m>
                  <m:oMath xmlns:m="http://schemas.openxmlformats.org/officeDocument/2006/math">
                    <m:sSup>
                      <m:sSupPr>
                        <m:ctrlPr>
                          <a:rPr lang="en-US" sz="2200" i="1" dirty="0" smtClean="0">
                            <a:latin typeface="Cambria Math" panose="02040503050406030204" pitchFamily="18" charset="0"/>
                          </a:rPr>
                        </m:ctrlPr>
                      </m:sSupPr>
                      <m:e>
                        <m:r>
                          <a:rPr lang="en-US" sz="2200" dirty="0">
                            <a:latin typeface="Cambria Math" panose="02040503050406030204" pitchFamily="18" charset="0"/>
                          </a:rPr>
                          <m:t>ℝ</m:t>
                        </m:r>
                      </m:e>
                      <m:sup>
                        <m:r>
                          <a:rPr lang="en-US" sz="2200" i="0" dirty="0">
                            <a:latin typeface="Cambria Math" panose="02040503050406030204" pitchFamily="18" charset="0"/>
                          </a:rPr>
                          <m:t>+</m:t>
                        </m:r>
                      </m:sup>
                    </m:sSup>
                  </m:oMath>
                </a14:m>
                <a:r>
                  <a:rPr lang="en-US" sz="2200" dirty="0"/>
                  <a:t> where in each interval either</a:t>
                </a:r>
              </a:p>
              <a:p>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𝐴</m:t>
                        </m:r>
                      </m:e>
                      <m:sub>
                        <m:r>
                          <a:rPr lang="en-US" sz="2200" b="0" i="1" smtClean="0">
                            <a:latin typeface="Cambria Math" panose="02040503050406030204" pitchFamily="18" charset="0"/>
                          </a:rPr>
                          <m:t>h</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𝐷</m:t>
                        </m:r>
                      </m:e>
                      <m:sub>
                        <m:r>
                          <a:rPr lang="en-US" sz="2200" b="0" i="1" smtClean="0">
                            <a:latin typeface="Cambria Math" panose="02040503050406030204" pitchFamily="18" charset="0"/>
                          </a:rPr>
                          <m:t>h</m:t>
                        </m:r>
                      </m:sub>
                    </m:sSub>
                  </m:oMath>
                </a14:m>
                <a:r>
                  <a:rPr lang="en-US" sz="2200" dirty="0"/>
                  <a:t>or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h</m:t>
                        </m:r>
                      </m:sub>
                    </m:sSub>
                    <m:r>
                      <a:rPr lang="en-US" sz="2200" b="0" i="1" smtClean="0">
                        <a:latin typeface="Cambria Math" panose="02040503050406030204" pitchFamily="18" charset="0"/>
                      </a:rPr>
                      <m:t>&gt;</m:t>
                    </m:r>
                    <m:sSub>
                      <m:sSubPr>
                        <m:ctrlPr>
                          <a:rPr lang="en-US" sz="2200" i="1">
                            <a:latin typeface="Cambria Math" panose="02040503050406030204" pitchFamily="18" charset="0"/>
                          </a:rPr>
                        </m:ctrlPr>
                      </m:sSubPr>
                      <m:e>
                        <m:r>
                          <a:rPr lang="en-US" sz="2200" i="1">
                            <a:latin typeface="Cambria Math" panose="02040503050406030204" pitchFamily="18" charset="0"/>
                          </a:rPr>
                          <m:t>𝐷</m:t>
                        </m:r>
                      </m:e>
                      <m:sub>
                        <m:r>
                          <a:rPr lang="en-US" sz="2200" i="1">
                            <a:latin typeface="Cambria Math" panose="02040503050406030204" pitchFamily="18" charset="0"/>
                          </a:rPr>
                          <m:t>h</m:t>
                        </m:r>
                      </m:sub>
                    </m:sSub>
                  </m:oMath>
                </a14:m>
                <a:endParaRPr lang="en-US" sz="2200" dirty="0"/>
              </a:p>
            </p:txBody>
          </p:sp>
        </mc:Choice>
        <mc:Fallback xmlns="">
          <p:sp>
            <p:nvSpPr>
              <p:cNvPr id="4" name="TextBox 3">
                <a:extLst>
                  <a:ext uri="{FF2B5EF4-FFF2-40B4-BE49-F238E27FC236}">
                    <a16:creationId xmlns:a16="http://schemas.microsoft.com/office/drawing/2014/main" id="{AFB7B8E8-C51B-46CD-B67B-95F12E86CF85}"/>
                  </a:ext>
                </a:extLst>
              </p:cNvPr>
              <p:cNvSpPr txBox="1">
                <a:spLocks noRot="1" noChangeAspect="1" noMove="1" noResize="1" noEditPoints="1" noAdjustHandles="1" noChangeArrowheads="1" noChangeShapeType="1" noTextEdit="1"/>
              </p:cNvSpPr>
              <p:nvPr/>
            </p:nvSpPr>
            <p:spPr>
              <a:xfrm>
                <a:off x="895928" y="2307848"/>
                <a:ext cx="4639734" cy="1785104"/>
              </a:xfrm>
              <a:prstGeom prst="rect">
                <a:avLst/>
              </a:prstGeom>
              <a:blipFill>
                <a:blip r:embed="rId3"/>
                <a:stretch>
                  <a:fillRect l="-1708" t="-2397" r="-788" b="-6164"/>
                </a:stretch>
              </a:blipFill>
            </p:spPr>
            <p:txBody>
              <a:bodyPr/>
              <a:lstStyle/>
              <a:p>
                <a:r>
                  <a:rPr lang="en-US">
                    <a:noFill/>
                  </a:rPr>
                  <a:t> </a:t>
                </a:r>
              </a:p>
            </p:txBody>
          </p:sp>
        </mc:Fallback>
      </mc:AlternateContent>
    </p:spTree>
    <p:extLst>
      <p:ext uri="{BB962C8B-B14F-4D97-AF65-F5344CB8AC3E}">
        <p14:creationId xmlns:p14="http://schemas.microsoft.com/office/powerpoint/2010/main" val="2630659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75CBA9-3071-4245-9C20-0789D538D695}"/>
              </a:ext>
            </a:extLst>
          </p:cNvPr>
          <p:cNvSpPr>
            <a:spLocks noGrp="1"/>
          </p:cNvSpPr>
          <p:nvPr>
            <p:ph type="title"/>
          </p:nvPr>
        </p:nvSpPr>
        <p:spPr/>
        <p:txBody>
          <a:bodyPr/>
          <a:lstStyle/>
          <a:p>
            <a:r>
              <a:rPr lang="en-US" dirty="0"/>
              <a:t>NP-SP scheduler</a:t>
            </a:r>
          </a:p>
        </p:txBody>
      </p:sp>
      <p:sp>
        <p:nvSpPr>
          <p:cNvPr id="2" name="Slide Number Placeholder 1">
            <a:extLst>
              <a:ext uri="{FF2B5EF4-FFF2-40B4-BE49-F238E27FC236}">
                <a16:creationId xmlns:a16="http://schemas.microsoft.com/office/drawing/2014/main" id="{E083B113-2C29-422E-9B8F-1FD6C2E7CA2B}"/>
              </a:ext>
            </a:extLst>
          </p:cNvPr>
          <p:cNvSpPr>
            <a:spLocks noGrp="1"/>
          </p:cNvSpPr>
          <p:nvPr>
            <p:ph type="sldNum" sz="quarter" idx="12"/>
          </p:nvPr>
        </p:nvSpPr>
        <p:spPr/>
        <p:txBody>
          <a:bodyPr/>
          <a:lstStyle/>
          <a:p>
            <a:fld id="{29A795B5-3A98-4552-9744-36C82EBB53A9}" type="slidenum">
              <a:rPr lang="en-US" smtClean="0"/>
              <a:t>18</a:t>
            </a:fld>
            <a:r>
              <a:rPr lang="en-US" dirty="0"/>
              <a:t>/26</a:t>
            </a:r>
          </a:p>
        </p:txBody>
      </p:sp>
      <p:pic>
        <p:nvPicPr>
          <p:cNvPr id="6" name="Picture 5" descr="Chart, line chart&#10;&#10;Description automatically generated">
            <a:extLst>
              <a:ext uri="{FF2B5EF4-FFF2-40B4-BE49-F238E27FC236}">
                <a16:creationId xmlns:a16="http://schemas.microsoft.com/office/drawing/2014/main" id="{AED682A8-26DF-497F-883C-500A827B9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460" y="1700784"/>
            <a:ext cx="5916706" cy="4572000"/>
          </a:xfrm>
          <a:prstGeom prst="rect">
            <a:avLst/>
          </a:prstGeom>
        </p:spPr>
      </p:pic>
      <p:sp>
        <p:nvSpPr>
          <p:cNvPr id="3" name="Rectangle 2">
            <a:extLst>
              <a:ext uri="{FF2B5EF4-FFF2-40B4-BE49-F238E27FC236}">
                <a16:creationId xmlns:a16="http://schemas.microsoft.com/office/drawing/2014/main" id="{70D01AD2-0441-4AEA-B540-6A4103840FA5}"/>
              </a:ext>
            </a:extLst>
          </p:cNvPr>
          <p:cNvSpPr/>
          <p:nvPr/>
        </p:nvSpPr>
        <p:spPr>
          <a:xfrm>
            <a:off x="470788" y="2559416"/>
            <a:ext cx="4936672" cy="769441"/>
          </a:xfrm>
          <a:prstGeom prst="rect">
            <a:avLst/>
          </a:prstGeom>
        </p:spPr>
        <p:txBody>
          <a:bodyPr wrap="square">
            <a:spAutoFit/>
          </a:bodyPr>
          <a:lstStyle/>
          <a:p>
            <a:pPr lvl="1"/>
            <a:r>
              <a:rPr lang="en-US" sz="2200" dirty="0"/>
              <a:t>This time we repeat the same process but with 4 functions</a:t>
            </a:r>
          </a:p>
        </p:txBody>
      </p:sp>
    </p:spTree>
    <p:extLst>
      <p:ext uri="{BB962C8B-B14F-4D97-AF65-F5344CB8AC3E}">
        <p14:creationId xmlns:p14="http://schemas.microsoft.com/office/powerpoint/2010/main" val="1439717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FFDA-C4D1-4F1C-8674-CEA160C61D9E}"/>
              </a:ext>
            </a:extLst>
          </p:cNvPr>
          <p:cNvSpPr>
            <a:spLocks noGrp="1"/>
          </p:cNvSpPr>
          <p:nvPr>
            <p:ph type="title"/>
          </p:nvPr>
        </p:nvSpPr>
        <p:spPr/>
        <p:txBody>
          <a:bodyPr/>
          <a:lstStyle/>
          <a:p>
            <a:r>
              <a:rPr lang="en-US" dirty="0"/>
              <a:t>NP-SP scheduler</a:t>
            </a:r>
            <a:endParaRPr lang="en-US"/>
          </a:p>
        </p:txBody>
      </p:sp>
      <p:pic>
        <p:nvPicPr>
          <p:cNvPr id="5" name="Picture 4">
            <a:extLst>
              <a:ext uri="{FF2B5EF4-FFF2-40B4-BE49-F238E27FC236}">
                <a16:creationId xmlns:a16="http://schemas.microsoft.com/office/drawing/2014/main" id="{13101401-F5C8-414A-9C00-357C88AFB8E1}"/>
              </a:ext>
            </a:extLst>
          </p:cNvPr>
          <p:cNvPicPr>
            <a:picLocks noChangeAspect="1"/>
          </p:cNvPicPr>
          <p:nvPr/>
        </p:nvPicPr>
        <p:blipFill>
          <a:blip r:embed="rId2"/>
          <a:stretch>
            <a:fillRect/>
          </a:stretch>
        </p:blipFill>
        <p:spPr>
          <a:xfrm>
            <a:off x="802819" y="2442216"/>
            <a:ext cx="4281783" cy="986784"/>
          </a:xfrm>
          <a:prstGeom prst="rect">
            <a:avLst/>
          </a:prstGeom>
        </p:spPr>
      </p:pic>
      <p:sp>
        <p:nvSpPr>
          <p:cNvPr id="3" name="Slide Number Placeholder 2">
            <a:extLst>
              <a:ext uri="{FF2B5EF4-FFF2-40B4-BE49-F238E27FC236}">
                <a16:creationId xmlns:a16="http://schemas.microsoft.com/office/drawing/2014/main" id="{4176A28E-68ED-4417-BFE3-A5F33B4873D0}"/>
              </a:ext>
            </a:extLst>
          </p:cNvPr>
          <p:cNvSpPr>
            <a:spLocks noGrp="1"/>
          </p:cNvSpPr>
          <p:nvPr>
            <p:ph type="sldNum" sz="quarter" idx="12"/>
          </p:nvPr>
        </p:nvSpPr>
        <p:spPr/>
        <p:txBody>
          <a:bodyPr/>
          <a:lstStyle/>
          <a:p>
            <a:fld id="{29A795B5-3A98-4552-9744-36C82EBB53A9}" type="slidenum">
              <a:rPr lang="en-US" smtClean="0"/>
              <a:t>19</a:t>
            </a:fld>
            <a:r>
              <a:rPr lang="en-US" dirty="0"/>
              <a:t>/26</a:t>
            </a:r>
          </a:p>
        </p:txBody>
      </p:sp>
      <p:pic>
        <p:nvPicPr>
          <p:cNvPr id="7" name="Picture 6" descr="Chart, line chart&#10;&#10;Description automatically generated">
            <a:extLst>
              <a:ext uri="{FF2B5EF4-FFF2-40B4-BE49-F238E27FC236}">
                <a16:creationId xmlns:a16="http://schemas.microsoft.com/office/drawing/2014/main" id="{90214585-17FE-4C27-ABF0-F488E3CAB5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7460" y="1700784"/>
            <a:ext cx="5916706" cy="4572000"/>
          </a:xfrm>
          <a:prstGeom prst="rect">
            <a:avLst/>
          </a:prstGeom>
        </p:spPr>
      </p:pic>
    </p:spTree>
    <p:extLst>
      <p:ext uri="{BB962C8B-B14F-4D97-AF65-F5344CB8AC3E}">
        <p14:creationId xmlns:p14="http://schemas.microsoft.com/office/powerpoint/2010/main" val="714452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534D4-C2D4-4A75-A323-AB144AA72A17}"/>
              </a:ext>
            </a:extLst>
          </p:cNvPr>
          <p:cNvSpPr>
            <a:spLocks noGrp="1"/>
          </p:cNvSpPr>
          <p:nvPr>
            <p:ph type="title"/>
          </p:nvPr>
        </p:nvSpPr>
        <p:spPr/>
        <p:txBody>
          <a:bodyPr/>
          <a:lstStyle/>
          <a:p>
            <a:r>
              <a:rPr lang="en-US" dirty="0"/>
              <a:t>Problem</a:t>
            </a:r>
          </a:p>
        </p:txBody>
      </p:sp>
      <p:sp>
        <p:nvSpPr>
          <p:cNvPr id="5" name="Content Placeholder 2">
            <a:extLst>
              <a:ext uri="{FF2B5EF4-FFF2-40B4-BE49-F238E27FC236}">
                <a16:creationId xmlns:a16="http://schemas.microsoft.com/office/drawing/2014/main" id="{D13720EE-DDA5-4F6B-A5E9-7C77E557192A}"/>
              </a:ext>
            </a:extLst>
          </p:cNvPr>
          <p:cNvSpPr txBox="1">
            <a:spLocks/>
          </p:cNvSpPr>
          <p:nvPr/>
        </p:nvSpPr>
        <p:spPr>
          <a:xfrm>
            <a:off x="1024128" y="2661036"/>
            <a:ext cx="9688296" cy="345435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t>Critical applications must ensure delay guarantees.</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Network Calculus provides bounds on network delays but relies on pen and paper proofs.</a:t>
            </a:r>
          </a:p>
          <a:p>
            <a:pPr algn="l"/>
            <a:endParaRPr lang="en-US" sz="2000" dirty="0"/>
          </a:p>
          <a:p>
            <a:pPr marL="342900" indent="-342900" algn="l">
              <a:buFont typeface="Arial" panose="020B0604020202020204" pitchFamily="34" charset="0"/>
              <a:buChar char="•"/>
            </a:pPr>
            <a:r>
              <a:rPr lang="en-US" sz="2000" dirty="0"/>
              <a:t>Some applications must go through certifications.</a:t>
            </a:r>
          </a:p>
          <a:p>
            <a:pPr marL="342900" indent="-342900" algn="l">
              <a:buFont typeface="Arial" panose="020B0604020202020204" pitchFamily="34" charset="0"/>
              <a:buChar char="•"/>
            </a:pPr>
            <a:endParaRPr lang="en-US" sz="2000" dirty="0"/>
          </a:p>
        </p:txBody>
      </p:sp>
      <p:sp>
        <p:nvSpPr>
          <p:cNvPr id="3" name="Slide Number Placeholder 2">
            <a:extLst>
              <a:ext uri="{FF2B5EF4-FFF2-40B4-BE49-F238E27FC236}">
                <a16:creationId xmlns:a16="http://schemas.microsoft.com/office/drawing/2014/main" id="{A151A92A-ED13-41E4-89CF-5414F089DAEF}"/>
              </a:ext>
            </a:extLst>
          </p:cNvPr>
          <p:cNvSpPr>
            <a:spLocks noGrp="1"/>
          </p:cNvSpPr>
          <p:nvPr>
            <p:ph type="sldNum" sz="quarter" idx="12"/>
          </p:nvPr>
        </p:nvSpPr>
        <p:spPr/>
        <p:txBody>
          <a:bodyPr/>
          <a:lstStyle/>
          <a:p>
            <a:fld id="{29A795B5-3A98-4552-9744-36C82EBB53A9}" type="slidenum">
              <a:rPr lang="en-US" smtClean="0"/>
              <a:t>2</a:t>
            </a:fld>
            <a:r>
              <a:rPr lang="en-US" dirty="0"/>
              <a:t>/26</a:t>
            </a:r>
          </a:p>
        </p:txBody>
      </p:sp>
    </p:spTree>
    <p:extLst>
      <p:ext uri="{BB962C8B-B14F-4D97-AF65-F5344CB8AC3E}">
        <p14:creationId xmlns:p14="http://schemas.microsoft.com/office/powerpoint/2010/main" val="4152459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Chart, line chart&#10;&#10;Description automatically generated">
            <a:extLst>
              <a:ext uri="{FF2B5EF4-FFF2-40B4-BE49-F238E27FC236}">
                <a16:creationId xmlns:a16="http://schemas.microsoft.com/office/drawing/2014/main" id="{39449493-4851-426A-9C45-6F938C889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460" y="1700784"/>
            <a:ext cx="5916706" cy="4572000"/>
          </a:xfrm>
          <a:prstGeom prst="rect">
            <a:avLst/>
          </a:prstGeom>
        </p:spPr>
      </p:pic>
      <p:sp>
        <p:nvSpPr>
          <p:cNvPr id="2" name="Title 1">
            <a:extLst>
              <a:ext uri="{FF2B5EF4-FFF2-40B4-BE49-F238E27FC236}">
                <a16:creationId xmlns:a16="http://schemas.microsoft.com/office/drawing/2014/main" id="{E6ABA85C-2F4D-4AED-9B03-18C814FA1F78}"/>
              </a:ext>
            </a:extLst>
          </p:cNvPr>
          <p:cNvSpPr>
            <a:spLocks noGrp="1"/>
          </p:cNvSpPr>
          <p:nvPr>
            <p:ph type="title"/>
          </p:nvPr>
        </p:nvSpPr>
        <p:spPr/>
        <p:txBody>
          <a:bodyPr/>
          <a:lstStyle/>
          <a:p>
            <a:r>
              <a:rPr lang="en-US" dirty="0"/>
              <a:t>NP-SP scheduler</a:t>
            </a: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315AC0-B1BA-464E-86F6-2994285B1521}"/>
                  </a:ext>
                </a:extLst>
              </p:cNvPr>
              <p:cNvSpPr txBox="1"/>
              <p:nvPr/>
            </p:nvSpPr>
            <p:spPr>
              <a:xfrm>
                <a:off x="6724640" y="1424999"/>
                <a:ext cx="2966058" cy="1200329"/>
              </a:xfrm>
              <a:prstGeom prst="rect">
                <a:avLst/>
              </a:prstGeom>
              <a:noFill/>
            </p:spPr>
            <p:txBody>
              <a:bodyPr wrap="square" rtlCol="0">
                <a:spAutoFit/>
              </a:bodyPr>
              <a:lstStyle/>
              <a:p>
                <a:r>
                  <a:rPr lang="en-US" dirty="0"/>
                  <a:t>Low priority packets are being served:</a:t>
                </a:r>
              </a:p>
              <a:p>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𝑙</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𝑙</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7</m:t>
                              </m:r>
                            </m:sub>
                          </m:sSub>
                        </m:e>
                      </m:d>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7</m:t>
                          </m:r>
                        </m:sub>
                      </m:sSub>
                      <m:r>
                        <a:rPr lang="en-US" b="0" i="1" smtClean="0">
                          <a:latin typeface="Cambria Math" panose="02040503050406030204" pitchFamily="18" charset="0"/>
                        </a:rPr>
                        <m:t>)</m:t>
                      </m:r>
                    </m:oMath>
                  </m:oMathPara>
                </a14:m>
                <a:endParaRPr lang="en-US" dirty="0"/>
              </a:p>
              <a:p>
                <a:endParaRPr lang="en-US" dirty="0"/>
              </a:p>
            </p:txBody>
          </p:sp>
        </mc:Choice>
        <mc:Fallback xmlns="">
          <p:sp>
            <p:nvSpPr>
              <p:cNvPr id="6" name="TextBox 5">
                <a:extLst>
                  <a:ext uri="{FF2B5EF4-FFF2-40B4-BE49-F238E27FC236}">
                    <a16:creationId xmlns:a16="http://schemas.microsoft.com/office/drawing/2014/main" id="{4F315AC0-B1BA-464E-86F6-2994285B1521}"/>
                  </a:ext>
                </a:extLst>
              </p:cNvPr>
              <p:cNvSpPr txBox="1">
                <a:spLocks noRot="1" noChangeAspect="1" noMove="1" noResize="1" noEditPoints="1" noAdjustHandles="1" noChangeArrowheads="1" noChangeShapeType="1" noTextEdit="1"/>
              </p:cNvSpPr>
              <p:nvPr/>
            </p:nvSpPr>
            <p:spPr>
              <a:xfrm>
                <a:off x="6724640" y="1424999"/>
                <a:ext cx="2966058" cy="1200329"/>
              </a:xfrm>
              <a:prstGeom prst="rect">
                <a:avLst/>
              </a:prstGeom>
              <a:blipFill>
                <a:blip r:embed="rId3"/>
                <a:stretch>
                  <a:fillRect l="-1643" t="-3046"/>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B03BAC59-2FCD-4855-A850-4FC3A7DFBDE7}"/>
              </a:ext>
            </a:extLst>
          </p:cNvPr>
          <p:cNvCxnSpPr>
            <a:cxnSpLocks/>
          </p:cNvCxnSpPr>
          <p:nvPr/>
        </p:nvCxnSpPr>
        <p:spPr>
          <a:xfrm>
            <a:off x="9356271" y="2444322"/>
            <a:ext cx="424543" cy="600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21EBD86F-E575-4967-AA9F-77E38344702A}"/>
              </a:ext>
            </a:extLst>
          </p:cNvPr>
          <p:cNvCxnSpPr>
            <a:cxnSpLocks/>
          </p:cNvCxnSpPr>
          <p:nvPr/>
        </p:nvCxnSpPr>
        <p:spPr>
          <a:xfrm flipV="1">
            <a:off x="4710793" y="5696909"/>
            <a:ext cx="1000125" cy="229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4DBFD1BA-115F-4409-9962-367FFBD3643D}"/>
              </a:ext>
            </a:extLst>
          </p:cNvPr>
          <p:cNvSpPr txBox="1"/>
          <p:nvPr/>
        </p:nvSpPr>
        <p:spPr>
          <a:xfrm>
            <a:off x="2742224" y="5707915"/>
            <a:ext cx="2506297" cy="923330"/>
          </a:xfrm>
          <a:prstGeom prst="rect">
            <a:avLst/>
          </a:prstGeom>
          <a:noFill/>
        </p:spPr>
        <p:txBody>
          <a:bodyPr wrap="square" rtlCol="0">
            <a:spAutoFit/>
          </a:bodyPr>
          <a:lstStyle/>
          <a:p>
            <a:r>
              <a:rPr lang="en-US" dirty="0"/>
              <a:t>No packet is being served</a:t>
            </a:r>
          </a:p>
          <a:p>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5B14426-6639-4F03-A65F-BD3EF59936C5}"/>
                  </a:ext>
                </a:extLst>
              </p:cNvPr>
              <p:cNvSpPr txBox="1"/>
              <p:nvPr/>
            </p:nvSpPr>
            <p:spPr>
              <a:xfrm>
                <a:off x="2051484" y="3429000"/>
                <a:ext cx="2966058" cy="1477328"/>
              </a:xfrm>
              <a:prstGeom prst="rect">
                <a:avLst/>
              </a:prstGeom>
              <a:noFill/>
            </p:spPr>
            <p:txBody>
              <a:bodyPr wrap="square" rtlCol="0">
                <a:spAutoFit/>
              </a:bodyPr>
              <a:lstStyle/>
              <a:p>
                <a:r>
                  <a:rPr lang="en-US" dirty="0"/>
                  <a:t>We wait until the whole low priority packet has been served</a:t>
                </a:r>
              </a:p>
              <a:p>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𝑙</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𝑙</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4</m:t>
                              </m:r>
                            </m:sub>
                          </m:sSub>
                        </m:e>
                      </m:d>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m:oMathPara>
                </a14:m>
                <a:endParaRPr lang="en-US" dirty="0"/>
              </a:p>
              <a:p>
                <a:endParaRPr lang="en-US" dirty="0"/>
              </a:p>
            </p:txBody>
          </p:sp>
        </mc:Choice>
        <mc:Fallback xmlns="">
          <p:sp>
            <p:nvSpPr>
              <p:cNvPr id="18" name="TextBox 17">
                <a:extLst>
                  <a:ext uri="{FF2B5EF4-FFF2-40B4-BE49-F238E27FC236}">
                    <a16:creationId xmlns:a16="http://schemas.microsoft.com/office/drawing/2014/main" id="{45B14426-6639-4F03-A65F-BD3EF59936C5}"/>
                  </a:ext>
                </a:extLst>
              </p:cNvPr>
              <p:cNvSpPr txBox="1">
                <a:spLocks noRot="1" noChangeAspect="1" noMove="1" noResize="1" noEditPoints="1" noAdjustHandles="1" noChangeArrowheads="1" noChangeShapeType="1" noTextEdit="1"/>
              </p:cNvSpPr>
              <p:nvPr/>
            </p:nvSpPr>
            <p:spPr>
              <a:xfrm>
                <a:off x="2051484" y="3429000"/>
                <a:ext cx="2966058" cy="1477328"/>
              </a:xfrm>
              <a:prstGeom prst="rect">
                <a:avLst/>
              </a:prstGeom>
              <a:blipFill>
                <a:blip r:embed="rId4"/>
                <a:stretch>
                  <a:fillRect l="-1852" t="-2479"/>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25112324-B56F-4405-9505-CA198B657B83}"/>
              </a:ext>
            </a:extLst>
          </p:cNvPr>
          <p:cNvCxnSpPr>
            <a:cxnSpLocks/>
          </p:cNvCxnSpPr>
          <p:nvPr/>
        </p:nvCxnSpPr>
        <p:spPr>
          <a:xfrm>
            <a:off x="4914900" y="4106923"/>
            <a:ext cx="2277948" cy="4975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9679E0A-61A6-4E19-9DFA-C95EB334360E}"/>
                  </a:ext>
                </a:extLst>
              </p:cNvPr>
              <p:cNvSpPr txBox="1"/>
              <p:nvPr/>
            </p:nvSpPr>
            <p:spPr>
              <a:xfrm>
                <a:off x="3012522" y="1880143"/>
                <a:ext cx="2966058" cy="1200329"/>
              </a:xfrm>
              <a:prstGeom prst="rect">
                <a:avLst/>
              </a:prstGeom>
              <a:noFill/>
            </p:spPr>
            <p:txBody>
              <a:bodyPr wrap="square" rtlCol="0">
                <a:spAutoFit/>
              </a:bodyPr>
              <a:lstStyle/>
              <a:p>
                <a:r>
                  <a:rPr lang="en-US" dirty="0"/>
                  <a:t>High priority packets are being served</a:t>
                </a:r>
              </a:p>
              <a:p>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h</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h</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m:oMathPara>
                </a14:m>
                <a:endParaRPr lang="en-US" dirty="0"/>
              </a:p>
              <a:p>
                <a:endParaRPr lang="en-US" dirty="0"/>
              </a:p>
            </p:txBody>
          </p:sp>
        </mc:Choice>
        <mc:Fallback xmlns="">
          <p:sp>
            <p:nvSpPr>
              <p:cNvPr id="22" name="TextBox 21">
                <a:extLst>
                  <a:ext uri="{FF2B5EF4-FFF2-40B4-BE49-F238E27FC236}">
                    <a16:creationId xmlns:a16="http://schemas.microsoft.com/office/drawing/2014/main" id="{79679E0A-61A6-4E19-9DFA-C95EB334360E}"/>
                  </a:ext>
                </a:extLst>
              </p:cNvPr>
              <p:cNvSpPr txBox="1">
                <a:spLocks noRot="1" noChangeAspect="1" noMove="1" noResize="1" noEditPoints="1" noAdjustHandles="1" noChangeArrowheads="1" noChangeShapeType="1" noTextEdit="1"/>
              </p:cNvSpPr>
              <p:nvPr/>
            </p:nvSpPr>
            <p:spPr>
              <a:xfrm>
                <a:off x="3012522" y="1880143"/>
                <a:ext cx="2966058" cy="1200329"/>
              </a:xfrm>
              <a:prstGeom prst="rect">
                <a:avLst/>
              </a:prstGeom>
              <a:blipFill>
                <a:blip r:embed="rId5"/>
                <a:stretch>
                  <a:fillRect l="-1643" t="-2538"/>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4A1C6CE2-D1B5-484C-8E6E-D6F5487E430B}"/>
              </a:ext>
            </a:extLst>
          </p:cNvPr>
          <p:cNvCxnSpPr>
            <a:cxnSpLocks/>
          </p:cNvCxnSpPr>
          <p:nvPr/>
        </p:nvCxnSpPr>
        <p:spPr>
          <a:xfrm>
            <a:off x="5965714" y="2744800"/>
            <a:ext cx="2454268" cy="455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EA2AE90D-7665-4CCE-BC92-307B0F9EA2F5}"/>
              </a:ext>
            </a:extLst>
          </p:cNvPr>
          <p:cNvCxnSpPr>
            <a:cxnSpLocks/>
          </p:cNvCxnSpPr>
          <p:nvPr/>
        </p:nvCxnSpPr>
        <p:spPr>
          <a:xfrm>
            <a:off x="5590876" y="2924615"/>
            <a:ext cx="772743" cy="21617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Slide Number Placeholder 2">
            <a:extLst>
              <a:ext uri="{FF2B5EF4-FFF2-40B4-BE49-F238E27FC236}">
                <a16:creationId xmlns:a16="http://schemas.microsoft.com/office/drawing/2014/main" id="{0F311C78-5F3C-4600-8E52-D91AE3115B37}"/>
              </a:ext>
            </a:extLst>
          </p:cNvPr>
          <p:cNvSpPr>
            <a:spLocks noGrp="1"/>
          </p:cNvSpPr>
          <p:nvPr>
            <p:ph type="sldNum" sz="quarter" idx="12"/>
          </p:nvPr>
        </p:nvSpPr>
        <p:spPr/>
        <p:txBody>
          <a:bodyPr/>
          <a:lstStyle/>
          <a:p>
            <a:fld id="{29A795B5-3A98-4552-9744-36C82EBB53A9}" type="slidenum">
              <a:rPr lang="en-US" smtClean="0"/>
              <a:t>20</a:t>
            </a:fld>
            <a:r>
              <a:rPr lang="en-US" dirty="0"/>
              <a:t>/26</a:t>
            </a:r>
          </a:p>
        </p:txBody>
      </p:sp>
    </p:spTree>
    <p:extLst>
      <p:ext uri="{BB962C8B-B14F-4D97-AF65-F5344CB8AC3E}">
        <p14:creationId xmlns:p14="http://schemas.microsoft.com/office/powerpoint/2010/main" val="2331124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E3DC-AFF3-43C0-A6A6-DA289C3EB35E}"/>
              </a:ext>
            </a:extLst>
          </p:cNvPr>
          <p:cNvSpPr>
            <a:spLocks noGrp="1"/>
          </p:cNvSpPr>
          <p:nvPr>
            <p:ph type="title"/>
          </p:nvPr>
        </p:nvSpPr>
        <p:spPr/>
        <p:txBody>
          <a:bodyPr/>
          <a:lstStyle/>
          <a:p>
            <a:r>
              <a:rPr lang="en-US" dirty="0"/>
              <a:t>Conclusion</a:t>
            </a:r>
          </a:p>
        </p:txBody>
      </p:sp>
      <p:sp>
        <p:nvSpPr>
          <p:cNvPr id="4" name="Slide Number Placeholder 3">
            <a:extLst>
              <a:ext uri="{FF2B5EF4-FFF2-40B4-BE49-F238E27FC236}">
                <a16:creationId xmlns:a16="http://schemas.microsoft.com/office/drawing/2014/main" id="{04E906E3-47F8-4363-9C1D-53D74F54FD65}"/>
              </a:ext>
            </a:extLst>
          </p:cNvPr>
          <p:cNvSpPr>
            <a:spLocks noGrp="1"/>
          </p:cNvSpPr>
          <p:nvPr>
            <p:ph type="sldNum" sz="quarter" idx="12"/>
          </p:nvPr>
        </p:nvSpPr>
        <p:spPr/>
        <p:txBody>
          <a:bodyPr/>
          <a:lstStyle/>
          <a:p>
            <a:fld id="{29A795B5-3A98-4552-9744-36C82EBB53A9}" type="slidenum">
              <a:rPr lang="en-US" smtClean="0"/>
              <a:t>21</a:t>
            </a:fld>
            <a:r>
              <a:rPr lang="en-US" dirty="0"/>
              <a:t>/26</a:t>
            </a:r>
          </a:p>
        </p:txBody>
      </p:sp>
      <p:sp>
        <p:nvSpPr>
          <p:cNvPr id="5" name="TextBox 4">
            <a:extLst>
              <a:ext uri="{FF2B5EF4-FFF2-40B4-BE49-F238E27FC236}">
                <a16:creationId xmlns:a16="http://schemas.microsoft.com/office/drawing/2014/main" id="{D91D55FC-547D-43DA-A558-6564E75923FC}"/>
              </a:ext>
            </a:extLst>
          </p:cNvPr>
          <p:cNvSpPr txBox="1"/>
          <p:nvPr/>
        </p:nvSpPr>
        <p:spPr>
          <a:xfrm>
            <a:off x="595993" y="2359707"/>
            <a:ext cx="10148207" cy="3447098"/>
          </a:xfrm>
          <a:prstGeom prst="rect">
            <a:avLst/>
          </a:prstGeom>
          <a:noFill/>
        </p:spPr>
        <p:txBody>
          <a:bodyPr wrap="square" rtlCol="0">
            <a:spAutoFit/>
          </a:bodyPr>
          <a:lstStyle/>
          <a:p>
            <a:pPr marL="742950" lvl="1" indent="-285750">
              <a:buFont typeface="Arial" panose="020B0604020202020204" pitchFamily="34" charset="0"/>
              <a:buChar char="•"/>
            </a:pPr>
            <a:r>
              <a:rPr lang="en-US" sz="2200" dirty="0"/>
              <a:t>Formally defined a </a:t>
            </a:r>
            <a:r>
              <a:rPr lang="en-US" sz="2200" dirty="0" err="1"/>
              <a:t>packetizer</a:t>
            </a:r>
            <a:r>
              <a:rPr lang="en-US" sz="2200" dirty="0"/>
              <a:t> in Coq and proved theorems about it</a:t>
            </a:r>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dirty="0"/>
              <a:t>Formally defined a NP-SP scheduler with 2 inputs but did not verified its correctness</a:t>
            </a:r>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dirty="0"/>
              <a:t>Generalization to n inputs and on demand certification left for further studies </a:t>
            </a:r>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932644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70BF6-9C34-42CB-B878-057146741324}"/>
              </a:ext>
            </a:extLst>
          </p:cNvPr>
          <p:cNvSpPr>
            <a:spLocks noGrp="1"/>
          </p:cNvSpPr>
          <p:nvPr>
            <p:ph type="title"/>
          </p:nvPr>
        </p:nvSpPr>
        <p:spPr/>
        <p:txBody>
          <a:bodyPr/>
          <a:lstStyle/>
          <a:p>
            <a:r>
              <a:rPr lang="en-US" dirty="0"/>
              <a:t>Achievements</a:t>
            </a:r>
          </a:p>
        </p:txBody>
      </p:sp>
      <p:pic>
        <p:nvPicPr>
          <p:cNvPr id="4" name="Content Placeholder 3">
            <a:extLst>
              <a:ext uri="{FF2B5EF4-FFF2-40B4-BE49-F238E27FC236}">
                <a16:creationId xmlns:a16="http://schemas.microsoft.com/office/drawing/2014/main" id="{CB0CE9A6-48D8-496D-BB78-C255143EBD85}"/>
              </a:ext>
            </a:extLst>
          </p:cNvPr>
          <p:cNvPicPr>
            <a:picLocks noGrp="1" noChangeAspect="1"/>
          </p:cNvPicPr>
          <p:nvPr>
            <p:ph idx="1"/>
          </p:nvPr>
        </p:nvPicPr>
        <p:blipFill>
          <a:blip r:embed="rId2"/>
          <a:stretch>
            <a:fillRect/>
          </a:stretch>
        </p:blipFill>
        <p:spPr>
          <a:xfrm>
            <a:off x="2467271" y="1959429"/>
            <a:ext cx="6833785" cy="4022725"/>
          </a:xfrm>
          <a:prstGeom prst="rect">
            <a:avLst/>
          </a:prstGeom>
        </p:spPr>
      </p:pic>
      <p:sp>
        <p:nvSpPr>
          <p:cNvPr id="3" name="Slide Number Placeholder 2">
            <a:extLst>
              <a:ext uri="{FF2B5EF4-FFF2-40B4-BE49-F238E27FC236}">
                <a16:creationId xmlns:a16="http://schemas.microsoft.com/office/drawing/2014/main" id="{9A752734-E875-43A6-9344-7F4E59DC3979}"/>
              </a:ext>
            </a:extLst>
          </p:cNvPr>
          <p:cNvSpPr>
            <a:spLocks noGrp="1"/>
          </p:cNvSpPr>
          <p:nvPr>
            <p:ph type="sldNum" sz="quarter" idx="12"/>
          </p:nvPr>
        </p:nvSpPr>
        <p:spPr/>
        <p:txBody>
          <a:bodyPr/>
          <a:lstStyle/>
          <a:p>
            <a:fld id="{29A795B5-3A98-4552-9744-36C82EBB53A9}" type="slidenum">
              <a:rPr lang="en-US" smtClean="0"/>
              <a:t>22</a:t>
            </a:fld>
            <a:r>
              <a:rPr lang="en-US" dirty="0"/>
              <a:t>/26</a:t>
            </a:r>
          </a:p>
        </p:txBody>
      </p:sp>
    </p:spTree>
    <p:extLst>
      <p:ext uri="{BB962C8B-B14F-4D97-AF65-F5344CB8AC3E}">
        <p14:creationId xmlns:p14="http://schemas.microsoft.com/office/powerpoint/2010/main" val="2152196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D587B-D2E6-42C0-BDEB-155AC7864937}"/>
              </a:ext>
            </a:extLst>
          </p:cNvPr>
          <p:cNvSpPr>
            <a:spLocks noGrp="1"/>
          </p:cNvSpPr>
          <p:nvPr>
            <p:ph type="title"/>
          </p:nvPr>
        </p:nvSpPr>
        <p:spPr/>
        <p:txBody>
          <a:bodyPr/>
          <a:lstStyle/>
          <a:p>
            <a:r>
              <a:rPr lang="en-US" dirty="0"/>
              <a:t>SKILLS ACQUIRED BY THE PROJECT</a:t>
            </a:r>
          </a:p>
        </p:txBody>
      </p:sp>
      <p:sp>
        <p:nvSpPr>
          <p:cNvPr id="4" name="TextBox 3">
            <a:extLst>
              <a:ext uri="{FF2B5EF4-FFF2-40B4-BE49-F238E27FC236}">
                <a16:creationId xmlns:a16="http://schemas.microsoft.com/office/drawing/2014/main" id="{ED90A6FC-03DE-4131-87FF-3CF8C5F912B8}"/>
              </a:ext>
            </a:extLst>
          </p:cNvPr>
          <p:cNvSpPr txBox="1"/>
          <p:nvPr/>
        </p:nvSpPr>
        <p:spPr>
          <a:xfrm>
            <a:off x="595993" y="2229079"/>
            <a:ext cx="10148207" cy="2769989"/>
          </a:xfrm>
          <a:prstGeom prst="rect">
            <a:avLst/>
          </a:prstGeom>
          <a:noFill/>
        </p:spPr>
        <p:txBody>
          <a:bodyPr wrap="square" rtlCol="0">
            <a:spAutoFit/>
          </a:bodyPr>
          <a:lstStyle/>
          <a:p>
            <a:pPr marL="742950" lvl="1" indent="-285750">
              <a:buFont typeface="Arial" panose="020B0604020202020204" pitchFamily="34" charset="0"/>
              <a:buChar char="•"/>
            </a:pPr>
            <a:r>
              <a:rPr lang="en-US" sz="2200" dirty="0"/>
              <a:t>Mathematical rigor and analysis of corner cases.</a:t>
            </a:r>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dirty="0"/>
              <a:t>Learnt to program in Coq.</a:t>
            </a:r>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dirty="0"/>
              <a:t>Expanded my mathematical knowledge and discovered Network Calculus.</a:t>
            </a:r>
          </a:p>
          <a:p>
            <a:pPr marL="742950" lvl="1" indent="-285750">
              <a:buFont typeface="Arial" panose="020B0604020202020204" pitchFamily="34" charset="0"/>
              <a:buChar char="•"/>
            </a:pPr>
            <a:endParaRPr lang="en-US" sz="2000" dirty="0"/>
          </a:p>
        </p:txBody>
      </p:sp>
      <p:sp>
        <p:nvSpPr>
          <p:cNvPr id="3" name="Slide Number Placeholder 2">
            <a:extLst>
              <a:ext uri="{FF2B5EF4-FFF2-40B4-BE49-F238E27FC236}">
                <a16:creationId xmlns:a16="http://schemas.microsoft.com/office/drawing/2014/main" id="{B83B5D6D-6A45-461C-A071-3F4DE2FDA8FD}"/>
              </a:ext>
            </a:extLst>
          </p:cNvPr>
          <p:cNvSpPr>
            <a:spLocks noGrp="1"/>
          </p:cNvSpPr>
          <p:nvPr>
            <p:ph type="sldNum" sz="quarter" idx="12"/>
          </p:nvPr>
        </p:nvSpPr>
        <p:spPr/>
        <p:txBody>
          <a:bodyPr/>
          <a:lstStyle/>
          <a:p>
            <a:fld id="{29A795B5-3A98-4552-9744-36C82EBB53A9}" type="slidenum">
              <a:rPr lang="en-US" smtClean="0"/>
              <a:t>23</a:t>
            </a:fld>
            <a:r>
              <a:rPr lang="en-US" dirty="0"/>
              <a:t>/26</a:t>
            </a:r>
          </a:p>
        </p:txBody>
      </p:sp>
    </p:spTree>
    <p:extLst>
      <p:ext uri="{BB962C8B-B14F-4D97-AF65-F5344CB8AC3E}">
        <p14:creationId xmlns:p14="http://schemas.microsoft.com/office/powerpoint/2010/main" val="1938563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26120-D7F5-44D5-B5C8-F6895E1BE08D}"/>
              </a:ext>
            </a:extLst>
          </p:cNvPr>
          <p:cNvSpPr>
            <a:spLocks noGrp="1"/>
          </p:cNvSpPr>
          <p:nvPr>
            <p:ph type="title"/>
          </p:nvPr>
        </p:nvSpPr>
        <p:spPr/>
        <p:txBody>
          <a:bodyPr/>
          <a:lstStyle/>
          <a:p>
            <a:r>
              <a:rPr lang="en-US" dirty="0"/>
              <a:t>Major events</a:t>
            </a:r>
          </a:p>
        </p:txBody>
      </p:sp>
      <p:graphicFrame>
        <p:nvGraphicFramePr>
          <p:cNvPr id="4" name="Diagram 3">
            <a:extLst>
              <a:ext uri="{FF2B5EF4-FFF2-40B4-BE49-F238E27FC236}">
                <a16:creationId xmlns:a16="http://schemas.microsoft.com/office/drawing/2014/main" id="{5C89CEB5-EDB3-4A25-858C-64F88959CEC1}"/>
              </a:ext>
            </a:extLst>
          </p:cNvPr>
          <p:cNvGraphicFramePr/>
          <p:nvPr>
            <p:extLst>
              <p:ext uri="{D42A27DB-BD31-4B8C-83A1-F6EECF244321}">
                <p14:modId xmlns:p14="http://schemas.microsoft.com/office/powerpoint/2010/main" val="2324978706"/>
              </p:ext>
            </p:extLst>
          </p:nvPr>
        </p:nvGraphicFramePr>
        <p:xfrm>
          <a:off x="381000" y="112976"/>
          <a:ext cx="11167872" cy="6745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2CD20C49-0973-467B-A8ED-3FD855D135B8}"/>
              </a:ext>
            </a:extLst>
          </p:cNvPr>
          <p:cNvSpPr>
            <a:spLocks noGrp="1"/>
          </p:cNvSpPr>
          <p:nvPr>
            <p:ph type="sldNum" sz="quarter" idx="12"/>
          </p:nvPr>
        </p:nvSpPr>
        <p:spPr/>
        <p:txBody>
          <a:bodyPr/>
          <a:lstStyle/>
          <a:p>
            <a:fld id="{29A795B5-3A98-4552-9744-36C82EBB53A9}" type="slidenum">
              <a:rPr lang="en-US" smtClean="0"/>
              <a:t>24</a:t>
            </a:fld>
            <a:r>
              <a:rPr lang="en-US" dirty="0"/>
              <a:t>/26</a:t>
            </a:r>
          </a:p>
        </p:txBody>
      </p:sp>
    </p:spTree>
    <p:extLst>
      <p:ext uri="{BB962C8B-B14F-4D97-AF65-F5344CB8AC3E}">
        <p14:creationId xmlns:p14="http://schemas.microsoft.com/office/powerpoint/2010/main" val="37491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0856-5C62-4B69-816F-2B7E68049D13}"/>
              </a:ext>
            </a:extLst>
          </p:cNvPr>
          <p:cNvSpPr>
            <a:spLocks noGrp="1"/>
          </p:cNvSpPr>
          <p:nvPr>
            <p:ph type="title"/>
          </p:nvPr>
        </p:nvSpPr>
        <p:spPr/>
        <p:txBody>
          <a:bodyPr/>
          <a:lstStyle/>
          <a:p>
            <a:r>
              <a:rPr lang="en-US" dirty="0"/>
              <a:t>Self assessment</a:t>
            </a:r>
          </a:p>
        </p:txBody>
      </p:sp>
      <p:sp>
        <p:nvSpPr>
          <p:cNvPr id="4" name="TextBox 3">
            <a:extLst>
              <a:ext uri="{FF2B5EF4-FFF2-40B4-BE49-F238E27FC236}">
                <a16:creationId xmlns:a16="http://schemas.microsoft.com/office/drawing/2014/main" id="{BC46D5AD-9BFC-4B3F-9EA6-D59DA656B0C5}"/>
              </a:ext>
            </a:extLst>
          </p:cNvPr>
          <p:cNvSpPr txBox="1"/>
          <p:nvPr/>
        </p:nvSpPr>
        <p:spPr>
          <a:xfrm>
            <a:off x="595993" y="2229079"/>
            <a:ext cx="10148207" cy="1446550"/>
          </a:xfrm>
          <a:prstGeom prst="rect">
            <a:avLst/>
          </a:prstGeom>
          <a:noFill/>
        </p:spPr>
        <p:txBody>
          <a:bodyPr wrap="square" rtlCol="0">
            <a:spAutoFit/>
          </a:bodyPr>
          <a:lstStyle/>
          <a:p>
            <a:pPr marL="742950" lvl="1" indent="-285750">
              <a:buFont typeface="Arial" panose="020B0604020202020204" pitchFamily="34" charset="0"/>
              <a:buChar char="•"/>
            </a:pPr>
            <a:r>
              <a:rPr lang="en-US" sz="2200" dirty="0"/>
              <a:t>Learnt Coq quickly and got results.</a:t>
            </a:r>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dirty="0"/>
              <a:t>Did not familiarize myself with libraries.</a:t>
            </a:r>
          </a:p>
        </p:txBody>
      </p:sp>
      <p:sp>
        <p:nvSpPr>
          <p:cNvPr id="3" name="Slide Number Placeholder 2">
            <a:extLst>
              <a:ext uri="{FF2B5EF4-FFF2-40B4-BE49-F238E27FC236}">
                <a16:creationId xmlns:a16="http://schemas.microsoft.com/office/drawing/2014/main" id="{0B8B7A10-A764-4F91-BC7E-98D6AB6B0BA0}"/>
              </a:ext>
            </a:extLst>
          </p:cNvPr>
          <p:cNvSpPr>
            <a:spLocks noGrp="1"/>
          </p:cNvSpPr>
          <p:nvPr>
            <p:ph type="sldNum" sz="quarter" idx="12"/>
          </p:nvPr>
        </p:nvSpPr>
        <p:spPr/>
        <p:txBody>
          <a:bodyPr/>
          <a:lstStyle/>
          <a:p>
            <a:fld id="{29A795B5-3A98-4552-9744-36C82EBB53A9}" type="slidenum">
              <a:rPr lang="en-US" smtClean="0"/>
              <a:t>25</a:t>
            </a:fld>
            <a:r>
              <a:rPr lang="en-US" dirty="0"/>
              <a:t>/26</a:t>
            </a:r>
          </a:p>
        </p:txBody>
      </p:sp>
    </p:spTree>
    <p:extLst>
      <p:ext uri="{BB962C8B-B14F-4D97-AF65-F5344CB8AC3E}">
        <p14:creationId xmlns:p14="http://schemas.microsoft.com/office/powerpoint/2010/main" val="4210298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E3DC-AFF3-43C0-A6A6-DA289C3EB35E}"/>
              </a:ext>
            </a:extLst>
          </p:cNvPr>
          <p:cNvSpPr>
            <a:spLocks noGrp="1"/>
          </p:cNvSpPr>
          <p:nvPr>
            <p:ph type="title"/>
          </p:nvPr>
        </p:nvSpPr>
        <p:spPr/>
        <p:txBody>
          <a:bodyPr/>
          <a:lstStyle/>
          <a:p>
            <a:r>
              <a:rPr lang="en-US" dirty="0"/>
              <a:t>Conclusion</a:t>
            </a:r>
          </a:p>
        </p:txBody>
      </p:sp>
      <p:sp>
        <p:nvSpPr>
          <p:cNvPr id="4" name="Slide Number Placeholder 3">
            <a:extLst>
              <a:ext uri="{FF2B5EF4-FFF2-40B4-BE49-F238E27FC236}">
                <a16:creationId xmlns:a16="http://schemas.microsoft.com/office/drawing/2014/main" id="{04E906E3-47F8-4363-9C1D-53D74F54FD65}"/>
              </a:ext>
            </a:extLst>
          </p:cNvPr>
          <p:cNvSpPr>
            <a:spLocks noGrp="1"/>
          </p:cNvSpPr>
          <p:nvPr>
            <p:ph type="sldNum" sz="quarter" idx="12"/>
          </p:nvPr>
        </p:nvSpPr>
        <p:spPr/>
        <p:txBody>
          <a:bodyPr/>
          <a:lstStyle/>
          <a:p>
            <a:fld id="{29A795B5-3A98-4552-9744-36C82EBB53A9}" type="slidenum">
              <a:rPr lang="en-US" smtClean="0"/>
              <a:t>26</a:t>
            </a:fld>
            <a:r>
              <a:rPr lang="en-US" dirty="0"/>
              <a:t>/26</a:t>
            </a:r>
          </a:p>
        </p:txBody>
      </p:sp>
      <p:sp>
        <p:nvSpPr>
          <p:cNvPr id="5" name="TextBox 4">
            <a:extLst>
              <a:ext uri="{FF2B5EF4-FFF2-40B4-BE49-F238E27FC236}">
                <a16:creationId xmlns:a16="http://schemas.microsoft.com/office/drawing/2014/main" id="{D91D55FC-547D-43DA-A558-6564E75923FC}"/>
              </a:ext>
            </a:extLst>
          </p:cNvPr>
          <p:cNvSpPr txBox="1"/>
          <p:nvPr/>
        </p:nvSpPr>
        <p:spPr>
          <a:xfrm>
            <a:off x="595993" y="2359707"/>
            <a:ext cx="10148207" cy="3447098"/>
          </a:xfrm>
          <a:prstGeom prst="rect">
            <a:avLst/>
          </a:prstGeom>
          <a:noFill/>
        </p:spPr>
        <p:txBody>
          <a:bodyPr wrap="square" rtlCol="0">
            <a:spAutoFit/>
          </a:bodyPr>
          <a:lstStyle/>
          <a:p>
            <a:pPr marL="742950" lvl="1" indent="-285750">
              <a:buFont typeface="Arial" panose="020B0604020202020204" pitchFamily="34" charset="0"/>
              <a:buChar char="•"/>
            </a:pPr>
            <a:r>
              <a:rPr lang="en-US" sz="2200" dirty="0"/>
              <a:t>Formally defined a </a:t>
            </a:r>
            <a:r>
              <a:rPr lang="en-US" sz="2200" dirty="0" err="1"/>
              <a:t>packetizer</a:t>
            </a:r>
            <a:r>
              <a:rPr lang="en-US" sz="2200" dirty="0"/>
              <a:t> in Coq and proved theorems about it.</a:t>
            </a:r>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dirty="0"/>
              <a:t>Formally defined a NP-SP scheduler with 2 inputs but did not verified its correctness.</a:t>
            </a:r>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dirty="0"/>
              <a:t>Generalization to n inputs and on demand certification left for </a:t>
            </a:r>
            <a:r>
              <a:rPr lang="en-US" sz="2200"/>
              <a:t>further studies. </a:t>
            </a:r>
            <a:endParaRPr lang="en-US" sz="2200" dirty="0"/>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52100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96A82B-B580-456D-A146-6B121B0AA79C}"/>
              </a:ext>
            </a:extLst>
          </p:cNvPr>
          <p:cNvSpPr>
            <a:spLocks noGrp="1"/>
          </p:cNvSpPr>
          <p:nvPr>
            <p:ph type="title"/>
          </p:nvPr>
        </p:nvSpPr>
        <p:spPr/>
        <p:txBody>
          <a:bodyPr/>
          <a:lstStyle/>
          <a:p>
            <a:r>
              <a:rPr lang="en-US" dirty="0"/>
              <a:t>Coq proof assistant</a:t>
            </a:r>
          </a:p>
        </p:txBody>
      </p:sp>
      <p:sp>
        <p:nvSpPr>
          <p:cNvPr id="6" name="Rectangle 5">
            <a:extLst>
              <a:ext uri="{FF2B5EF4-FFF2-40B4-BE49-F238E27FC236}">
                <a16:creationId xmlns:a16="http://schemas.microsoft.com/office/drawing/2014/main" id="{FFEEC421-ABC2-42D6-9313-877852F53FBD}"/>
              </a:ext>
            </a:extLst>
          </p:cNvPr>
          <p:cNvSpPr/>
          <p:nvPr/>
        </p:nvSpPr>
        <p:spPr>
          <a:xfrm>
            <a:off x="1024128" y="2084832"/>
            <a:ext cx="10331116" cy="2462213"/>
          </a:xfrm>
          <a:prstGeom prst="rect">
            <a:avLst/>
          </a:prstGeom>
        </p:spPr>
        <p:txBody>
          <a:bodyPr wrap="square">
            <a:spAutoFit/>
          </a:bodyPr>
          <a:lstStyle/>
          <a:p>
            <a:pPr marL="342900" indent="-342900">
              <a:buFont typeface="Arial" panose="020B0604020202020204" pitchFamily="34" charset="0"/>
              <a:buChar char="•"/>
            </a:pPr>
            <a:r>
              <a:rPr lang="en-US" sz="2200" dirty="0"/>
              <a:t>Proof assistant developed by INRIA.</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Formal verification [1] and theorem prover [2].</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Dependently typed and functional.</a:t>
            </a:r>
          </a:p>
        </p:txBody>
      </p:sp>
      <p:cxnSp>
        <p:nvCxnSpPr>
          <p:cNvPr id="10" name="Straight Connector 9">
            <a:extLst>
              <a:ext uri="{FF2B5EF4-FFF2-40B4-BE49-F238E27FC236}">
                <a16:creationId xmlns:a16="http://schemas.microsoft.com/office/drawing/2014/main" id="{903D73CC-BDC5-4AF5-952F-D5C1DBE4D67E}"/>
              </a:ext>
            </a:extLst>
          </p:cNvPr>
          <p:cNvCxnSpPr/>
          <p:nvPr/>
        </p:nvCxnSpPr>
        <p:spPr>
          <a:xfrm>
            <a:off x="693964" y="4906736"/>
            <a:ext cx="10719707"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F237A5B-2C03-4636-897C-11EA3714C62E}"/>
              </a:ext>
            </a:extLst>
          </p:cNvPr>
          <p:cNvSpPr txBox="1"/>
          <p:nvPr/>
        </p:nvSpPr>
        <p:spPr>
          <a:xfrm>
            <a:off x="168729" y="5050984"/>
            <a:ext cx="10148207" cy="1477328"/>
          </a:xfrm>
          <a:prstGeom prst="rect">
            <a:avLst/>
          </a:prstGeom>
          <a:noFill/>
        </p:spPr>
        <p:txBody>
          <a:bodyPr wrap="square" rtlCol="0">
            <a:spAutoFit/>
          </a:bodyPr>
          <a:lstStyle/>
          <a:p>
            <a:pPr lvl="1"/>
            <a:r>
              <a:rPr lang="en-US" dirty="0"/>
              <a:t>References:</a:t>
            </a:r>
          </a:p>
          <a:p>
            <a:pPr lvl="1"/>
            <a:endParaRPr lang="en-US" dirty="0"/>
          </a:p>
          <a:p>
            <a:r>
              <a:rPr lang="en-US" dirty="0"/>
              <a:t>	[1] Paulin-</a:t>
            </a:r>
            <a:r>
              <a:rPr lang="en-US" dirty="0" err="1"/>
              <a:t>Mohring</a:t>
            </a:r>
            <a:r>
              <a:rPr lang="en-US" dirty="0"/>
              <a:t>, Christine. (2012). Introduction to the Coq Proof-Assistant for Practical</a:t>
            </a:r>
          </a:p>
          <a:p>
            <a:r>
              <a:rPr lang="en-US" dirty="0"/>
              <a:t>	Software </a:t>
            </a:r>
            <a:r>
              <a:rPr lang="en-US" dirty="0" err="1"/>
              <a:t>Verication</a:t>
            </a:r>
            <a:r>
              <a:rPr lang="en-US" dirty="0"/>
              <a:t>. 10.1007/978-3-642-35746-6 3.</a:t>
            </a:r>
          </a:p>
          <a:p>
            <a:r>
              <a:rPr lang="en-US" dirty="0"/>
              <a:t>	[2] Georges </a:t>
            </a:r>
            <a:r>
              <a:rPr lang="en-US" dirty="0" err="1"/>
              <a:t>Gonthier</a:t>
            </a:r>
            <a:r>
              <a:rPr lang="en-US" dirty="0"/>
              <a:t>, Formal Proof - The Four-Color Theorem, 2008</a:t>
            </a:r>
          </a:p>
        </p:txBody>
      </p:sp>
      <p:sp>
        <p:nvSpPr>
          <p:cNvPr id="2" name="Slide Number Placeholder 1">
            <a:extLst>
              <a:ext uri="{FF2B5EF4-FFF2-40B4-BE49-F238E27FC236}">
                <a16:creationId xmlns:a16="http://schemas.microsoft.com/office/drawing/2014/main" id="{3F466D4D-CC27-4E9C-9962-2F6D3DB8AD42}"/>
              </a:ext>
            </a:extLst>
          </p:cNvPr>
          <p:cNvSpPr>
            <a:spLocks noGrp="1"/>
          </p:cNvSpPr>
          <p:nvPr>
            <p:ph type="sldNum" sz="quarter" idx="12"/>
          </p:nvPr>
        </p:nvSpPr>
        <p:spPr/>
        <p:txBody>
          <a:bodyPr/>
          <a:lstStyle/>
          <a:p>
            <a:fld id="{29A795B5-3A98-4552-9744-36C82EBB53A9}" type="slidenum">
              <a:rPr lang="en-US" smtClean="0"/>
              <a:t>3</a:t>
            </a:fld>
            <a:r>
              <a:rPr lang="en-US" dirty="0"/>
              <a:t>/26</a:t>
            </a:r>
          </a:p>
        </p:txBody>
      </p:sp>
    </p:spTree>
    <p:extLst>
      <p:ext uri="{BB962C8B-B14F-4D97-AF65-F5344CB8AC3E}">
        <p14:creationId xmlns:p14="http://schemas.microsoft.com/office/powerpoint/2010/main" val="3529382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BBD4-26A1-4F3F-9F60-FCF791444D65}"/>
              </a:ext>
            </a:extLst>
          </p:cNvPr>
          <p:cNvSpPr>
            <a:spLocks noGrp="1"/>
          </p:cNvSpPr>
          <p:nvPr>
            <p:ph type="title"/>
          </p:nvPr>
        </p:nvSpPr>
        <p:spPr/>
        <p:txBody>
          <a:bodyPr/>
          <a:lstStyle/>
          <a:p>
            <a:r>
              <a:rPr lang="en-US" dirty="0"/>
              <a:t>FORMAL VERIFICATION OF REAL TIME NETWORKS</a:t>
            </a:r>
          </a:p>
        </p:txBody>
      </p:sp>
      <p:sp>
        <p:nvSpPr>
          <p:cNvPr id="4" name="Slide Number Placeholder 3">
            <a:extLst>
              <a:ext uri="{FF2B5EF4-FFF2-40B4-BE49-F238E27FC236}">
                <a16:creationId xmlns:a16="http://schemas.microsoft.com/office/drawing/2014/main" id="{9B3E584C-B3BE-46A0-B9A7-921AB84A047B}"/>
              </a:ext>
            </a:extLst>
          </p:cNvPr>
          <p:cNvSpPr>
            <a:spLocks noGrp="1"/>
          </p:cNvSpPr>
          <p:nvPr>
            <p:ph type="sldNum" sz="quarter" idx="12"/>
          </p:nvPr>
        </p:nvSpPr>
        <p:spPr/>
        <p:txBody>
          <a:bodyPr/>
          <a:lstStyle/>
          <a:p>
            <a:fld id="{29A795B5-3A98-4552-9744-36C82EBB53A9}" type="slidenum">
              <a:rPr lang="en-US" smtClean="0"/>
              <a:t>4</a:t>
            </a:fld>
            <a:r>
              <a:rPr lang="en-US" dirty="0"/>
              <a:t>/26</a:t>
            </a:r>
          </a:p>
        </p:txBody>
      </p:sp>
      <p:sp>
        <p:nvSpPr>
          <p:cNvPr id="5" name="TextBox 4">
            <a:extLst>
              <a:ext uri="{FF2B5EF4-FFF2-40B4-BE49-F238E27FC236}">
                <a16:creationId xmlns:a16="http://schemas.microsoft.com/office/drawing/2014/main" id="{8C61DBC3-6D93-4326-9D5B-926B84EC7B5F}"/>
              </a:ext>
            </a:extLst>
          </p:cNvPr>
          <p:cNvSpPr txBox="1"/>
          <p:nvPr/>
        </p:nvSpPr>
        <p:spPr>
          <a:xfrm>
            <a:off x="595993" y="1767415"/>
            <a:ext cx="10148207" cy="3139321"/>
          </a:xfrm>
          <a:prstGeom prst="rect">
            <a:avLst/>
          </a:prstGeom>
          <a:noFill/>
        </p:spPr>
        <p:txBody>
          <a:bodyPr wrap="square" rtlCol="0">
            <a:spAutoFit/>
          </a:bodyPr>
          <a:lstStyle/>
          <a:p>
            <a:pPr marL="742950" lvl="1" indent="-285750">
              <a:buFont typeface="Arial" panose="020B0604020202020204" pitchFamily="34" charset="0"/>
              <a:buChar char="•"/>
            </a:pPr>
            <a:r>
              <a:rPr lang="en-US" sz="2200" dirty="0"/>
              <a:t>Authors in [1] have formalized a subset of the theory in Coq.</a:t>
            </a:r>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dirty="0"/>
              <a:t>They defined min-plus and </a:t>
            </a:r>
            <a:r>
              <a:rPr lang="en-US" sz="2200" dirty="0" err="1"/>
              <a:t>dioid</a:t>
            </a:r>
            <a:r>
              <a:rPr lang="en-US" sz="2200" dirty="0"/>
              <a:t> algebra in addition to basic network calculus definitions and theorem.</a:t>
            </a:r>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dirty="0"/>
              <a:t>This allowed them to provide a delay and backlog certification for a simple case study.</a:t>
            </a:r>
          </a:p>
        </p:txBody>
      </p:sp>
      <p:cxnSp>
        <p:nvCxnSpPr>
          <p:cNvPr id="6" name="Straight Connector 5">
            <a:extLst>
              <a:ext uri="{FF2B5EF4-FFF2-40B4-BE49-F238E27FC236}">
                <a16:creationId xmlns:a16="http://schemas.microsoft.com/office/drawing/2014/main" id="{EB4790AD-089B-48D3-ADFD-DA2859693B9C}"/>
              </a:ext>
            </a:extLst>
          </p:cNvPr>
          <p:cNvCxnSpPr/>
          <p:nvPr/>
        </p:nvCxnSpPr>
        <p:spPr>
          <a:xfrm>
            <a:off x="693964" y="4906736"/>
            <a:ext cx="10719707"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B354BAF-D171-4C04-B5FA-EF66F382E2E0}"/>
              </a:ext>
            </a:extLst>
          </p:cNvPr>
          <p:cNvSpPr txBox="1"/>
          <p:nvPr/>
        </p:nvSpPr>
        <p:spPr>
          <a:xfrm>
            <a:off x="168729" y="5050984"/>
            <a:ext cx="10148207" cy="1200329"/>
          </a:xfrm>
          <a:prstGeom prst="rect">
            <a:avLst/>
          </a:prstGeom>
          <a:noFill/>
        </p:spPr>
        <p:txBody>
          <a:bodyPr wrap="square" rtlCol="0">
            <a:spAutoFit/>
          </a:bodyPr>
          <a:lstStyle/>
          <a:p>
            <a:pPr lvl="1"/>
            <a:r>
              <a:rPr lang="en-US" dirty="0"/>
              <a:t>References:</a:t>
            </a:r>
          </a:p>
          <a:p>
            <a:pPr lvl="1"/>
            <a:endParaRPr lang="en-US" dirty="0"/>
          </a:p>
          <a:p>
            <a:r>
              <a:rPr lang="en-US" dirty="0"/>
              <a:t>	[1] Lucien </a:t>
            </a:r>
            <a:r>
              <a:rPr lang="en-US" dirty="0" err="1"/>
              <a:t>Rakotomalala</a:t>
            </a:r>
            <a:r>
              <a:rPr lang="en-US" dirty="0"/>
              <a:t>, Marc Boyer, Pierre Roux. Formal </a:t>
            </a:r>
            <a:r>
              <a:rPr lang="en-US" dirty="0" err="1"/>
              <a:t>Verication</a:t>
            </a:r>
            <a:r>
              <a:rPr lang="en-US" dirty="0"/>
              <a:t> of Real-time Net-</a:t>
            </a:r>
          </a:p>
          <a:p>
            <a:r>
              <a:rPr lang="en-US" dirty="0"/>
              <a:t>	works. JRWRTC2019, Junior Workshop RTNS 2019, Nov 2019, TOULOUSE, France.</a:t>
            </a:r>
          </a:p>
        </p:txBody>
      </p:sp>
    </p:spTree>
    <p:extLst>
      <p:ext uri="{BB962C8B-B14F-4D97-AF65-F5344CB8AC3E}">
        <p14:creationId xmlns:p14="http://schemas.microsoft.com/office/powerpoint/2010/main" val="1683741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4861C-4753-47F2-B1DA-148853B45547}"/>
              </a:ext>
            </a:extLst>
          </p:cNvPr>
          <p:cNvSpPr>
            <a:spLocks noGrp="1"/>
          </p:cNvSpPr>
          <p:nvPr>
            <p:ph type="title"/>
          </p:nvPr>
        </p:nvSpPr>
        <p:spPr/>
        <p:txBody>
          <a:bodyPr/>
          <a:lstStyle/>
          <a:p>
            <a:r>
              <a:rPr lang="en-US" dirty="0"/>
              <a:t>PAPER DRAWBACKS</a:t>
            </a:r>
          </a:p>
        </p:txBody>
      </p:sp>
      <p:sp>
        <p:nvSpPr>
          <p:cNvPr id="4" name="Slide Number Placeholder 3">
            <a:extLst>
              <a:ext uri="{FF2B5EF4-FFF2-40B4-BE49-F238E27FC236}">
                <a16:creationId xmlns:a16="http://schemas.microsoft.com/office/drawing/2014/main" id="{0701EBE1-7BBF-4186-9015-C822C0D10866}"/>
              </a:ext>
            </a:extLst>
          </p:cNvPr>
          <p:cNvSpPr>
            <a:spLocks noGrp="1"/>
          </p:cNvSpPr>
          <p:nvPr>
            <p:ph type="sldNum" sz="quarter" idx="12"/>
          </p:nvPr>
        </p:nvSpPr>
        <p:spPr/>
        <p:txBody>
          <a:bodyPr/>
          <a:lstStyle/>
          <a:p>
            <a:fld id="{29A795B5-3A98-4552-9744-36C82EBB53A9}" type="slidenum">
              <a:rPr lang="en-US" smtClean="0"/>
              <a:t>5</a:t>
            </a:fld>
            <a:r>
              <a:rPr lang="en-US" dirty="0"/>
              <a:t>/26</a:t>
            </a:r>
          </a:p>
        </p:txBody>
      </p:sp>
      <p:sp>
        <p:nvSpPr>
          <p:cNvPr id="6" name="TextBox 5">
            <a:extLst>
              <a:ext uri="{FF2B5EF4-FFF2-40B4-BE49-F238E27FC236}">
                <a16:creationId xmlns:a16="http://schemas.microsoft.com/office/drawing/2014/main" id="{9154F1BF-F1B1-42A9-93EA-4080C343E276}"/>
              </a:ext>
            </a:extLst>
          </p:cNvPr>
          <p:cNvSpPr txBox="1"/>
          <p:nvPr/>
        </p:nvSpPr>
        <p:spPr>
          <a:xfrm>
            <a:off x="520492" y="1995401"/>
            <a:ext cx="10148207" cy="2800767"/>
          </a:xfrm>
          <a:prstGeom prst="rect">
            <a:avLst/>
          </a:prstGeom>
          <a:noFill/>
        </p:spPr>
        <p:txBody>
          <a:bodyPr wrap="square" rtlCol="0">
            <a:spAutoFit/>
          </a:bodyPr>
          <a:lstStyle/>
          <a:p>
            <a:pPr marL="742950" lvl="1" indent="-285750">
              <a:buFont typeface="Arial" panose="020B0604020202020204" pitchFamily="34" charset="0"/>
              <a:buChar char="•"/>
            </a:pPr>
            <a:r>
              <a:rPr lang="en-US" sz="2200" dirty="0"/>
              <a:t>The source code is not available.</a:t>
            </a:r>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dirty="0"/>
              <a:t>For an AFDX network [1] for instance, a </a:t>
            </a:r>
            <a:r>
              <a:rPr lang="en-US" sz="2200" dirty="0" err="1"/>
              <a:t>packetizer</a:t>
            </a:r>
            <a:r>
              <a:rPr lang="en-US" sz="2200" dirty="0"/>
              <a:t> and scheduler, such as non-preemptive static priority, should be defined.</a:t>
            </a:r>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dirty="0"/>
              <a:t>If the topology of the network changes, the code needs to be changed manually.</a:t>
            </a:r>
          </a:p>
        </p:txBody>
      </p:sp>
      <p:cxnSp>
        <p:nvCxnSpPr>
          <p:cNvPr id="7" name="Straight Connector 6">
            <a:extLst>
              <a:ext uri="{FF2B5EF4-FFF2-40B4-BE49-F238E27FC236}">
                <a16:creationId xmlns:a16="http://schemas.microsoft.com/office/drawing/2014/main" id="{1AB0DDA1-56AE-4CA8-848E-6A1FBFE9123E}"/>
              </a:ext>
            </a:extLst>
          </p:cNvPr>
          <p:cNvCxnSpPr/>
          <p:nvPr/>
        </p:nvCxnSpPr>
        <p:spPr>
          <a:xfrm>
            <a:off x="693964" y="4906736"/>
            <a:ext cx="10719707"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DCE6A16-F522-4E48-B25D-AB7A53ED580A}"/>
              </a:ext>
            </a:extLst>
          </p:cNvPr>
          <p:cNvSpPr txBox="1"/>
          <p:nvPr/>
        </p:nvSpPr>
        <p:spPr>
          <a:xfrm>
            <a:off x="168729" y="5050984"/>
            <a:ext cx="10148207" cy="1477328"/>
          </a:xfrm>
          <a:prstGeom prst="rect">
            <a:avLst/>
          </a:prstGeom>
          <a:noFill/>
        </p:spPr>
        <p:txBody>
          <a:bodyPr wrap="square" rtlCol="0">
            <a:spAutoFit/>
          </a:bodyPr>
          <a:lstStyle/>
          <a:p>
            <a:pPr lvl="1"/>
            <a:r>
              <a:rPr lang="en-US" dirty="0"/>
              <a:t>References:</a:t>
            </a:r>
          </a:p>
          <a:p>
            <a:pPr lvl="1"/>
            <a:endParaRPr lang="en-US" dirty="0"/>
          </a:p>
          <a:p>
            <a:r>
              <a:rPr lang="en-US" dirty="0"/>
              <a:t>	[1] </a:t>
            </a:r>
            <a:r>
              <a:rPr lang="en-US" dirty="0" err="1"/>
              <a:t>Anaïs</a:t>
            </a:r>
            <a:r>
              <a:rPr lang="en-US" dirty="0"/>
              <a:t> </a:t>
            </a:r>
            <a:r>
              <a:rPr lang="en-US" dirty="0" err="1"/>
              <a:t>Finzi</a:t>
            </a:r>
            <a:r>
              <a:rPr lang="en-US" dirty="0"/>
              <a:t>, </a:t>
            </a:r>
            <a:r>
              <a:rPr lang="en-US" dirty="0" err="1"/>
              <a:t>Ahlem</a:t>
            </a:r>
            <a:r>
              <a:rPr lang="en-US" dirty="0"/>
              <a:t> </a:t>
            </a:r>
            <a:r>
              <a:rPr lang="en-US" dirty="0" err="1"/>
              <a:t>Mifdaoui</a:t>
            </a:r>
            <a:r>
              <a:rPr lang="en-US" dirty="0"/>
              <a:t>, Fabrice Frances, Emmanuel </a:t>
            </a:r>
            <a:r>
              <a:rPr lang="en-US" dirty="0" err="1"/>
              <a:t>Lochin</a:t>
            </a:r>
            <a:r>
              <a:rPr lang="en-US" dirty="0"/>
              <a:t>. Network Calculus-based Timing 	Analysis of AFDX networks with Strict Priority and TSN/BLS Shapers. </a:t>
            </a:r>
            <a:r>
              <a:rPr lang="en-US" i="1" dirty="0"/>
              <a:t>13th International Symposium on 	Industrial Embedded Systems (SIES 2018)</a:t>
            </a:r>
            <a:r>
              <a:rPr lang="en-US" dirty="0"/>
              <a:t>, Jun 2018, Graz, Austria. pp.1-10. </a:t>
            </a:r>
          </a:p>
        </p:txBody>
      </p:sp>
    </p:spTree>
    <p:extLst>
      <p:ext uri="{BB962C8B-B14F-4D97-AF65-F5344CB8AC3E}">
        <p14:creationId xmlns:p14="http://schemas.microsoft.com/office/powerpoint/2010/main" val="678934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C56AF-A82F-4D2C-ACE3-CFBED66B6D59}"/>
              </a:ext>
            </a:extLst>
          </p:cNvPr>
          <p:cNvSpPr>
            <a:spLocks noGrp="1"/>
          </p:cNvSpPr>
          <p:nvPr>
            <p:ph type="title"/>
          </p:nvPr>
        </p:nvSpPr>
        <p:spPr/>
        <p:txBody>
          <a:bodyPr/>
          <a:lstStyle/>
          <a:p>
            <a:r>
              <a:rPr lang="en-US" dirty="0"/>
              <a:t>MY Solution</a:t>
            </a:r>
          </a:p>
        </p:txBody>
      </p:sp>
      <p:sp>
        <p:nvSpPr>
          <p:cNvPr id="4" name="TextBox 3">
            <a:extLst>
              <a:ext uri="{FF2B5EF4-FFF2-40B4-BE49-F238E27FC236}">
                <a16:creationId xmlns:a16="http://schemas.microsoft.com/office/drawing/2014/main" id="{01E0D6A8-85FD-48A5-9D87-79DBC9BE555A}"/>
              </a:ext>
            </a:extLst>
          </p:cNvPr>
          <p:cNvSpPr txBox="1"/>
          <p:nvPr/>
        </p:nvSpPr>
        <p:spPr>
          <a:xfrm>
            <a:off x="520492" y="1995401"/>
            <a:ext cx="10148207" cy="4832092"/>
          </a:xfrm>
          <a:prstGeom prst="rect">
            <a:avLst/>
          </a:prstGeom>
          <a:noFill/>
        </p:spPr>
        <p:txBody>
          <a:bodyPr wrap="square" rtlCol="0">
            <a:spAutoFit/>
          </a:bodyPr>
          <a:lstStyle/>
          <a:p>
            <a:pPr marL="742950" lvl="1" indent="-285750">
              <a:buFont typeface="Arial" panose="020B0604020202020204" pitchFamily="34" charset="0"/>
              <a:buChar char="•"/>
            </a:pPr>
            <a:r>
              <a:rPr lang="en-US" sz="2200" dirty="0"/>
              <a:t>Rewrite basic mathematics and network calculus definitions and theorems, in Coq.</a:t>
            </a:r>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dirty="0"/>
              <a:t>Formally define a </a:t>
            </a:r>
            <a:r>
              <a:rPr lang="en-US" sz="2200" dirty="0" err="1"/>
              <a:t>packetizer</a:t>
            </a:r>
            <a:r>
              <a:rPr lang="en-US" sz="2200" dirty="0"/>
              <a:t> and prove theorems about its impact, in Coq.</a:t>
            </a:r>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dirty="0"/>
              <a:t>Formally define a non-preemptive static priority scheduler with 2 inputs, in Coq.</a:t>
            </a:r>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dirty="0"/>
              <a:t>Generalization to n inputs and on-demand based certification are left for further studies.</a:t>
            </a:r>
          </a:p>
          <a:p>
            <a:pPr marL="742950" lvl="1" indent="-285750">
              <a:buFont typeface="Arial" panose="020B0604020202020204" pitchFamily="34" charset="0"/>
              <a:buChar char="•"/>
            </a:pPr>
            <a:endParaRPr lang="en-US" sz="2200" dirty="0"/>
          </a:p>
          <a:p>
            <a:pPr lvl="1"/>
            <a:endParaRPr lang="en-US" sz="2200" dirty="0"/>
          </a:p>
          <a:p>
            <a:pPr lvl="1"/>
            <a:endParaRPr lang="en-US" sz="2200" dirty="0"/>
          </a:p>
        </p:txBody>
      </p:sp>
      <p:sp>
        <p:nvSpPr>
          <p:cNvPr id="3" name="Slide Number Placeholder 2">
            <a:extLst>
              <a:ext uri="{FF2B5EF4-FFF2-40B4-BE49-F238E27FC236}">
                <a16:creationId xmlns:a16="http://schemas.microsoft.com/office/drawing/2014/main" id="{912561B9-E36A-4786-A0C4-8B948E6E345A}"/>
              </a:ext>
            </a:extLst>
          </p:cNvPr>
          <p:cNvSpPr>
            <a:spLocks noGrp="1"/>
          </p:cNvSpPr>
          <p:nvPr>
            <p:ph type="sldNum" sz="quarter" idx="12"/>
          </p:nvPr>
        </p:nvSpPr>
        <p:spPr/>
        <p:txBody>
          <a:bodyPr/>
          <a:lstStyle/>
          <a:p>
            <a:fld id="{29A795B5-3A98-4552-9744-36C82EBB53A9}" type="slidenum">
              <a:rPr lang="en-US" smtClean="0"/>
              <a:t>6</a:t>
            </a:fld>
            <a:r>
              <a:rPr lang="en-US" dirty="0"/>
              <a:t>/26</a:t>
            </a:r>
          </a:p>
        </p:txBody>
      </p:sp>
    </p:spTree>
    <p:extLst>
      <p:ext uri="{BB962C8B-B14F-4D97-AF65-F5344CB8AC3E}">
        <p14:creationId xmlns:p14="http://schemas.microsoft.com/office/powerpoint/2010/main" val="2803789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Diagram&#10;&#10;Description automatically generated">
            <a:extLst>
              <a:ext uri="{FF2B5EF4-FFF2-40B4-BE49-F238E27FC236}">
                <a16:creationId xmlns:a16="http://schemas.microsoft.com/office/drawing/2014/main" id="{44CCA3B7-532A-4265-8D75-6946B924CF09}"/>
              </a:ext>
            </a:extLst>
          </p:cNvPr>
          <p:cNvPicPr>
            <a:picLocks noChangeAspect="1"/>
          </p:cNvPicPr>
          <p:nvPr/>
        </p:nvPicPr>
        <p:blipFill rotWithShape="1">
          <a:blip r:embed="rId2">
            <a:extLst>
              <a:ext uri="{28A0092B-C50C-407E-A947-70E740481C1C}">
                <a14:useLocalDpi xmlns:a14="http://schemas.microsoft.com/office/drawing/2010/main" val="0"/>
              </a:ext>
            </a:extLst>
          </a:blip>
          <a:srcRect l="15591" t="36356" r="18063" b="31930"/>
          <a:stretch/>
        </p:blipFill>
        <p:spPr>
          <a:xfrm>
            <a:off x="6935190" y="4890813"/>
            <a:ext cx="4731200" cy="1747596"/>
          </a:xfrm>
          <a:prstGeom prst="rect">
            <a:avLst/>
          </a:prstGeom>
        </p:spPr>
      </p:pic>
      <p:sp>
        <p:nvSpPr>
          <p:cNvPr id="2" name="Title 1">
            <a:extLst>
              <a:ext uri="{FF2B5EF4-FFF2-40B4-BE49-F238E27FC236}">
                <a16:creationId xmlns:a16="http://schemas.microsoft.com/office/drawing/2014/main" id="{D782223E-BD7F-4DFC-B070-A83A64162BD0}"/>
              </a:ext>
            </a:extLst>
          </p:cNvPr>
          <p:cNvSpPr>
            <a:spLocks noGrp="1"/>
          </p:cNvSpPr>
          <p:nvPr>
            <p:ph type="title"/>
          </p:nvPr>
        </p:nvSpPr>
        <p:spPr/>
        <p:txBody>
          <a:bodyPr/>
          <a:lstStyle/>
          <a:p>
            <a:r>
              <a:rPr lang="en-US" dirty="0"/>
              <a:t>NETWORK CALCULUS BASICS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DB07DF5-D290-4690-B17E-AC0B4A5F7E18}"/>
                  </a:ext>
                </a:extLst>
              </p:cNvPr>
              <p:cNvSpPr txBox="1"/>
              <p:nvPr/>
            </p:nvSpPr>
            <p:spPr>
              <a:xfrm>
                <a:off x="7402465" y="2672280"/>
                <a:ext cx="960669" cy="338554"/>
              </a:xfrm>
              <a:prstGeom prst="rect">
                <a:avLst/>
              </a:prstGeom>
              <a:noFill/>
            </p:spPr>
            <p:txBody>
              <a:bodyPr wrap="square" lIns="0" tIns="0" rIns="0" bIns="0" rtlCol="0">
                <a:spAutoFit/>
              </a:bodyPr>
              <a:lstStyle/>
              <a:p>
                <a:r>
                  <a:rPr lang="en-US" sz="2200" b="0" dirty="0">
                    <a:ea typeface="Cambria Math" panose="02040503050406030204" pitchFamily="18" charset="0"/>
                  </a:rPr>
                  <a:t>A</a:t>
                </a:r>
                <a14:m>
                  <m:oMath xmlns:m="http://schemas.openxmlformats.org/officeDocument/2006/math">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𝒞</m:t>
                    </m:r>
                    <m:r>
                      <a:rPr lang="en-US" sz="2200" b="0" i="1" smtClean="0">
                        <a:latin typeface="Cambria Math" panose="02040503050406030204" pitchFamily="18" charset="0"/>
                        <a:ea typeface="Cambria Math" panose="02040503050406030204" pitchFamily="18" charset="0"/>
                      </a:rPr>
                      <m:t>↔</m:t>
                    </m:r>
                  </m:oMath>
                </a14:m>
                <a:endParaRPr lang="en-US" sz="2200" dirty="0"/>
              </a:p>
            </p:txBody>
          </p:sp>
        </mc:Choice>
        <mc:Fallback xmlns="">
          <p:sp>
            <p:nvSpPr>
              <p:cNvPr id="3" name="TextBox 2">
                <a:extLst>
                  <a:ext uri="{FF2B5EF4-FFF2-40B4-BE49-F238E27FC236}">
                    <a16:creationId xmlns:a16="http://schemas.microsoft.com/office/drawing/2014/main" id="{2DB07DF5-D290-4690-B17E-AC0B4A5F7E18}"/>
                  </a:ext>
                </a:extLst>
              </p:cNvPr>
              <p:cNvSpPr txBox="1">
                <a:spLocks noRot="1" noChangeAspect="1" noMove="1" noResize="1" noEditPoints="1" noAdjustHandles="1" noChangeArrowheads="1" noChangeShapeType="1" noTextEdit="1"/>
              </p:cNvSpPr>
              <p:nvPr/>
            </p:nvSpPr>
            <p:spPr>
              <a:xfrm>
                <a:off x="7402465" y="2672280"/>
                <a:ext cx="960669" cy="338554"/>
              </a:xfrm>
              <a:prstGeom prst="rect">
                <a:avLst/>
              </a:prstGeom>
              <a:blipFill>
                <a:blip r:embed="rId3"/>
                <a:stretch>
                  <a:fillRect l="-17722" t="-25000" r="-4430" b="-482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C55E399-1306-49A6-9252-1AFB706BAB31}"/>
                  </a:ext>
                </a:extLst>
              </p:cNvPr>
              <p:cNvSpPr txBox="1"/>
              <p:nvPr/>
            </p:nvSpPr>
            <p:spPr>
              <a:xfrm>
                <a:off x="8363132" y="2258169"/>
                <a:ext cx="1763829" cy="430887"/>
              </a:xfrm>
              <a:prstGeom prst="rect">
                <a:avLst/>
              </a:prstGeom>
              <a:noFill/>
            </p:spPr>
            <p:txBody>
              <a:bodyPr wrap="square" rtlCol="0">
                <a:spAutoFit/>
              </a:bodyPr>
              <a:lstStyle/>
              <a:p>
                <a:r>
                  <a:rPr lang="en-US" sz="2200" dirty="0">
                    <a:ea typeface="Cambria Math" panose="02040503050406030204" pitchFamily="18" charset="0"/>
                  </a:rPr>
                  <a:t>A</a:t>
                </a:r>
                <a14:m>
                  <m:oMath xmlns:m="http://schemas.openxmlformats.org/officeDocument/2006/math">
                    <m:r>
                      <a:rPr lang="en-US" sz="2200" i="1" dirty="0" smtClean="0">
                        <a:latin typeface="Cambria Math" panose="02040503050406030204" pitchFamily="18" charset="0"/>
                        <a:ea typeface="Cambria Math" panose="02040503050406030204" pitchFamily="18" charset="0"/>
                      </a:rPr>
                      <m:t>(0) = 0</m:t>
                    </m:r>
                  </m:oMath>
                </a14:m>
                <a:endParaRPr lang="en-US" sz="2200" dirty="0">
                  <a:latin typeface="Cambria Math" panose="02040503050406030204" pitchFamily="18" charset="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3C55E399-1306-49A6-9252-1AFB706BAB31}"/>
                  </a:ext>
                </a:extLst>
              </p:cNvPr>
              <p:cNvSpPr txBox="1">
                <a:spLocks noRot="1" noChangeAspect="1" noMove="1" noResize="1" noEditPoints="1" noAdjustHandles="1" noChangeArrowheads="1" noChangeShapeType="1" noTextEdit="1"/>
              </p:cNvSpPr>
              <p:nvPr/>
            </p:nvSpPr>
            <p:spPr>
              <a:xfrm>
                <a:off x="8363132" y="2258169"/>
                <a:ext cx="1763829" cy="430887"/>
              </a:xfrm>
              <a:prstGeom prst="rect">
                <a:avLst/>
              </a:prstGeom>
              <a:blipFill>
                <a:blip r:embed="rId4"/>
                <a:stretch>
                  <a:fillRect l="-4498" t="-7042" b="-2957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AED8583-4C44-4889-AC63-C054BC7A81DC}"/>
              </a:ext>
            </a:extLst>
          </p:cNvPr>
          <p:cNvSpPr txBox="1"/>
          <p:nvPr/>
        </p:nvSpPr>
        <p:spPr>
          <a:xfrm>
            <a:off x="8363133" y="2604020"/>
            <a:ext cx="2464067" cy="430887"/>
          </a:xfrm>
          <a:prstGeom prst="rect">
            <a:avLst/>
          </a:prstGeom>
          <a:noFill/>
        </p:spPr>
        <p:txBody>
          <a:bodyPr wrap="square" rtlCol="0">
            <a:spAutoFit/>
          </a:bodyPr>
          <a:lstStyle/>
          <a:p>
            <a:r>
              <a:rPr lang="en-US" sz="2200" b="0" dirty="0">
                <a:ea typeface="Cambria Math" panose="02040503050406030204" pitchFamily="18" charset="0"/>
              </a:rPr>
              <a:t>A is non-decreasing</a:t>
            </a:r>
            <a:endParaRPr lang="en-US" sz="2200" dirty="0">
              <a:latin typeface="Cambria Math" panose="02040503050406030204" pitchFamily="18" charset="0"/>
              <a:ea typeface="Cambria Math" panose="02040503050406030204" pitchFamily="18" charset="0"/>
            </a:endParaRPr>
          </a:p>
        </p:txBody>
      </p:sp>
      <p:sp>
        <p:nvSpPr>
          <p:cNvPr id="8" name="TextBox 7">
            <a:extLst>
              <a:ext uri="{FF2B5EF4-FFF2-40B4-BE49-F238E27FC236}">
                <a16:creationId xmlns:a16="http://schemas.microsoft.com/office/drawing/2014/main" id="{A3B3E45C-FA21-44E5-A837-64962ECDB98D}"/>
              </a:ext>
            </a:extLst>
          </p:cNvPr>
          <p:cNvSpPr txBox="1"/>
          <p:nvPr/>
        </p:nvSpPr>
        <p:spPr>
          <a:xfrm>
            <a:off x="8363134" y="2954827"/>
            <a:ext cx="2464067" cy="430887"/>
          </a:xfrm>
          <a:prstGeom prst="rect">
            <a:avLst/>
          </a:prstGeom>
          <a:noFill/>
        </p:spPr>
        <p:txBody>
          <a:bodyPr wrap="square" rtlCol="0">
            <a:spAutoFit/>
          </a:bodyPr>
          <a:lstStyle/>
          <a:p>
            <a:r>
              <a:rPr lang="en-US" sz="2200" b="0" dirty="0">
                <a:ea typeface="Cambria Math" panose="02040503050406030204" pitchFamily="18" charset="0"/>
              </a:rPr>
              <a:t>A is right continuous</a:t>
            </a:r>
            <a:endParaRPr lang="en-US" sz="2200" dirty="0">
              <a:latin typeface="Cambria Math" panose="02040503050406030204" pitchFamily="18" charset="0"/>
              <a:ea typeface="Cambria Math" panose="02040503050406030204" pitchFamily="18" charset="0"/>
            </a:endParaRPr>
          </a:p>
        </p:txBody>
      </p:sp>
      <p:sp>
        <p:nvSpPr>
          <p:cNvPr id="5" name="Slide Number Placeholder 4">
            <a:extLst>
              <a:ext uri="{FF2B5EF4-FFF2-40B4-BE49-F238E27FC236}">
                <a16:creationId xmlns:a16="http://schemas.microsoft.com/office/drawing/2014/main" id="{55631DA8-D7AB-4584-8363-292044C5B76C}"/>
              </a:ext>
            </a:extLst>
          </p:cNvPr>
          <p:cNvSpPr>
            <a:spLocks noGrp="1"/>
          </p:cNvSpPr>
          <p:nvPr>
            <p:ph type="sldNum" sz="quarter" idx="12"/>
          </p:nvPr>
        </p:nvSpPr>
        <p:spPr/>
        <p:txBody>
          <a:bodyPr/>
          <a:lstStyle/>
          <a:p>
            <a:fld id="{29A795B5-3A98-4552-9744-36C82EBB53A9}" type="slidenum">
              <a:rPr lang="en-US" smtClean="0"/>
              <a:t>7</a:t>
            </a:fld>
            <a:r>
              <a:rPr lang="en-US" dirty="0"/>
              <a:t>/26</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0CE50A1-6C32-4A72-B601-7B39298D0F85}"/>
                  </a:ext>
                </a:extLst>
              </p:cNvPr>
              <p:cNvSpPr txBox="1"/>
              <p:nvPr/>
            </p:nvSpPr>
            <p:spPr>
              <a:xfrm>
                <a:off x="7402465" y="1535010"/>
                <a:ext cx="3698830" cy="769441"/>
              </a:xfrm>
              <a:prstGeom prst="rect">
                <a:avLst/>
              </a:prstGeom>
              <a:noFill/>
            </p:spPr>
            <p:txBody>
              <a:bodyPr wrap="square" rtlCol="0">
                <a:spAutoFit/>
              </a:bodyPr>
              <a:lstStyle/>
              <a:p>
                <a:r>
                  <a:rPr lang="en-US" sz="2200" dirty="0"/>
                  <a:t>Let </a:t>
                </a:r>
                <a14:m>
                  <m:oMath xmlns:m="http://schemas.openxmlformats.org/officeDocument/2006/math">
                    <m:r>
                      <a:rPr lang="en-US" sz="2200" i="1">
                        <a:latin typeface="Cambria Math" panose="02040503050406030204" pitchFamily="18" charset="0"/>
                        <a:ea typeface="Cambria Math" panose="02040503050406030204" pitchFamily="18" charset="0"/>
                      </a:rPr>
                      <m:t>𝒞</m:t>
                    </m:r>
                  </m:oMath>
                </a14:m>
                <a:r>
                  <a:rPr lang="en-US" sz="2200" dirty="0"/>
                  <a:t> be the set of cumulative functions</a:t>
                </a:r>
              </a:p>
            </p:txBody>
          </p:sp>
        </mc:Choice>
        <mc:Fallback xmlns="">
          <p:sp>
            <p:nvSpPr>
              <p:cNvPr id="7" name="TextBox 6">
                <a:extLst>
                  <a:ext uri="{FF2B5EF4-FFF2-40B4-BE49-F238E27FC236}">
                    <a16:creationId xmlns:a16="http://schemas.microsoft.com/office/drawing/2014/main" id="{90CE50A1-6C32-4A72-B601-7B39298D0F85}"/>
                  </a:ext>
                </a:extLst>
              </p:cNvPr>
              <p:cNvSpPr txBox="1">
                <a:spLocks noRot="1" noChangeAspect="1" noMove="1" noResize="1" noEditPoints="1" noAdjustHandles="1" noChangeArrowheads="1" noChangeShapeType="1" noTextEdit="1"/>
              </p:cNvSpPr>
              <p:nvPr/>
            </p:nvSpPr>
            <p:spPr>
              <a:xfrm>
                <a:off x="7402465" y="1535010"/>
                <a:ext cx="3698830" cy="769441"/>
              </a:xfrm>
              <a:prstGeom prst="rect">
                <a:avLst/>
              </a:prstGeom>
              <a:blipFill>
                <a:blip r:embed="rId5"/>
                <a:stretch>
                  <a:fillRect l="-2142" t="-5556" b="-15079"/>
                </a:stretch>
              </a:blipFill>
            </p:spPr>
            <p:txBody>
              <a:bodyPr/>
              <a:lstStyle/>
              <a:p>
                <a:r>
                  <a:rPr lang="en-US">
                    <a:noFill/>
                  </a:rPr>
                  <a:t> </a:t>
                </a:r>
              </a:p>
            </p:txBody>
          </p:sp>
        </mc:Fallback>
      </mc:AlternateContent>
      <p:pic>
        <p:nvPicPr>
          <p:cNvPr id="14" name="Picture 13" descr="Chart, line chart&#10;&#10;Description automatically generated">
            <a:extLst>
              <a:ext uri="{FF2B5EF4-FFF2-40B4-BE49-F238E27FC236}">
                <a16:creationId xmlns:a16="http://schemas.microsoft.com/office/drawing/2014/main" id="{5A6331D7-3797-4BEF-BF1E-6C1CBEA5CF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828800"/>
            <a:ext cx="6508376" cy="5029200"/>
          </a:xfrm>
          <a:prstGeom prst="rect">
            <a:avLst/>
          </a:prstGeom>
        </p:spPr>
      </p:pic>
      <p:pic>
        <p:nvPicPr>
          <p:cNvPr id="10" name="Picture 9">
            <a:extLst>
              <a:ext uri="{FF2B5EF4-FFF2-40B4-BE49-F238E27FC236}">
                <a16:creationId xmlns:a16="http://schemas.microsoft.com/office/drawing/2014/main" id="{D2033FF6-D001-488C-8B5C-E94BECABCF26}"/>
              </a:ext>
            </a:extLst>
          </p:cNvPr>
          <p:cNvPicPr>
            <a:picLocks noChangeAspect="1"/>
          </p:cNvPicPr>
          <p:nvPr/>
        </p:nvPicPr>
        <p:blipFill>
          <a:blip r:embed="rId7"/>
          <a:stretch>
            <a:fillRect/>
          </a:stretch>
        </p:blipFill>
        <p:spPr>
          <a:xfrm>
            <a:off x="6095999" y="3611811"/>
            <a:ext cx="6096001" cy="1002987"/>
          </a:xfrm>
          <a:prstGeom prst="rect">
            <a:avLst/>
          </a:prstGeom>
        </p:spPr>
      </p:pic>
    </p:spTree>
    <p:extLst>
      <p:ext uri="{BB962C8B-B14F-4D97-AF65-F5344CB8AC3E}">
        <p14:creationId xmlns:p14="http://schemas.microsoft.com/office/powerpoint/2010/main" val="4240603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DA98A7D1-C247-495A-940F-A349CA73C8D6}"/>
              </a:ext>
            </a:extLst>
          </p:cNvPr>
          <p:cNvPicPr>
            <a:picLocks noChangeAspect="1"/>
          </p:cNvPicPr>
          <p:nvPr/>
        </p:nvPicPr>
        <p:blipFill rotWithShape="1">
          <a:blip r:embed="rId2">
            <a:extLst>
              <a:ext uri="{28A0092B-C50C-407E-A947-70E740481C1C}">
                <a14:useLocalDpi xmlns:a14="http://schemas.microsoft.com/office/drawing/2010/main" val="0"/>
              </a:ext>
            </a:extLst>
          </a:blip>
          <a:srcRect l="15591" t="36356" r="18063" b="31930"/>
          <a:stretch/>
        </p:blipFill>
        <p:spPr>
          <a:xfrm>
            <a:off x="6935190" y="4890813"/>
            <a:ext cx="4731200" cy="1747596"/>
          </a:xfrm>
          <a:prstGeom prst="rect">
            <a:avLst/>
          </a:prstGeom>
        </p:spPr>
      </p:pic>
      <p:sp>
        <p:nvSpPr>
          <p:cNvPr id="2" name="Title 1">
            <a:extLst>
              <a:ext uri="{FF2B5EF4-FFF2-40B4-BE49-F238E27FC236}">
                <a16:creationId xmlns:a16="http://schemas.microsoft.com/office/drawing/2014/main" id="{D782223E-BD7F-4DFC-B070-A83A64162BD0}"/>
              </a:ext>
            </a:extLst>
          </p:cNvPr>
          <p:cNvSpPr>
            <a:spLocks noGrp="1"/>
          </p:cNvSpPr>
          <p:nvPr>
            <p:ph type="title"/>
          </p:nvPr>
        </p:nvSpPr>
        <p:spPr/>
        <p:txBody>
          <a:bodyPr/>
          <a:lstStyle/>
          <a:p>
            <a:r>
              <a:rPr lang="en-US" dirty="0"/>
              <a:t>NETWORK CALCULUS BASICS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A3B9DDF-BF58-40AA-B07F-BFFC77DFD206}"/>
                  </a:ext>
                </a:extLst>
              </p:cNvPr>
              <p:cNvSpPr txBox="1"/>
              <p:nvPr/>
            </p:nvSpPr>
            <p:spPr>
              <a:xfrm>
                <a:off x="7340269" y="1777094"/>
                <a:ext cx="3921042" cy="1107996"/>
              </a:xfrm>
              <a:prstGeom prst="rect">
                <a:avLst/>
              </a:prstGeom>
              <a:noFill/>
            </p:spPr>
            <p:txBody>
              <a:bodyPr wrap="square" rtlCol="0">
                <a:spAutoFit/>
              </a:bodyPr>
              <a:lstStyle/>
              <a:p>
                <a14:m>
                  <m:oMath xmlns:m="http://schemas.openxmlformats.org/officeDocument/2006/math">
                    <m:r>
                      <a:rPr lang="en-US" sz="2200" b="0" i="1" smtClean="0">
                        <a:latin typeface="Cambria Math" panose="02040503050406030204" pitchFamily="18" charset="0"/>
                      </a:rPr>
                      <m:t>𝑆</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𝐶</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𝐶</m:t>
                    </m:r>
                  </m:oMath>
                </a14:m>
                <a:r>
                  <a:rPr lang="en-US" sz="2200" dirty="0"/>
                  <a:t> is a server if:</a:t>
                </a:r>
              </a:p>
              <a:p>
                <a:pPr marL="342900" indent="-342900">
                  <a:buFont typeface="+mj-lt"/>
                  <a:buAutoNum type="arabicPeriod"/>
                </a:pPr>
                <a14:m>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𝐴</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𝐶</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𝐷</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𝐶</m:t>
                    </m:r>
                    <m:r>
                      <a:rPr lang="en-US" sz="2200" b="0" i="1" smtClean="0">
                        <a:latin typeface="Cambria Math" panose="02040503050406030204" pitchFamily="18" charset="0"/>
                        <a:ea typeface="Cambria Math" panose="02040503050406030204" pitchFamily="18" charset="0"/>
                      </a:rPr>
                      <m:t>:</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𝐴</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𝐷</m:t>
                        </m:r>
                      </m:e>
                    </m:d>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𝑆</m:t>
                    </m:r>
                    <m:r>
                      <a:rPr lang="en-US" sz="2200" b="0" i="1" smtClean="0">
                        <a:latin typeface="Cambria Math" panose="02040503050406030204" pitchFamily="18" charset="0"/>
                        <a:ea typeface="Cambria Math" panose="02040503050406030204" pitchFamily="18" charset="0"/>
                      </a:rPr>
                      <m:t> </m:t>
                    </m:r>
                  </m:oMath>
                </a14:m>
                <a:endParaRPr lang="en-US" sz="2200" b="0" dirty="0">
                  <a:ea typeface="Cambria Math" panose="02040503050406030204" pitchFamily="18" charset="0"/>
                </a:endParaRPr>
              </a:p>
              <a:p>
                <a:pPr marL="342900" indent="-342900">
                  <a:buFont typeface="+mj-lt"/>
                  <a:buAutoNum type="arabicPeriod"/>
                </a:pPr>
                <a14:m>
                  <m:oMath xmlns:m="http://schemas.openxmlformats.org/officeDocument/2006/math">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𝐴</m:t>
                        </m:r>
                        <m:r>
                          <a:rPr lang="en-US" sz="2200" i="1">
                            <a:latin typeface="Cambria Math" panose="02040503050406030204" pitchFamily="18" charset="0"/>
                            <a:ea typeface="Cambria Math" panose="02040503050406030204" pitchFamily="18" charset="0"/>
                          </a:rPr>
                          <m:t>, </m:t>
                        </m:r>
                        <m:r>
                          <a:rPr lang="en-US" sz="2200" i="1">
                            <a:latin typeface="Cambria Math" panose="02040503050406030204" pitchFamily="18" charset="0"/>
                            <a:ea typeface="Cambria Math" panose="02040503050406030204" pitchFamily="18" charset="0"/>
                          </a:rPr>
                          <m:t>𝐷</m:t>
                        </m:r>
                      </m:e>
                    </m:d>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𝑆</m:t>
                    </m:r>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𝐴</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𝐷</m:t>
                    </m:r>
                  </m:oMath>
                </a14:m>
                <a:endParaRPr lang="en-US" sz="2200" dirty="0"/>
              </a:p>
            </p:txBody>
          </p:sp>
        </mc:Choice>
        <mc:Fallback xmlns="">
          <p:sp>
            <p:nvSpPr>
              <p:cNvPr id="9" name="TextBox 8">
                <a:extLst>
                  <a:ext uri="{FF2B5EF4-FFF2-40B4-BE49-F238E27FC236}">
                    <a16:creationId xmlns:a16="http://schemas.microsoft.com/office/drawing/2014/main" id="{2A3B9DDF-BF58-40AA-B07F-BFFC77DFD206}"/>
                  </a:ext>
                </a:extLst>
              </p:cNvPr>
              <p:cNvSpPr txBox="1">
                <a:spLocks noRot="1" noChangeAspect="1" noMove="1" noResize="1" noEditPoints="1" noAdjustHandles="1" noChangeArrowheads="1" noChangeShapeType="1" noTextEdit="1"/>
              </p:cNvSpPr>
              <p:nvPr/>
            </p:nvSpPr>
            <p:spPr>
              <a:xfrm>
                <a:off x="7340269" y="1777094"/>
                <a:ext cx="3921042" cy="1107996"/>
              </a:xfrm>
              <a:prstGeom prst="rect">
                <a:avLst/>
              </a:prstGeom>
              <a:blipFill>
                <a:blip r:embed="rId3"/>
                <a:stretch>
                  <a:fillRect l="-1866" t="-3867" b="-9392"/>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2A2664D4-915B-4D0D-A6AB-D322040E6B98}"/>
              </a:ext>
            </a:extLst>
          </p:cNvPr>
          <p:cNvSpPr>
            <a:spLocks noGrp="1"/>
          </p:cNvSpPr>
          <p:nvPr>
            <p:ph type="sldNum" sz="quarter" idx="12"/>
          </p:nvPr>
        </p:nvSpPr>
        <p:spPr/>
        <p:txBody>
          <a:bodyPr/>
          <a:lstStyle/>
          <a:p>
            <a:fld id="{29A795B5-3A98-4552-9744-36C82EBB53A9}" type="slidenum">
              <a:rPr lang="en-US" smtClean="0"/>
              <a:t>8</a:t>
            </a:fld>
            <a:r>
              <a:rPr lang="en-US" dirty="0"/>
              <a:t>/26</a:t>
            </a:r>
          </a:p>
        </p:txBody>
      </p:sp>
      <p:pic>
        <p:nvPicPr>
          <p:cNvPr id="5" name="Picture 4" descr="Chart, line chart&#10;&#10;Description automatically generated">
            <a:extLst>
              <a:ext uri="{FF2B5EF4-FFF2-40B4-BE49-F238E27FC236}">
                <a16:creationId xmlns:a16="http://schemas.microsoft.com/office/drawing/2014/main" id="{95197C1C-40CA-4F89-ADE6-3433248990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28800"/>
            <a:ext cx="6508377" cy="5029200"/>
          </a:xfrm>
          <a:prstGeom prst="rect">
            <a:avLst/>
          </a:prstGeom>
        </p:spPr>
      </p:pic>
      <p:pic>
        <p:nvPicPr>
          <p:cNvPr id="4" name="Picture 3">
            <a:extLst>
              <a:ext uri="{FF2B5EF4-FFF2-40B4-BE49-F238E27FC236}">
                <a16:creationId xmlns:a16="http://schemas.microsoft.com/office/drawing/2014/main" id="{4D1BD1D2-0510-419C-917C-0A43F09A2902}"/>
              </a:ext>
            </a:extLst>
          </p:cNvPr>
          <p:cNvPicPr>
            <a:picLocks noChangeAspect="1"/>
          </p:cNvPicPr>
          <p:nvPr/>
        </p:nvPicPr>
        <p:blipFill>
          <a:blip r:embed="rId5"/>
          <a:stretch>
            <a:fillRect/>
          </a:stretch>
        </p:blipFill>
        <p:spPr>
          <a:xfrm>
            <a:off x="6046084" y="3762192"/>
            <a:ext cx="6145916" cy="1107996"/>
          </a:xfrm>
          <a:prstGeom prst="rect">
            <a:avLst/>
          </a:prstGeom>
        </p:spPr>
      </p:pic>
    </p:spTree>
    <p:extLst>
      <p:ext uri="{BB962C8B-B14F-4D97-AF65-F5344CB8AC3E}">
        <p14:creationId xmlns:p14="http://schemas.microsoft.com/office/powerpoint/2010/main" val="1960888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65935D6C-EBB8-40CD-A33C-52725AE35E08}"/>
              </a:ext>
            </a:extLst>
          </p:cNvPr>
          <p:cNvPicPr>
            <a:picLocks noChangeAspect="1"/>
          </p:cNvPicPr>
          <p:nvPr/>
        </p:nvPicPr>
        <p:blipFill rotWithShape="1">
          <a:blip r:embed="rId2">
            <a:extLst>
              <a:ext uri="{28A0092B-C50C-407E-A947-70E740481C1C}">
                <a14:useLocalDpi xmlns:a14="http://schemas.microsoft.com/office/drawing/2010/main" val="0"/>
              </a:ext>
            </a:extLst>
          </a:blip>
          <a:srcRect l="15591" t="36356" r="18063" b="31930"/>
          <a:stretch/>
        </p:blipFill>
        <p:spPr>
          <a:xfrm>
            <a:off x="6903649" y="5189253"/>
            <a:ext cx="3840551" cy="1418611"/>
          </a:xfrm>
          <a:prstGeom prst="rect">
            <a:avLst/>
          </a:prstGeom>
        </p:spPr>
      </p:pic>
      <p:sp>
        <p:nvSpPr>
          <p:cNvPr id="2" name="Title 1">
            <a:extLst>
              <a:ext uri="{FF2B5EF4-FFF2-40B4-BE49-F238E27FC236}">
                <a16:creationId xmlns:a16="http://schemas.microsoft.com/office/drawing/2014/main" id="{D782223E-BD7F-4DFC-B070-A83A64162BD0}"/>
              </a:ext>
            </a:extLst>
          </p:cNvPr>
          <p:cNvSpPr>
            <a:spLocks noGrp="1"/>
          </p:cNvSpPr>
          <p:nvPr>
            <p:ph type="title"/>
          </p:nvPr>
        </p:nvSpPr>
        <p:spPr/>
        <p:txBody>
          <a:bodyPr/>
          <a:lstStyle/>
          <a:p>
            <a:r>
              <a:rPr lang="en-US" dirty="0"/>
              <a:t>NETWORK CALCULUS BASICS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0D3FE1E-4707-4E55-8FF1-2934A6EBACE0}"/>
                  </a:ext>
                </a:extLst>
              </p:cNvPr>
              <p:cNvSpPr txBox="1"/>
              <p:nvPr/>
            </p:nvSpPr>
            <p:spPr>
              <a:xfrm>
                <a:off x="7491310" y="1560958"/>
                <a:ext cx="2876365" cy="12473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𝐷</m:t>
                          </m:r>
                          <m:r>
                            <a:rPr lang="en-US" b="0" i="1" smtClean="0">
                              <a:latin typeface="Cambria Math" panose="02040503050406030204" pitchFamily="18" charset="0"/>
                            </a:rPr>
                            <m:t>, </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𝐷</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𝐷</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sup</m:t>
                              </m:r>
                            </m:e>
                            <m:lim>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m:t>
                                  </m:r>
                                </m:sup>
                              </m:sSup>
                            </m:lim>
                          </m:limLow>
                        </m:fName>
                        <m:e>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𝐷</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m:t>
                          </m:r>
                        </m:e>
                      </m:func>
                    </m:oMath>
                  </m:oMathPara>
                </a14:m>
                <a:endParaRPr lang="en-US" b="0" dirty="0"/>
              </a:p>
              <a:p>
                <a:endParaRPr lang="en-US" dirty="0"/>
              </a:p>
              <a:p>
                <a:endParaRPr lang="en-US" dirty="0"/>
              </a:p>
            </p:txBody>
          </p:sp>
        </mc:Choice>
        <mc:Fallback xmlns="">
          <p:sp>
            <p:nvSpPr>
              <p:cNvPr id="12" name="TextBox 11">
                <a:extLst>
                  <a:ext uri="{FF2B5EF4-FFF2-40B4-BE49-F238E27FC236}">
                    <a16:creationId xmlns:a16="http://schemas.microsoft.com/office/drawing/2014/main" id="{E0D3FE1E-4707-4E55-8FF1-2934A6EBACE0}"/>
                  </a:ext>
                </a:extLst>
              </p:cNvPr>
              <p:cNvSpPr txBox="1">
                <a:spLocks noRot="1" noChangeAspect="1" noMove="1" noResize="1" noEditPoints="1" noAdjustHandles="1" noChangeArrowheads="1" noChangeShapeType="1" noTextEdit="1"/>
              </p:cNvSpPr>
              <p:nvPr/>
            </p:nvSpPr>
            <p:spPr>
              <a:xfrm>
                <a:off x="7491310" y="1560958"/>
                <a:ext cx="2876365" cy="1247393"/>
              </a:xfrm>
              <a:prstGeom prst="rect">
                <a:avLst/>
              </a:prstGeom>
              <a:blipFill>
                <a:blip r:embed="rId3"/>
                <a:stretch>
                  <a:fillRect/>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2090EC4E-7026-4A89-BB62-612EB9B7D1CB}"/>
              </a:ext>
            </a:extLst>
          </p:cNvPr>
          <p:cNvSpPr>
            <a:spLocks noGrp="1"/>
          </p:cNvSpPr>
          <p:nvPr>
            <p:ph type="sldNum" sz="quarter" idx="12"/>
          </p:nvPr>
        </p:nvSpPr>
        <p:spPr/>
        <p:txBody>
          <a:bodyPr/>
          <a:lstStyle/>
          <a:p>
            <a:fld id="{29A795B5-3A98-4552-9744-36C82EBB53A9}" type="slidenum">
              <a:rPr lang="en-US" smtClean="0"/>
              <a:t>9</a:t>
            </a:fld>
            <a:r>
              <a:rPr lang="en-US" dirty="0"/>
              <a:t>/26</a:t>
            </a:r>
          </a:p>
        </p:txBody>
      </p:sp>
      <p:pic>
        <p:nvPicPr>
          <p:cNvPr id="5" name="Picture 4" descr="Diagram&#10;&#10;Description automatically generated">
            <a:extLst>
              <a:ext uri="{FF2B5EF4-FFF2-40B4-BE49-F238E27FC236}">
                <a16:creationId xmlns:a16="http://schemas.microsoft.com/office/drawing/2014/main" id="{52892DEA-ED69-4759-9CA3-25CB2178F7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28800"/>
            <a:ext cx="6508376" cy="5029200"/>
          </a:xfrm>
          <a:prstGeom prst="rect">
            <a:avLst/>
          </a:prstGeom>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904FD50-FD8F-4D23-863D-01D529721804}"/>
                  </a:ext>
                </a:extLst>
              </p:cNvPr>
              <p:cNvSpPr/>
              <p:nvPr/>
            </p:nvSpPr>
            <p:spPr>
              <a:xfrm>
                <a:off x="7275706" y="2370096"/>
                <a:ext cx="3615545" cy="78572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rPr>
                            <m:t>𝐷</m:t>
                          </m:r>
                          <m:r>
                            <a:rPr lang="en-US" i="1">
                              <a:latin typeface="Cambria Math" panose="02040503050406030204" pitchFamily="18" charset="0"/>
                            </a:rPr>
                            <m:t>, </m:t>
                          </m:r>
                          <m:r>
                            <a:rPr lang="en-US" i="1">
                              <a:latin typeface="Cambria Math" panose="02040503050406030204" pitchFamily="18" charset="0"/>
                            </a:rPr>
                            <m:t>𝑡</m:t>
                          </m:r>
                        </m:e>
                      </m:d>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inf</m:t>
                          </m:r>
                        </m:fName>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𝜏</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𝜏</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𝐷</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m:t>
                          </m:r>
                        </m:e>
                      </m:func>
                    </m:oMath>
                  </m:oMathPara>
                </a14:m>
                <a:endParaRPr lang="en-US" dirty="0"/>
              </a:p>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rPr>
                            <m:t>𝐷</m:t>
                          </m:r>
                        </m:e>
                      </m:d>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sup</m:t>
                              </m:r>
                            </m:e>
                            <m:lim>
                              <m:r>
                                <a:rPr lang="en-US" i="1">
                                  <a:latin typeface="Cambria Math" panose="02040503050406030204" pitchFamily="18" charset="0"/>
                                </a:rPr>
                                <m:t>𝑡</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m:t>
                                  </m:r>
                                </m:sup>
                              </m:sSup>
                            </m:lim>
                          </m:limLow>
                        </m:fName>
                        <m:e>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rPr>
                            <m:t>𝐷</m:t>
                          </m:r>
                          <m:r>
                            <a:rPr lang="en-US" i="1">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m:t>
                          </m:r>
                        </m:e>
                      </m:func>
                    </m:oMath>
                  </m:oMathPara>
                </a14:m>
                <a:endParaRPr lang="en-US" dirty="0"/>
              </a:p>
            </p:txBody>
          </p:sp>
        </mc:Choice>
        <mc:Fallback xmlns="">
          <p:sp>
            <p:nvSpPr>
              <p:cNvPr id="4" name="Rectangle 3">
                <a:extLst>
                  <a:ext uri="{FF2B5EF4-FFF2-40B4-BE49-F238E27FC236}">
                    <a16:creationId xmlns:a16="http://schemas.microsoft.com/office/drawing/2014/main" id="{C904FD50-FD8F-4D23-863D-01D529721804}"/>
                  </a:ext>
                </a:extLst>
              </p:cNvPr>
              <p:cNvSpPr>
                <a:spLocks noRot="1" noChangeAspect="1" noMove="1" noResize="1" noEditPoints="1" noAdjustHandles="1" noChangeArrowheads="1" noChangeShapeType="1" noTextEdit="1"/>
              </p:cNvSpPr>
              <p:nvPr/>
            </p:nvSpPr>
            <p:spPr>
              <a:xfrm>
                <a:off x="7275706" y="2370096"/>
                <a:ext cx="3615545" cy="785728"/>
              </a:xfrm>
              <a:prstGeom prst="rect">
                <a:avLst/>
              </a:prstGeom>
              <a:blipFill>
                <a:blip r:embed="rId5"/>
                <a:stretch>
                  <a:fillRect r="-337"/>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929A94BF-D79B-4158-A310-F2B2B72768A3}"/>
              </a:ext>
            </a:extLst>
          </p:cNvPr>
          <p:cNvPicPr>
            <a:picLocks noChangeAspect="1"/>
          </p:cNvPicPr>
          <p:nvPr/>
        </p:nvPicPr>
        <p:blipFill rotWithShape="1">
          <a:blip r:embed="rId6"/>
          <a:srcRect l="1" r="18377"/>
          <a:stretch/>
        </p:blipFill>
        <p:spPr>
          <a:xfrm>
            <a:off x="5393668" y="3188458"/>
            <a:ext cx="6754605" cy="479135"/>
          </a:xfrm>
          <a:prstGeom prst="rect">
            <a:avLst/>
          </a:prstGeom>
        </p:spPr>
      </p:pic>
      <p:pic>
        <p:nvPicPr>
          <p:cNvPr id="9" name="Picture 8">
            <a:extLst>
              <a:ext uri="{FF2B5EF4-FFF2-40B4-BE49-F238E27FC236}">
                <a16:creationId xmlns:a16="http://schemas.microsoft.com/office/drawing/2014/main" id="{ED98EF82-C213-4229-B891-01D077D633AF}"/>
              </a:ext>
            </a:extLst>
          </p:cNvPr>
          <p:cNvPicPr>
            <a:picLocks noChangeAspect="1"/>
          </p:cNvPicPr>
          <p:nvPr/>
        </p:nvPicPr>
        <p:blipFill rotWithShape="1">
          <a:blip r:embed="rId7"/>
          <a:srcRect t="-3053" r="49505" b="54829"/>
          <a:stretch/>
        </p:blipFill>
        <p:spPr>
          <a:xfrm>
            <a:off x="5393668" y="3899274"/>
            <a:ext cx="4148116" cy="201149"/>
          </a:xfrm>
          <a:prstGeom prst="rect">
            <a:avLst/>
          </a:prstGeom>
        </p:spPr>
      </p:pic>
      <p:pic>
        <p:nvPicPr>
          <p:cNvPr id="10" name="Picture 9">
            <a:extLst>
              <a:ext uri="{FF2B5EF4-FFF2-40B4-BE49-F238E27FC236}">
                <a16:creationId xmlns:a16="http://schemas.microsoft.com/office/drawing/2014/main" id="{AAB4B7F5-AFA4-4422-AF64-9238EC4F73B2}"/>
              </a:ext>
            </a:extLst>
          </p:cNvPr>
          <p:cNvPicPr>
            <a:picLocks noChangeAspect="1"/>
          </p:cNvPicPr>
          <p:nvPr/>
        </p:nvPicPr>
        <p:blipFill rotWithShape="1">
          <a:blip r:embed="rId6"/>
          <a:srcRect l="81982" t="42039"/>
          <a:stretch/>
        </p:blipFill>
        <p:spPr>
          <a:xfrm>
            <a:off x="8868028" y="3627738"/>
            <a:ext cx="1491062" cy="277708"/>
          </a:xfrm>
          <a:prstGeom prst="rect">
            <a:avLst/>
          </a:prstGeom>
        </p:spPr>
      </p:pic>
      <p:pic>
        <p:nvPicPr>
          <p:cNvPr id="13" name="Picture 12">
            <a:extLst>
              <a:ext uri="{FF2B5EF4-FFF2-40B4-BE49-F238E27FC236}">
                <a16:creationId xmlns:a16="http://schemas.microsoft.com/office/drawing/2014/main" id="{C0904E61-9356-4DE6-A344-60E53A2911DE}"/>
              </a:ext>
            </a:extLst>
          </p:cNvPr>
          <p:cNvPicPr>
            <a:picLocks noChangeAspect="1"/>
          </p:cNvPicPr>
          <p:nvPr/>
        </p:nvPicPr>
        <p:blipFill rotWithShape="1">
          <a:blip r:embed="rId7"/>
          <a:srcRect t="47509" r="23900" b="-14087"/>
          <a:stretch/>
        </p:blipFill>
        <p:spPr>
          <a:xfrm>
            <a:off x="5370469" y="4414899"/>
            <a:ext cx="6251548" cy="277707"/>
          </a:xfrm>
          <a:prstGeom prst="rect">
            <a:avLst/>
          </a:prstGeom>
        </p:spPr>
      </p:pic>
      <p:pic>
        <p:nvPicPr>
          <p:cNvPr id="14" name="Picture 13">
            <a:extLst>
              <a:ext uri="{FF2B5EF4-FFF2-40B4-BE49-F238E27FC236}">
                <a16:creationId xmlns:a16="http://schemas.microsoft.com/office/drawing/2014/main" id="{71C56755-C3B9-4F9C-84F7-1DC804DA1296}"/>
              </a:ext>
            </a:extLst>
          </p:cNvPr>
          <p:cNvPicPr>
            <a:picLocks noChangeAspect="1"/>
          </p:cNvPicPr>
          <p:nvPr/>
        </p:nvPicPr>
        <p:blipFill rotWithShape="1">
          <a:blip r:embed="rId7"/>
          <a:srcRect l="50206" t="-3053" r="140" b="54829"/>
          <a:stretch/>
        </p:blipFill>
        <p:spPr>
          <a:xfrm>
            <a:off x="5393080" y="4127978"/>
            <a:ext cx="4079081" cy="201149"/>
          </a:xfrm>
          <a:prstGeom prst="rect">
            <a:avLst/>
          </a:prstGeom>
        </p:spPr>
      </p:pic>
      <p:pic>
        <p:nvPicPr>
          <p:cNvPr id="15" name="Picture 14">
            <a:extLst>
              <a:ext uri="{FF2B5EF4-FFF2-40B4-BE49-F238E27FC236}">
                <a16:creationId xmlns:a16="http://schemas.microsoft.com/office/drawing/2014/main" id="{2632BD17-A859-4E8A-A2FE-7607BE7137BE}"/>
              </a:ext>
            </a:extLst>
          </p:cNvPr>
          <p:cNvPicPr>
            <a:picLocks noChangeAspect="1"/>
          </p:cNvPicPr>
          <p:nvPr/>
        </p:nvPicPr>
        <p:blipFill rotWithShape="1">
          <a:blip r:embed="rId7"/>
          <a:srcRect l="76538" t="44912" r="140" b="-14087"/>
          <a:stretch/>
        </p:blipFill>
        <p:spPr>
          <a:xfrm>
            <a:off x="8660368" y="4591395"/>
            <a:ext cx="1915847" cy="288538"/>
          </a:xfrm>
          <a:prstGeom prst="rect">
            <a:avLst/>
          </a:prstGeom>
        </p:spPr>
      </p:pic>
    </p:spTree>
    <p:extLst>
      <p:ext uri="{BB962C8B-B14F-4D97-AF65-F5344CB8AC3E}">
        <p14:creationId xmlns:p14="http://schemas.microsoft.com/office/powerpoint/2010/main" val="448084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9DBA13AF4C5E4FB7497858932D3E46" ma:contentTypeVersion="4" ma:contentTypeDescription="Crée un document." ma:contentTypeScope="" ma:versionID="dde0a8c1224e810792c1acbae0acb4ad">
  <xsd:schema xmlns:xsd="http://www.w3.org/2001/XMLSchema" xmlns:xs="http://www.w3.org/2001/XMLSchema" xmlns:p="http://schemas.microsoft.com/office/2006/metadata/properties" xmlns:ns3="178c56ba-ea56-4601-9557-ed9a1d317a6e" targetNamespace="http://schemas.microsoft.com/office/2006/metadata/properties" ma:root="true" ma:fieldsID="2f5488ff553c3b0b02fcda78cac3cf74" ns3:_="">
    <xsd:import namespace="178c56ba-ea56-4601-9557-ed9a1d317a6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8c56ba-ea56-4601-9557-ed9a1d317a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98D48D0-7C51-466D-963E-58A1938596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8c56ba-ea56-4601-9557-ed9a1d317a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C4C63E-82EB-44F8-B093-108032AD61F7}">
  <ds:schemaRefs>
    <ds:schemaRef ds:uri="http://schemas.microsoft.com/sharepoint/v3/contenttype/forms"/>
  </ds:schemaRefs>
</ds:datastoreItem>
</file>

<file path=customXml/itemProps3.xml><?xml version="1.0" encoding="utf-8"?>
<ds:datastoreItem xmlns:ds="http://schemas.openxmlformats.org/officeDocument/2006/customXml" ds:itemID="{C0A004DC-3123-4306-9490-6849AD29B03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551</TotalTime>
  <Words>1096</Words>
  <Application>Microsoft Office PowerPoint</Application>
  <PresentationFormat>Widescreen</PresentationFormat>
  <Paragraphs>163</Paragraphs>
  <Slides>26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Cambria Math</vt:lpstr>
      <vt:lpstr>Tw Cen MT</vt:lpstr>
      <vt:lpstr>Tw Cen MT Condensed</vt:lpstr>
      <vt:lpstr>Wingdings 3</vt:lpstr>
      <vt:lpstr>Integral</vt:lpstr>
      <vt:lpstr>Semester project: Formal Verification of Real-time Networks with Coq Proof Assistant</vt:lpstr>
      <vt:lpstr>Problem</vt:lpstr>
      <vt:lpstr>Coq proof assistant</vt:lpstr>
      <vt:lpstr>FORMAL VERIFICATION OF REAL TIME NETWORKS</vt:lpstr>
      <vt:lpstr>PAPER DRAWBACKS</vt:lpstr>
      <vt:lpstr>MY Solution</vt:lpstr>
      <vt:lpstr>NETWORK CALCULUS BASICS</vt:lpstr>
      <vt:lpstr>NETWORK CALCULUS BASICS</vt:lpstr>
      <vt:lpstr>NETWORK CALCULUS BASICS</vt:lpstr>
      <vt:lpstr>NETWORK CALCULUS BASICS</vt:lpstr>
      <vt:lpstr>Introducing PL</vt:lpstr>
      <vt:lpstr>L-packetizer</vt:lpstr>
      <vt:lpstr>Combined Systems</vt:lpstr>
      <vt:lpstr>Impact of the packetizer</vt:lpstr>
      <vt:lpstr>NP-SP scheduler</vt:lpstr>
      <vt:lpstr>NP-SP scheduler</vt:lpstr>
      <vt:lpstr>NP-SP scheduler</vt:lpstr>
      <vt:lpstr>NP-SP scheduler</vt:lpstr>
      <vt:lpstr>NP-SP scheduler</vt:lpstr>
      <vt:lpstr>NP-SP scheduler</vt:lpstr>
      <vt:lpstr>Conclusion</vt:lpstr>
      <vt:lpstr>Achievements</vt:lpstr>
      <vt:lpstr>SKILLS ACQUIRED BY THE PROJECT</vt:lpstr>
      <vt:lpstr>Major events</vt:lpstr>
      <vt:lpstr>Self assessment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 Gilot</dc:creator>
  <cp:lastModifiedBy>Andrea Gilot</cp:lastModifiedBy>
  <cp:revision>11</cp:revision>
  <dcterms:created xsi:type="dcterms:W3CDTF">2021-01-20T15:24:12Z</dcterms:created>
  <dcterms:modified xsi:type="dcterms:W3CDTF">2021-01-25T13:00:53Z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0x010100359DBA13AF4C5E4FB7497858932D3E46</vt:lpwstr>
  </property>
</Properties>
</file>