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6"/>
  </p:notesMasterIdLst>
  <p:sldIdLst>
    <p:sldId id="256" r:id="rId2"/>
    <p:sldId id="257" r:id="rId3"/>
    <p:sldId id="261" r:id="rId4"/>
    <p:sldId id="258" r:id="rId5"/>
    <p:sldId id="262" r:id="rId6"/>
    <p:sldId id="260" r:id="rId7"/>
    <p:sldId id="259" r:id="rId8"/>
    <p:sldId id="265" r:id="rId9"/>
    <p:sldId id="263" r:id="rId10"/>
    <p:sldId id="264" r:id="rId11"/>
    <p:sldId id="266" r:id="rId12"/>
    <p:sldId id="267" r:id="rId13"/>
    <p:sldId id="268" r:id="rId14"/>
    <p:sldId id="270" r:id="rId15"/>
    <p:sldId id="269" r:id="rId16"/>
    <p:sldId id="274" r:id="rId17"/>
    <p:sldId id="281" r:id="rId18"/>
    <p:sldId id="282" r:id="rId19"/>
    <p:sldId id="279" r:id="rId20"/>
    <p:sldId id="277" r:id="rId21"/>
    <p:sldId id="275" r:id="rId22"/>
    <p:sldId id="276" r:id="rId23"/>
    <p:sldId id="280" r:id="rId24"/>
    <p:sldId id="272" r:id="rId2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0508" autoAdjust="0"/>
  </p:normalViewPr>
  <p:slideViewPr>
    <p:cSldViewPr snapToGrid="0">
      <p:cViewPr varScale="1">
        <p:scale>
          <a:sx n="89" d="100"/>
          <a:sy n="89" d="100"/>
        </p:scale>
        <p:origin x="1260" y="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de-DE"/>
              <a:t>Model comparison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KNN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Tabelle1!$B$2:$B$4</c:f>
              <c:numCache>
                <c:formatCode>0.00%</c:formatCode>
                <c:ptCount val="3"/>
                <c:pt idx="0">
                  <c:v>0.75160000000000005</c:v>
                </c:pt>
                <c:pt idx="1">
                  <c:v>0.42</c:v>
                </c:pt>
                <c:pt idx="2">
                  <c:v>8.5000000000000006E-3</c:v>
                </c:pt>
              </c:numCache>
            </c:numRef>
          </c:val>
          <c:extLst>
            <c:ext xmlns:c16="http://schemas.microsoft.com/office/drawing/2014/chart" uri="{C3380CC4-5D6E-409C-BE32-E72D297353CC}">
              <c16:uniqueId val="{00000000-CB1C-4803-8449-D9D4C366A9FF}"/>
            </c:ext>
          </c:extLst>
        </c:ser>
        <c:ser>
          <c:idx val="1"/>
          <c:order val="1"/>
          <c:tx>
            <c:strRef>
              <c:f>Tabelle1!$C$1</c:f>
              <c:strCache>
                <c:ptCount val="1"/>
                <c:pt idx="0">
                  <c:v>Log. Regression</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Tabelle1!$C$2:$C$4</c:f>
              <c:numCache>
                <c:formatCode>0.00%</c:formatCode>
                <c:ptCount val="3"/>
                <c:pt idx="0">
                  <c:v>0.75</c:v>
                </c:pt>
                <c:pt idx="1">
                  <c:v>0</c:v>
                </c:pt>
                <c:pt idx="2">
                  <c:v>0</c:v>
                </c:pt>
              </c:numCache>
            </c:numRef>
          </c:val>
          <c:extLst>
            <c:ext xmlns:c16="http://schemas.microsoft.com/office/drawing/2014/chart" uri="{C3380CC4-5D6E-409C-BE32-E72D297353CC}">
              <c16:uniqueId val="{00000001-CB1C-4803-8449-D9D4C366A9FF}"/>
            </c:ext>
          </c:extLst>
        </c:ser>
        <c:ser>
          <c:idx val="2"/>
          <c:order val="2"/>
          <c:tx>
            <c:strRef>
              <c:f>Tabelle1!$D$1</c:f>
              <c:strCache>
                <c:ptCount val="1"/>
                <c:pt idx="0">
                  <c:v>Random Forest</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Tabelle1!$D$2:$D$4</c:f>
              <c:numCache>
                <c:formatCode>0.00%</c:formatCode>
                <c:ptCount val="3"/>
                <c:pt idx="0">
                  <c:v>0.75309999999999999</c:v>
                </c:pt>
                <c:pt idx="1">
                  <c:v>0.54349999999999998</c:v>
                </c:pt>
                <c:pt idx="2">
                  <c:v>1.77E-2</c:v>
                </c:pt>
              </c:numCache>
            </c:numRef>
          </c:val>
          <c:extLst>
            <c:ext xmlns:c16="http://schemas.microsoft.com/office/drawing/2014/chart" uri="{C3380CC4-5D6E-409C-BE32-E72D297353CC}">
              <c16:uniqueId val="{00000002-CB1C-4803-8449-D9D4C366A9FF}"/>
            </c:ext>
          </c:extLst>
        </c:ser>
        <c:ser>
          <c:idx val="3"/>
          <c:order val="3"/>
          <c:tx>
            <c:strRef>
              <c:f>Tabelle1!$E$1</c:f>
              <c:strCache>
                <c:ptCount val="1"/>
                <c:pt idx="0">
                  <c:v>SVM</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Tabelle1!$E$2:$E$4</c:f>
              <c:numCache>
                <c:formatCode>0.00%</c:formatCode>
                <c:ptCount val="3"/>
                <c:pt idx="0">
                  <c:v>0.75249999999999995</c:v>
                </c:pt>
                <c:pt idx="1">
                  <c:v>0.5</c:v>
                </c:pt>
                <c:pt idx="2">
                  <c:v>0</c:v>
                </c:pt>
              </c:numCache>
            </c:numRef>
          </c:val>
          <c:extLst>
            <c:ext xmlns:c16="http://schemas.microsoft.com/office/drawing/2014/chart" uri="{C3380CC4-5D6E-409C-BE32-E72D297353CC}">
              <c16:uniqueId val="{00000003-CB1C-4803-8449-D9D4C366A9FF}"/>
            </c:ext>
          </c:extLst>
        </c:ser>
        <c:ser>
          <c:idx val="4"/>
          <c:order val="4"/>
          <c:tx>
            <c:strRef>
              <c:f>Tabelle1!$F$1</c:f>
              <c:strCache>
                <c:ptCount val="1"/>
                <c:pt idx="0">
                  <c:v>XGBoost</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Tabelle1!$F$2:$F$4</c:f>
              <c:numCache>
                <c:formatCode>0.00%</c:formatCode>
                <c:ptCount val="3"/>
                <c:pt idx="0">
                  <c:v>0.76300000000000001</c:v>
                </c:pt>
                <c:pt idx="1">
                  <c:v>0.60740000000000005</c:v>
                </c:pt>
                <c:pt idx="2">
                  <c:v>0.124</c:v>
                </c:pt>
              </c:numCache>
            </c:numRef>
          </c:val>
          <c:extLst>
            <c:ext xmlns:c16="http://schemas.microsoft.com/office/drawing/2014/chart" uri="{C3380CC4-5D6E-409C-BE32-E72D297353CC}">
              <c16:uniqueId val="{00000004-CB1C-4803-8449-D9D4C366A9FF}"/>
            </c:ext>
          </c:extLst>
        </c:ser>
        <c:ser>
          <c:idx val="5"/>
          <c:order val="5"/>
          <c:tx>
            <c:strRef>
              <c:f>Tabelle1!$G$1</c:f>
              <c:strCache>
                <c:ptCount val="1"/>
                <c:pt idx="0">
                  <c:v>Gradient Boosted Tree</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Tabelle1!$G$2:$G$4</c:f>
              <c:numCache>
                <c:formatCode>0%</c:formatCode>
                <c:ptCount val="3"/>
                <c:pt idx="0" formatCode="0.00%">
                  <c:v>0.433</c:v>
                </c:pt>
                <c:pt idx="1">
                  <c:v>0.28000000000000003</c:v>
                </c:pt>
                <c:pt idx="2">
                  <c:v>0.85</c:v>
                </c:pt>
              </c:numCache>
            </c:numRef>
          </c:val>
          <c:extLst>
            <c:ext xmlns:c16="http://schemas.microsoft.com/office/drawing/2014/chart" uri="{C3380CC4-5D6E-409C-BE32-E72D297353CC}">
              <c16:uniqueId val="{00000000-06AE-42F0-BE62-1B571509FCEA}"/>
            </c:ext>
          </c:extLst>
        </c:ser>
        <c:dLbls>
          <c:dLblPos val="outEnd"/>
          <c:showLegendKey val="0"/>
          <c:showVal val="1"/>
          <c:showCatName val="0"/>
          <c:showSerName val="0"/>
          <c:showPercent val="0"/>
          <c:showBubbleSize val="0"/>
        </c:dLbls>
        <c:gapWidth val="219"/>
        <c:overlap val="-27"/>
        <c:axId val="819986456"/>
        <c:axId val="819983832"/>
      </c:barChart>
      <c:catAx>
        <c:axId val="819986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3832"/>
        <c:crosses val="autoZero"/>
        <c:auto val="1"/>
        <c:lblAlgn val="ctr"/>
        <c:lblOffset val="100"/>
        <c:noMultiLvlLbl val="0"/>
      </c:catAx>
      <c:valAx>
        <c:axId val="81998383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6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de-DE"/>
              <a:t>Model comparison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KNN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Tabelle1!$B$2:$B$4</c:f>
              <c:numCache>
                <c:formatCode>0.00%</c:formatCode>
                <c:ptCount val="3"/>
                <c:pt idx="0">
                  <c:v>0.55210000000000004</c:v>
                </c:pt>
                <c:pt idx="1">
                  <c:v>0.50570000000000004</c:v>
                </c:pt>
                <c:pt idx="2">
                  <c:v>0.35580000000000001</c:v>
                </c:pt>
              </c:numCache>
            </c:numRef>
          </c:val>
          <c:extLst>
            <c:ext xmlns:c16="http://schemas.microsoft.com/office/drawing/2014/chart" uri="{C3380CC4-5D6E-409C-BE32-E72D297353CC}">
              <c16:uniqueId val="{00000000-CB1C-4803-8449-D9D4C366A9FF}"/>
            </c:ext>
          </c:extLst>
        </c:ser>
        <c:ser>
          <c:idx val="1"/>
          <c:order val="1"/>
          <c:tx>
            <c:strRef>
              <c:f>Tabelle1!$C$1</c:f>
              <c:strCache>
                <c:ptCount val="1"/>
                <c:pt idx="0">
                  <c:v>Log. Regression</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Tabelle1!$C$2:$C$4</c:f>
              <c:numCache>
                <c:formatCode>0.00%</c:formatCode>
                <c:ptCount val="3"/>
                <c:pt idx="0">
                  <c:v>0.50790000000000002</c:v>
                </c:pt>
                <c:pt idx="1">
                  <c:v>0.51690000000000003</c:v>
                </c:pt>
                <c:pt idx="2">
                  <c:v>0.54830000000000001</c:v>
                </c:pt>
              </c:numCache>
            </c:numRef>
          </c:val>
          <c:extLst>
            <c:ext xmlns:c16="http://schemas.microsoft.com/office/drawing/2014/chart" uri="{C3380CC4-5D6E-409C-BE32-E72D297353CC}">
              <c16:uniqueId val="{00000001-CB1C-4803-8449-D9D4C366A9FF}"/>
            </c:ext>
          </c:extLst>
        </c:ser>
        <c:ser>
          <c:idx val="2"/>
          <c:order val="2"/>
          <c:tx>
            <c:strRef>
              <c:f>Tabelle1!$D$1</c:f>
              <c:strCache>
                <c:ptCount val="1"/>
                <c:pt idx="0">
                  <c:v>Random Forest</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Tabelle1!$D$2:$D$4</c:f>
              <c:numCache>
                <c:formatCode>0.00%</c:formatCode>
                <c:ptCount val="3"/>
                <c:pt idx="0">
                  <c:v>0.55310000000000004</c:v>
                </c:pt>
                <c:pt idx="1">
                  <c:v>0.55500000000000005</c:v>
                </c:pt>
                <c:pt idx="2">
                  <c:v>0.5383</c:v>
                </c:pt>
              </c:numCache>
            </c:numRef>
          </c:val>
          <c:extLst>
            <c:ext xmlns:c16="http://schemas.microsoft.com/office/drawing/2014/chart" uri="{C3380CC4-5D6E-409C-BE32-E72D297353CC}">
              <c16:uniqueId val="{00000002-CB1C-4803-8449-D9D4C366A9FF}"/>
            </c:ext>
          </c:extLst>
        </c:ser>
        <c:ser>
          <c:idx val="3"/>
          <c:order val="3"/>
          <c:tx>
            <c:strRef>
              <c:f>Tabelle1!$E$1</c:f>
              <c:strCache>
                <c:ptCount val="1"/>
                <c:pt idx="0">
                  <c:v>SVM</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Tabelle1!$E$2:$E$4</c:f>
              <c:numCache>
                <c:formatCode>0.00%</c:formatCode>
                <c:ptCount val="3"/>
                <c:pt idx="0">
                  <c:v>0.5</c:v>
                </c:pt>
                <c:pt idx="1">
                  <c:v>0.5</c:v>
                </c:pt>
                <c:pt idx="2">
                  <c:v>0</c:v>
                </c:pt>
              </c:numCache>
            </c:numRef>
          </c:val>
          <c:extLst>
            <c:ext xmlns:c16="http://schemas.microsoft.com/office/drawing/2014/chart" uri="{C3380CC4-5D6E-409C-BE32-E72D297353CC}">
              <c16:uniqueId val="{00000003-CB1C-4803-8449-D9D4C366A9FF}"/>
            </c:ext>
          </c:extLst>
        </c:ser>
        <c:ser>
          <c:idx val="4"/>
          <c:order val="4"/>
          <c:tx>
            <c:strRef>
              <c:f>Tabelle1!$F$1</c:f>
              <c:strCache>
                <c:ptCount val="1"/>
                <c:pt idx="0">
                  <c:v>XGBoost</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Tabelle1!$F$2:$F$4</c:f>
              <c:numCache>
                <c:formatCode>0.00%</c:formatCode>
                <c:ptCount val="3"/>
                <c:pt idx="0">
                  <c:v>0.57499999999999996</c:v>
                </c:pt>
                <c:pt idx="1">
                  <c:v>0.57709999999999995</c:v>
                </c:pt>
                <c:pt idx="2">
                  <c:v>0.56169999999999998</c:v>
                </c:pt>
              </c:numCache>
            </c:numRef>
          </c:val>
          <c:extLst>
            <c:ext xmlns:c16="http://schemas.microsoft.com/office/drawing/2014/chart" uri="{C3380CC4-5D6E-409C-BE32-E72D297353CC}">
              <c16:uniqueId val="{00000004-CB1C-4803-8449-D9D4C366A9FF}"/>
            </c:ext>
          </c:extLst>
        </c:ser>
        <c:ser>
          <c:idx val="5"/>
          <c:order val="5"/>
          <c:tx>
            <c:strRef>
              <c:f>Tabelle1!$G$1</c:f>
              <c:strCache>
                <c:ptCount val="1"/>
                <c:pt idx="0">
                  <c:v>Gradient Boosted Tree</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Tabelle1!$G$2:$G$4</c:f>
              <c:numCache>
                <c:formatCode>0%</c:formatCode>
                <c:ptCount val="3"/>
                <c:pt idx="0" formatCode="0.00%">
                  <c:v>0.50960000000000005</c:v>
                </c:pt>
                <c:pt idx="1">
                  <c:v>0.505</c:v>
                </c:pt>
                <c:pt idx="2">
                  <c:v>0.98829999999999996</c:v>
                </c:pt>
              </c:numCache>
            </c:numRef>
          </c:val>
          <c:extLst>
            <c:ext xmlns:c16="http://schemas.microsoft.com/office/drawing/2014/chart" uri="{C3380CC4-5D6E-409C-BE32-E72D297353CC}">
              <c16:uniqueId val="{00000000-06AE-42F0-BE62-1B571509FCEA}"/>
            </c:ext>
          </c:extLst>
        </c:ser>
        <c:dLbls>
          <c:dLblPos val="outEnd"/>
          <c:showLegendKey val="0"/>
          <c:showVal val="1"/>
          <c:showCatName val="0"/>
          <c:showSerName val="0"/>
          <c:showPercent val="0"/>
          <c:showBubbleSize val="0"/>
        </c:dLbls>
        <c:gapWidth val="219"/>
        <c:overlap val="-27"/>
        <c:axId val="819986456"/>
        <c:axId val="819983832"/>
      </c:barChart>
      <c:catAx>
        <c:axId val="819986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3832"/>
        <c:crosses val="autoZero"/>
        <c:auto val="1"/>
        <c:lblAlgn val="ctr"/>
        <c:lblOffset val="100"/>
        <c:noMultiLvlLbl val="0"/>
      </c:catAx>
      <c:valAx>
        <c:axId val="81998383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6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de-DE"/>
              <a:t>Model comparison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KNN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Tabelle1!$B$2:$B$4</c:f>
              <c:numCache>
                <c:formatCode>0.00%</c:formatCode>
                <c:ptCount val="3"/>
                <c:pt idx="0">
                  <c:v>0.7389</c:v>
                </c:pt>
                <c:pt idx="1">
                  <c:v>0.80520000000000003</c:v>
                </c:pt>
                <c:pt idx="2">
                  <c:v>0.62160000000000004</c:v>
                </c:pt>
              </c:numCache>
            </c:numRef>
          </c:val>
          <c:extLst>
            <c:ext xmlns:c16="http://schemas.microsoft.com/office/drawing/2014/chart" uri="{C3380CC4-5D6E-409C-BE32-E72D297353CC}">
              <c16:uniqueId val="{00000000-CB1C-4803-8449-D9D4C366A9FF}"/>
            </c:ext>
          </c:extLst>
        </c:ser>
        <c:ser>
          <c:idx val="1"/>
          <c:order val="1"/>
          <c:tx>
            <c:strRef>
              <c:f>Tabelle1!$C$1</c:f>
              <c:strCache>
                <c:ptCount val="1"/>
                <c:pt idx="0">
                  <c:v>Log. Regression</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Tabelle1!$C$2:$C$4</c:f>
              <c:numCache>
                <c:formatCode>0.00%</c:formatCode>
                <c:ptCount val="3"/>
                <c:pt idx="0">
                  <c:v>0.58250000000000002</c:v>
                </c:pt>
                <c:pt idx="1">
                  <c:v>0.57779999999999998</c:v>
                </c:pt>
                <c:pt idx="2">
                  <c:v>0.57389999999999997</c:v>
                </c:pt>
              </c:numCache>
            </c:numRef>
          </c:val>
          <c:extLst>
            <c:ext xmlns:c16="http://schemas.microsoft.com/office/drawing/2014/chart" uri="{C3380CC4-5D6E-409C-BE32-E72D297353CC}">
              <c16:uniqueId val="{00000001-CB1C-4803-8449-D9D4C366A9FF}"/>
            </c:ext>
          </c:extLst>
        </c:ser>
        <c:ser>
          <c:idx val="2"/>
          <c:order val="2"/>
          <c:tx>
            <c:strRef>
              <c:f>Tabelle1!$D$1</c:f>
              <c:strCache>
                <c:ptCount val="1"/>
                <c:pt idx="0">
                  <c:v>Random Forest</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Tabelle1!$D$2:$D$4</c:f>
              <c:numCache>
                <c:formatCode>0.00%</c:formatCode>
                <c:ptCount val="3"/>
                <c:pt idx="0">
                  <c:v>0.8276</c:v>
                </c:pt>
                <c:pt idx="1">
                  <c:v>0.83840000000000003</c:v>
                </c:pt>
                <c:pt idx="2">
                  <c:v>0.80620000000000003</c:v>
                </c:pt>
              </c:numCache>
            </c:numRef>
          </c:val>
          <c:extLst>
            <c:ext xmlns:c16="http://schemas.microsoft.com/office/drawing/2014/chart" uri="{C3380CC4-5D6E-409C-BE32-E72D297353CC}">
              <c16:uniqueId val="{00000002-CB1C-4803-8449-D9D4C366A9FF}"/>
            </c:ext>
          </c:extLst>
        </c:ser>
        <c:ser>
          <c:idx val="3"/>
          <c:order val="3"/>
          <c:tx>
            <c:strRef>
              <c:f>Tabelle1!$E$1</c:f>
              <c:strCache>
                <c:ptCount val="1"/>
                <c:pt idx="0">
                  <c:v>SVM</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Tabelle1!$E$2:$E$4</c:f>
              <c:numCache>
                <c:formatCode>0.00%</c:formatCode>
                <c:ptCount val="3"/>
                <c:pt idx="0">
                  <c:v>0.62909999999999999</c:v>
                </c:pt>
                <c:pt idx="1">
                  <c:v>0.57410000000000005</c:v>
                </c:pt>
                <c:pt idx="2">
                  <c:v>0.9647</c:v>
                </c:pt>
              </c:numCache>
            </c:numRef>
          </c:val>
          <c:extLst>
            <c:ext xmlns:c16="http://schemas.microsoft.com/office/drawing/2014/chart" uri="{C3380CC4-5D6E-409C-BE32-E72D297353CC}">
              <c16:uniqueId val="{00000003-CB1C-4803-8449-D9D4C366A9FF}"/>
            </c:ext>
          </c:extLst>
        </c:ser>
        <c:ser>
          <c:idx val="4"/>
          <c:order val="4"/>
          <c:tx>
            <c:strRef>
              <c:f>Tabelle1!$F$1</c:f>
              <c:strCache>
                <c:ptCount val="1"/>
                <c:pt idx="0">
                  <c:v>XGBoost</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Tabelle1!$F$2:$F$4</c:f>
              <c:numCache>
                <c:formatCode>0.00%</c:formatCode>
                <c:ptCount val="3"/>
                <c:pt idx="0">
                  <c:v>0.76900000000000002</c:v>
                </c:pt>
                <c:pt idx="1">
                  <c:v>0.77480000000000004</c:v>
                </c:pt>
                <c:pt idx="2">
                  <c:v>0.75019999999999998</c:v>
                </c:pt>
              </c:numCache>
            </c:numRef>
          </c:val>
          <c:extLst>
            <c:ext xmlns:c16="http://schemas.microsoft.com/office/drawing/2014/chart" uri="{C3380CC4-5D6E-409C-BE32-E72D297353CC}">
              <c16:uniqueId val="{00000004-CB1C-4803-8449-D9D4C366A9FF}"/>
            </c:ext>
          </c:extLst>
        </c:ser>
        <c:dLbls>
          <c:dLblPos val="outEnd"/>
          <c:showLegendKey val="0"/>
          <c:showVal val="1"/>
          <c:showCatName val="0"/>
          <c:showSerName val="0"/>
          <c:showPercent val="0"/>
          <c:showBubbleSize val="0"/>
        </c:dLbls>
        <c:gapWidth val="219"/>
        <c:overlap val="-27"/>
        <c:axId val="819986456"/>
        <c:axId val="819983832"/>
      </c:barChart>
      <c:catAx>
        <c:axId val="819986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3832"/>
        <c:crosses val="autoZero"/>
        <c:auto val="1"/>
        <c:lblAlgn val="ctr"/>
        <c:lblOffset val="100"/>
        <c:noMultiLvlLbl val="0"/>
      </c:catAx>
      <c:valAx>
        <c:axId val="81998383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6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39517B-FB26-4CEE-A0CD-05465EABC2B5}" type="datetimeFigureOut">
              <a:rPr lang="de-DE" smtClean="0"/>
              <a:t>11.03.2023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E265D3-6F69-46A3-BC22-BD3030E0EBE5}" type="slidenum">
              <a:rPr lang="de-DE" smtClean="0"/>
              <a:t>‹Nr.›</a:t>
            </a:fld>
            <a:endParaRPr lang="de-DE"/>
          </a:p>
        </p:txBody>
      </p:sp>
    </p:spTree>
    <p:extLst>
      <p:ext uri="{BB962C8B-B14F-4D97-AF65-F5344CB8AC3E}">
        <p14:creationId xmlns:p14="http://schemas.microsoft.com/office/powerpoint/2010/main" val="2114421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Introduction to use case, goal, selection of data set</a:t>
            </a:r>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a:t>
            </a:fld>
            <a:endParaRPr lang="de-DE"/>
          </a:p>
        </p:txBody>
      </p:sp>
    </p:spTree>
    <p:extLst>
      <p:ext uri="{BB962C8B-B14F-4D97-AF65-F5344CB8AC3E}">
        <p14:creationId xmlns:p14="http://schemas.microsoft.com/office/powerpoint/2010/main" val="1432258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21</a:t>
            </a:fld>
            <a:endParaRPr lang="de-DE"/>
          </a:p>
        </p:txBody>
      </p:sp>
    </p:spTree>
    <p:extLst>
      <p:ext uri="{BB962C8B-B14F-4D97-AF65-F5344CB8AC3E}">
        <p14:creationId xmlns:p14="http://schemas.microsoft.com/office/powerpoint/2010/main" val="4014440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23</a:t>
            </a:fld>
            <a:endParaRPr lang="de-DE"/>
          </a:p>
        </p:txBody>
      </p:sp>
    </p:spTree>
    <p:extLst>
      <p:ext uri="{BB962C8B-B14F-4D97-AF65-F5344CB8AC3E}">
        <p14:creationId xmlns:p14="http://schemas.microsoft.com/office/powerpoint/2010/main" val="2384088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24</a:t>
            </a:fld>
            <a:endParaRPr lang="de-DE"/>
          </a:p>
        </p:txBody>
      </p:sp>
    </p:spTree>
    <p:extLst>
      <p:ext uri="{BB962C8B-B14F-4D97-AF65-F5344CB8AC3E}">
        <p14:creationId xmlns:p14="http://schemas.microsoft.com/office/powerpoint/2010/main" val="3913961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Source: Forbes</a:t>
            </a:r>
          </a:p>
          <a:p>
            <a:endParaRPr lang="de-DE" dirty="0"/>
          </a:p>
          <a:p>
            <a:r>
              <a:rPr lang="de-DE" dirty="0"/>
              <a:t>https://www.forbes.com/sites/eamonnforde/2022/01/19/spotify-comfortably-remains-the-biggest-streaming-service-despite-its-market-share-being-eaten-into/?sh=6f71a5134743</a:t>
            </a:r>
          </a:p>
        </p:txBody>
      </p:sp>
      <p:sp>
        <p:nvSpPr>
          <p:cNvPr id="4" name="Foliennummernplatzhalter 3"/>
          <p:cNvSpPr>
            <a:spLocks noGrp="1"/>
          </p:cNvSpPr>
          <p:nvPr>
            <p:ph type="sldNum" sz="quarter" idx="5"/>
          </p:nvPr>
        </p:nvSpPr>
        <p:spPr/>
        <p:txBody>
          <a:bodyPr/>
          <a:lstStyle/>
          <a:p>
            <a:fld id="{8CE265D3-6F69-46A3-BC22-BD3030E0EBE5}" type="slidenum">
              <a:rPr lang="de-DE" smtClean="0"/>
              <a:t>3</a:t>
            </a:fld>
            <a:endParaRPr lang="de-DE"/>
          </a:p>
        </p:txBody>
      </p:sp>
    </p:spTree>
    <p:extLst>
      <p:ext uri="{BB962C8B-B14F-4D97-AF65-F5344CB8AC3E}">
        <p14:creationId xmlns:p14="http://schemas.microsoft.com/office/powerpoint/2010/main" val="792661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Brief literature review about domain and previous data science projects in this domain</a:t>
            </a:r>
          </a:p>
          <a:p>
            <a:endParaRPr lang="en-US" dirty="0"/>
          </a:p>
          <a:p>
            <a:r>
              <a:rPr lang="en-US" dirty="0"/>
              <a:t>Sources:</a:t>
            </a:r>
          </a:p>
          <a:p>
            <a:r>
              <a:rPr lang="de-DE" dirty="0"/>
              <a:t>Ruth </a:t>
            </a:r>
            <a:r>
              <a:rPr lang="de-DE" dirty="0" err="1"/>
              <a:t>Dhanaraj</a:t>
            </a:r>
            <a:r>
              <a:rPr lang="de-DE" dirty="0"/>
              <a:t>; Beth Logan (2005) „</a:t>
            </a:r>
            <a:r>
              <a:rPr lang="en-US" dirty="0"/>
              <a:t>AUTOMATIC PREDICTION OF HIT SONGS”</a:t>
            </a:r>
            <a:endParaRPr lang="de-DE" dirty="0"/>
          </a:p>
          <a:p>
            <a:endParaRPr lang="de-DE" dirty="0"/>
          </a:p>
          <a:p>
            <a:endParaRPr lang="de-DE" dirty="0"/>
          </a:p>
          <a:p>
            <a:r>
              <a:rPr lang="de-DE" dirty="0"/>
              <a:t>Internet </a:t>
            </a:r>
            <a:r>
              <a:rPr lang="de-DE" dirty="0">
                <a:sym typeface="Wingdings" panose="05000000000000000000" pitchFamily="2" charset="2"/>
              </a:rPr>
              <a:t> Web Archive 2005</a:t>
            </a:r>
            <a:r>
              <a:rPr lang="de-DE" dirty="0"/>
              <a:t>:</a:t>
            </a:r>
          </a:p>
          <a:p>
            <a:r>
              <a:rPr lang="en-US" dirty="0"/>
              <a:t>https://hitsongscience.com/</a:t>
            </a:r>
          </a:p>
          <a:p>
            <a:r>
              <a:rPr lang="en-US" dirty="0"/>
              <a:t>http://www.polyphonichmi.com/about_us.php</a:t>
            </a:r>
          </a:p>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4</a:t>
            </a:fld>
            <a:endParaRPr lang="de-DE"/>
          </a:p>
        </p:txBody>
      </p:sp>
    </p:spTree>
    <p:extLst>
      <p:ext uri="{BB962C8B-B14F-4D97-AF65-F5344CB8AC3E}">
        <p14:creationId xmlns:p14="http://schemas.microsoft.com/office/powerpoint/2010/main" val="1373072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L1: Dawson, Christopher E. Jr.; Mann, Steve; </a:t>
            </a:r>
            <a:r>
              <a:rPr lang="en-US" noProof="0" dirty="0" err="1"/>
              <a:t>Roske</a:t>
            </a:r>
            <a:r>
              <a:rPr lang="en-US" noProof="0" dirty="0"/>
              <a:t>, Edward; and </a:t>
            </a:r>
            <a:r>
              <a:rPr lang="en-US" noProof="0" dirty="0" err="1"/>
              <a:t>Vasseur</a:t>
            </a:r>
            <a:r>
              <a:rPr lang="en-US" noProof="0" dirty="0"/>
              <a:t>, Gauthier (2021) "Spotify: You have a Hit!," SMU Data Science Review: Vol. 5: No. 3, Article 9.</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L2: </a:t>
            </a:r>
            <a:r>
              <a:rPr lang="de-DE" dirty="0" err="1"/>
              <a:t>Georgieva</a:t>
            </a:r>
            <a:r>
              <a:rPr lang="de-DE" dirty="0"/>
              <a:t>, Elena; </a:t>
            </a:r>
            <a:r>
              <a:rPr lang="de-DE" dirty="0" err="1"/>
              <a:t>Suta</a:t>
            </a:r>
            <a:r>
              <a:rPr lang="de-DE" dirty="0"/>
              <a:t> Marcella; Burton, Nicholas: </a:t>
            </a:r>
            <a:r>
              <a:rPr lang="en-US" noProof="0" dirty="0"/>
              <a:t>“</a:t>
            </a:r>
            <a:r>
              <a:rPr lang="en-US" dirty="0"/>
              <a:t>HITPREDICT: PREDICTING HIT SONGS USING SPOTIFY DATA</a:t>
            </a:r>
            <a:r>
              <a:rPr lang="en-US" noProof="0" dirty="0"/>
              <a:t>”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L2,5: Middlebrook, Kai; </a:t>
            </a:r>
            <a:r>
              <a:rPr lang="de-DE" dirty="0" err="1"/>
              <a:t>Sheik</a:t>
            </a:r>
            <a:r>
              <a:rPr lang="de-DE" dirty="0"/>
              <a:t>, Kian: „</a:t>
            </a:r>
            <a:r>
              <a:rPr lang="en-US" dirty="0"/>
              <a:t>SONG HIT PREDICTION: PREDICTING BILLBOARD HITS USING SPOTIFY DATA </a:t>
            </a:r>
            <a:r>
              <a:rPr lang="de-DE" dirty="0"/>
              <a:t>“ (2019)</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L3: Nijkamp, </a:t>
            </a:r>
            <a:r>
              <a:rPr lang="en-US" noProof="0" dirty="0" err="1"/>
              <a:t>Rutger</a:t>
            </a:r>
            <a:r>
              <a:rPr lang="en-US" noProof="0" dirty="0"/>
              <a:t> “Prediction of product success: explaining song popularity by audio features from Spotify data”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L4: </a:t>
            </a:r>
            <a:r>
              <a:rPr lang="en-US" noProof="0" dirty="0" err="1"/>
              <a:t>Spera</a:t>
            </a:r>
            <a:r>
              <a:rPr lang="en-US" noProof="0" dirty="0"/>
              <a:t>, Carola; </a:t>
            </a:r>
            <a:r>
              <a:rPr lang="en-US" noProof="0" dirty="0" err="1"/>
              <a:t>Sciandra</a:t>
            </a:r>
            <a:r>
              <a:rPr lang="en-US" noProof="0" dirty="0"/>
              <a:t>, </a:t>
            </a:r>
            <a:r>
              <a:rPr lang="en-US" noProof="0" dirty="0" err="1"/>
              <a:t>Marangela</a:t>
            </a:r>
            <a:r>
              <a:rPr lang="en-US" noProof="0" dirty="0"/>
              <a:t> “</a:t>
            </a:r>
            <a:r>
              <a:rPr lang="en-US" b="0" i="0" dirty="0">
                <a:solidFill>
                  <a:srgbClr val="111111"/>
                </a:solidFill>
                <a:effectLst/>
                <a:latin typeface="Roboto" panose="020B0604020202020204" pitchFamily="2" charset="0"/>
              </a:rPr>
              <a:t>A Model Based Approach to Spotify Data Analysis: A Beta GLMM” (2020)</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L5: George John Jordan Thomas Aquinas Hayward „</a:t>
            </a:r>
            <a:r>
              <a:rPr lang="en-US" dirty="0"/>
              <a:t>What makes a playlist </a:t>
            </a:r>
            <a:r>
              <a:rPr lang="en-US" dirty="0" err="1"/>
              <a:t>succesful</a:t>
            </a:r>
            <a:r>
              <a:rPr lang="en-US" dirty="0"/>
              <a:t>? </a:t>
            </a:r>
            <a:r>
              <a:rPr lang="de-DE" dirty="0"/>
              <a:t>“</a:t>
            </a:r>
            <a:r>
              <a:rPr lang="en-US" noProof="0" dirty="0"/>
              <a:t> (https://ghayward.github.io/assets/files/Data_Scientist_Presentation_George_JJTA_Hayward.pdf)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L6: http://www.na-businesspress.com/JMDC/JMDC14-3/8_Al-BeitawiFinal.pdf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Roboto" panose="020B0604020202020204" pitchFamily="2" charset="0"/>
              </a:rPr>
              <a:t>TBD: </a:t>
            </a:r>
            <a:r>
              <a:rPr lang="en-US" b="0" i="0" dirty="0" err="1">
                <a:solidFill>
                  <a:srgbClr val="111111"/>
                </a:solidFill>
                <a:effectLst/>
                <a:latin typeface="Roboto" panose="020B0604020202020204" pitchFamily="2" charset="0"/>
              </a:rPr>
              <a:t>Methoden</a:t>
            </a:r>
            <a:r>
              <a:rPr lang="en-US" b="0" i="0" dirty="0">
                <a:solidFill>
                  <a:srgbClr val="111111"/>
                </a:solidFill>
                <a:effectLst/>
                <a:latin typeface="Roboto" panose="020B0604020202020204" pitchFamily="2" charset="0"/>
              </a:rPr>
              <a:t> + </a:t>
            </a:r>
            <a:r>
              <a:rPr lang="en-US" b="0" i="0" dirty="0" err="1">
                <a:solidFill>
                  <a:srgbClr val="111111"/>
                </a:solidFill>
                <a:effectLst/>
                <a:latin typeface="Roboto" panose="020B0604020202020204" pitchFamily="2" charset="0"/>
              </a:rPr>
              <a:t>Datensätze</a:t>
            </a:r>
            <a:r>
              <a:rPr lang="en-US" b="0" i="0" dirty="0">
                <a:solidFill>
                  <a:srgbClr val="111111"/>
                </a:solidFill>
                <a:effectLst/>
                <a:latin typeface="Roboto" panose="020B0604020202020204" pitchFamily="2" charset="0"/>
              </a:rPr>
              <a:t> + Selected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111111"/>
                </a:solidFill>
                <a:effectLst/>
                <a:latin typeface="Roboto" panose="020B0604020202020204" pitchFamily="2" charset="0"/>
              </a:rPr>
              <a:t>Abkürzungen</a:t>
            </a:r>
            <a:r>
              <a:rPr lang="en-US" b="0" i="0" dirty="0">
                <a:solidFill>
                  <a:srgbClr val="111111"/>
                </a:solidFill>
                <a:effectLst/>
                <a:latin typeface="Roboto" panose="020B0604020202020204" pitchFamily="2"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Expectation</a:t>
            </a:r>
            <a:r>
              <a:rPr lang="de-DE" sz="1200" dirty="0"/>
              <a:t> </a:t>
            </a:r>
            <a:r>
              <a:rPr lang="de-DE" sz="1200" dirty="0" err="1"/>
              <a:t>Maximization</a:t>
            </a:r>
            <a:r>
              <a:rPr lang="de-DE" sz="1200" dirty="0"/>
              <a:t> (EM), </a:t>
            </a:r>
            <a:r>
              <a:rPr lang="de-DE" sz="1200" dirty="0" err="1"/>
              <a:t>Logistic</a:t>
            </a:r>
            <a:r>
              <a:rPr lang="de-DE" sz="1200" dirty="0"/>
              <a:t> Regression (LR), </a:t>
            </a:r>
            <a:r>
              <a:rPr lang="de-DE" sz="1200" dirty="0" err="1"/>
              <a:t>Gaussian</a:t>
            </a:r>
            <a:r>
              <a:rPr lang="de-DE" sz="1200" dirty="0"/>
              <a:t> </a:t>
            </a:r>
            <a:r>
              <a:rPr lang="de-DE" sz="1200" dirty="0" err="1"/>
              <a:t>Discriminant</a:t>
            </a:r>
            <a:r>
              <a:rPr lang="de-DE" sz="1200" dirty="0"/>
              <a:t> Analysis (GDA), Support Vector Machines (SVM), </a:t>
            </a:r>
            <a:r>
              <a:rPr lang="de-DE" sz="1200" dirty="0" err="1"/>
              <a:t>Decision</a:t>
            </a:r>
            <a:r>
              <a:rPr lang="de-DE" sz="1200" dirty="0"/>
              <a:t> </a:t>
            </a:r>
            <a:r>
              <a:rPr lang="de-DE" sz="1200" dirty="0" err="1"/>
              <a:t>Trees</a:t>
            </a:r>
            <a:r>
              <a:rPr lang="de-DE" sz="1200" dirty="0"/>
              <a:t> (DT), and </a:t>
            </a:r>
            <a:r>
              <a:rPr lang="de-DE" sz="1200" dirty="0" err="1"/>
              <a:t>Neural</a:t>
            </a:r>
            <a:r>
              <a:rPr lang="de-DE" sz="1200" dirty="0"/>
              <a:t> Networks (NN)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Random Forest (RF)</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Generalized</a:t>
            </a:r>
            <a:r>
              <a:rPr lang="de-DE" sz="1200" dirty="0"/>
              <a:t> Linear Mixed Models (GLMM)</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noProof="0" dirty="0"/>
              <a:t>All API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Danceability, Energy, </a:t>
            </a:r>
            <a:r>
              <a:rPr lang="en-US" sz="1200" dirty="0" err="1"/>
              <a:t>Speechiness</a:t>
            </a:r>
            <a:r>
              <a:rPr lang="en-US" sz="1200" dirty="0"/>
              <a:t>, </a:t>
            </a:r>
            <a:r>
              <a:rPr lang="en-US" sz="1200" dirty="0" err="1"/>
              <a:t>Acousticness</a:t>
            </a:r>
            <a:r>
              <a:rPr lang="en-US" sz="1200" dirty="0"/>
              <a:t>, </a:t>
            </a:r>
            <a:r>
              <a:rPr lang="en-US" sz="1200" dirty="0" err="1"/>
              <a:t>Instrumentalness</a:t>
            </a:r>
            <a:r>
              <a:rPr lang="en-US" sz="1200" dirty="0"/>
              <a:t>, Liveness, Valence, Loudness, and Tempo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a:t>Duration, Mode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p:txBody>
      </p:sp>
      <p:sp>
        <p:nvSpPr>
          <p:cNvPr id="4" name="Foliennummernplatzhalter 3"/>
          <p:cNvSpPr>
            <a:spLocks noGrp="1"/>
          </p:cNvSpPr>
          <p:nvPr>
            <p:ph type="sldNum" sz="quarter" idx="5"/>
          </p:nvPr>
        </p:nvSpPr>
        <p:spPr/>
        <p:txBody>
          <a:bodyPr/>
          <a:lstStyle/>
          <a:p>
            <a:fld id="{8CE265D3-6F69-46A3-BC22-BD3030E0EBE5}" type="slidenum">
              <a:rPr lang="de-DE" smtClean="0"/>
              <a:t>5</a:t>
            </a:fld>
            <a:endParaRPr lang="de-DE"/>
          </a:p>
        </p:txBody>
      </p:sp>
    </p:spTree>
    <p:extLst>
      <p:ext uri="{BB962C8B-B14F-4D97-AF65-F5344CB8AC3E}">
        <p14:creationId xmlns:p14="http://schemas.microsoft.com/office/powerpoint/2010/main" val="53522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L1: Dawson, Christopher E. Jr.; Mann, Steve; </a:t>
            </a:r>
            <a:r>
              <a:rPr lang="en-US" noProof="0" dirty="0" err="1"/>
              <a:t>Roske</a:t>
            </a:r>
            <a:r>
              <a:rPr lang="en-US" noProof="0" dirty="0"/>
              <a:t>, Edward; and </a:t>
            </a:r>
            <a:r>
              <a:rPr lang="en-US" noProof="0" dirty="0" err="1"/>
              <a:t>Vasseur</a:t>
            </a:r>
            <a:r>
              <a:rPr lang="en-US" noProof="0" dirty="0"/>
              <a:t>, Gauthier (2021) "Spotify: You have a Hit!," SMU Data Science Review: Vol. 5: No. 3, Article 9.</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L2: </a:t>
            </a:r>
            <a:r>
              <a:rPr lang="de-DE" dirty="0" err="1"/>
              <a:t>Georgieva</a:t>
            </a:r>
            <a:r>
              <a:rPr lang="de-DE" dirty="0"/>
              <a:t>, Elena; </a:t>
            </a:r>
            <a:r>
              <a:rPr lang="de-DE" dirty="0" err="1"/>
              <a:t>Suta</a:t>
            </a:r>
            <a:r>
              <a:rPr lang="de-DE" dirty="0"/>
              <a:t> Marcella; Burton, Nicholas: </a:t>
            </a:r>
            <a:r>
              <a:rPr lang="en-US" noProof="0" dirty="0"/>
              <a:t>“</a:t>
            </a:r>
            <a:r>
              <a:rPr lang="en-US" dirty="0"/>
              <a:t>HITPREDICT: PREDICTING HIT SONGS USING SPOTIFY DATA</a:t>
            </a:r>
            <a:r>
              <a:rPr lang="en-US" noProof="0" dirty="0"/>
              <a:t>”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L2,5: Middlebrook, Kai; </a:t>
            </a:r>
            <a:r>
              <a:rPr lang="de-DE" dirty="0" err="1"/>
              <a:t>Sheik</a:t>
            </a:r>
            <a:r>
              <a:rPr lang="de-DE" dirty="0"/>
              <a:t>, Kian: „</a:t>
            </a:r>
            <a:r>
              <a:rPr lang="en-US" dirty="0"/>
              <a:t>SONG HIT PREDICTION: PREDICTING BILLBOARD HITS USING SPOTIFY DATA </a:t>
            </a:r>
            <a:r>
              <a:rPr lang="de-DE" dirty="0"/>
              <a:t>“ (2019)</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L3: Nijkamp, </a:t>
            </a:r>
            <a:r>
              <a:rPr lang="en-US" noProof="0" dirty="0" err="1"/>
              <a:t>Rutger</a:t>
            </a:r>
            <a:r>
              <a:rPr lang="en-US" noProof="0" dirty="0"/>
              <a:t> “Prediction of product success: explaining song popularity by audio features from Spotify data”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L4: </a:t>
            </a:r>
            <a:r>
              <a:rPr lang="en-US" noProof="0" dirty="0" err="1"/>
              <a:t>Spera</a:t>
            </a:r>
            <a:r>
              <a:rPr lang="en-US" noProof="0" dirty="0"/>
              <a:t>, Carola; </a:t>
            </a:r>
            <a:r>
              <a:rPr lang="en-US" noProof="0" dirty="0" err="1"/>
              <a:t>Sciandra</a:t>
            </a:r>
            <a:r>
              <a:rPr lang="en-US" noProof="0" dirty="0"/>
              <a:t>, </a:t>
            </a:r>
            <a:r>
              <a:rPr lang="en-US" noProof="0" dirty="0" err="1"/>
              <a:t>Marangela</a:t>
            </a:r>
            <a:r>
              <a:rPr lang="en-US" noProof="0" dirty="0"/>
              <a:t> “</a:t>
            </a:r>
            <a:r>
              <a:rPr lang="en-US" b="0" i="0" dirty="0">
                <a:solidFill>
                  <a:srgbClr val="111111"/>
                </a:solidFill>
                <a:effectLst/>
                <a:latin typeface="Roboto" panose="020B0604020202020204" pitchFamily="2" charset="0"/>
              </a:rPr>
              <a:t>A Model Based Approach to Spotify Data Analysis: A Beta GLMM” (2020)</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L5: George John Jordan Thomas Aquinas Hayward „</a:t>
            </a:r>
            <a:r>
              <a:rPr lang="en-US" dirty="0"/>
              <a:t>What makes a playlist </a:t>
            </a:r>
            <a:r>
              <a:rPr lang="en-US" dirty="0" err="1"/>
              <a:t>succesful</a:t>
            </a:r>
            <a:r>
              <a:rPr lang="en-US" dirty="0"/>
              <a:t>? </a:t>
            </a:r>
            <a:r>
              <a:rPr lang="de-DE" dirty="0"/>
              <a:t>“</a:t>
            </a:r>
            <a:r>
              <a:rPr lang="en-US" noProof="0" dirty="0"/>
              <a:t> (https://ghayward.github.io/assets/files/Data_Scientist_Presentation_George_JJTA_Hayward.pdf)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L6: http://www.na-businesspress.com/JMDC/JMDC14-3/8_Al-BeitawiFinal.pdf</a:t>
            </a:r>
          </a:p>
        </p:txBody>
      </p:sp>
      <p:sp>
        <p:nvSpPr>
          <p:cNvPr id="4" name="Foliennummernplatzhalter 3"/>
          <p:cNvSpPr>
            <a:spLocks noGrp="1"/>
          </p:cNvSpPr>
          <p:nvPr>
            <p:ph type="sldNum" sz="quarter" idx="5"/>
          </p:nvPr>
        </p:nvSpPr>
        <p:spPr/>
        <p:txBody>
          <a:bodyPr/>
          <a:lstStyle/>
          <a:p>
            <a:fld id="{8CE265D3-6F69-46A3-BC22-BD3030E0EBE5}" type="slidenum">
              <a:rPr lang="de-DE" smtClean="0"/>
              <a:t>7</a:t>
            </a:fld>
            <a:endParaRPr lang="de-DE"/>
          </a:p>
        </p:txBody>
      </p:sp>
    </p:spTree>
    <p:extLst>
      <p:ext uri="{BB962C8B-B14F-4D97-AF65-F5344CB8AC3E}">
        <p14:creationId xmlns:p14="http://schemas.microsoft.com/office/powerpoint/2010/main" val="1128390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16</a:t>
            </a:fld>
            <a:endParaRPr lang="de-DE"/>
          </a:p>
        </p:txBody>
      </p:sp>
    </p:spTree>
    <p:extLst>
      <p:ext uri="{BB962C8B-B14F-4D97-AF65-F5344CB8AC3E}">
        <p14:creationId xmlns:p14="http://schemas.microsoft.com/office/powerpoint/2010/main" val="4129725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17</a:t>
            </a:fld>
            <a:endParaRPr lang="de-DE"/>
          </a:p>
        </p:txBody>
      </p:sp>
    </p:spTree>
    <p:extLst>
      <p:ext uri="{BB962C8B-B14F-4D97-AF65-F5344CB8AC3E}">
        <p14:creationId xmlns:p14="http://schemas.microsoft.com/office/powerpoint/2010/main" val="2285837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18</a:t>
            </a:fld>
            <a:endParaRPr lang="de-DE"/>
          </a:p>
        </p:txBody>
      </p:sp>
    </p:spTree>
    <p:extLst>
      <p:ext uri="{BB962C8B-B14F-4D97-AF65-F5344CB8AC3E}">
        <p14:creationId xmlns:p14="http://schemas.microsoft.com/office/powerpoint/2010/main" val="1774766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19</a:t>
            </a:fld>
            <a:endParaRPr lang="de-DE"/>
          </a:p>
        </p:txBody>
      </p:sp>
    </p:spTree>
    <p:extLst>
      <p:ext uri="{BB962C8B-B14F-4D97-AF65-F5344CB8AC3E}">
        <p14:creationId xmlns:p14="http://schemas.microsoft.com/office/powerpoint/2010/main" val="2864443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3/11/2023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979876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816819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3/11/2023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272045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3/11/2023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029385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3/11/2023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033609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62850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4222578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289663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65924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3/11/2023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‹Nr.›</a:t>
            </a:fld>
            <a:endParaRPr lang="en-US" dirty="0"/>
          </a:p>
        </p:txBody>
      </p:sp>
    </p:spTree>
    <p:extLst>
      <p:ext uri="{BB962C8B-B14F-4D97-AF65-F5344CB8AC3E}">
        <p14:creationId xmlns:p14="http://schemas.microsoft.com/office/powerpoint/2010/main" val="3586342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3/11/2023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900244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3/11/2023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‹Nr.›</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7947535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Netz von verbundenen Punkten">
            <a:extLst>
              <a:ext uri="{FF2B5EF4-FFF2-40B4-BE49-F238E27FC236}">
                <a16:creationId xmlns:a16="http://schemas.microsoft.com/office/drawing/2014/main" id="{6340EE78-FB4B-2D3E-10C3-7B8D20A47E5C}"/>
              </a:ext>
            </a:extLst>
          </p:cNvPr>
          <p:cNvPicPr>
            <a:picLocks noChangeAspect="1"/>
          </p:cNvPicPr>
          <p:nvPr/>
        </p:nvPicPr>
        <p:blipFill rotWithShape="1">
          <a:blip r:embed="rId2"/>
          <a:srcRect l="19699" r="746" b="1"/>
          <a:stretch/>
        </p:blipFill>
        <p:spPr>
          <a:xfrm>
            <a:off x="0" y="10"/>
            <a:ext cx="12191980" cy="6857990"/>
          </a:xfrm>
          <a:prstGeom prst="rect">
            <a:avLst/>
          </a:prstGeom>
        </p:spPr>
      </p:pic>
      <p:sp>
        <p:nvSpPr>
          <p:cNvPr id="53" name="Rectangle 19">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tx1">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1">
            <a:extLst>
              <a:ext uri="{FF2B5EF4-FFF2-40B4-BE49-F238E27FC236}">
                <a16:creationId xmlns:a16="http://schemas.microsoft.com/office/drawing/2014/main" id="{ECA7E90F-7383-4A8D-B3B2-977D30D270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rgbClr val="D19651">
              <a:alpha val="40000"/>
            </a:srgb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3">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tx1">
              <a:alpha val="50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56" name="Rectangle 25">
            <a:extLst>
              <a:ext uri="{FF2B5EF4-FFF2-40B4-BE49-F238E27FC236}">
                <a16:creationId xmlns:a16="http://schemas.microsoft.com/office/drawing/2014/main" id="{153E7C7A-D853-434A-AA24-D8C247D80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rgbClr val="D19651">
              <a:alpha val="40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E1AEF1FA-EE2D-8EC1-E2F7-47C6B7DBAC51}"/>
              </a:ext>
            </a:extLst>
          </p:cNvPr>
          <p:cNvSpPr>
            <a:spLocks noGrp="1"/>
          </p:cNvSpPr>
          <p:nvPr>
            <p:ph type="ctrTitle"/>
          </p:nvPr>
        </p:nvSpPr>
        <p:spPr>
          <a:xfrm>
            <a:off x="7889065" y="2324906"/>
            <a:ext cx="3403426" cy="1588698"/>
          </a:xfrm>
        </p:spPr>
        <p:txBody>
          <a:bodyPr>
            <a:normAutofit/>
          </a:bodyPr>
          <a:lstStyle/>
          <a:p>
            <a:r>
              <a:rPr lang="en-US">
                <a:solidFill>
                  <a:schemeClr val="bg1"/>
                </a:solidFill>
              </a:rPr>
              <a:t>TOP Hit Prediction</a:t>
            </a:r>
          </a:p>
        </p:txBody>
      </p:sp>
      <p:sp>
        <p:nvSpPr>
          <p:cNvPr id="3" name="Untertitel 2">
            <a:extLst>
              <a:ext uri="{FF2B5EF4-FFF2-40B4-BE49-F238E27FC236}">
                <a16:creationId xmlns:a16="http://schemas.microsoft.com/office/drawing/2014/main" id="{9907DC4E-F760-238F-CA41-686BB3E8885D}"/>
              </a:ext>
            </a:extLst>
          </p:cNvPr>
          <p:cNvSpPr>
            <a:spLocks noGrp="1"/>
          </p:cNvSpPr>
          <p:nvPr>
            <p:ph type="subTitle" idx="1"/>
          </p:nvPr>
        </p:nvSpPr>
        <p:spPr>
          <a:xfrm>
            <a:off x="7889065" y="3945249"/>
            <a:ext cx="3403426" cy="738820"/>
          </a:xfrm>
        </p:spPr>
        <p:txBody>
          <a:bodyPr>
            <a:normAutofit/>
          </a:bodyPr>
          <a:lstStyle/>
          <a:p>
            <a:r>
              <a:rPr lang="en-US" b="0" i="0">
                <a:solidFill>
                  <a:schemeClr val="bg1"/>
                </a:solidFill>
                <a:effectLst/>
                <a:latin typeface="-apple-system"/>
              </a:rPr>
              <a:t>Applied Data Science</a:t>
            </a:r>
          </a:p>
        </p:txBody>
      </p:sp>
    </p:spTree>
    <p:extLst>
      <p:ext uri="{BB962C8B-B14F-4D97-AF65-F5344CB8AC3E}">
        <p14:creationId xmlns:p14="http://schemas.microsoft.com/office/powerpoint/2010/main" val="1448412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Binning Result</a:t>
            </a:r>
          </a:p>
        </p:txBody>
      </p:sp>
      <p:pic>
        <p:nvPicPr>
          <p:cNvPr id="6" name="Inhaltsplatzhalter 5">
            <a:extLst>
              <a:ext uri="{FF2B5EF4-FFF2-40B4-BE49-F238E27FC236}">
                <a16:creationId xmlns:a16="http://schemas.microsoft.com/office/drawing/2014/main" id="{82D87619-6FD1-45FB-BC5C-0E4D19B42357}"/>
              </a:ext>
            </a:extLst>
          </p:cNvPr>
          <p:cNvPicPr>
            <a:picLocks noGrp="1" noChangeAspect="1"/>
          </p:cNvPicPr>
          <p:nvPr>
            <p:ph idx="1"/>
          </p:nvPr>
        </p:nvPicPr>
        <p:blipFill>
          <a:blip r:embed="rId2"/>
          <a:stretch>
            <a:fillRect/>
          </a:stretch>
        </p:blipFill>
        <p:spPr>
          <a:xfrm>
            <a:off x="2550842" y="2341563"/>
            <a:ext cx="7090315" cy="3633787"/>
          </a:xfrm>
          <a:prstGeom prst="rect">
            <a:avLst/>
          </a:prstGeom>
        </p:spPr>
      </p:pic>
    </p:spTree>
    <p:extLst>
      <p:ext uri="{BB962C8B-B14F-4D97-AF65-F5344CB8AC3E}">
        <p14:creationId xmlns:p14="http://schemas.microsoft.com/office/powerpoint/2010/main" val="4151863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a:t>
            </a:r>
            <a:r>
              <a:rPr lang="en-US" dirty="0" err="1"/>
              <a:t>ProcesS</a:t>
            </a:r>
            <a:endParaRPr lang="en-US" dirty="0"/>
          </a:p>
        </p:txBody>
      </p:sp>
      <p:pic>
        <p:nvPicPr>
          <p:cNvPr id="3" name="Inhaltsplatzhalter 2">
            <a:extLst>
              <a:ext uri="{FF2B5EF4-FFF2-40B4-BE49-F238E27FC236}">
                <a16:creationId xmlns:a16="http://schemas.microsoft.com/office/drawing/2014/main" id="{CBD1E938-F731-4F2E-B739-F2EAD15F0F75}"/>
              </a:ext>
            </a:extLst>
          </p:cNvPr>
          <p:cNvPicPr>
            <a:picLocks noGrp="1" noChangeAspect="1"/>
          </p:cNvPicPr>
          <p:nvPr>
            <p:ph idx="1"/>
          </p:nvPr>
        </p:nvPicPr>
        <p:blipFill>
          <a:blip r:embed="rId2"/>
          <a:stretch>
            <a:fillRect/>
          </a:stretch>
        </p:blipFill>
        <p:spPr>
          <a:xfrm>
            <a:off x="526882" y="2239937"/>
            <a:ext cx="11029950" cy="2919693"/>
          </a:xfrm>
          <a:prstGeom prst="rect">
            <a:avLst/>
          </a:prstGeom>
        </p:spPr>
      </p:pic>
    </p:spTree>
    <p:extLst>
      <p:ext uri="{BB962C8B-B14F-4D97-AF65-F5344CB8AC3E}">
        <p14:creationId xmlns:p14="http://schemas.microsoft.com/office/powerpoint/2010/main" val="1755059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a:t>
            </a:r>
          </a:p>
        </p:txBody>
      </p:sp>
      <p:pic>
        <p:nvPicPr>
          <p:cNvPr id="7" name="Inhaltsplatzhalter 6">
            <a:extLst>
              <a:ext uri="{FF2B5EF4-FFF2-40B4-BE49-F238E27FC236}">
                <a16:creationId xmlns:a16="http://schemas.microsoft.com/office/drawing/2014/main" id="{67706170-063F-40B3-8011-ED491B56CC1B}"/>
              </a:ext>
            </a:extLst>
          </p:cNvPr>
          <p:cNvPicPr>
            <a:picLocks noGrp="1" noChangeAspect="1"/>
          </p:cNvPicPr>
          <p:nvPr>
            <p:ph idx="1"/>
          </p:nvPr>
        </p:nvPicPr>
        <p:blipFill>
          <a:blip r:embed="rId2"/>
          <a:stretch>
            <a:fillRect/>
          </a:stretch>
        </p:blipFill>
        <p:spPr>
          <a:xfrm>
            <a:off x="581025" y="2529663"/>
            <a:ext cx="11029950" cy="3257586"/>
          </a:xfrm>
          <a:prstGeom prst="rect">
            <a:avLst/>
          </a:prstGeom>
        </p:spPr>
      </p:pic>
    </p:spTree>
    <p:extLst>
      <p:ext uri="{BB962C8B-B14F-4D97-AF65-F5344CB8AC3E}">
        <p14:creationId xmlns:p14="http://schemas.microsoft.com/office/powerpoint/2010/main" val="3218017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 (TRUE) (First Round)</a:t>
            </a:r>
          </a:p>
        </p:txBody>
      </p:sp>
      <p:pic>
        <p:nvPicPr>
          <p:cNvPr id="5" name="Inhaltsplatzhalter 4">
            <a:extLst>
              <a:ext uri="{FF2B5EF4-FFF2-40B4-BE49-F238E27FC236}">
                <a16:creationId xmlns:a16="http://schemas.microsoft.com/office/drawing/2014/main" id="{8E9F4C25-A612-462F-AAFD-5181E914179D}"/>
              </a:ext>
            </a:extLst>
          </p:cNvPr>
          <p:cNvPicPr>
            <a:picLocks noGrp="1" noChangeAspect="1"/>
          </p:cNvPicPr>
          <p:nvPr>
            <p:ph idx="1"/>
          </p:nvPr>
        </p:nvPicPr>
        <p:blipFill>
          <a:blip r:embed="rId2"/>
          <a:stretch>
            <a:fillRect/>
          </a:stretch>
        </p:blipFill>
        <p:spPr>
          <a:xfrm>
            <a:off x="2754067" y="2341563"/>
            <a:ext cx="6683866" cy="3633787"/>
          </a:xfrm>
          <a:prstGeom prst="rect">
            <a:avLst/>
          </a:prstGeom>
        </p:spPr>
      </p:pic>
    </p:spTree>
    <p:extLst>
      <p:ext uri="{BB962C8B-B14F-4D97-AF65-F5344CB8AC3E}">
        <p14:creationId xmlns:p14="http://schemas.microsoft.com/office/powerpoint/2010/main" val="1305695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 (TRUE) (Second Round)</a:t>
            </a:r>
          </a:p>
        </p:txBody>
      </p:sp>
      <p:pic>
        <p:nvPicPr>
          <p:cNvPr id="5" name="Inhaltsplatzhalter 4">
            <a:extLst>
              <a:ext uri="{FF2B5EF4-FFF2-40B4-BE49-F238E27FC236}">
                <a16:creationId xmlns:a16="http://schemas.microsoft.com/office/drawing/2014/main" id="{BA425F06-7BCC-4245-8DE6-CD1DF204BB6B}"/>
              </a:ext>
            </a:extLst>
          </p:cNvPr>
          <p:cNvPicPr>
            <a:picLocks noGrp="1" noChangeAspect="1"/>
          </p:cNvPicPr>
          <p:nvPr>
            <p:ph idx="1"/>
          </p:nvPr>
        </p:nvPicPr>
        <p:blipFill>
          <a:blip r:embed="rId2"/>
          <a:stretch>
            <a:fillRect/>
          </a:stretch>
        </p:blipFill>
        <p:spPr>
          <a:xfrm>
            <a:off x="823613" y="2341563"/>
            <a:ext cx="10544774" cy="3633787"/>
          </a:xfrm>
          <a:prstGeom prst="rect">
            <a:avLst/>
          </a:prstGeom>
        </p:spPr>
      </p:pic>
    </p:spTree>
    <p:extLst>
      <p:ext uri="{BB962C8B-B14F-4D97-AF65-F5344CB8AC3E}">
        <p14:creationId xmlns:p14="http://schemas.microsoft.com/office/powerpoint/2010/main" val="2473068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 (False)</a:t>
            </a:r>
          </a:p>
        </p:txBody>
      </p:sp>
      <p:pic>
        <p:nvPicPr>
          <p:cNvPr id="6" name="Inhaltsplatzhalter 5">
            <a:extLst>
              <a:ext uri="{FF2B5EF4-FFF2-40B4-BE49-F238E27FC236}">
                <a16:creationId xmlns:a16="http://schemas.microsoft.com/office/drawing/2014/main" id="{DB541D48-448C-4A51-BA43-449FDFE6F151}"/>
              </a:ext>
            </a:extLst>
          </p:cNvPr>
          <p:cNvPicPr>
            <a:picLocks noGrp="1" noChangeAspect="1"/>
          </p:cNvPicPr>
          <p:nvPr>
            <p:ph idx="1"/>
          </p:nvPr>
        </p:nvPicPr>
        <p:blipFill>
          <a:blip r:embed="rId2"/>
          <a:stretch>
            <a:fillRect/>
          </a:stretch>
        </p:blipFill>
        <p:spPr>
          <a:xfrm>
            <a:off x="581025" y="2397786"/>
            <a:ext cx="11029950" cy="3521340"/>
          </a:xfrm>
          <a:prstGeom prst="rect">
            <a:avLst/>
          </a:prstGeom>
        </p:spPr>
      </p:pic>
    </p:spTree>
    <p:extLst>
      <p:ext uri="{BB962C8B-B14F-4D97-AF65-F5344CB8AC3E}">
        <p14:creationId xmlns:p14="http://schemas.microsoft.com/office/powerpoint/2010/main" val="4211004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8" name="Rectangle 27">
            <a:extLst>
              <a:ext uri="{FF2B5EF4-FFF2-40B4-BE49-F238E27FC236}">
                <a16:creationId xmlns:a16="http://schemas.microsoft.com/office/drawing/2014/main" id="{C592B42C-58FA-4A86-86F9-BA64DFB52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9AE81AC-D16D-497C-95C0-16E491F11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2465720C-012A-4C28-8AA5-75E0C7CC2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0" y="453643"/>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F2137993-2819-4F0D-9767-4F7C41F33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FC9E8B1E-9FF3-4471-BF13-F774FD86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652" y="638175"/>
            <a:ext cx="3700760" cy="575239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700218" y="1656292"/>
            <a:ext cx="3150659" cy="2085869"/>
          </a:xfrm>
        </p:spPr>
        <p:txBody>
          <a:bodyPr vert="horz" lIns="91440" tIns="45720" rIns="91440" bIns="45720" rtlCol="0" anchor="b">
            <a:normAutofit fontScale="90000"/>
          </a:bodyPr>
          <a:lstStyle/>
          <a:p>
            <a:r>
              <a:rPr lang="en-US" sz="3600" dirty="0">
                <a:solidFill>
                  <a:srgbClr val="FFFFFF"/>
                </a:solidFill>
              </a:rPr>
              <a:t>FIRST Iteration</a:t>
            </a:r>
            <a:br>
              <a:rPr lang="en-US" sz="3600" dirty="0">
                <a:solidFill>
                  <a:srgbClr val="FFFFFF"/>
                </a:solidFill>
              </a:rPr>
            </a:br>
            <a:br>
              <a:rPr lang="en-US" sz="3600" dirty="0">
                <a:solidFill>
                  <a:srgbClr val="FFFFFF"/>
                </a:solidFill>
              </a:rPr>
            </a:br>
            <a:r>
              <a:rPr lang="en-US" sz="3600" dirty="0">
                <a:solidFill>
                  <a:srgbClr val="FFFFFF"/>
                </a:solidFill>
              </a:rPr>
              <a:t>Unbalanced</a:t>
            </a:r>
            <a:br>
              <a:rPr lang="en-US" sz="3600" dirty="0">
                <a:solidFill>
                  <a:srgbClr val="FFFFFF"/>
                </a:solidFill>
              </a:rPr>
            </a:br>
            <a:endParaRPr lang="en-US" sz="3600" dirty="0">
              <a:solidFill>
                <a:srgbClr val="FFFFFF"/>
              </a:solidFill>
            </a:endParaRPr>
          </a:p>
        </p:txBody>
      </p:sp>
      <p:pic>
        <p:nvPicPr>
          <p:cNvPr id="4" name="Grafik 3">
            <a:extLst>
              <a:ext uri="{FF2B5EF4-FFF2-40B4-BE49-F238E27FC236}">
                <a16:creationId xmlns:a16="http://schemas.microsoft.com/office/drawing/2014/main" id="{1A6B7DF4-2A68-FD88-79F0-6447C5B1A417}"/>
              </a:ext>
            </a:extLst>
          </p:cNvPr>
          <p:cNvPicPr>
            <a:picLocks noChangeAspect="1"/>
          </p:cNvPicPr>
          <p:nvPr/>
        </p:nvPicPr>
        <p:blipFill>
          <a:blip r:embed="rId3"/>
          <a:stretch>
            <a:fillRect/>
          </a:stretch>
        </p:blipFill>
        <p:spPr>
          <a:xfrm>
            <a:off x="4963466" y="790382"/>
            <a:ext cx="5506777" cy="5633531"/>
          </a:xfrm>
          <a:prstGeom prst="rect">
            <a:avLst/>
          </a:prstGeom>
        </p:spPr>
      </p:pic>
    </p:spTree>
    <p:extLst>
      <p:ext uri="{BB962C8B-B14F-4D97-AF65-F5344CB8AC3E}">
        <p14:creationId xmlns:p14="http://schemas.microsoft.com/office/powerpoint/2010/main" val="151108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BE7ADA7-D199-447B-83C7-7FB0F7BFE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F7BDE25-3D6C-4A65-AE1F-17B3C31DC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6115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5CD6E934-390A-4282-9C06-550879EA8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6115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5207C480-2ED1-4822-91D1-C253F6887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5759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A62FAE06-6CFA-41A5-8807-43DD2423C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4734570"/>
            <a:ext cx="11309338" cy="165668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p:nvPr>
        </p:nvSpPr>
        <p:spPr>
          <a:xfrm>
            <a:off x="581192" y="4929704"/>
            <a:ext cx="10925008" cy="1245166"/>
          </a:xfrm>
        </p:spPr>
        <p:txBody>
          <a:bodyPr anchor="ctr">
            <a:normAutofit/>
          </a:bodyPr>
          <a:lstStyle/>
          <a:p>
            <a:r>
              <a:rPr lang="en-GB">
                <a:solidFill>
                  <a:srgbClr val="FFFEFF"/>
                </a:solidFill>
              </a:rPr>
              <a:t>First Iteration unbalanced</a:t>
            </a:r>
          </a:p>
        </p:txBody>
      </p:sp>
      <p:graphicFrame>
        <p:nvGraphicFramePr>
          <p:cNvPr id="14" name="Inhaltsplatzhalter 13"/>
          <p:cNvGraphicFramePr>
            <a:graphicFrameLocks noGrp="1"/>
          </p:cNvGraphicFramePr>
          <p:nvPr>
            <p:ph idx="1"/>
            <p:extLst>
              <p:ext uri="{D42A27DB-BD31-4B8C-83A1-F6EECF244321}">
                <p14:modId xmlns:p14="http://schemas.microsoft.com/office/powerpoint/2010/main" val="192370949"/>
              </p:ext>
            </p:extLst>
          </p:nvPr>
        </p:nvGraphicFramePr>
        <p:xfrm>
          <a:off x="581025" y="728488"/>
          <a:ext cx="11029950" cy="356029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55946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8" name="Rectangle 27">
            <a:extLst>
              <a:ext uri="{FF2B5EF4-FFF2-40B4-BE49-F238E27FC236}">
                <a16:creationId xmlns:a16="http://schemas.microsoft.com/office/drawing/2014/main" id="{C592B42C-58FA-4A86-86F9-BA64DFB52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9AE81AC-D16D-497C-95C0-16E491F11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2465720C-012A-4C28-8AA5-75E0C7CC2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0" y="453643"/>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F2137993-2819-4F0D-9767-4F7C41F33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FC9E8B1E-9FF3-4471-BF13-F774FD86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652" y="638175"/>
            <a:ext cx="3700760" cy="575239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700218" y="1656292"/>
            <a:ext cx="3150659" cy="2085869"/>
          </a:xfrm>
        </p:spPr>
        <p:txBody>
          <a:bodyPr vert="horz" lIns="91440" tIns="45720" rIns="91440" bIns="45720" rtlCol="0" anchor="b">
            <a:normAutofit fontScale="90000"/>
          </a:bodyPr>
          <a:lstStyle/>
          <a:p>
            <a:r>
              <a:rPr lang="en-US" sz="3600" dirty="0">
                <a:solidFill>
                  <a:srgbClr val="FFFFFF"/>
                </a:solidFill>
              </a:rPr>
              <a:t>FIRST Iteration</a:t>
            </a:r>
            <a:br>
              <a:rPr lang="en-US" sz="3600" dirty="0">
                <a:solidFill>
                  <a:srgbClr val="FFFFFF"/>
                </a:solidFill>
              </a:rPr>
            </a:br>
            <a:br>
              <a:rPr lang="en-US" sz="3600" dirty="0">
                <a:solidFill>
                  <a:srgbClr val="FFFFFF"/>
                </a:solidFill>
              </a:rPr>
            </a:br>
            <a:r>
              <a:rPr lang="en-US" sz="3600" dirty="0">
                <a:solidFill>
                  <a:srgbClr val="FFFFFF"/>
                </a:solidFill>
              </a:rPr>
              <a:t>Balanced</a:t>
            </a:r>
            <a:br>
              <a:rPr lang="en-US" sz="3600" dirty="0">
                <a:solidFill>
                  <a:srgbClr val="FFFFFF"/>
                </a:solidFill>
              </a:rPr>
            </a:br>
            <a:endParaRPr lang="en-US" sz="3600" dirty="0">
              <a:solidFill>
                <a:srgbClr val="FFFFFF"/>
              </a:solidFill>
            </a:endParaRPr>
          </a:p>
        </p:txBody>
      </p:sp>
      <p:pic>
        <p:nvPicPr>
          <p:cNvPr id="5" name="Grafik 4">
            <a:extLst>
              <a:ext uri="{FF2B5EF4-FFF2-40B4-BE49-F238E27FC236}">
                <a16:creationId xmlns:a16="http://schemas.microsoft.com/office/drawing/2014/main" id="{F8F279C8-C007-D572-A96C-92768C257858}"/>
              </a:ext>
            </a:extLst>
          </p:cNvPr>
          <p:cNvPicPr>
            <a:picLocks noChangeAspect="1"/>
          </p:cNvPicPr>
          <p:nvPr/>
        </p:nvPicPr>
        <p:blipFill>
          <a:blip r:embed="rId3"/>
          <a:stretch>
            <a:fillRect/>
          </a:stretch>
        </p:blipFill>
        <p:spPr>
          <a:xfrm>
            <a:off x="5289554" y="738774"/>
            <a:ext cx="5059131" cy="5551191"/>
          </a:xfrm>
          <a:prstGeom prst="rect">
            <a:avLst/>
          </a:prstGeom>
        </p:spPr>
      </p:pic>
    </p:spTree>
    <p:extLst>
      <p:ext uri="{BB962C8B-B14F-4D97-AF65-F5344CB8AC3E}">
        <p14:creationId xmlns:p14="http://schemas.microsoft.com/office/powerpoint/2010/main" val="1387117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8">
            <a:extLst>
              <a:ext uri="{FF2B5EF4-FFF2-40B4-BE49-F238E27FC236}">
                <a16:creationId xmlns:a16="http://schemas.microsoft.com/office/drawing/2014/main" id="{69B35BB5-1630-45F0-B55C-B6847DF21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0">
            <a:extLst>
              <a:ext uri="{FF2B5EF4-FFF2-40B4-BE49-F238E27FC236}">
                <a16:creationId xmlns:a16="http://schemas.microsoft.com/office/drawing/2014/main" id="{D3EF5146-0A37-42B3-AF51-CBFCE4002B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p:nvPr>
        </p:nvSpPr>
        <p:spPr>
          <a:xfrm>
            <a:off x="581192" y="5264486"/>
            <a:ext cx="10883444" cy="958513"/>
          </a:xfrm>
        </p:spPr>
        <p:txBody>
          <a:bodyPr anchor="ctr">
            <a:normAutofit/>
          </a:bodyPr>
          <a:lstStyle/>
          <a:p>
            <a:r>
              <a:rPr lang="en-GB">
                <a:solidFill>
                  <a:srgbClr val="FFFEFF"/>
                </a:solidFill>
              </a:rPr>
              <a:t>First Iteration Balanced</a:t>
            </a:r>
          </a:p>
        </p:txBody>
      </p:sp>
      <p:sp>
        <p:nvSpPr>
          <p:cNvPr id="31" name="Rectangle 22">
            <a:extLst>
              <a:ext uri="{FF2B5EF4-FFF2-40B4-BE49-F238E27FC236}">
                <a16:creationId xmlns:a16="http://schemas.microsoft.com/office/drawing/2014/main" id="{D05C6BB3-F359-4E0C-B8DA-4CEA9EE8C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4">
            <a:extLst>
              <a:ext uri="{FF2B5EF4-FFF2-40B4-BE49-F238E27FC236}">
                <a16:creationId xmlns:a16="http://schemas.microsoft.com/office/drawing/2014/main" id="{E512FDBA-7374-4A50-B15C-1C421A40B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6">
            <a:extLst>
              <a:ext uri="{FF2B5EF4-FFF2-40B4-BE49-F238E27FC236}">
                <a16:creationId xmlns:a16="http://schemas.microsoft.com/office/drawing/2014/main" id="{799D451D-9C66-42CF-BC10-324A4F647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4" name="Inhaltsplatzhalter 13"/>
          <p:cNvGraphicFramePr>
            <a:graphicFrameLocks noGrp="1"/>
          </p:cNvGraphicFramePr>
          <p:nvPr>
            <p:ph idx="1"/>
            <p:extLst>
              <p:ext uri="{D42A27DB-BD31-4B8C-83A1-F6EECF244321}">
                <p14:modId xmlns:p14="http://schemas.microsoft.com/office/powerpoint/2010/main" val="3528307474"/>
              </p:ext>
            </p:extLst>
          </p:nvPr>
        </p:nvGraphicFramePr>
        <p:xfrm>
          <a:off x="642938" y="858445"/>
          <a:ext cx="10906125" cy="396120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13923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p:txBody>
          <a:bodyPr/>
          <a:lstStyle/>
          <a:p>
            <a:r>
              <a:rPr lang="en-US" dirty="0"/>
              <a:t>Scope</a:t>
            </a:r>
          </a:p>
        </p:txBody>
      </p:sp>
      <p:sp>
        <p:nvSpPr>
          <p:cNvPr id="3" name="Inhaltsplatzhalter 2">
            <a:extLst>
              <a:ext uri="{FF2B5EF4-FFF2-40B4-BE49-F238E27FC236}">
                <a16:creationId xmlns:a16="http://schemas.microsoft.com/office/drawing/2014/main" id="{4C5B23D1-4460-1C14-E6C7-82AD986954D0}"/>
              </a:ext>
            </a:extLst>
          </p:cNvPr>
          <p:cNvSpPr>
            <a:spLocks noGrp="1"/>
          </p:cNvSpPr>
          <p:nvPr>
            <p:ph idx="1"/>
          </p:nvPr>
        </p:nvSpPr>
        <p:spPr/>
        <p:txBody>
          <a:bodyPr>
            <a:normAutofit fontScale="85000" lnSpcReduction="20000"/>
          </a:bodyPr>
          <a:lstStyle/>
          <a:p>
            <a:pPr algn="l"/>
            <a:r>
              <a:rPr lang="en-US" dirty="0"/>
              <a:t>Identify Possible top hits per region based on song features</a:t>
            </a:r>
            <a:endParaRPr lang="en-US" b="0" i="0" dirty="0">
              <a:solidFill>
                <a:srgbClr val="D1D5DB"/>
              </a:solidFill>
              <a:effectLst/>
              <a:latin typeface="Söhne"/>
            </a:endParaRPr>
          </a:p>
          <a:p>
            <a:pPr algn="l"/>
            <a:r>
              <a:rPr lang="en-US" b="0" i="0" dirty="0">
                <a:solidFill>
                  <a:schemeClr val="tx1"/>
                </a:solidFill>
                <a:effectLst/>
                <a:latin typeface="Söhne"/>
              </a:rPr>
              <a:t>Music plays a significant role in our lives, and with the rise of digital music platforms like Spotify, it has become easier than ever to access and discover new music. In this data science project, our goal is to identify the top hits per region based on song features using three Spotify datasets provided by Kaggle. The datasets are "Top Hits Spotify from 2000-2019" by </a:t>
            </a:r>
            <a:r>
              <a:rPr lang="en-US" b="0" i="0" dirty="0" err="1">
                <a:solidFill>
                  <a:schemeClr val="tx1"/>
                </a:solidFill>
                <a:effectLst/>
                <a:latin typeface="Söhne"/>
              </a:rPr>
              <a:t>Paradisejoy</a:t>
            </a:r>
            <a:r>
              <a:rPr lang="en-US" b="0" i="0" dirty="0">
                <a:solidFill>
                  <a:schemeClr val="tx1"/>
                </a:solidFill>
                <a:effectLst/>
                <a:latin typeface="Söhne"/>
              </a:rPr>
              <a:t>, "Spotify 12M Songs" by Rodolfo Figueroa, and "Spotify Chart Data" by J Freyberg.</a:t>
            </a:r>
          </a:p>
          <a:p>
            <a:pPr algn="l"/>
            <a:r>
              <a:rPr lang="en-US" b="0" i="0" dirty="0">
                <a:solidFill>
                  <a:schemeClr val="tx1"/>
                </a:solidFill>
                <a:effectLst/>
                <a:latin typeface="Söhne"/>
              </a:rPr>
              <a:t>By analyzing the song features such as tempo, danceability, energy, and others, we aim to understand the characteristics that make a song popular in a particular region. This information can be useful for music streaming platforms, record labels, and artists to make informed decisions about their music releases and marketing strategies.</a:t>
            </a:r>
          </a:p>
          <a:p>
            <a:pPr algn="l"/>
            <a:r>
              <a:rPr lang="en-US" b="0" i="0" dirty="0">
                <a:solidFill>
                  <a:schemeClr val="tx1"/>
                </a:solidFill>
                <a:effectLst/>
                <a:latin typeface="Söhne"/>
              </a:rPr>
              <a:t>In this project, we will perform exploratory data analysis to gain insights into the data, select the relevant features, build a machine learning model to predict the popularity of songs, and evaluate its performance. Finally, we will present the results and draw insights into the popularity of songs in different regions.</a:t>
            </a:r>
          </a:p>
          <a:p>
            <a:pPr algn="l"/>
            <a:r>
              <a:rPr lang="en-US" b="0" i="0" dirty="0">
                <a:solidFill>
                  <a:schemeClr val="tx1"/>
                </a:solidFill>
                <a:effectLst/>
                <a:latin typeface="Söhne"/>
              </a:rPr>
              <a:t>By the end of this project, we hope to gain a deeper understanding of the relationship between song features and regional popularity and to provide valuable insights that can help shape the future of the music industry.</a:t>
            </a:r>
          </a:p>
          <a:p>
            <a:endParaRPr lang="en-US" dirty="0"/>
          </a:p>
        </p:txBody>
      </p:sp>
    </p:spTree>
    <p:extLst>
      <p:ext uri="{BB962C8B-B14F-4D97-AF65-F5344CB8AC3E}">
        <p14:creationId xmlns:p14="http://schemas.microsoft.com/office/powerpoint/2010/main" val="3931396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CCB5977A-5CE8-4D01-A784-06EA14C2A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F02942D-A53B-4A35-B44C-EEFD8241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375F3C53-82B4-457B-87C8-9077A906B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5A4487F9-8FD4-4FDA-899F-491058506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7" name="Inhaltsplatzhalter 6">
            <a:extLst>
              <a:ext uri="{FF2B5EF4-FFF2-40B4-BE49-F238E27FC236}">
                <a16:creationId xmlns:a16="http://schemas.microsoft.com/office/drawing/2014/main" id="{5CB768A8-3FC4-4036-6F50-082305B03308}"/>
              </a:ext>
            </a:extLst>
          </p:cNvPr>
          <p:cNvPicPr>
            <a:picLocks noGrp="1" noChangeAspect="1"/>
          </p:cNvPicPr>
          <p:nvPr>
            <p:ph idx="1"/>
          </p:nvPr>
        </p:nvPicPr>
        <p:blipFill>
          <a:blip r:embed="rId2"/>
          <a:stretch>
            <a:fillRect/>
          </a:stretch>
        </p:blipFill>
        <p:spPr>
          <a:xfrm>
            <a:off x="2082218" y="874608"/>
            <a:ext cx="7997970" cy="3239177"/>
          </a:xfrm>
          <a:prstGeom prst="rect">
            <a:avLst/>
          </a:prstGeom>
        </p:spPr>
      </p:pic>
      <p:sp>
        <p:nvSpPr>
          <p:cNvPr id="28" name="Rectangle 27">
            <a:extLst>
              <a:ext uri="{FF2B5EF4-FFF2-40B4-BE49-F238E27FC236}">
                <a16:creationId xmlns:a16="http://schemas.microsoft.com/office/drawing/2014/main" id="{ACD9B3A4-4B72-4F8E-9D87-2D150F2AD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883" y="4432079"/>
            <a:ext cx="11274641" cy="196872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581191" y="4610099"/>
            <a:ext cx="10993549" cy="1066801"/>
          </a:xfrm>
        </p:spPr>
        <p:txBody>
          <a:bodyPr vert="horz" lIns="91440" tIns="45720" rIns="91440" bIns="45720" rtlCol="0" anchor="b">
            <a:normAutofit/>
          </a:bodyPr>
          <a:lstStyle/>
          <a:p>
            <a:pPr>
              <a:lnSpc>
                <a:spcPct val="90000"/>
              </a:lnSpc>
            </a:pPr>
            <a:r>
              <a:rPr lang="en-US" sz="3300">
                <a:solidFill>
                  <a:srgbClr val="FFFFFF"/>
                </a:solidFill>
              </a:rPr>
              <a:t>Second Iteration</a:t>
            </a:r>
            <a:br>
              <a:rPr lang="en-US" sz="3300">
                <a:solidFill>
                  <a:srgbClr val="FFFFFF"/>
                </a:solidFill>
              </a:rPr>
            </a:br>
            <a:r>
              <a:rPr lang="en-US" sz="3300">
                <a:solidFill>
                  <a:srgbClr val="FFFFFF"/>
                </a:solidFill>
              </a:rPr>
              <a:t>Model Template -- Parameter Tuning</a:t>
            </a:r>
          </a:p>
        </p:txBody>
      </p:sp>
    </p:spTree>
    <p:extLst>
      <p:ext uri="{BB962C8B-B14F-4D97-AF65-F5344CB8AC3E}">
        <p14:creationId xmlns:p14="http://schemas.microsoft.com/office/powerpoint/2010/main" val="3558864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21">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Inhaltsplatzhalter 8">
            <a:extLst>
              <a:ext uri="{FF2B5EF4-FFF2-40B4-BE49-F238E27FC236}">
                <a16:creationId xmlns:a16="http://schemas.microsoft.com/office/drawing/2014/main" id="{BFC5F5D9-089E-AD23-F33C-FA58109B9490}"/>
              </a:ext>
            </a:extLst>
          </p:cNvPr>
          <p:cNvPicPr>
            <a:picLocks noChangeAspect="1"/>
          </p:cNvPicPr>
          <p:nvPr/>
        </p:nvPicPr>
        <p:blipFill>
          <a:blip r:embed="rId3"/>
          <a:stretch>
            <a:fillRect/>
          </a:stretch>
        </p:blipFill>
        <p:spPr>
          <a:xfrm>
            <a:off x="441139" y="1418859"/>
            <a:ext cx="5331481" cy="1680301"/>
          </a:xfrm>
          <a:prstGeom prst="rect">
            <a:avLst/>
          </a:prstGeom>
        </p:spPr>
      </p:pic>
      <p:cxnSp>
        <p:nvCxnSpPr>
          <p:cNvPr id="44" name="Straight Connector 23">
            <a:extLst>
              <a:ext uri="{FF2B5EF4-FFF2-40B4-BE49-F238E27FC236}">
                <a16:creationId xmlns:a16="http://schemas.microsoft.com/office/drawing/2014/main" id="{EEE3F140-02CB-4BBC-ABC0-8BF046C9D1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36050"/>
            <a:ext cx="0" cy="1645920"/>
          </a:xfrm>
          <a:prstGeom prst="line">
            <a:avLst/>
          </a:prstGeom>
          <a:ln w="19050">
            <a:solidFill>
              <a:srgbClr val="465359"/>
            </a:solidFill>
          </a:ln>
        </p:spPr>
        <p:style>
          <a:lnRef idx="1">
            <a:schemeClr val="accent1"/>
          </a:lnRef>
          <a:fillRef idx="0">
            <a:schemeClr val="accent1"/>
          </a:fillRef>
          <a:effectRef idx="0">
            <a:schemeClr val="accent1"/>
          </a:effectRef>
          <a:fontRef idx="minor">
            <a:schemeClr val="tx1"/>
          </a:fontRef>
        </p:style>
      </p:cxnSp>
      <p:pic>
        <p:nvPicPr>
          <p:cNvPr id="15" name="Grafik 14">
            <a:extLst>
              <a:ext uri="{FF2B5EF4-FFF2-40B4-BE49-F238E27FC236}">
                <a16:creationId xmlns:a16="http://schemas.microsoft.com/office/drawing/2014/main" id="{4DEB3948-1527-16D0-B9D9-2E269B279834}"/>
              </a:ext>
            </a:extLst>
          </p:cNvPr>
          <p:cNvPicPr>
            <a:picLocks noChangeAspect="1"/>
          </p:cNvPicPr>
          <p:nvPr/>
        </p:nvPicPr>
        <p:blipFill>
          <a:blip r:embed="rId4"/>
          <a:stretch>
            <a:fillRect/>
          </a:stretch>
        </p:blipFill>
        <p:spPr>
          <a:xfrm>
            <a:off x="6417735" y="541064"/>
            <a:ext cx="5166754" cy="3435892"/>
          </a:xfrm>
          <a:prstGeom prst="rect">
            <a:avLst/>
          </a:prstGeom>
        </p:spPr>
      </p:pic>
      <p:sp>
        <p:nvSpPr>
          <p:cNvPr id="45" name="Rectangle 25">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679600" y="4596992"/>
            <a:ext cx="9733802" cy="1607013"/>
          </a:xfrm>
        </p:spPr>
        <p:txBody>
          <a:bodyPr anchor="ctr">
            <a:normAutofit/>
          </a:bodyPr>
          <a:lstStyle/>
          <a:p>
            <a:r>
              <a:rPr lang="en-US" sz="3000" dirty="0">
                <a:solidFill>
                  <a:srgbClr val="FFFFFF"/>
                </a:solidFill>
              </a:rPr>
              <a:t>Second Iteration </a:t>
            </a:r>
            <a:br>
              <a:rPr lang="en-US" sz="3000" dirty="0">
                <a:solidFill>
                  <a:srgbClr val="FFFFFF"/>
                </a:solidFill>
              </a:rPr>
            </a:br>
            <a:r>
              <a:rPr lang="en-US" sz="3000" dirty="0">
                <a:solidFill>
                  <a:srgbClr val="FFFFFF"/>
                </a:solidFill>
              </a:rPr>
              <a:t>Results After Training</a:t>
            </a:r>
          </a:p>
        </p:txBody>
      </p:sp>
    </p:spTree>
    <p:extLst>
      <p:ext uri="{BB962C8B-B14F-4D97-AF65-F5344CB8AC3E}">
        <p14:creationId xmlns:p14="http://schemas.microsoft.com/office/powerpoint/2010/main" val="2426989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1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1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16">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42" name="Rectangle 1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0">
            <a:extLst>
              <a:ext uri="{FF2B5EF4-FFF2-40B4-BE49-F238E27FC236}">
                <a16:creationId xmlns:a16="http://schemas.microsoft.com/office/drawing/2014/main" id="{8C2840C6-6494-4E12-A428-2012DA7DD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8CF5084D-B617-4011-8406-A93B64723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8797"/>
            <a:ext cx="5009388" cy="57817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781872" y="1204126"/>
            <a:ext cx="4476811" cy="3358833"/>
          </a:xfrm>
        </p:spPr>
        <p:txBody>
          <a:bodyPr vert="horz" lIns="91440" tIns="45720" rIns="91440" bIns="45720" rtlCol="0" anchor="b">
            <a:normAutofit/>
          </a:bodyPr>
          <a:lstStyle/>
          <a:p>
            <a:r>
              <a:rPr lang="en-US" sz="4000" dirty="0">
                <a:solidFill>
                  <a:srgbClr val="FFFFFF"/>
                </a:solidFill>
              </a:rPr>
              <a:t>Second Iteration</a:t>
            </a:r>
            <a:br>
              <a:rPr lang="en-US" sz="4000" dirty="0">
                <a:solidFill>
                  <a:srgbClr val="FFFFFF"/>
                </a:solidFill>
              </a:rPr>
            </a:br>
            <a:r>
              <a:rPr lang="en-US" sz="4000" dirty="0">
                <a:solidFill>
                  <a:srgbClr val="FFFFFF"/>
                </a:solidFill>
              </a:rPr>
              <a:t>Model Template -- Ensembles</a:t>
            </a:r>
          </a:p>
        </p:txBody>
      </p:sp>
      <p:pic>
        <p:nvPicPr>
          <p:cNvPr id="6" name="Inhaltsplatzhalter 5">
            <a:extLst>
              <a:ext uri="{FF2B5EF4-FFF2-40B4-BE49-F238E27FC236}">
                <a16:creationId xmlns:a16="http://schemas.microsoft.com/office/drawing/2014/main" id="{B88ED279-C1D1-2BED-99E9-87C16235764F}"/>
              </a:ext>
            </a:extLst>
          </p:cNvPr>
          <p:cNvPicPr>
            <a:picLocks noGrp="1" noChangeAspect="1"/>
          </p:cNvPicPr>
          <p:nvPr>
            <p:ph idx="1"/>
          </p:nvPr>
        </p:nvPicPr>
        <p:blipFill>
          <a:blip r:embed="rId2"/>
          <a:stretch>
            <a:fillRect/>
          </a:stretch>
        </p:blipFill>
        <p:spPr>
          <a:xfrm>
            <a:off x="6095999" y="1000079"/>
            <a:ext cx="5433917" cy="4999203"/>
          </a:xfrm>
          <a:prstGeom prst="rect">
            <a:avLst/>
          </a:prstGeom>
        </p:spPr>
      </p:pic>
    </p:spTree>
    <p:extLst>
      <p:ext uri="{BB962C8B-B14F-4D97-AF65-F5344CB8AC3E}">
        <p14:creationId xmlns:p14="http://schemas.microsoft.com/office/powerpoint/2010/main" val="1576359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BE7ADA7-D199-447B-83C7-7FB0F7BFE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F7BDE25-3D6C-4A65-AE1F-17B3C31DC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6115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5CD6E934-390A-4282-9C06-550879EA8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6115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5207C480-2ED1-4822-91D1-C253F6887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5759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A62FAE06-6CFA-41A5-8807-43DD2423C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4734570"/>
            <a:ext cx="11309338" cy="165668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p:nvPr>
        </p:nvSpPr>
        <p:spPr>
          <a:xfrm>
            <a:off x="581192" y="4929704"/>
            <a:ext cx="10925008" cy="1245166"/>
          </a:xfrm>
        </p:spPr>
        <p:txBody>
          <a:bodyPr anchor="ctr">
            <a:normAutofit/>
          </a:bodyPr>
          <a:lstStyle/>
          <a:p>
            <a:r>
              <a:rPr lang="en-GB" dirty="0">
                <a:solidFill>
                  <a:srgbClr val="FFFEFF"/>
                </a:solidFill>
              </a:rPr>
              <a:t>Second Iteration</a:t>
            </a:r>
            <a:br>
              <a:rPr lang="en-GB" dirty="0">
                <a:solidFill>
                  <a:srgbClr val="FFFEFF"/>
                </a:solidFill>
              </a:rPr>
            </a:br>
            <a:r>
              <a:rPr lang="en-GB" dirty="0">
                <a:solidFill>
                  <a:srgbClr val="FFFEFF"/>
                </a:solidFill>
              </a:rPr>
              <a:t>Random forest is the best performing model</a:t>
            </a:r>
          </a:p>
        </p:txBody>
      </p:sp>
      <p:graphicFrame>
        <p:nvGraphicFramePr>
          <p:cNvPr id="14" name="Inhaltsplatzhalter 13"/>
          <p:cNvGraphicFramePr>
            <a:graphicFrameLocks noGrp="1"/>
          </p:cNvGraphicFramePr>
          <p:nvPr>
            <p:ph idx="1"/>
            <p:extLst>
              <p:ext uri="{D42A27DB-BD31-4B8C-83A1-F6EECF244321}">
                <p14:modId xmlns:p14="http://schemas.microsoft.com/office/powerpoint/2010/main" val="1929921343"/>
              </p:ext>
            </p:extLst>
          </p:nvPr>
        </p:nvGraphicFramePr>
        <p:xfrm>
          <a:off x="581025" y="728488"/>
          <a:ext cx="11029950" cy="356029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25597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1" name="Rectangle 2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dirty="0">
                <a:solidFill>
                  <a:srgbClr val="FFFFFF"/>
                </a:solidFill>
              </a:rPr>
              <a:t>Second Iteration </a:t>
            </a:r>
            <a:br>
              <a:rPr lang="en-US" sz="3600" dirty="0">
                <a:solidFill>
                  <a:srgbClr val="FFFFFF"/>
                </a:solidFill>
              </a:rPr>
            </a:br>
            <a:r>
              <a:rPr lang="en-US" sz="3600" dirty="0">
                <a:solidFill>
                  <a:srgbClr val="FFFFFF"/>
                </a:solidFill>
              </a:rPr>
              <a:t>Modeling Result – ROC</a:t>
            </a:r>
            <a:br>
              <a:rPr lang="en-US" sz="3600" dirty="0">
                <a:solidFill>
                  <a:srgbClr val="FFFFFF"/>
                </a:solidFill>
              </a:rPr>
            </a:br>
            <a:endParaRPr lang="en-US" sz="3600" dirty="0">
              <a:solidFill>
                <a:srgbClr val="FFFFFF"/>
              </a:solidFill>
            </a:endParaRPr>
          </a:p>
        </p:txBody>
      </p:sp>
      <p:pic>
        <p:nvPicPr>
          <p:cNvPr id="5" name="Inhaltsplatzhalter 4">
            <a:extLst>
              <a:ext uri="{FF2B5EF4-FFF2-40B4-BE49-F238E27FC236}">
                <a16:creationId xmlns:a16="http://schemas.microsoft.com/office/drawing/2014/main" id="{CBA2A802-BAB6-CE97-494C-29EF9F6FD12E}"/>
              </a:ext>
            </a:extLst>
          </p:cNvPr>
          <p:cNvPicPr>
            <a:picLocks noGrp="1" noChangeAspect="1"/>
          </p:cNvPicPr>
          <p:nvPr>
            <p:ph idx="1"/>
          </p:nvPr>
        </p:nvPicPr>
        <p:blipFill>
          <a:blip r:embed="rId3"/>
          <a:stretch>
            <a:fillRect/>
          </a:stretch>
        </p:blipFill>
        <p:spPr>
          <a:xfrm>
            <a:off x="4765053" y="1100180"/>
            <a:ext cx="6764864" cy="4633931"/>
          </a:xfrm>
          <a:prstGeom prst="rect">
            <a:avLst/>
          </a:prstGeom>
        </p:spPr>
      </p:pic>
    </p:spTree>
    <p:extLst>
      <p:ext uri="{BB962C8B-B14F-4D97-AF65-F5344CB8AC3E}">
        <p14:creationId xmlns:p14="http://schemas.microsoft.com/office/powerpoint/2010/main" val="201829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imageio.forbes.com/specials-images/imageserve/61e84304bbeda0011313a660/MIDiA-stats-png/960x0.jpg?format=jpg&amp;width=960">
            <a:extLst>
              <a:ext uri="{FF2B5EF4-FFF2-40B4-BE49-F238E27FC236}">
                <a16:creationId xmlns:a16="http://schemas.microsoft.com/office/drawing/2014/main" id="{28652FE6-4833-44C2-BE6F-2B771A0E0F2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86416" y="1037229"/>
            <a:ext cx="9486710" cy="533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413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33" name="Rectangle 1032">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35" name="Rectangle 1034">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7" name="Rectangle 1036">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a:xfrm>
            <a:off x="8013433" y="702156"/>
            <a:ext cx="3568661" cy="1188720"/>
          </a:xfrm>
        </p:spPr>
        <p:txBody>
          <a:bodyPr vert="horz" lIns="91440" tIns="45720" rIns="91440" bIns="45720" rtlCol="0" anchor="b">
            <a:normAutofit/>
          </a:bodyPr>
          <a:lstStyle/>
          <a:p>
            <a:r>
              <a:rPr lang="en-US" sz="2600" b="0" kern="1200" cap="all" dirty="0">
                <a:solidFill>
                  <a:schemeClr val="tx1">
                    <a:lumMod val="75000"/>
                    <a:lumOff val="25000"/>
                  </a:schemeClr>
                </a:solidFill>
                <a:latin typeface="+mj-lt"/>
                <a:ea typeface="+mj-ea"/>
                <a:cs typeface="+mj-cs"/>
              </a:rPr>
              <a:t>Domain Exploration - Hit Song Science</a:t>
            </a:r>
          </a:p>
        </p:txBody>
      </p:sp>
      <p:pic>
        <p:nvPicPr>
          <p:cNvPr id="1026" name="Picture 2" descr="Kostenlos Schwarze Schallplatte, Die Auf Plattenspieler Spielt Stock-Foto">
            <a:extLst>
              <a:ext uri="{FF2B5EF4-FFF2-40B4-BE49-F238E27FC236}">
                <a16:creationId xmlns:a16="http://schemas.microsoft.com/office/drawing/2014/main" id="{427577F9-0233-6EFE-27DA-84790C160AC9}"/>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10840" r="15793" b="-1"/>
          <a:stretch/>
        </p:blipFill>
        <p:spPr bwMode="auto">
          <a:xfrm>
            <a:off x="20" y="10"/>
            <a:ext cx="7537685"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9" name="Rectangle 1038">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Inhaltsplatzhalter 2">
            <a:extLst>
              <a:ext uri="{FF2B5EF4-FFF2-40B4-BE49-F238E27FC236}">
                <a16:creationId xmlns:a16="http://schemas.microsoft.com/office/drawing/2014/main" id="{4C5B23D1-4460-1C14-E6C7-82AD986954D0}"/>
              </a:ext>
            </a:extLst>
          </p:cNvPr>
          <p:cNvSpPr>
            <a:spLocks noGrp="1"/>
          </p:cNvSpPr>
          <p:nvPr>
            <p:ph sz="half" idx="1"/>
          </p:nvPr>
        </p:nvSpPr>
        <p:spPr>
          <a:xfrm>
            <a:off x="8013433" y="2040835"/>
            <a:ext cx="3568661" cy="4748153"/>
          </a:xfrm>
        </p:spPr>
        <p:txBody>
          <a:bodyPr vert="horz" lIns="91440" tIns="45720" rIns="91440" bIns="45720" rtlCol="0" anchor="ctr">
            <a:normAutofit lnSpcReduction="10000"/>
          </a:bodyPr>
          <a:lstStyle/>
          <a:p>
            <a:pPr>
              <a:lnSpc>
                <a:spcPct val="100000"/>
              </a:lnSpc>
            </a:pPr>
            <a:r>
              <a:rPr lang="en-US" dirty="0"/>
              <a:t>Area first defined by Mike McCready in 2002</a:t>
            </a:r>
            <a:br>
              <a:rPr lang="en-US" dirty="0"/>
            </a:br>
            <a:r>
              <a:rPr lang="en-US" dirty="0"/>
              <a:t>(CEO of Polyphonic)</a:t>
            </a:r>
          </a:p>
          <a:p>
            <a:pPr>
              <a:lnSpc>
                <a:spcPct val="100000"/>
              </a:lnSpc>
            </a:pPr>
            <a:endParaRPr lang="en-US" dirty="0"/>
          </a:p>
          <a:p>
            <a:pPr>
              <a:lnSpc>
                <a:spcPct val="100000"/>
              </a:lnSpc>
            </a:pPr>
            <a:r>
              <a:rPr lang="en-US" dirty="0"/>
              <a:t>Goal/Business Model:</a:t>
            </a:r>
          </a:p>
          <a:p>
            <a:pPr lvl="1">
              <a:lnSpc>
                <a:spcPct val="100000"/>
              </a:lnSpc>
            </a:pPr>
            <a:r>
              <a:rPr lang="en-US" dirty="0"/>
              <a:t>Evaluate Hits before they are released</a:t>
            </a:r>
          </a:p>
          <a:p>
            <a:pPr lvl="1">
              <a:lnSpc>
                <a:spcPct val="100000"/>
              </a:lnSpc>
            </a:pPr>
            <a:r>
              <a:rPr lang="en-US" dirty="0"/>
              <a:t>Identify &amp; match musical preferences of certain groups</a:t>
            </a:r>
          </a:p>
          <a:p>
            <a:pPr>
              <a:lnSpc>
                <a:spcPct val="100000"/>
              </a:lnSpc>
            </a:pPr>
            <a:endParaRPr lang="en-US" dirty="0"/>
          </a:p>
          <a:p>
            <a:pPr>
              <a:lnSpc>
                <a:spcPct val="100000"/>
              </a:lnSpc>
            </a:pPr>
            <a:r>
              <a:rPr lang="en-US" dirty="0"/>
              <a:t>Original Procedure:</a:t>
            </a:r>
            <a:br>
              <a:rPr lang="en-US" dirty="0"/>
            </a:br>
            <a:r>
              <a:rPr lang="en-US" dirty="0"/>
              <a:t>Analyze mathematical structure of rhythm, changes in key &amp; melodic pattern</a:t>
            </a:r>
          </a:p>
        </p:txBody>
      </p:sp>
    </p:spTree>
    <p:extLst>
      <p:ext uri="{BB962C8B-B14F-4D97-AF65-F5344CB8AC3E}">
        <p14:creationId xmlns:p14="http://schemas.microsoft.com/office/powerpoint/2010/main" val="293406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400C91AA-CEBF-4C9B-8FF9-6D96E554AB4F}"/>
              </a:ext>
            </a:extLst>
          </p:cNvPr>
          <p:cNvSpPr>
            <a:spLocks noGrp="1"/>
          </p:cNvSpPr>
          <p:nvPr>
            <p:ph type="title"/>
          </p:nvPr>
        </p:nvSpPr>
        <p:spPr>
          <a:xfrm>
            <a:off x="609906" y="702155"/>
            <a:ext cx="11432571" cy="371855"/>
          </a:xfrm>
        </p:spPr>
        <p:txBody>
          <a:bodyPr>
            <a:normAutofit fontScale="90000"/>
          </a:bodyPr>
          <a:lstStyle/>
          <a:p>
            <a:pPr>
              <a:lnSpc>
                <a:spcPct val="90000"/>
              </a:lnSpc>
            </a:pPr>
            <a:r>
              <a:rPr lang="en-US" sz="2700" dirty="0"/>
              <a:t>Domain Exploration – Previous Data Science Projects</a:t>
            </a:r>
          </a:p>
        </p:txBody>
      </p:sp>
      <p:sp>
        <p:nvSpPr>
          <p:cNvPr id="20"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elle 4">
            <a:extLst>
              <a:ext uri="{FF2B5EF4-FFF2-40B4-BE49-F238E27FC236}">
                <a16:creationId xmlns:a16="http://schemas.microsoft.com/office/drawing/2014/main" id="{2BA84A5D-F0C2-B7BC-D604-FC58272F05D6}"/>
              </a:ext>
            </a:extLst>
          </p:cNvPr>
          <p:cNvGraphicFramePr>
            <a:graphicFrameLocks noGrp="1"/>
          </p:cNvGraphicFramePr>
          <p:nvPr>
            <p:extLst>
              <p:ext uri="{D42A27DB-BD31-4B8C-83A1-F6EECF244321}">
                <p14:modId xmlns:p14="http://schemas.microsoft.com/office/powerpoint/2010/main" val="3811270365"/>
              </p:ext>
            </p:extLst>
          </p:nvPr>
        </p:nvGraphicFramePr>
        <p:xfrm>
          <a:off x="638620" y="1074010"/>
          <a:ext cx="11403856" cy="5257800"/>
        </p:xfrm>
        <a:graphic>
          <a:graphicData uri="http://schemas.openxmlformats.org/drawingml/2006/table">
            <a:tbl>
              <a:tblPr firstRow="1" bandRow="1">
                <a:tableStyleId>{5C22544A-7EE6-4342-B048-85BDC9FD1C3A}</a:tableStyleId>
              </a:tblPr>
              <a:tblGrid>
                <a:gridCol w="2373324">
                  <a:extLst>
                    <a:ext uri="{9D8B030D-6E8A-4147-A177-3AD203B41FA5}">
                      <a16:colId xmlns:a16="http://schemas.microsoft.com/office/drawing/2014/main" val="238196901"/>
                    </a:ext>
                  </a:extLst>
                </a:gridCol>
                <a:gridCol w="2373324">
                  <a:extLst>
                    <a:ext uri="{9D8B030D-6E8A-4147-A177-3AD203B41FA5}">
                      <a16:colId xmlns:a16="http://schemas.microsoft.com/office/drawing/2014/main" val="4178796869"/>
                    </a:ext>
                  </a:extLst>
                </a:gridCol>
                <a:gridCol w="2373324">
                  <a:extLst>
                    <a:ext uri="{9D8B030D-6E8A-4147-A177-3AD203B41FA5}">
                      <a16:colId xmlns:a16="http://schemas.microsoft.com/office/drawing/2014/main" val="2197011306"/>
                    </a:ext>
                  </a:extLst>
                </a:gridCol>
                <a:gridCol w="2141942">
                  <a:extLst>
                    <a:ext uri="{9D8B030D-6E8A-4147-A177-3AD203B41FA5}">
                      <a16:colId xmlns:a16="http://schemas.microsoft.com/office/drawing/2014/main" val="3632645385"/>
                    </a:ext>
                  </a:extLst>
                </a:gridCol>
                <a:gridCol w="2141942">
                  <a:extLst>
                    <a:ext uri="{9D8B030D-6E8A-4147-A177-3AD203B41FA5}">
                      <a16:colId xmlns:a16="http://schemas.microsoft.com/office/drawing/2014/main" val="3916790586"/>
                    </a:ext>
                  </a:extLst>
                </a:gridCol>
              </a:tblGrid>
              <a:tr h="556764">
                <a:tc>
                  <a:txBody>
                    <a:bodyPr/>
                    <a:lstStyle/>
                    <a:p>
                      <a:r>
                        <a:rPr lang="en-US" sz="2800" noProof="0"/>
                        <a:t>Goals</a:t>
                      </a:r>
                      <a:endParaRPr lang="en-US" sz="2800" noProof="0" dirty="0"/>
                    </a:p>
                  </a:txBody>
                  <a:tcPr marL="167640" marR="167640" marT="83820" marB="83820"/>
                </a:tc>
                <a:tc>
                  <a:txBody>
                    <a:bodyPr/>
                    <a:lstStyle/>
                    <a:p>
                      <a:r>
                        <a:rPr lang="en-US" sz="2800" noProof="0"/>
                        <a:t>Input</a:t>
                      </a:r>
                      <a:endParaRPr lang="en-US" sz="2800" noProof="0" dirty="0"/>
                    </a:p>
                  </a:txBody>
                  <a:tcPr marL="167640" marR="167640" marT="83820" marB="83820"/>
                </a:tc>
                <a:tc>
                  <a:txBody>
                    <a:bodyPr/>
                    <a:lstStyle/>
                    <a:p>
                      <a:r>
                        <a:rPr lang="en-US" sz="2800" noProof="0"/>
                        <a:t>Features</a:t>
                      </a:r>
                      <a:endParaRPr lang="en-US" sz="2800" noProof="0" dirty="0"/>
                    </a:p>
                  </a:txBody>
                  <a:tcPr marL="167640" marR="167640" marT="83820" marB="83820"/>
                </a:tc>
                <a:tc>
                  <a:txBody>
                    <a:bodyPr/>
                    <a:lstStyle/>
                    <a:p>
                      <a:r>
                        <a:rPr lang="en-US" sz="2800" noProof="0"/>
                        <a:t>Methods</a:t>
                      </a:r>
                      <a:endParaRPr lang="en-US" sz="2800" noProof="0" dirty="0"/>
                    </a:p>
                  </a:txBody>
                  <a:tcPr marL="167640" marR="167640" marT="83820" marB="83820"/>
                </a:tc>
                <a:tc>
                  <a:txBody>
                    <a:bodyPr/>
                    <a:lstStyle/>
                    <a:p>
                      <a:r>
                        <a:rPr lang="en-US" sz="2800" noProof="0"/>
                        <a:t>Result</a:t>
                      </a:r>
                      <a:endParaRPr lang="en-US" sz="2800" noProof="0" dirty="0"/>
                    </a:p>
                  </a:txBody>
                  <a:tcPr marL="167640" marR="167640" marT="83820" marB="83820"/>
                </a:tc>
                <a:extLst>
                  <a:ext uri="{0D108BD9-81ED-4DB2-BD59-A6C34878D82A}">
                    <a16:rowId xmlns:a16="http://schemas.microsoft.com/office/drawing/2014/main" val="1551240089"/>
                  </a:ext>
                </a:extLst>
              </a:tr>
              <a:tr h="632687">
                <a:tc>
                  <a:txBody>
                    <a:bodyPr/>
                    <a:lstStyle/>
                    <a:p>
                      <a:r>
                        <a:rPr lang="en-US" sz="1600" noProof="0"/>
                        <a:t>Predict Song Popularity (&gt;90%)</a:t>
                      </a:r>
                      <a:endParaRPr lang="en-US" sz="1600" noProof="0" dirty="0"/>
                    </a:p>
                  </a:txBody>
                  <a:tcPr marL="167640" marR="167640" marT="83820" marB="83820" anchor="ctr"/>
                </a:tc>
                <a:tc>
                  <a:txBody>
                    <a:bodyPr/>
                    <a:lstStyle/>
                    <a:p>
                      <a:r>
                        <a:rPr lang="en-US" sz="1600" noProof="0"/>
                        <a:t>SF Developer Application Programming Interface</a:t>
                      </a:r>
                      <a:endParaRPr lang="en-US" sz="1600" noProof="0" dirty="0"/>
                    </a:p>
                  </a:txBody>
                  <a:tcPr marL="167640" marR="167640" marT="83820" marB="83820" anchor="ctr"/>
                </a:tc>
                <a:tc>
                  <a:txBody>
                    <a:bodyPr/>
                    <a:lstStyle/>
                    <a:p>
                      <a:r>
                        <a:rPr lang="en-US" sz="1600" noProof="0" dirty="0"/>
                        <a:t>Explicitness, Instrumentals, Danceability</a:t>
                      </a:r>
                    </a:p>
                  </a:txBody>
                  <a:tcPr marL="167640" marR="167640" marT="83820" marB="83820" anchor="ctr"/>
                </a:tc>
                <a:tc>
                  <a:txBody>
                    <a:bodyPr/>
                    <a:lstStyle/>
                    <a:p>
                      <a:r>
                        <a:rPr lang="en-US" sz="1600" noProof="0"/>
                        <a:t>KNN, Random Forest, Gradient Boosted Trees, Logistic Regr.</a:t>
                      </a:r>
                      <a:endParaRPr lang="en-US" sz="1600" noProof="0" dirty="0"/>
                    </a:p>
                  </a:txBody>
                  <a:tcPr marL="167640" marR="167640" marT="83820" marB="83820" anchor="ctr"/>
                </a:tc>
                <a:tc>
                  <a:txBody>
                    <a:bodyPr/>
                    <a:lstStyle/>
                    <a:p>
                      <a:r>
                        <a:rPr lang="en-US" sz="1600" noProof="0"/>
                        <a:t>Max. 72% Accuracy</a:t>
                      </a:r>
                      <a:endParaRPr lang="en-US" sz="1600" noProof="0" dirty="0"/>
                    </a:p>
                  </a:txBody>
                  <a:tcPr marL="167640" marR="167640" marT="83820" marB="83820" anchor="ctr"/>
                </a:tc>
                <a:extLst>
                  <a:ext uri="{0D108BD9-81ED-4DB2-BD59-A6C34878D82A}">
                    <a16:rowId xmlns:a16="http://schemas.microsoft.com/office/drawing/2014/main" val="2333175254"/>
                  </a:ext>
                </a:extLst>
              </a:tr>
              <a:tr h="816741">
                <a:tc>
                  <a:txBody>
                    <a:bodyPr/>
                    <a:lstStyle/>
                    <a:p>
                      <a:r>
                        <a:rPr lang="en-US" sz="1600" noProof="0"/>
                        <a:t>Predict Hit in Billboard Hot 100</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a:t>Million Song Data Set (MSD), SF  API (Extra)</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All API Features &amp; Artist Score (Custom) &amp; Release </a:t>
                      </a:r>
                      <a:r>
                        <a:rPr lang="en-US" sz="1600" dirty="0" err="1"/>
                        <a:t>Tiem</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a:t>EM, LR, GDA, SVM, DT and NN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(RF)</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69 - 77% Accuracy</a:t>
                      </a:r>
                      <a:br>
                        <a:rPr lang="en-US" sz="1600" noProof="0" dirty="0"/>
                      </a:br>
                      <a:r>
                        <a:rPr lang="en-US" sz="1600" noProof="0" dirty="0"/>
                        <a:t>(81 – 89% Accuracy)</a:t>
                      </a:r>
                    </a:p>
                  </a:txBody>
                  <a:tcPr marL="167640" marR="167640" marT="83820" marB="83820" anchor="ctr"/>
                </a:tc>
                <a:extLst>
                  <a:ext uri="{0D108BD9-81ED-4DB2-BD59-A6C34878D82A}">
                    <a16:rowId xmlns:a16="http://schemas.microsoft.com/office/drawing/2014/main" val="3422675867"/>
                  </a:ext>
                </a:extLst>
              </a:tr>
              <a:tr h="632687">
                <a:tc>
                  <a:txBody>
                    <a:bodyPr/>
                    <a:lstStyle/>
                    <a:p>
                      <a:r>
                        <a:rPr lang="en-US" sz="1600" noProof="0" dirty="0"/>
                        <a:t>Determine Variation of Attributes to Streams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Spotify API (Custom Python Code)</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Genre (SF) &amp; All API Features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err="1"/>
                        <a:t>Correlation</a:t>
                      </a:r>
                      <a:r>
                        <a:rPr lang="de-DE" sz="1600" dirty="0"/>
                        <a:t> Analysis, Linear Regression</a:t>
                      </a:r>
                      <a:endParaRPr lang="en-US" sz="1600" noProof="0" dirty="0"/>
                    </a:p>
                  </a:txBody>
                  <a:tcPr marL="167640" marR="167640" marT="83820" marB="83820" anchor="ctr"/>
                </a:tc>
                <a:tc>
                  <a:txBody>
                    <a:bodyPr/>
                    <a:lstStyle/>
                    <a:p>
                      <a:r>
                        <a:rPr lang="en-US" sz="1600" noProof="0"/>
                        <a:t>Low Explanatory Power</a:t>
                      </a:r>
                      <a:endParaRPr lang="en-US" sz="1600" noProof="0" dirty="0"/>
                    </a:p>
                  </a:txBody>
                  <a:tcPr marL="167640" marR="167640" marT="83820" marB="83820" anchor="ctr"/>
                </a:tc>
                <a:extLst>
                  <a:ext uri="{0D108BD9-81ED-4DB2-BD59-A6C34878D82A}">
                    <a16:rowId xmlns:a16="http://schemas.microsoft.com/office/drawing/2014/main" val="4292982442"/>
                  </a:ext>
                </a:extLst>
              </a:tr>
              <a:tr h="632687">
                <a:tc>
                  <a:txBody>
                    <a:bodyPr/>
                    <a:lstStyle/>
                    <a:p>
                      <a:r>
                        <a:rPr lang="en-US" sz="1600" noProof="0" dirty="0"/>
                        <a:t>Determine Variation of Attributes to Popularity</a:t>
                      </a:r>
                    </a:p>
                  </a:txBody>
                  <a:tcPr marL="167640" marR="167640" marT="83820" marB="83820" anchor="ctr"/>
                </a:tc>
                <a:tc>
                  <a:txBody>
                    <a:bodyPr/>
                    <a:lstStyle/>
                    <a:p>
                      <a:r>
                        <a:rPr lang="en-US" sz="1600" noProof="0" dirty="0"/>
                        <a:t>Spotify WEB API (Custom Code)</a:t>
                      </a:r>
                    </a:p>
                    <a:p>
                      <a:r>
                        <a:rPr lang="en-US" sz="1600" noProof="0" dirty="0"/>
                        <a:t>ONE Artist</a:t>
                      </a:r>
                    </a:p>
                  </a:txBody>
                  <a:tcPr marL="167640" marR="167640" marT="83820" marB="83820" anchor="ctr"/>
                </a:tc>
                <a:tc>
                  <a:txBody>
                    <a:bodyPr/>
                    <a:lstStyle/>
                    <a:p>
                      <a:r>
                        <a:rPr lang="en-US" sz="1600" noProof="0" dirty="0"/>
                        <a:t>All API Features</a:t>
                      </a:r>
                    </a:p>
                  </a:txBody>
                  <a:tcPr marL="167640" marR="167640" marT="83820" marB="83820" anchor="ctr"/>
                </a:tc>
                <a:tc>
                  <a:txBody>
                    <a:bodyPr/>
                    <a:lstStyle/>
                    <a:p>
                      <a:r>
                        <a:rPr lang="de-DE" sz="1600" dirty="0"/>
                        <a:t>Beta </a:t>
                      </a:r>
                      <a:r>
                        <a:rPr lang="de-DE" sz="1600" dirty="0" err="1"/>
                        <a:t>regression</a:t>
                      </a:r>
                      <a:r>
                        <a:rPr lang="de-DE" sz="1600" dirty="0"/>
                        <a:t> </a:t>
                      </a:r>
                      <a:r>
                        <a:rPr lang="de-DE" sz="1600" dirty="0" err="1"/>
                        <a:t>model</a:t>
                      </a:r>
                      <a:r>
                        <a:rPr lang="de-DE" sz="1600" dirty="0"/>
                        <a:t>, GLMM, Beta GLMM</a:t>
                      </a:r>
                      <a:endParaRPr lang="en-US" sz="1600" noProof="0" dirty="0"/>
                    </a:p>
                  </a:txBody>
                  <a:tcPr marL="167640" marR="167640" marT="83820" marB="83820" anchor="ctr"/>
                </a:tc>
                <a:tc>
                  <a:txBody>
                    <a:bodyPr/>
                    <a:lstStyle/>
                    <a:p>
                      <a:r>
                        <a:rPr lang="en-US" sz="1600" noProof="0" dirty="0"/>
                        <a:t>Mixed Explanatory Power (some Pos, some neg, rest </a:t>
                      </a:r>
                      <a:r>
                        <a:rPr lang="en-US" sz="1600" noProof="0" dirty="0" err="1"/>
                        <a:t>irrelev</a:t>
                      </a:r>
                      <a:r>
                        <a:rPr lang="en-US" sz="1600" noProof="0" dirty="0"/>
                        <a:t>)</a:t>
                      </a:r>
                    </a:p>
                  </a:txBody>
                  <a:tcPr marL="167640" marR="167640" marT="83820" marB="83820" anchor="ctr"/>
                </a:tc>
                <a:extLst>
                  <a:ext uri="{0D108BD9-81ED-4DB2-BD59-A6C34878D82A}">
                    <a16:rowId xmlns:a16="http://schemas.microsoft.com/office/drawing/2014/main" val="2853136905"/>
                  </a:ext>
                </a:extLst>
              </a:tr>
              <a:tr h="63268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a:t>Determine Features of Successful Playlists</a:t>
                      </a:r>
                      <a:endParaRPr lang="en-US" sz="1600" noProof="0" dirty="0"/>
                    </a:p>
                  </a:txBody>
                  <a:tcPr marL="167640" marR="167640" marT="83820" marB="83820" anchor="ctr"/>
                </a:tc>
                <a:tc>
                  <a:txBody>
                    <a:bodyPr/>
                    <a:lstStyle/>
                    <a:p>
                      <a:r>
                        <a:rPr lang="en-US" sz="1600" noProof="0" dirty="0"/>
                        <a:t>Spotify &amp; Surveys</a:t>
                      </a:r>
                    </a:p>
                  </a:txBody>
                  <a:tcPr marL="167640" marR="167640" marT="83820" marB="83820" anchor="ctr"/>
                </a:tc>
                <a:tc>
                  <a:txBody>
                    <a:bodyPr/>
                    <a:lstStyle/>
                    <a:p>
                      <a:endParaRPr lang="en-US" sz="1600" noProof="0" dirty="0"/>
                    </a:p>
                  </a:txBody>
                  <a:tcPr marL="167640" marR="167640" marT="83820" marB="83820" anchor="ctr"/>
                </a:tc>
                <a:tc>
                  <a:txBody>
                    <a:bodyPr/>
                    <a:lstStyle/>
                    <a:p>
                      <a:r>
                        <a:rPr lang="en-US" sz="1600" noProof="0" dirty="0"/>
                        <a:t>Plotting</a:t>
                      </a:r>
                    </a:p>
                  </a:txBody>
                  <a:tcPr marL="167640" marR="167640" marT="83820" marB="83820" anchor="ctr"/>
                </a:tc>
                <a:tc>
                  <a:txBody>
                    <a:bodyPr/>
                    <a:lstStyle/>
                    <a:p>
                      <a:r>
                        <a:rPr lang="en-US" sz="1600" noProof="0"/>
                        <a:t>Intimacy, Focus &amp; Variety</a:t>
                      </a:r>
                      <a:endParaRPr lang="en-US" sz="1600" noProof="0" dirty="0"/>
                    </a:p>
                  </a:txBody>
                  <a:tcPr marL="167640" marR="167640" marT="83820" marB="83820" anchor="ctr"/>
                </a:tc>
                <a:extLst>
                  <a:ext uri="{0D108BD9-81ED-4DB2-BD59-A6C34878D82A}">
                    <a16:rowId xmlns:a16="http://schemas.microsoft.com/office/drawing/2014/main" val="1272218878"/>
                  </a:ext>
                </a:extLst>
              </a:tr>
              <a:tr h="63268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a:t>Characterize Trendy Music Clusters</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Spotify API</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All API Features</a:t>
                      </a:r>
                      <a:endParaRPr lang="en-US" sz="1600" noProof="0" dirty="0"/>
                    </a:p>
                  </a:txBody>
                  <a:tcPr marL="167640" marR="167640" marT="83820" marB="83820" anchor="ctr"/>
                </a:tc>
                <a:tc>
                  <a:txBody>
                    <a:bodyPr/>
                    <a:lstStyle/>
                    <a:p>
                      <a:r>
                        <a:rPr lang="en-US" sz="1600" noProof="0" dirty="0"/>
                        <a:t>KNN</a:t>
                      </a:r>
                    </a:p>
                  </a:txBody>
                  <a:tcPr marL="167640" marR="167640" marT="83820" marB="83820" anchor="ctr"/>
                </a:tc>
                <a:tc>
                  <a:txBody>
                    <a:bodyPr/>
                    <a:lstStyle/>
                    <a:p>
                      <a:r>
                        <a:rPr lang="en-US" sz="1600" noProof="0" dirty="0"/>
                        <a:t>Variety of Size &amp; Attributes</a:t>
                      </a:r>
                    </a:p>
                  </a:txBody>
                  <a:tcPr marL="167640" marR="167640" marT="83820" marB="83820" anchor="ctr"/>
                </a:tc>
                <a:extLst>
                  <a:ext uri="{0D108BD9-81ED-4DB2-BD59-A6C34878D82A}">
                    <a16:rowId xmlns:a16="http://schemas.microsoft.com/office/drawing/2014/main" val="4244330832"/>
                  </a:ext>
                </a:extLst>
              </a:tr>
            </a:tbl>
          </a:graphicData>
        </a:graphic>
      </p:graphicFrame>
    </p:spTree>
    <p:extLst>
      <p:ext uri="{BB962C8B-B14F-4D97-AF65-F5344CB8AC3E}">
        <p14:creationId xmlns:p14="http://schemas.microsoft.com/office/powerpoint/2010/main" val="1143522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9" name="Rectangle 212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13067CBB-3B19-6E26-61B0-427716940C5E}"/>
              </a:ext>
            </a:extLst>
          </p:cNvPr>
          <p:cNvSpPr>
            <a:spLocks noGrp="1"/>
          </p:cNvSpPr>
          <p:nvPr>
            <p:ph type="title"/>
          </p:nvPr>
        </p:nvSpPr>
        <p:spPr>
          <a:xfrm>
            <a:off x="8013433" y="702156"/>
            <a:ext cx="3568661" cy="1188720"/>
          </a:xfrm>
        </p:spPr>
        <p:txBody>
          <a:bodyPr vert="horz" lIns="91440" tIns="45720" rIns="91440" bIns="45720" rtlCol="0" anchor="b">
            <a:normAutofit/>
          </a:bodyPr>
          <a:lstStyle/>
          <a:p>
            <a:r>
              <a:rPr lang="en-US" sz="2800" b="0" kern="1200" cap="all" dirty="0">
                <a:solidFill>
                  <a:schemeClr val="tx1">
                    <a:lumMod val="75000"/>
                    <a:lumOff val="25000"/>
                  </a:schemeClr>
                </a:solidFill>
                <a:latin typeface="+mj-lt"/>
                <a:ea typeface="+mj-ea"/>
                <a:cs typeface="+mj-cs"/>
              </a:rPr>
              <a:t>Domain Exploration</a:t>
            </a:r>
          </a:p>
        </p:txBody>
      </p:sp>
      <p:pic>
        <p:nvPicPr>
          <p:cNvPr id="2050" name="Picture 2" descr="Kostenlos Kostenloses Stock Foto zu anwendung, app, berühren Stock-Foto">
            <a:extLst>
              <a:ext uri="{FF2B5EF4-FFF2-40B4-BE49-F238E27FC236}">
                <a16:creationId xmlns:a16="http://schemas.microsoft.com/office/drawing/2014/main" id="{BDC10BC0-6C05-A6F3-BBAB-49DF94E26E0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652" b="36617"/>
          <a:stretch/>
        </p:blipFill>
        <p:spPr bwMode="auto">
          <a:xfrm>
            <a:off x="20" y="10"/>
            <a:ext cx="7537685" cy="6857990"/>
          </a:xfrm>
          <a:prstGeom prst="rect">
            <a:avLst/>
          </a:prstGeom>
          <a:noFill/>
          <a:extLst>
            <a:ext uri="{909E8E84-426E-40DD-AFC4-6F175D3DCCD1}">
              <a14:hiddenFill xmlns:a14="http://schemas.microsoft.com/office/drawing/2010/main">
                <a:solidFill>
                  <a:srgbClr val="FFFFFF"/>
                </a:solidFill>
              </a14:hiddenFill>
            </a:ext>
          </a:extLst>
        </p:spPr>
      </p:pic>
      <p:sp>
        <p:nvSpPr>
          <p:cNvPr id="2131" name="Rectangle 213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Inhaltsplatzhalter 2">
            <a:extLst>
              <a:ext uri="{FF2B5EF4-FFF2-40B4-BE49-F238E27FC236}">
                <a16:creationId xmlns:a16="http://schemas.microsoft.com/office/drawing/2014/main" id="{CED681B1-4DA5-8A03-5D6F-125256CD844E}"/>
              </a:ext>
            </a:extLst>
          </p:cNvPr>
          <p:cNvSpPr txBox="1">
            <a:spLocks/>
          </p:cNvSpPr>
          <p:nvPr/>
        </p:nvSpPr>
        <p:spPr>
          <a:xfrm>
            <a:off x="8013433" y="2340864"/>
            <a:ext cx="3568661" cy="3634486"/>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Go for Use Case</a:t>
            </a:r>
          </a:p>
          <a:p>
            <a:endParaRPr lang="en-US" dirty="0"/>
          </a:p>
          <a:p>
            <a:r>
              <a:rPr lang="en-US" dirty="0"/>
              <a:t>Decision of Data Base</a:t>
            </a:r>
          </a:p>
          <a:p>
            <a:endParaRPr lang="en-US" dirty="0"/>
          </a:p>
          <a:p>
            <a:r>
              <a:rPr lang="en-US" dirty="0"/>
              <a:t>Limitations:</a:t>
            </a:r>
          </a:p>
          <a:p>
            <a:pPr lvl="1"/>
            <a:r>
              <a:rPr lang="en-US" dirty="0"/>
              <a:t>Bias due to Spotify API</a:t>
            </a:r>
          </a:p>
          <a:p>
            <a:pPr lvl="2"/>
            <a:r>
              <a:rPr lang="en-US" dirty="0"/>
              <a:t>Limited to Data Base Info</a:t>
            </a:r>
            <a:br>
              <a:rPr lang="en-US" dirty="0"/>
            </a:br>
            <a:r>
              <a:rPr lang="en-US" dirty="0"/>
              <a:t>e.g. No Genre</a:t>
            </a:r>
          </a:p>
          <a:p>
            <a:pPr lvl="2"/>
            <a:r>
              <a:rPr lang="en-US" dirty="0"/>
              <a:t>No Details of Calculation</a:t>
            </a:r>
          </a:p>
          <a:p>
            <a:pPr lvl="1"/>
            <a:r>
              <a:rPr lang="en-US" dirty="0"/>
              <a:t>Excludes Soft Factors</a:t>
            </a:r>
          </a:p>
          <a:p>
            <a:pPr lvl="1"/>
            <a:endParaRPr lang="en-US" dirty="0"/>
          </a:p>
        </p:txBody>
      </p:sp>
    </p:spTree>
    <p:extLst>
      <p:ext uri="{BB962C8B-B14F-4D97-AF65-F5344CB8AC3E}">
        <p14:creationId xmlns:p14="http://schemas.microsoft.com/office/powerpoint/2010/main" val="3713741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400C91AA-CEBF-4C9B-8FF9-6D96E554AB4F}"/>
              </a:ext>
            </a:extLst>
          </p:cNvPr>
          <p:cNvSpPr>
            <a:spLocks noGrp="1"/>
          </p:cNvSpPr>
          <p:nvPr>
            <p:ph type="title"/>
          </p:nvPr>
        </p:nvSpPr>
        <p:spPr>
          <a:xfrm>
            <a:off x="609906" y="702155"/>
            <a:ext cx="3568661" cy="1269713"/>
          </a:xfrm>
        </p:spPr>
        <p:txBody>
          <a:bodyPr>
            <a:normAutofit/>
          </a:bodyPr>
          <a:lstStyle/>
          <a:p>
            <a:pPr>
              <a:lnSpc>
                <a:spcPct val="90000"/>
              </a:lnSpc>
            </a:pPr>
            <a:r>
              <a:rPr lang="en-US" sz="2700" dirty="0"/>
              <a:t>Domain Exploration – Previous Data Science Projects</a:t>
            </a:r>
          </a:p>
        </p:txBody>
      </p:sp>
      <p:sp>
        <p:nvSpPr>
          <p:cNvPr id="20"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Inhaltsplatzhalter 2">
            <a:extLst>
              <a:ext uri="{FF2B5EF4-FFF2-40B4-BE49-F238E27FC236}">
                <a16:creationId xmlns:a16="http://schemas.microsoft.com/office/drawing/2014/main" id="{AA351360-A968-4C46-99F6-032A8D975217}"/>
              </a:ext>
            </a:extLst>
          </p:cNvPr>
          <p:cNvSpPr>
            <a:spLocks noGrp="1"/>
          </p:cNvSpPr>
          <p:nvPr>
            <p:ph idx="1"/>
          </p:nvPr>
        </p:nvSpPr>
        <p:spPr>
          <a:xfrm>
            <a:off x="609906" y="2340864"/>
            <a:ext cx="3568661" cy="3634486"/>
          </a:xfrm>
        </p:spPr>
        <p:txBody>
          <a:bodyPr>
            <a:normAutofit/>
          </a:bodyPr>
          <a:lstStyle/>
          <a:p>
            <a:r>
              <a:rPr lang="en-US" dirty="0"/>
              <a:t>Multiple Approaches</a:t>
            </a:r>
          </a:p>
          <a:p>
            <a:endParaRPr lang="en-US" dirty="0"/>
          </a:p>
          <a:p>
            <a:r>
              <a:rPr lang="en-US" dirty="0"/>
              <a:t>Different Goals &amp; </a:t>
            </a:r>
            <a:br>
              <a:rPr lang="en-US" dirty="0"/>
            </a:br>
            <a:r>
              <a:rPr lang="en-US" dirty="0"/>
              <a:t>Data Input</a:t>
            </a:r>
          </a:p>
          <a:p>
            <a:endParaRPr lang="en-US" dirty="0"/>
          </a:p>
          <a:p>
            <a:r>
              <a:rPr lang="en-US" dirty="0"/>
              <a:t>Different Results</a:t>
            </a:r>
          </a:p>
        </p:txBody>
      </p:sp>
      <p:graphicFrame>
        <p:nvGraphicFramePr>
          <p:cNvPr id="4" name="Tabelle 4">
            <a:extLst>
              <a:ext uri="{FF2B5EF4-FFF2-40B4-BE49-F238E27FC236}">
                <a16:creationId xmlns:a16="http://schemas.microsoft.com/office/drawing/2014/main" id="{2BA84A5D-F0C2-B7BC-D604-FC58272F05D6}"/>
              </a:ext>
            </a:extLst>
          </p:cNvPr>
          <p:cNvGraphicFramePr>
            <a:graphicFrameLocks noGrp="1"/>
          </p:cNvGraphicFramePr>
          <p:nvPr>
            <p:extLst>
              <p:ext uri="{D42A27DB-BD31-4B8C-83A1-F6EECF244321}">
                <p14:modId xmlns:p14="http://schemas.microsoft.com/office/powerpoint/2010/main" val="2250300671"/>
              </p:ext>
            </p:extLst>
          </p:nvPr>
        </p:nvGraphicFramePr>
        <p:xfrm>
          <a:off x="4497121" y="702155"/>
          <a:ext cx="7545355" cy="6010656"/>
        </p:xfrm>
        <a:graphic>
          <a:graphicData uri="http://schemas.openxmlformats.org/drawingml/2006/table">
            <a:tbl>
              <a:tblPr firstRow="1" bandRow="1">
                <a:tableStyleId>{5C22544A-7EE6-4342-B048-85BDC9FD1C3A}</a:tableStyleId>
              </a:tblPr>
              <a:tblGrid>
                <a:gridCol w="2689953">
                  <a:extLst>
                    <a:ext uri="{9D8B030D-6E8A-4147-A177-3AD203B41FA5}">
                      <a16:colId xmlns:a16="http://schemas.microsoft.com/office/drawing/2014/main" val="238196901"/>
                    </a:ext>
                  </a:extLst>
                </a:gridCol>
                <a:gridCol w="2427701">
                  <a:extLst>
                    <a:ext uri="{9D8B030D-6E8A-4147-A177-3AD203B41FA5}">
                      <a16:colId xmlns:a16="http://schemas.microsoft.com/office/drawing/2014/main" val="3632645385"/>
                    </a:ext>
                  </a:extLst>
                </a:gridCol>
                <a:gridCol w="2427701">
                  <a:extLst>
                    <a:ext uri="{9D8B030D-6E8A-4147-A177-3AD203B41FA5}">
                      <a16:colId xmlns:a16="http://schemas.microsoft.com/office/drawing/2014/main" val="3916790586"/>
                    </a:ext>
                  </a:extLst>
                </a:gridCol>
              </a:tblGrid>
              <a:tr h="737616">
                <a:tc>
                  <a:txBody>
                    <a:bodyPr/>
                    <a:lstStyle/>
                    <a:p>
                      <a:r>
                        <a:rPr lang="en-US" sz="3300" noProof="0" dirty="0"/>
                        <a:t>Goals</a:t>
                      </a:r>
                    </a:p>
                  </a:txBody>
                  <a:tcPr marL="167640" marR="167640" marT="83820" marB="83820"/>
                </a:tc>
                <a:tc>
                  <a:txBody>
                    <a:bodyPr/>
                    <a:lstStyle/>
                    <a:p>
                      <a:r>
                        <a:rPr lang="en-US" sz="3300" noProof="0"/>
                        <a:t>Input</a:t>
                      </a:r>
                    </a:p>
                  </a:txBody>
                  <a:tcPr marL="167640" marR="167640" marT="83820" marB="83820"/>
                </a:tc>
                <a:tc>
                  <a:txBody>
                    <a:bodyPr/>
                    <a:lstStyle/>
                    <a:p>
                      <a:r>
                        <a:rPr lang="en-US" sz="3300" noProof="0" dirty="0"/>
                        <a:t>Result</a:t>
                      </a:r>
                    </a:p>
                  </a:txBody>
                  <a:tcPr marL="167640" marR="167640" marT="83820" marB="83820"/>
                </a:tc>
                <a:extLst>
                  <a:ext uri="{0D108BD9-81ED-4DB2-BD59-A6C34878D82A}">
                    <a16:rowId xmlns:a16="http://schemas.microsoft.com/office/drawing/2014/main" val="1551240089"/>
                  </a:ext>
                </a:extLst>
              </a:tr>
              <a:tr h="838200">
                <a:tc>
                  <a:txBody>
                    <a:bodyPr/>
                    <a:lstStyle/>
                    <a:p>
                      <a:r>
                        <a:rPr lang="en-US" sz="2000" noProof="0" dirty="0"/>
                        <a:t>Predict Song Popularity (&gt;90%)</a:t>
                      </a:r>
                    </a:p>
                  </a:txBody>
                  <a:tcPr marL="167640" marR="167640" marT="83820" marB="83820" anchor="ctr"/>
                </a:tc>
                <a:tc>
                  <a:txBody>
                    <a:bodyPr/>
                    <a:lstStyle/>
                    <a:p>
                      <a:r>
                        <a:rPr lang="en-US" sz="2000" noProof="0" dirty="0"/>
                        <a:t>Spotify API</a:t>
                      </a:r>
                    </a:p>
                  </a:txBody>
                  <a:tcPr marL="167640" marR="167640" marT="83820" marB="83820" anchor="ctr"/>
                </a:tc>
                <a:tc>
                  <a:txBody>
                    <a:bodyPr/>
                    <a:lstStyle/>
                    <a:p>
                      <a:r>
                        <a:rPr lang="en-US" sz="2000" noProof="0" dirty="0"/>
                        <a:t>Max. 72% Accuracy</a:t>
                      </a:r>
                    </a:p>
                  </a:txBody>
                  <a:tcPr marL="167640" marR="167640" marT="83820" marB="83820" anchor="ctr"/>
                </a:tc>
                <a:extLst>
                  <a:ext uri="{0D108BD9-81ED-4DB2-BD59-A6C34878D82A}">
                    <a16:rowId xmlns:a16="http://schemas.microsoft.com/office/drawing/2014/main" val="2333175254"/>
                  </a:ext>
                </a:extLst>
              </a:tr>
              <a:tr h="838200">
                <a:tc>
                  <a:txBody>
                    <a:bodyPr/>
                    <a:lstStyle/>
                    <a:p>
                      <a:r>
                        <a:rPr lang="en-US" sz="2000" noProof="0" dirty="0"/>
                        <a:t>Predict Hit in Billboard Hot 100</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 &amp; Million Song Data Set (MSD)</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69 - 77% Accuracy</a:t>
                      </a:r>
                      <a:br>
                        <a:rPr lang="en-US" sz="2000" noProof="0" dirty="0"/>
                      </a:br>
                      <a:r>
                        <a:rPr lang="en-US" sz="2000" noProof="0" dirty="0"/>
                        <a:t>81 – 89% Accuracy</a:t>
                      </a:r>
                    </a:p>
                  </a:txBody>
                  <a:tcPr marL="167640" marR="167640" marT="83820" marB="83820" anchor="ctr"/>
                </a:tc>
                <a:extLst>
                  <a:ext uri="{0D108BD9-81ED-4DB2-BD59-A6C34878D82A}">
                    <a16:rowId xmlns:a16="http://schemas.microsoft.com/office/drawing/2014/main" val="3422675867"/>
                  </a:ext>
                </a:extLst>
              </a:tr>
              <a:tr h="838200">
                <a:tc>
                  <a:txBody>
                    <a:bodyPr/>
                    <a:lstStyle/>
                    <a:p>
                      <a:r>
                        <a:rPr lang="en-US" sz="2000" noProof="0" dirty="0"/>
                        <a:t>Determine Variation of Attributes to Streams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a:t>
                      </a:r>
                    </a:p>
                  </a:txBody>
                  <a:tcPr marL="167640" marR="167640" marT="83820" marB="83820" anchor="ctr"/>
                </a:tc>
                <a:tc>
                  <a:txBody>
                    <a:bodyPr/>
                    <a:lstStyle/>
                    <a:p>
                      <a:r>
                        <a:rPr lang="en-US" sz="2000" noProof="0" dirty="0"/>
                        <a:t>Low Explanatory Power</a:t>
                      </a:r>
                    </a:p>
                  </a:txBody>
                  <a:tcPr marL="167640" marR="167640" marT="83820" marB="83820" anchor="ctr"/>
                </a:tc>
                <a:extLst>
                  <a:ext uri="{0D108BD9-81ED-4DB2-BD59-A6C34878D82A}">
                    <a16:rowId xmlns:a16="http://schemas.microsoft.com/office/drawing/2014/main" val="4292982442"/>
                  </a:ext>
                </a:extLst>
              </a:tr>
              <a:tr h="838200">
                <a:tc>
                  <a:txBody>
                    <a:bodyPr/>
                    <a:lstStyle/>
                    <a:p>
                      <a:r>
                        <a:rPr lang="en-US" sz="2000" noProof="0" dirty="0"/>
                        <a:t>Determine Variation of Attributes to Popularity</a:t>
                      </a:r>
                    </a:p>
                  </a:txBody>
                  <a:tcPr marL="167640" marR="167640" marT="83820" marB="83820" anchor="ctr"/>
                </a:tc>
                <a:tc>
                  <a:txBody>
                    <a:bodyPr/>
                    <a:lstStyle/>
                    <a:p>
                      <a:r>
                        <a:rPr lang="en-US" sz="2000" noProof="0" dirty="0"/>
                        <a:t>Spotify API</a:t>
                      </a:r>
                    </a:p>
                  </a:txBody>
                  <a:tcPr marL="167640" marR="167640" marT="83820" marB="83820" anchor="ctr"/>
                </a:tc>
                <a:tc>
                  <a:txBody>
                    <a:bodyPr/>
                    <a:lstStyle/>
                    <a:p>
                      <a:r>
                        <a:rPr lang="en-US" sz="2000" noProof="0" dirty="0"/>
                        <a:t>Mixed Explanatory Power</a:t>
                      </a:r>
                    </a:p>
                  </a:txBody>
                  <a:tcPr marL="167640" marR="167640" marT="83820" marB="83820" anchor="ctr"/>
                </a:tc>
                <a:extLst>
                  <a:ext uri="{0D108BD9-81ED-4DB2-BD59-A6C34878D82A}">
                    <a16:rowId xmlns:a16="http://schemas.microsoft.com/office/drawing/2014/main" val="2853136905"/>
                  </a:ext>
                </a:extLst>
              </a:tr>
              <a:tr h="838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Determine Features of Successful Playlists</a:t>
                      </a:r>
                    </a:p>
                  </a:txBody>
                  <a:tcPr marL="167640" marR="167640" marT="83820" marB="83820" anchor="ctr"/>
                </a:tc>
                <a:tc>
                  <a:txBody>
                    <a:bodyPr/>
                    <a:lstStyle/>
                    <a:p>
                      <a:r>
                        <a:rPr lang="en-US" sz="2000" noProof="0" dirty="0"/>
                        <a:t>Spotify API &amp; Surveys</a:t>
                      </a:r>
                    </a:p>
                  </a:txBody>
                  <a:tcPr marL="167640" marR="167640" marT="83820" marB="83820" anchor="ctr"/>
                </a:tc>
                <a:tc>
                  <a:txBody>
                    <a:bodyPr/>
                    <a:lstStyle/>
                    <a:p>
                      <a:r>
                        <a:rPr lang="en-US" sz="2000" noProof="0" dirty="0"/>
                        <a:t>Intimacy, Focus &amp; Variety</a:t>
                      </a:r>
                    </a:p>
                  </a:txBody>
                  <a:tcPr marL="167640" marR="167640" marT="83820" marB="83820" anchor="ctr"/>
                </a:tc>
                <a:extLst>
                  <a:ext uri="{0D108BD9-81ED-4DB2-BD59-A6C34878D82A}">
                    <a16:rowId xmlns:a16="http://schemas.microsoft.com/office/drawing/2014/main" val="1272218878"/>
                  </a:ext>
                </a:extLst>
              </a:tr>
              <a:tr h="838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Characterize Trendy Music Clusters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a:t>
                      </a:r>
                    </a:p>
                    <a:p>
                      <a:endParaRPr lang="en-US" sz="2000" noProof="0" dirty="0"/>
                    </a:p>
                  </a:txBody>
                  <a:tcPr marL="167640" marR="167640" marT="83820" marB="83820" anchor="ctr"/>
                </a:tc>
                <a:tc>
                  <a:txBody>
                    <a:bodyPr/>
                    <a:lstStyle/>
                    <a:p>
                      <a:r>
                        <a:rPr lang="en-US" sz="2000" noProof="0" dirty="0"/>
                        <a:t>Variety of Size &amp; Attributes</a:t>
                      </a:r>
                    </a:p>
                  </a:txBody>
                  <a:tcPr marL="167640" marR="167640" marT="83820" marB="83820" anchor="ctr"/>
                </a:tc>
                <a:extLst>
                  <a:ext uri="{0D108BD9-81ED-4DB2-BD59-A6C34878D82A}">
                    <a16:rowId xmlns:a16="http://schemas.microsoft.com/office/drawing/2014/main" val="4244330832"/>
                  </a:ext>
                </a:extLst>
              </a:tr>
            </a:tbl>
          </a:graphicData>
        </a:graphic>
      </p:graphicFrame>
    </p:spTree>
    <p:extLst>
      <p:ext uri="{BB962C8B-B14F-4D97-AF65-F5344CB8AC3E}">
        <p14:creationId xmlns:p14="http://schemas.microsoft.com/office/powerpoint/2010/main" val="149615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Imbalanced Attributes</a:t>
            </a:r>
          </a:p>
        </p:txBody>
      </p:sp>
      <p:pic>
        <p:nvPicPr>
          <p:cNvPr id="3" name="Inhaltsplatzhalter 2">
            <a:extLst>
              <a:ext uri="{FF2B5EF4-FFF2-40B4-BE49-F238E27FC236}">
                <a16:creationId xmlns:a16="http://schemas.microsoft.com/office/drawing/2014/main" id="{FB6AFB61-787C-45EC-9B7A-E62800ED1BE5}"/>
              </a:ext>
            </a:extLst>
          </p:cNvPr>
          <p:cNvPicPr>
            <a:picLocks noGrp="1" noChangeAspect="1"/>
          </p:cNvPicPr>
          <p:nvPr>
            <p:ph idx="1"/>
          </p:nvPr>
        </p:nvPicPr>
        <p:blipFill>
          <a:blip r:embed="rId2"/>
          <a:stretch>
            <a:fillRect/>
          </a:stretch>
        </p:blipFill>
        <p:spPr>
          <a:xfrm>
            <a:off x="3217369" y="1890876"/>
            <a:ext cx="5757262" cy="4837996"/>
          </a:xfrm>
          <a:prstGeom prst="rect">
            <a:avLst/>
          </a:prstGeom>
        </p:spPr>
      </p:pic>
    </p:spTree>
    <p:extLst>
      <p:ext uri="{BB962C8B-B14F-4D97-AF65-F5344CB8AC3E}">
        <p14:creationId xmlns:p14="http://schemas.microsoft.com/office/powerpoint/2010/main" val="3385513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Remaining Attributes</a:t>
            </a:r>
          </a:p>
        </p:txBody>
      </p:sp>
      <p:pic>
        <p:nvPicPr>
          <p:cNvPr id="4" name="Inhaltsplatzhalter 3">
            <a:extLst>
              <a:ext uri="{FF2B5EF4-FFF2-40B4-BE49-F238E27FC236}">
                <a16:creationId xmlns:a16="http://schemas.microsoft.com/office/drawing/2014/main" id="{293B326B-6028-4BEF-8167-4383F16F4DDF}"/>
              </a:ext>
            </a:extLst>
          </p:cNvPr>
          <p:cNvPicPr>
            <a:picLocks noGrp="1" noChangeAspect="1"/>
          </p:cNvPicPr>
          <p:nvPr>
            <p:ph idx="1"/>
          </p:nvPr>
        </p:nvPicPr>
        <p:blipFill>
          <a:blip r:embed="rId2"/>
          <a:stretch>
            <a:fillRect/>
          </a:stretch>
        </p:blipFill>
        <p:spPr>
          <a:xfrm>
            <a:off x="3455234" y="1890876"/>
            <a:ext cx="5281532" cy="4629845"/>
          </a:xfrm>
          <a:prstGeom prst="rect">
            <a:avLst/>
          </a:prstGeom>
        </p:spPr>
      </p:pic>
    </p:spTree>
    <p:extLst>
      <p:ext uri="{BB962C8B-B14F-4D97-AF65-F5344CB8AC3E}">
        <p14:creationId xmlns:p14="http://schemas.microsoft.com/office/powerpoint/2010/main" val="2154687140"/>
      </p:ext>
    </p:extLst>
  </p:cSld>
  <p:clrMapOvr>
    <a:masterClrMapping/>
  </p:clrMapOvr>
</p:sld>
</file>

<file path=ppt/theme/theme1.xml><?xml version="1.0" encoding="utf-8"?>
<a:theme xmlns:a="http://schemas.openxmlformats.org/drawingml/2006/main" name="Dividend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1380</Words>
  <Application>Microsoft Office PowerPoint</Application>
  <PresentationFormat>Breitbild</PresentationFormat>
  <Paragraphs>165</Paragraphs>
  <Slides>24</Slides>
  <Notes>12</Notes>
  <HiddenSlides>1</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24</vt:i4>
      </vt:variant>
    </vt:vector>
  </HeadingPairs>
  <TitlesOfParts>
    <vt:vector size="31" baseType="lpstr">
      <vt:lpstr>-apple-system</vt:lpstr>
      <vt:lpstr>Calibri</vt:lpstr>
      <vt:lpstr>Roboto</vt:lpstr>
      <vt:lpstr>Söhne</vt:lpstr>
      <vt:lpstr>Tw Cen MT</vt:lpstr>
      <vt:lpstr>Wingdings 2</vt:lpstr>
      <vt:lpstr>DividendVTI</vt:lpstr>
      <vt:lpstr>TOP Hit Prediction</vt:lpstr>
      <vt:lpstr>Scope</vt:lpstr>
      <vt:lpstr>PowerPoint-Präsentation</vt:lpstr>
      <vt:lpstr>Domain Exploration - Hit Song Science</vt:lpstr>
      <vt:lpstr>Domain Exploration – Previous Data Science Projects</vt:lpstr>
      <vt:lpstr>Domain Exploration</vt:lpstr>
      <vt:lpstr>Domain Exploration – Previous Data Science Projects</vt:lpstr>
      <vt:lpstr>FP Growth – Imbalanced Attributes</vt:lpstr>
      <vt:lpstr>FP Growth – Remaining Attributes</vt:lpstr>
      <vt:lpstr>FP Growth – Binning Result</vt:lpstr>
      <vt:lpstr>FP Growth – ProcesS</vt:lpstr>
      <vt:lpstr>FP Growth – Result</vt:lpstr>
      <vt:lpstr>FP Growth – Result (TRUE) (First Round)</vt:lpstr>
      <vt:lpstr>FP Growth – Result (TRUE) (Second Round)</vt:lpstr>
      <vt:lpstr>FP Growth – Result (False)</vt:lpstr>
      <vt:lpstr>FIRST Iteration  Unbalanced </vt:lpstr>
      <vt:lpstr>First Iteration unbalanced</vt:lpstr>
      <vt:lpstr>FIRST Iteration  Balanced </vt:lpstr>
      <vt:lpstr>First Iteration Balanced</vt:lpstr>
      <vt:lpstr>Second Iteration Model Template -- Parameter Tuning</vt:lpstr>
      <vt:lpstr>Second Iteration  Results After Training</vt:lpstr>
      <vt:lpstr>Second Iteration Model Template -- Ensembles</vt:lpstr>
      <vt:lpstr>Second Iteration Random forest is the best performing model</vt:lpstr>
      <vt:lpstr>Second Iteration  Modeling Result – ROC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Pauling, Leo</dc:creator>
  <cp:lastModifiedBy>Weiss, Sven</cp:lastModifiedBy>
  <cp:revision>160</cp:revision>
  <dcterms:created xsi:type="dcterms:W3CDTF">2023-02-02T14:31:12Z</dcterms:created>
  <dcterms:modified xsi:type="dcterms:W3CDTF">2023-03-11T11:27:47Z</dcterms:modified>
</cp:coreProperties>
</file>