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57" r:id="rId3"/>
    <p:sldId id="272" r:id="rId4"/>
    <p:sldId id="273" r:id="rId5"/>
    <p:sldId id="261" r:id="rId6"/>
    <p:sldId id="258" r:id="rId7"/>
    <p:sldId id="262" r:id="rId8"/>
    <p:sldId id="260" r:id="rId9"/>
    <p:sldId id="259" r:id="rId10"/>
    <p:sldId id="265" r:id="rId11"/>
    <p:sldId id="263" r:id="rId12"/>
    <p:sldId id="264" r:id="rId13"/>
    <p:sldId id="266" r:id="rId14"/>
    <p:sldId id="267" r:id="rId15"/>
    <p:sldId id="268" r:id="rId16"/>
    <p:sldId id="270" r:id="rId17"/>
    <p:sldId id="269" r:id="rId18"/>
    <p:sldId id="271" r:id="rId19"/>
    <p:sldId id="274" r:id="rId20"/>
    <p:sldId id="275" r:id="rId21"/>
    <p:sldId id="276" r:id="rId22"/>
    <p:sldId id="277" r:id="rId23"/>
    <p:sldId id="27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7432" autoAdjust="0"/>
  </p:normalViewPr>
  <p:slideViewPr>
    <p:cSldViewPr snapToGrid="0">
      <p:cViewPr varScale="1">
        <p:scale>
          <a:sx n="83" d="100"/>
          <a:sy n="83" d="100"/>
        </p:scale>
        <p:origin x="77" y="2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08.03.2023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9</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3414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de-DE" sz="1000" smtClean="0">
                <a:solidFill>
                  <a:srgbClr val="000000"/>
                </a:solidFill>
                <a:latin typeface="CorpoS" pitchFamily="2" charset="0"/>
              </a:rPr>
              <a:t>Internal</a:t>
            </a:r>
            <a:endParaRPr lang="de-DE" sz="1000">
              <a:solidFill>
                <a:srgbClr val="000000"/>
              </a:solidFill>
              <a:latin typeface="CorpoS" pitchFamily="2" charset="0"/>
            </a:endParaRPr>
          </a:p>
        </p:txBody>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Random forest is the best performing model</a:t>
            </a:r>
            <a:endParaRPr lang="en-GB" dirty="0"/>
          </a:p>
        </p:txBody>
      </p:sp>
      <p:graphicFrame>
        <p:nvGraphicFramePr>
          <p:cNvPr id="14" name="Inhaltsplatzhalter 13"/>
          <p:cNvGraphicFramePr>
            <a:graphicFrameLocks noGrp="1"/>
          </p:cNvGraphicFramePr>
          <p:nvPr>
            <p:ph idx="1"/>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Reflection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smtClean="0"/>
          </a:p>
          <a:p>
            <a:r>
              <a:rPr lang="en-GB" b="1" dirty="0" smtClean="0"/>
              <a:t>Genre:</a:t>
            </a:r>
            <a:r>
              <a:rPr lang="en-GB" dirty="0" smtClean="0"/>
              <a:t> We did not differentiate between different genres, an improvement could be to research top songs in different genres separately (</a:t>
            </a:r>
            <a:r>
              <a:rPr lang="en-GB" dirty="0" err="1" smtClean="0"/>
              <a:t>e.g</a:t>
            </a:r>
            <a:r>
              <a:rPr lang="en-GB" dirty="0" smtClean="0"/>
              <a:t> pop, rock, rap,…) </a:t>
            </a:r>
          </a:p>
          <a:p>
            <a:pPr lvl="1">
              <a:buFont typeface="Wingdings" panose="05000000000000000000" pitchFamily="2" charset="2"/>
              <a:buChar char="à"/>
            </a:pPr>
            <a:r>
              <a:rPr lang="en-GB" dirty="0" smtClean="0">
                <a:sym typeface="Wingdings" panose="05000000000000000000" pitchFamily="2" charset="2"/>
              </a:rPr>
              <a:t>Our datasets where not sufficient for those kind of research there where too special and too much genres (</a:t>
            </a:r>
            <a:r>
              <a:rPr lang="en-GB" dirty="0" err="1" smtClean="0">
                <a:sym typeface="Wingdings" panose="05000000000000000000" pitchFamily="2" charset="2"/>
              </a:rPr>
              <a:t>e.g</a:t>
            </a:r>
            <a:r>
              <a:rPr lang="en-GB" dirty="0" smtClean="0">
                <a:sym typeface="Wingdings" panose="05000000000000000000" pitchFamily="2" charset="2"/>
              </a:rPr>
              <a:t> Greek pop, Japanese R&amp;B,..) </a:t>
            </a:r>
            <a:endParaRPr lang="en-GB" dirty="0" smtClean="0"/>
          </a:p>
          <a:p>
            <a:r>
              <a:rPr lang="en-GB" b="1" dirty="0" smtClean="0"/>
              <a:t>Time:</a:t>
            </a:r>
            <a:r>
              <a:rPr lang="en-GB" dirty="0" smtClean="0"/>
              <a:t> We could also made a time series analysis. In our model we do not take into account if there where also trends during the different years or decades. Also seasonal differences could be interesting (e.g. Christmas songs, beach songs)</a:t>
            </a:r>
          </a:p>
          <a:p>
            <a:r>
              <a:rPr lang="en-GB" dirty="0" smtClean="0"/>
              <a:t>We find out that the </a:t>
            </a:r>
            <a:r>
              <a:rPr lang="en-GB" b="1" dirty="0" smtClean="0"/>
              <a:t>popularity factor </a:t>
            </a:r>
            <a:r>
              <a:rPr lang="en-GB" dirty="0" smtClean="0"/>
              <a:t>increases a lot if the artist are recommended by popular artist, but we </a:t>
            </a:r>
            <a:r>
              <a:rPr lang="en-GB" dirty="0"/>
              <a:t>s</a:t>
            </a:r>
            <a:r>
              <a:rPr lang="en-GB" dirty="0" smtClean="0"/>
              <a:t>till don´t know how the factor of recommendations are built. We could investigate in that fact more. What are the factors that a song is listed as a recommended song?</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Reflection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smtClean="0"/>
              <a:t>We </a:t>
            </a:r>
            <a:r>
              <a:rPr lang="en-GB" dirty="0"/>
              <a:t>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smtClean="0"/>
          </a:p>
          <a:p>
            <a:endParaRPr lang="en-GB" dirty="0" smtClean="0"/>
          </a:p>
          <a:p>
            <a:endParaRPr lang="en-GB" dirty="0" smtClean="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smtClean="0"/>
              <a:t>Reflection </a:t>
            </a:r>
            <a:br>
              <a:rPr lang="en-US" dirty="0" smtClean="0"/>
            </a:br>
            <a:r>
              <a:rPr lang="en-US" dirty="0" smtClean="0"/>
              <a:t>possible improvements in current Model setting</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smtClean="0"/>
              <a:t>Test/Split data: We choose the 0.8/02. ratio. To improve our model we could also try it with even more or less </a:t>
            </a:r>
            <a:r>
              <a:rPr lang="en-GB" sz="1800" dirty="0" err="1" smtClean="0"/>
              <a:t>traing</a:t>
            </a:r>
            <a:r>
              <a:rPr lang="en-GB" sz="1800" dirty="0" smtClean="0"/>
              <a:t> data.</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c0nclusion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a:t>
            </a:r>
            <a:r>
              <a:rPr lang="en-US" dirty="0" smtClean="0"/>
              <a:t>important to </a:t>
            </a:r>
            <a:r>
              <a:rPr lang="en-US" dirty="0"/>
              <a:t>note that predicting music </a:t>
            </a:r>
            <a:r>
              <a:rPr lang="en-US" dirty="0" smtClean="0"/>
              <a:t>popularity/top song </a:t>
            </a:r>
            <a:r>
              <a:rPr lang="en-US" dirty="0"/>
              <a:t>is not an exact science, and there are many factors that can influence </a:t>
            </a:r>
            <a:r>
              <a:rPr lang="en-US" dirty="0" smtClean="0"/>
              <a:t>the </a:t>
            </a:r>
            <a:r>
              <a:rPr lang="en-US" dirty="0"/>
              <a:t>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a:t>
            </a:r>
            <a:r>
              <a:rPr lang="en-US" dirty="0" smtClean="0"/>
              <a:t>popular/top song, </a:t>
            </a:r>
            <a:r>
              <a:rPr lang="en-US" dirty="0"/>
              <a:t>and to make informed decisions based on that prediction.</a:t>
            </a: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r>
              <a:rPr lang="de-DE" dirty="0" smtClean="0"/>
              <a:t/>
            </a:r>
            <a:br>
              <a:rPr lang="de-DE" dirty="0" smtClean="0"/>
            </a:br>
            <a:r>
              <a:rPr lang="de-DE" dirty="0"/>
              <a:t/>
            </a:r>
            <a:br>
              <a:rPr lang="de-DE" dirty="0"/>
            </a:br>
            <a:r>
              <a:rPr lang="de-DE" dirty="0" smtClean="0"/>
              <a:t>SCOPE</a:t>
            </a:r>
            <a:br>
              <a:rPr lang="de-DE" dirty="0" smtClean="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a:t>
            </a:r>
            <a:r>
              <a:rPr lang="en-US" b="1" dirty="0" smtClean="0"/>
              <a:t>: </a:t>
            </a:r>
            <a:r>
              <a:rPr lang="en-US" dirty="0" smtClean="0"/>
              <a:t>Traditionally the music industry has </a:t>
            </a:r>
            <a:r>
              <a:rPr lang="en-US" dirty="0"/>
              <a:t>relied on gut feelings and intuition to identify potential hits, but </a:t>
            </a:r>
            <a:r>
              <a:rPr lang="en-US" dirty="0" smtClean="0"/>
              <a:t>now </a:t>
            </a:r>
            <a:r>
              <a:rPr lang="en-US" dirty="0"/>
              <a:t>data science techniques can </a:t>
            </a:r>
            <a:r>
              <a:rPr lang="en-US" dirty="0" smtClean="0"/>
              <a:t>be </a:t>
            </a:r>
            <a:r>
              <a:rPr lang="en-US" dirty="0"/>
              <a:t>used to analyze song features and predict which songs are most likely to become </a:t>
            </a:r>
            <a:r>
              <a:rPr lang="en-US" dirty="0" smtClean="0"/>
              <a:t>popular/top hit.</a:t>
            </a:r>
            <a:endParaRPr lang="en-US" dirty="0"/>
          </a:p>
          <a:p>
            <a:r>
              <a:rPr lang="en-US" b="1" dirty="0" smtClean="0"/>
              <a:t>Objectives:</a:t>
            </a:r>
            <a:r>
              <a:rPr lang="en-US" dirty="0"/>
              <a:t> By analyzing the song features such as tempo, </a:t>
            </a:r>
            <a:r>
              <a:rPr lang="en-US" dirty="0" err="1"/>
              <a:t>danceability</a:t>
            </a:r>
            <a:r>
              <a:rPr lang="en-US" dirty="0"/>
              <a:t>, energy, and others, we aim to understand the characteristics that make a song </a:t>
            </a:r>
            <a:r>
              <a:rPr lang="en-US" dirty="0" smtClean="0"/>
              <a:t>popular. </a:t>
            </a:r>
            <a:r>
              <a:rPr lang="en-US" dirty="0"/>
              <a:t>This information can be useful for music streaming platforms, record labels, and artists to make informed decisions about their music releases and marketing strategies</a:t>
            </a:r>
            <a:r>
              <a:rPr lang="en-US" dirty="0" smtClean="0"/>
              <a:t>.</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r>
              <a:rPr lang="de-DE" dirty="0" smtClean="0"/>
              <a:t/>
            </a:r>
            <a:br>
              <a:rPr lang="de-DE" dirty="0" smtClean="0"/>
            </a:br>
            <a:r>
              <a:rPr lang="de-DE" dirty="0"/>
              <a:t/>
            </a:r>
            <a:br>
              <a:rPr lang="de-DE" dirty="0"/>
            </a:br>
            <a:r>
              <a:rPr lang="de-DE" dirty="0" smtClean="0"/>
              <a:t>SCOPE</a:t>
            </a:r>
            <a:br>
              <a:rPr lang="de-DE" dirty="0" smtClean="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smtClean="0"/>
              <a:t>Data sources:</a:t>
            </a:r>
            <a:r>
              <a:rPr lang="en-US" dirty="0"/>
              <a:t> </a:t>
            </a:r>
            <a:r>
              <a:rPr lang="en-US" dirty="0" smtClean="0"/>
              <a:t>we used four </a:t>
            </a:r>
            <a:r>
              <a:rPr lang="en-US" dirty="0"/>
              <a:t>Spotify datasets provided by </a:t>
            </a:r>
            <a:r>
              <a:rPr lang="en-US" dirty="0" err="1"/>
              <a:t>Kaggle</a:t>
            </a:r>
            <a:r>
              <a:rPr lang="en-US" dirty="0"/>
              <a:t>. The datasets </a:t>
            </a:r>
            <a:r>
              <a:rPr lang="en-US" dirty="0" smtClean="0"/>
              <a:t>are:</a:t>
            </a:r>
          </a:p>
          <a:p>
            <a:pPr lvl="1">
              <a:buFont typeface="Wingdings" panose="05000000000000000000" pitchFamily="2" charset="2"/>
              <a:buChar char="Ø"/>
            </a:pPr>
            <a:r>
              <a:rPr lang="en-US" dirty="0" smtClean="0"/>
              <a:t>3 data sets of the “Spotify </a:t>
            </a:r>
            <a:r>
              <a:rPr lang="en-US" dirty="0"/>
              <a:t>Dataset 1921-2020, 600k+ </a:t>
            </a:r>
            <a:r>
              <a:rPr lang="en-US" dirty="0" smtClean="0"/>
              <a:t>Tracks” </a:t>
            </a:r>
          </a:p>
          <a:p>
            <a:pPr lvl="2">
              <a:buFont typeface="Wingdings" panose="05000000000000000000" pitchFamily="2" charset="2"/>
              <a:buChar char="Ø"/>
            </a:pPr>
            <a:r>
              <a:rPr lang="en-US" dirty="0">
                <a:sym typeface="Wingdings" panose="05000000000000000000" pitchFamily="2" charset="2"/>
              </a:rPr>
              <a:t>artists.csv </a:t>
            </a:r>
            <a:r>
              <a:rPr lang="en-US" dirty="0" smtClean="0">
                <a:sym typeface="Wingdings" panose="05000000000000000000" pitchFamily="2" charset="2"/>
              </a:rPr>
              <a:t> </a:t>
            </a:r>
            <a:r>
              <a:rPr lang="en-US" dirty="0">
                <a:sym typeface="Wingdings" panose="05000000000000000000" pitchFamily="2" charset="2"/>
              </a:rPr>
              <a:t>Artist f</a:t>
            </a:r>
            <a:r>
              <a:rPr lang="en-US" dirty="0" smtClean="0">
                <a:sym typeface="Wingdings" panose="05000000000000000000" pitchFamily="2" charset="2"/>
              </a:rPr>
              <a:t>eatures </a:t>
            </a:r>
            <a:r>
              <a:rPr lang="en-US" dirty="0">
                <a:sym typeface="Wingdings" panose="05000000000000000000" pitchFamily="2" charset="2"/>
              </a:rPr>
              <a:t>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The artists recommended for fans of artists. </a:t>
            </a:r>
            <a:endParaRPr lang="en-US" dirty="0" smtClean="0">
              <a:sym typeface="Wingdings" panose="05000000000000000000" pitchFamily="2" charset="2"/>
            </a:endParaRPr>
          </a:p>
          <a:p>
            <a:pPr lvl="2">
              <a:buFont typeface="Wingdings" panose="05000000000000000000" pitchFamily="2" charset="2"/>
              <a:buChar char="Ø"/>
            </a:pPr>
            <a:r>
              <a:rPr lang="en-US" dirty="0" smtClean="0">
                <a:sym typeface="Wingdings" panose="05000000000000000000" pitchFamily="2" charset="2"/>
              </a:rPr>
              <a:t>tracks.csv  The </a:t>
            </a:r>
            <a:r>
              <a:rPr lang="en-US" dirty="0">
                <a:sym typeface="Wingdings" panose="05000000000000000000" pitchFamily="2" charset="2"/>
              </a:rPr>
              <a:t>audio features of tracks</a:t>
            </a:r>
            <a:r>
              <a:rPr lang="en-US" dirty="0" smtClean="0">
                <a:sym typeface="Wingdings" panose="05000000000000000000" pitchFamily="2" charset="2"/>
              </a:rPr>
              <a:t>.</a:t>
            </a:r>
          </a:p>
          <a:p>
            <a:pPr lvl="1">
              <a:buFont typeface="Wingdings" panose="05000000000000000000" pitchFamily="2" charset="2"/>
              <a:buChar char="Ø"/>
            </a:pPr>
            <a:r>
              <a:rPr lang="en-US" dirty="0">
                <a:sym typeface="Wingdings" panose="05000000000000000000" pitchFamily="2" charset="2"/>
              </a:rPr>
              <a:t>1 data set of “Spotify tracks chart dataset (2014-2022</a:t>
            </a:r>
            <a:r>
              <a:rPr lang="en-US" dirty="0" smtClean="0">
                <a:sym typeface="Wingdings" panose="05000000000000000000" pitchFamily="2" charset="2"/>
              </a:rPr>
              <a:t>)”</a:t>
            </a:r>
          </a:p>
          <a:p>
            <a:pPr lvl="2">
              <a:buFont typeface="Wingdings" panose="05000000000000000000" pitchFamily="2" charset="2"/>
              <a:buChar char="Ø"/>
            </a:pPr>
            <a:r>
              <a:rPr lang="en-US" dirty="0" smtClean="0">
                <a:sym typeface="Wingdings" panose="05000000000000000000" pitchFamily="2" charset="2"/>
              </a:rPr>
              <a:t>charts.csv  This </a:t>
            </a:r>
            <a:r>
              <a:rPr lang="en-US" dirty="0">
                <a:sym typeface="Wingdings" panose="05000000000000000000" pitchFamily="2" charset="2"/>
              </a:rPr>
              <a:t>dataset is comprised of weekly Spotify track chart data from 2014 to </a:t>
            </a:r>
            <a:r>
              <a:rPr lang="en-US" dirty="0" smtClean="0">
                <a:sym typeface="Wingdings" panose="05000000000000000000" pitchFamily="2" charset="2"/>
              </a:rPr>
              <a:t>2022. Used </a:t>
            </a:r>
            <a:r>
              <a:rPr lang="en-US" dirty="0">
                <a:sym typeface="Wingdings" panose="05000000000000000000" pitchFamily="2" charset="2"/>
              </a:rPr>
              <a:t>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1860</Words>
  <Application>Microsoft Office PowerPoint</Application>
  <PresentationFormat>Breitbild</PresentationFormat>
  <Paragraphs>195</Paragraphs>
  <Slides>23</Slides>
  <Notes>9</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23</vt:i4>
      </vt:variant>
    </vt:vector>
  </HeadingPairs>
  <TitlesOfParts>
    <vt:vector size="32" baseType="lpstr">
      <vt:lpstr>-apple-system</vt:lpstr>
      <vt:lpstr>Calibri</vt:lpstr>
      <vt:lpstr>CorpoS</vt:lpstr>
      <vt:lpstr>Roboto</vt:lpstr>
      <vt:lpstr>Söhne</vt:lpstr>
      <vt:lpstr>Tw Cen MT</vt:lpstr>
      <vt:lpstr>Wingdings</vt:lpstr>
      <vt:lpstr>Wingdings 2</vt:lpstr>
      <vt:lpstr>DividendVTI</vt:lpstr>
      <vt:lpstr>TOP Hit Prediction</vt:lpstr>
      <vt:lpstr>Scope</vt:lpstr>
      <vt:lpstr>  SCOPE Identify Possible top hits based on song features </vt:lpstr>
      <vt:lpstr>  SCOPE Identify Possible top hits based on song features </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Aksel, Burcin (050)</cp:lastModifiedBy>
  <cp:revision>89</cp:revision>
  <dcterms:created xsi:type="dcterms:W3CDTF">2023-02-02T14:31:12Z</dcterms:created>
  <dcterms:modified xsi:type="dcterms:W3CDTF">2023-03-08T19:28:36Z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2023-03-08T19:28:36Z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5045dc94-6667-4148-970b-2ec9669f1196</vt:lpwstr>
  </property>
  <property fmtid="{D5CDD505-2E9C-101B-9397-08002B2CF9AE}" pid="8" name="MSIP_Label_924dbb1d-991d-4bbd-aad5-33bac1d8ffaf_ContentBits">
    <vt:lpwstr>1</vt:lpwstr>
  </property>
</Properties>
</file>