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8"/>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80" r:id="rId23"/>
    <p:sldId id="276" r:id="rId24"/>
    <p:sldId id="272" r:id="rId25"/>
    <p:sldId id="283" r:id="rId26"/>
    <p:sldId id="284"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0508" autoAdjust="0"/>
  </p:normalViewPr>
  <p:slideViewPr>
    <p:cSldViewPr snapToGrid="0">
      <p:cViewPr varScale="1">
        <p:scale>
          <a:sx n="128" d="100"/>
          <a:sy n="128" d="100"/>
        </p:scale>
        <p:origin x="828"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a:t>
            </a:r>
            <a:r>
              <a:rPr lang="de-DE" err="1"/>
              <a:t>comparison</a:t>
            </a:r>
            <a:r>
              <a:rPr lang="de-DE"/>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average Popularity Main Artist </c:v>
                </c:pt>
              </c:strCache>
            </c:strRef>
          </c:tx>
          <c:spPr>
            <a:solidFill>
              <a:schemeClr val="accent1"/>
            </a:solidFill>
            <a:ln>
              <a:noFill/>
            </a:ln>
            <a:effectLst/>
          </c:spPr>
          <c:invertIfNegative val="0"/>
          <c:cat>
            <c:strRef>
              <c:f>Tabelle1!$A$2:$A$3</c:f>
              <c:strCache>
                <c:ptCount val="2"/>
                <c:pt idx="0">
                  <c:v>Weights first iteration</c:v>
                </c:pt>
                <c:pt idx="1">
                  <c:v>Weights second iteration</c:v>
                </c:pt>
              </c:strCache>
            </c:strRef>
          </c:cat>
          <c:val>
            <c:numRef>
              <c:f>Tabelle1!$B$2:$B$3</c:f>
              <c:numCache>
                <c:formatCode>0.000</c:formatCode>
                <c:ptCount val="2"/>
                <c:pt idx="0" formatCode="_-* #,##0.000_-;\-* #,##0.000_-;_-* &quot;-&quot;??_-;_-@_-">
                  <c:v>0</c:v>
                </c:pt>
                <c:pt idx="1">
                  <c:v>8.4919741035776805E-2</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average Follower Main Artist </c:v>
                </c:pt>
              </c:strCache>
            </c:strRef>
          </c:tx>
          <c:spPr>
            <a:solidFill>
              <a:schemeClr val="accent2"/>
            </a:solidFill>
            <a:ln>
              <a:noFill/>
            </a:ln>
            <a:effectLst/>
          </c:spPr>
          <c:invertIfNegative val="0"/>
          <c:cat>
            <c:strRef>
              <c:f>Tabelle1!$A$2:$A$3</c:f>
              <c:strCache>
                <c:ptCount val="2"/>
                <c:pt idx="0">
                  <c:v>Weights first iteration</c:v>
                </c:pt>
                <c:pt idx="1">
                  <c:v>Weights second iteration</c:v>
                </c:pt>
              </c:strCache>
            </c:strRef>
          </c:cat>
          <c:val>
            <c:numRef>
              <c:f>Tabelle1!$C$2:$C$3</c:f>
              <c:numCache>
                <c:formatCode>0.000</c:formatCode>
                <c:ptCount val="2"/>
                <c:pt idx="0" formatCode="_-* #,##0.000_-;\-* #,##0.000_-;_-* &quot;-&quot;??_-;_-@_-">
                  <c:v>0</c:v>
                </c:pt>
                <c:pt idx="1">
                  <c:v>7.6902151035924501E-2</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Follower main Artist</c:v>
                </c:pt>
              </c:strCache>
            </c:strRef>
          </c:tx>
          <c:spPr>
            <a:solidFill>
              <a:schemeClr val="accent3"/>
            </a:solidFill>
            <a:ln>
              <a:noFill/>
            </a:ln>
            <a:effectLst/>
          </c:spPr>
          <c:invertIfNegative val="0"/>
          <c:cat>
            <c:strRef>
              <c:f>Tabelle1!$A$2:$A$3</c:f>
              <c:strCache>
                <c:ptCount val="2"/>
                <c:pt idx="0">
                  <c:v>Weights first iteration</c:v>
                </c:pt>
                <c:pt idx="1">
                  <c:v>Weights second iteration</c:v>
                </c:pt>
              </c:strCache>
            </c:strRef>
          </c:cat>
          <c:val>
            <c:numRef>
              <c:f>Tabelle1!$D$2:$D$3</c:f>
              <c:numCache>
                <c:formatCode>0.000</c:formatCode>
                <c:ptCount val="2"/>
                <c:pt idx="0" formatCode="_-* #,##0.000_-;\-* #,##0.000_-;_-* &quot;-&quot;??_-;_-@_-">
                  <c:v>0</c:v>
                </c:pt>
                <c:pt idx="1">
                  <c:v>6.2895379116795005E-2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loudness</c:v>
                </c:pt>
              </c:strCache>
            </c:strRef>
          </c:tx>
          <c:spPr>
            <a:solidFill>
              <a:schemeClr val="accent4"/>
            </a:solidFill>
            <a:ln>
              <a:noFill/>
            </a:ln>
            <a:effectLst/>
          </c:spPr>
          <c:invertIfNegative val="0"/>
          <c:cat>
            <c:strRef>
              <c:f>Tabelle1!$A$2:$A$3</c:f>
              <c:strCache>
                <c:ptCount val="2"/>
                <c:pt idx="0">
                  <c:v>Weights first iteration</c:v>
                </c:pt>
                <c:pt idx="1">
                  <c:v>Weights second iteration</c:v>
                </c:pt>
              </c:strCache>
            </c:strRef>
          </c:cat>
          <c:val>
            <c:numRef>
              <c:f>Tabelle1!$E$2:$E$3</c:f>
              <c:numCache>
                <c:formatCode>0.000</c:formatCode>
                <c:ptCount val="2"/>
                <c:pt idx="0" formatCode="_-* #,##0.000_-;\-* #,##0.000_-;_-* &quot;-&quot;??_-;_-@_-">
                  <c:v>0.13800000000000001</c:v>
                </c:pt>
                <c:pt idx="1">
                  <c:v>5.7205244354562201E-2</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maximum Follower Main artist</c:v>
                </c:pt>
              </c:strCache>
            </c:strRef>
          </c:tx>
          <c:spPr>
            <a:solidFill>
              <a:schemeClr val="accent5"/>
            </a:solidFill>
            <a:ln>
              <a:noFill/>
            </a:ln>
            <a:effectLst/>
          </c:spPr>
          <c:invertIfNegative val="0"/>
          <c:cat>
            <c:strRef>
              <c:f>Tabelle1!$A$2:$A$3</c:f>
              <c:strCache>
                <c:ptCount val="2"/>
                <c:pt idx="0">
                  <c:v>Weights first iteration</c:v>
                </c:pt>
                <c:pt idx="1">
                  <c:v>Weights second iteration</c:v>
                </c:pt>
              </c:strCache>
            </c:strRef>
          </c:cat>
          <c:val>
            <c:numRef>
              <c:f>Tabelle1!$F$2:$F$3</c:f>
              <c:numCache>
                <c:formatCode>0.000</c:formatCode>
                <c:ptCount val="2"/>
                <c:pt idx="0" formatCode="_-* #,##0.000_-;\-* #,##0.000_-;_-* &quot;-&quot;??_-;_-@_-">
                  <c:v>0</c:v>
                </c:pt>
                <c:pt idx="1">
                  <c:v>5.60296176787137E-2</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tempo</c:v>
                </c:pt>
              </c:strCache>
            </c:strRef>
          </c:tx>
          <c:spPr>
            <a:solidFill>
              <a:schemeClr val="accent6"/>
            </a:solidFill>
            <a:ln>
              <a:noFill/>
            </a:ln>
            <a:effectLst/>
          </c:spPr>
          <c:invertIfNegative val="0"/>
          <c:cat>
            <c:strRef>
              <c:f>Tabelle1!$A$2:$A$3</c:f>
              <c:strCache>
                <c:ptCount val="2"/>
                <c:pt idx="0">
                  <c:v>Weights first iteration</c:v>
                </c:pt>
                <c:pt idx="1">
                  <c:v>Weights second iteration</c:v>
                </c:pt>
              </c:strCache>
            </c:strRef>
          </c:cat>
          <c:val>
            <c:numRef>
              <c:f>Tabelle1!$G$2:$G$3</c:f>
              <c:numCache>
                <c:formatCode>0.000</c:formatCode>
                <c:ptCount val="2"/>
                <c:pt idx="0" formatCode="_-* #,##0.000_-;\-* #,##0.000_-;_-* &quot;-&quot;??_-;_-@_-">
                  <c:v>0.124</c:v>
                </c:pt>
                <c:pt idx="1">
                  <c:v>5.3382930916454199E-2</c:v>
                </c:pt>
              </c:numCache>
            </c:numRef>
          </c:val>
          <c:extLst>
            <c:ext xmlns:c16="http://schemas.microsoft.com/office/drawing/2014/chart" uri="{C3380CC4-5D6E-409C-BE32-E72D297353CC}">
              <c16:uniqueId val="{00000000-06AE-42F0-BE62-1B571509FCEA}"/>
            </c:ext>
          </c:extLst>
        </c:ser>
        <c:ser>
          <c:idx val="6"/>
          <c:order val="6"/>
          <c:tx>
            <c:strRef>
              <c:f>Tabelle1!$H$1</c:f>
              <c:strCache>
                <c:ptCount val="1"/>
                <c:pt idx="0">
                  <c:v>popularity</c:v>
                </c:pt>
              </c:strCache>
            </c:strRef>
          </c:tx>
          <c:spPr>
            <a:solidFill>
              <a:schemeClr val="accent1">
                <a:lumMod val="60000"/>
              </a:schemeClr>
            </a:solidFill>
            <a:ln>
              <a:noFill/>
            </a:ln>
            <a:effectLst/>
          </c:spPr>
          <c:invertIfNegative val="0"/>
          <c:cat>
            <c:strRef>
              <c:f>Tabelle1!$A$2:$A$3</c:f>
              <c:strCache>
                <c:ptCount val="2"/>
                <c:pt idx="0">
                  <c:v>Weights first iteration</c:v>
                </c:pt>
                <c:pt idx="1">
                  <c:v>Weights second iteration</c:v>
                </c:pt>
              </c:strCache>
            </c:strRef>
          </c:cat>
          <c:val>
            <c:numRef>
              <c:f>Tabelle1!$H$2:$H$3</c:f>
              <c:numCache>
                <c:formatCode>0.000</c:formatCode>
                <c:ptCount val="2"/>
                <c:pt idx="0" formatCode="_-* #,##0.000_-;\-* #,##0.000_-;_-* &quot;-&quot;??_-;_-@_-">
                  <c:v>0</c:v>
                </c:pt>
                <c:pt idx="1">
                  <c:v>4.70968172734006E-2</c:v>
                </c:pt>
              </c:numCache>
            </c:numRef>
          </c:val>
          <c:extLst>
            <c:ext xmlns:c16="http://schemas.microsoft.com/office/drawing/2014/chart" uri="{C3380CC4-5D6E-409C-BE32-E72D297353CC}">
              <c16:uniqueId val="{00000000-AF2F-462C-93BE-40BF4BFF6F86}"/>
            </c:ext>
          </c:extLst>
        </c:ser>
        <c:ser>
          <c:idx val="7"/>
          <c:order val="7"/>
          <c:tx>
            <c:strRef>
              <c:f>Tabelle1!$I$1</c:f>
              <c:strCache>
                <c:ptCount val="1"/>
                <c:pt idx="0">
                  <c:v>danceability</c:v>
                </c:pt>
              </c:strCache>
            </c:strRef>
          </c:tx>
          <c:spPr>
            <a:solidFill>
              <a:schemeClr val="accent2">
                <a:lumMod val="60000"/>
              </a:schemeClr>
            </a:solidFill>
            <a:ln>
              <a:noFill/>
            </a:ln>
            <a:effectLst/>
          </c:spPr>
          <c:invertIfNegative val="0"/>
          <c:cat>
            <c:strRef>
              <c:f>Tabelle1!$A$2:$A$3</c:f>
              <c:strCache>
                <c:ptCount val="2"/>
                <c:pt idx="0">
                  <c:v>Weights first iteration</c:v>
                </c:pt>
                <c:pt idx="1">
                  <c:v>Weights second iteration</c:v>
                </c:pt>
              </c:strCache>
            </c:strRef>
          </c:cat>
          <c:val>
            <c:numRef>
              <c:f>Tabelle1!$I$2:$I$3</c:f>
              <c:numCache>
                <c:formatCode>0.000</c:formatCode>
                <c:ptCount val="2"/>
                <c:pt idx="0" formatCode="_-* #,##0.000_-;\-* #,##0.000_-;_-* &quot;-&quot;??_-;_-@_-">
                  <c:v>9.5000000000000001E-2</c:v>
                </c:pt>
                <c:pt idx="1">
                  <c:v>4.5684141731632502E-2</c:v>
                </c:pt>
              </c:numCache>
            </c:numRef>
          </c:val>
          <c:extLst>
            <c:ext xmlns:c16="http://schemas.microsoft.com/office/drawing/2014/chart" uri="{C3380CC4-5D6E-409C-BE32-E72D297353CC}">
              <c16:uniqueId val="{00000001-AF2F-462C-93BE-40BF4BFF6F86}"/>
            </c:ext>
          </c:extLst>
        </c:ser>
        <c:ser>
          <c:idx val="8"/>
          <c:order val="8"/>
          <c:tx>
            <c:strRef>
              <c:f>Tabelle1!$J$1</c:f>
              <c:strCache>
                <c:ptCount val="1"/>
                <c:pt idx="0">
                  <c:v>median(Follower_main_artist)</c:v>
                </c:pt>
              </c:strCache>
            </c:strRef>
          </c:tx>
          <c:spPr>
            <a:solidFill>
              <a:schemeClr val="accent3">
                <a:lumMod val="60000"/>
              </a:schemeClr>
            </a:solidFill>
            <a:ln>
              <a:noFill/>
            </a:ln>
            <a:effectLst/>
          </c:spPr>
          <c:invertIfNegative val="0"/>
          <c:cat>
            <c:strRef>
              <c:f>Tabelle1!$A$2:$A$3</c:f>
              <c:strCache>
                <c:ptCount val="2"/>
                <c:pt idx="0">
                  <c:v>Weights first iteration</c:v>
                </c:pt>
                <c:pt idx="1">
                  <c:v>Weights second iteration</c:v>
                </c:pt>
              </c:strCache>
            </c:strRef>
          </c:cat>
          <c:val>
            <c:numRef>
              <c:f>Tabelle1!$J$2:$J$3</c:f>
              <c:numCache>
                <c:formatCode>0.000</c:formatCode>
                <c:ptCount val="2"/>
                <c:pt idx="0" formatCode="_-* #,##0.000_-;\-* #,##0.000_-;_-* &quot;-&quot;??_-;_-@_-">
                  <c:v>0</c:v>
                </c:pt>
                <c:pt idx="1">
                  <c:v>4.2419393952027699E-2</c:v>
                </c:pt>
              </c:numCache>
            </c:numRef>
          </c:val>
          <c:extLst>
            <c:ext xmlns:c16="http://schemas.microsoft.com/office/drawing/2014/chart" uri="{C3380CC4-5D6E-409C-BE32-E72D297353CC}">
              <c16:uniqueId val="{00000002-AF2F-462C-93BE-40BF4BFF6F86}"/>
            </c:ext>
          </c:extLst>
        </c:ser>
        <c:ser>
          <c:idx val="9"/>
          <c:order val="9"/>
          <c:tx>
            <c:strRef>
              <c:f>Tabelle1!$K$1</c:f>
              <c:strCache>
                <c:ptCount val="1"/>
                <c:pt idx="0">
                  <c:v>median(Popularity Main Artist)</c:v>
                </c:pt>
              </c:strCache>
            </c:strRef>
          </c:tx>
          <c:spPr>
            <a:solidFill>
              <a:schemeClr val="accent4">
                <a:lumMod val="60000"/>
              </a:schemeClr>
            </a:solidFill>
            <a:ln>
              <a:noFill/>
            </a:ln>
            <a:effectLst/>
          </c:spPr>
          <c:invertIfNegative val="0"/>
          <c:cat>
            <c:strRef>
              <c:f>Tabelle1!$A$2:$A$3</c:f>
              <c:strCache>
                <c:ptCount val="2"/>
                <c:pt idx="0">
                  <c:v>Weights first iteration</c:v>
                </c:pt>
                <c:pt idx="1">
                  <c:v>Weights second iteration</c:v>
                </c:pt>
              </c:strCache>
            </c:strRef>
          </c:cat>
          <c:val>
            <c:numRef>
              <c:f>Tabelle1!$K$2:$K$3</c:f>
              <c:numCache>
                <c:formatCode>0.000</c:formatCode>
                <c:ptCount val="2"/>
                <c:pt idx="0" formatCode="_-* #,##0.000_-;\-* #,##0.000_-;_-* &quot;-&quot;??_-;_-@_-">
                  <c:v>0</c:v>
                </c:pt>
                <c:pt idx="1">
                  <c:v>4.1774115567461897E-2</c:v>
                </c:pt>
              </c:numCache>
            </c:numRef>
          </c:val>
          <c:extLst>
            <c:ext xmlns:c16="http://schemas.microsoft.com/office/drawing/2014/chart" uri="{C3380CC4-5D6E-409C-BE32-E72D297353CC}">
              <c16:uniqueId val="{00000003-AF2F-462C-93BE-40BF4BFF6F86}"/>
            </c:ext>
          </c:extLst>
        </c:ser>
        <c:ser>
          <c:idx val="10"/>
          <c:order val="10"/>
          <c:tx>
            <c:strRef>
              <c:f>Tabelle1!$L$1</c:f>
              <c:strCache>
                <c:ptCount val="1"/>
                <c:pt idx="0">
                  <c:v>maximum(Popularity Main Artist)</c:v>
                </c:pt>
              </c:strCache>
            </c:strRef>
          </c:tx>
          <c:spPr>
            <a:solidFill>
              <a:schemeClr val="accent5">
                <a:lumMod val="60000"/>
              </a:schemeClr>
            </a:solidFill>
            <a:ln>
              <a:noFill/>
            </a:ln>
            <a:effectLst/>
          </c:spPr>
          <c:invertIfNegative val="0"/>
          <c:cat>
            <c:strRef>
              <c:f>Tabelle1!$A$2:$A$3</c:f>
              <c:strCache>
                <c:ptCount val="2"/>
                <c:pt idx="0">
                  <c:v>Weights first iteration</c:v>
                </c:pt>
                <c:pt idx="1">
                  <c:v>Weights second iteration</c:v>
                </c:pt>
              </c:strCache>
            </c:strRef>
          </c:cat>
          <c:val>
            <c:numRef>
              <c:f>Tabelle1!$L$2:$L$3</c:f>
              <c:numCache>
                <c:formatCode>0.000</c:formatCode>
                <c:ptCount val="2"/>
                <c:pt idx="0" formatCode="_-* #,##0.000_-;\-* #,##0.000_-;_-* &quot;-&quot;??_-;_-@_-">
                  <c:v>0</c:v>
                </c:pt>
                <c:pt idx="1">
                  <c:v>4.1629085187086003E-2</c:v>
                </c:pt>
              </c:numCache>
            </c:numRef>
          </c:val>
          <c:extLst>
            <c:ext xmlns:c16="http://schemas.microsoft.com/office/drawing/2014/chart" uri="{C3380CC4-5D6E-409C-BE32-E72D297353CC}">
              <c16:uniqueId val="{00000004-AF2F-462C-93BE-40BF4BFF6F86}"/>
            </c:ext>
          </c:extLst>
        </c:ser>
        <c:ser>
          <c:idx val="11"/>
          <c:order val="11"/>
          <c:tx>
            <c:strRef>
              <c:f>Tabelle1!$M$1</c:f>
              <c:strCache>
                <c:ptCount val="1"/>
                <c:pt idx="0">
                  <c:v>energy</c:v>
                </c:pt>
              </c:strCache>
            </c:strRef>
          </c:tx>
          <c:spPr>
            <a:solidFill>
              <a:schemeClr val="accent6">
                <a:lumMod val="60000"/>
              </a:schemeClr>
            </a:solidFill>
            <a:ln>
              <a:noFill/>
            </a:ln>
            <a:effectLst/>
          </c:spPr>
          <c:invertIfNegative val="0"/>
          <c:cat>
            <c:strRef>
              <c:f>Tabelle1!$A$2:$A$3</c:f>
              <c:strCache>
                <c:ptCount val="2"/>
                <c:pt idx="0">
                  <c:v>Weights first iteration</c:v>
                </c:pt>
                <c:pt idx="1">
                  <c:v>Weights second iteration</c:v>
                </c:pt>
              </c:strCache>
            </c:strRef>
          </c:cat>
          <c:val>
            <c:numRef>
              <c:f>Tabelle1!$M$2:$M$3</c:f>
              <c:numCache>
                <c:formatCode>0.000</c:formatCode>
                <c:ptCount val="2"/>
                <c:pt idx="0" formatCode="_-* #,##0.000_-;\-* #,##0.000_-;_-* &quot;-&quot;??_-;_-@_-">
                  <c:v>8.7999999999999995E-2</c:v>
                </c:pt>
                <c:pt idx="1">
                  <c:v>4.14965676809965E-2</c:v>
                </c:pt>
              </c:numCache>
            </c:numRef>
          </c:val>
          <c:extLst>
            <c:ext xmlns:c16="http://schemas.microsoft.com/office/drawing/2014/chart" uri="{C3380CC4-5D6E-409C-BE32-E72D297353CC}">
              <c16:uniqueId val="{00000005-AF2F-462C-93BE-40BF4BFF6F86}"/>
            </c:ext>
          </c:extLst>
        </c:ser>
        <c:ser>
          <c:idx val="12"/>
          <c:order val="12"/>
          <c:tx>
            <c:strRef>
              <c:f>Tabelle1!$N$1</c:f>
              <c:strCache>
                <c:ptCount val="1"/>
                <c:pt idx="0">
                  <c:v>speechiness</c:v>
                </c:pt>
              </c:strCache>
            </c:strRef>
          </c:tx>
          <c:spPr>
            <a:solidFill>
              <a:schemeClr val="accent1">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Tabelle1!$N$2:$N$3</c:f>
              <c:numCache>
                <c:formatCode>0.000</c:formatCode>
                <c:ptCount val="2"/>
                <c:pt idx="0" formatCode="_-* #,##0.000_-;\-* #,##0.000_-;_-* &quot;-&quot;??_-;_-@_-">
                  <c:v>8.1000000000000003E-2</c:v>
                </c:pt>
                <c:pt idx="1">
                  <c:v>3.6560431720682803E-2</c:v>
                </c:pt>
              </c:numCache>
            </c:numRef>
          </c:val>
          <c:extLst>
            <c:ext xmlns:c16="http://schemas.microsoft.com/office/drawing/2014/chart" uri="{C3380CC4-5D6E-409C-BE32-E72D297353CC}">
              <c16:uniqueId val="{00000006-AF2F-462C-93BE-40BF4BFF6F86}"/>
            </c:ext>
          </c:extLst>
        </c:ser>
        <c:ser>
          <c:idx val="13"/>
          <c:order val="13"/>
          <c:tx>
            <c:strRef>
              <c:f>Tabelle1!$O$1</c:f>
              <c:strCache>
                <c:ptCount val="1"/>
                <c:pt idx="0">
                  <c:v>variance(Popularity Main Artist)</c:v>
                </c:pt>
              </c:strCache>
            </c:strRef>
          </c:tx>
          <c:spPr>
            <a:solidFill>
              <a:schemeClr val="accent2">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Tabelle1!$O$2:$O$3</c:f>
              <c:numCache>
                <c:formatCode>0.000</c:formatCode>
                <c:ptCount val="2"/>
                <c:pt idx="0" formatCode="_-* #,##0.000_-;\-* #,##0.000_-;_-* &quot;-&quot;??_-;_-@_-">
                  <c:v>0</c:v>
                </c:pt>
                <c:pt idx="1">
                  <c:v>3.6013845182396101E-2</c:v>
                </c:pt>
              </c:numCache>
            </c:numRef>
          </c:val>
          <c:extLst>
            <c:ext xmlns:c16="http://schemas.microsoft.com/office/drawing/2014/chart" uri="{C3380CC4-5D6E-409C-BE32-E72D297353CC}">
              <c16:uniqueId val="{00000007-AF2F-462C-93BE-40BF4BFF6F86}"/>
            </c:ext>
          </c:extLst>
        </c:ser>
        <c:ser>
          <c:idx val="14"/>
          <c:order val="14"/>
          <c:tx>
            <c:strRef>
              <c:f>Tabelle1!$P$1</c:f>
              <c:strCache>
                <c:ptCount val="1"/>
                <c:pt idx="0">
                  <c:v>acousticness</c:v>
                </c:pt>
              </c:strCache>
            </c:strRef>
          </c:tx>
          <c:spPr>
            <a:solidFill>
              <a:schemeClr val="accent3">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Tabelle1!$P$2:$P$3</c:f>
              <c:numCache>
                <c:formatCode>0.000</c:formatCode>
                <c:ptCount val="2"/>
                <c:pt idx="0" formatCode="_-* #,##0.000_-;\-* #,##0.000_-;_-* &quot;-&quot;??_-;_-@_-">
                  <c:v>8.5999999999999993E-2</c:v>
                </c:pt>
                <c:pt idx="1">
                  <c:v>3.4531052410420197E-2</c:v>
                </c:pt>
              </c:numCache>
            </c:numRef>
          </c:val>
          <c:extLst>
            <c:ext xmlns:c16="http://schemas.microsoft.com/office/drawing/2014/chart" uri="{C3380CC4-5D6E-409C-BE32-E72D297353CC}">
              <c16:uniqueId val="{00000008-AF2F-462C-93BE-40BF4BFF6F86}"/>
            </c:ext>
          </c:extLst>
        </c:ser>
        <c:ser>
          <c:idx val="15"/>
          <c:order val="15"/>
          <c:tx>
            <c:strRef>
              <c:f>Tabelle1!$Q$1</c:f>
              <c:strCache>
                <c:ptCount val="1"/>
                <c:pt idx="0">
                  <c:v>minimum(Popularity Main Artist)</c:v>
                </c:pt>
              </c:strCache>
            </c:strRef>
          </c:tx>
          <c:spPr>
            <a:solidFill>
              <a:schemeClr val="accent4">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Tabelle1!$Q$2:$Q$3</c:f>
              <c:numCache>
                <c:formatCode>0.000</c:formatCode>
                <c:ptCount val="2"/>
                <c:pt idx="0" formatCode="_-* #,##0.000_-;\-* #,##0.000_-;_-* &quot;-&quot;??_-;_-@_-">
                  <c:v>0</c:v>
                </c:pt>
                <c:pt idx="1">
                  <c:v>3.4491329387234003E-2</c:v>
                </c:pt>
              </c:numCache>
            </c:numRef>
          </c:val>
          <c:extLst>
            <c:ext xmlns:c16="http://schemas.microsoft.com/office/drawing/2014/chart" uri="{C3380CC4-5D6E-409C-BE32-E72D297353CC}">
              <c16:uniqueId val="{00000009-AF2F-462C-93BE-40BF4BFF6F86}"/>
            </c:ext>
          </c:extLst>
        </c:ser>
        <c:ser>
          <c:idx val="16"/>
          <c:order val="16"/>
          <c:tx>
            <c:strRef>
              <c:f>Tabelle1!$R$1</c:f>
              <c:strCache>
                <c:ptCount val="1"/>
                <c:pt idx="0">
                  <c:v>variance(Follower_main_artist)</c:v>
                </c:pt>
              </c:strCache>
            </c:strRef>
          </c:tx>
          <c:spPr>
            <a:solidFill>
              <a:schemeClr val="accent5">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Tabelle1!$R$2:$R$3</c:f>
              <c:numCache>
                <c:formatCode>0.000</c:formatCode>
                <c:ptCount val="2"/>
                <c:pt idx="0" formatCode="_-* #,##0.000_-;\-* #,##0.000_-;_-* &quot;-&quot;??_-;_-@_-">
                  <c:v>0</c:v>
                </c:pt>
                <c:pt idx="1">
                  <c:v>3.4372443501873198E-2</c:v>
                </c:pt>
              </c:numCache>
            </c:numRef>
          </c:val>
          <c:extLst>
            <c:ext xmlns:c16="http://schemas.microsoft.com/office/drawing/2014/chart" uri="{C3380CC4-5D6E-409C-BE32-E72D297353CC}">
              <c16:uniqueId val="{0000000A-AF2F-462C-93BE-40BF4BFF6F86}"/>
            </c:ext>
          </c:extLst>
        </c:ser>
        <c:ser>
          <c:idx val="17"/>
          <c:order val="17"/>
          <c:tx>
            <c:strRef>
              <c:f>Tabelle1!$S$1</c:f>
              <c:strCache>
                <c:ptCount val="1"/>
                <c:pt idx="0">
                  <c:v>valence</c:v>
                </c:pt>
              </c:strCache>
            </c:strRef>
          </c:tx>
          <c:spPr>
            <a:solidFill>
              <a:schemeClr val="accent6">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Tabelle1!$S$2:$S$3</c:f>
              <c:numCache>
                <c:formatCode>0.000</c:formatCode>
                <c:ptCount val="2"/>
                <c:pt idx="0" formatCode="_-* #,##0.000_-;\-* #,##0.000_-;_-* &quot;-&quot;??_-;_-@_-">
                  <c:v>6.5000000000000002E-2</c:v>
                </c:pt>
                <c:pt idx="1">
                  <c:v>3.1537932009084703E-2</c:v>
                </c:pt>
              </c:numCache>
            </c:numRef>
          </c:val>
          <c:extLst>
            <c:ext xmlns:c16="http://schemas.microsoft.com/office/drawing/2014/chart" uri="{C3380CC4-5D6E-409C-BE32-E72D297353CC}">
              <c16:uniqueId val="{0000000B-AF2F-462C-93BE-40BF4BFF6F86}"/>
            </c:ext>
          </c:extLst>
        </c:ser>
        <c:ser>
          <c:idx val="18"/>
          <c:order val="18"/>
          <c:tx>
            <c:strRef>
              <c:f>Tabelle1!$T$1</c:f>
              <c:strCache>
                <c:ptCount val="1"/>
                <c:pt idx="0">
                  <c:v>liveness</c:v>
                </c:pt>
              </c:strCache>
            </c:strRef>
          </c:tx>
          <c:spPr>
            <a:solidFill>
              <a:schemeClr val="accent1">
                <a:lumMod val="80000"/>
              </a:schemeClr>
            </a:solidFill>
            <a:ln>
              <a:noFill/>
            </a:ln>
            <a:effectLst/>
          </c:spPr>
          <c:invertIfNegative val="0"/>
          <c:cat>
            <c:strRef>
              <c:f>Tabelle1!$A$2:$A$3</c:f>
              <c:strCache>
                <c:ptCount val="2"/>
                <c:pt idx="0">
                  <c:v>Weights first iteration</c:v>
                </c:pt>
                <c:pt idx="1">
                  <c:v>Weights second iteration</c:v>
                </c:pt>
              </c:strCache>
            </c:strRef>
          </c:cat>
          <c:val>
            <c:numRef>
              <c:f>Tabelle1!$T$2:$T$3</c:f>
              <c:numCache>
                <c:formatCode>0.000</c:formatCode>
                <c:ptCount val="2"/>
                <c:pt idx="0" formatCode="_-* #,##0.000_-;\-* #,##0.000_-;_-* &quot;-&quot;??_-;_-@_-">
                  <c:v>7.4999999999999997E-2</c:v>
                </c:pt>
                <c:pt idx="1">
                  <c:v>3.1142126534147701E-2</c:v>
                </c:pt>
              </c:numCache>
            </c:numRef>
          </c:val>
          <c:extLst>
            <c:ext xmlns:c16="http://schemas.microsoft.com/office/drawing/2014/chart" uri="{C3380CC4-5D6E-409C-BE32-E72D297353CC}">
              <c16:uniqueId val="{0000000C-AF2F-462C-93BE-40BF4BFF6F86}"/>
            </c:ext>
          </c:extLst>
        </c:ser>
        <c:ser>
          <c:idx val="19"/>
          <c:order val="19"/>
          <c:tx>
            <c:strRef>
              <c:f>Tabelle1!$U$1</c:f>
              <c:strCache>
                <c:ptCount val="1"/>
                <c:pt idx="0">
                  <c:v>Chartsduration</c:v>
                </c:pt>
              </c:strCache>
            </c:strRef>
          </c:tx>
          <c:spPr>
            <a:solidFill>
              <a:schemeClr val="accent2">
                <a:lumMod val="80000"/>
              </a:schemeClr>
            </a:solidFill>
            <a:ln>
              <a:noFill/>
            </a:ln>
            <a:effectLst/>
          </c:spPr>
          <c:invertIfNegative val="0"/>
          <c:cat>
            <c:strRef>
              <c:f>Tabelle1!$A$2:$A$3</c:f>
              <c:strCache>
                <c:ptCount val="2"/>
                <c:pt idx="0">
                  <c:v>Weights first iteration</c:v>
                </c:pt>
                <c:pt idx="1">
                  <c:v>Weights second iteration</c:v>
                </c:pt>
              </c:strCache>
            </c:strRef>
          </c:cat>
          <c:val>
            <c:numRef>
              <c:f>Tabelle1!$U$2:$U$3</c:f>
              <c:numCache>
                <c:formatCode>0.000</c:formatCode>
                <c:ptCount val="2"/>
                <c:pt idx="0" formatCode="_-* #,##0.000_-;\-* #,##0.000_-;_-* &quot;-&quot;??_-;_-@_-">
                  <c:v>0.115</c:v>
                </c:pt>
                <c:pt idx="1">
                  <c:v>2.9323258305387099E-2</c:v>
                </c:pt>
              </c:numCache>
            </c:numRef>
          </c:val>
          <c:extLst>
            <c:ext xmlns:c16="http://schemas.microsoft.com/office/drawing/2014/chart" uri="{C3380CC4-5D6E-409C-BE32-E72D297353CC}">
              <c16:uniqueId val="{0000000D-AF2F-462C-93BE-40BF4BFF6F86}"/>
            </c:ext>
          </c:extLst>
        </c:ser>
        <c:ser>
          <c:idx val="20"/>
          <c:order val="20"/>
          <c:tx>
            <c:strRef>
              <c:f>Tabelle1!$V$1</c:f>
              <c:strCache>
                <c:ptCount val="1"/>
                <c:pt idx="0">
                  <c:v>key</c:v>
                </c:pt>
              </c:strCache>
            </c:strRef>
          </c:tx>
          <c:spPr>
            <a:solidFill>
              <a:schemeClr val="accent3">
                <a:lumMod val="80000"/>
              </a:schemeClr>
            </a:solidFill>
            <a:ln>
              <a:noFill/>
            </a:ln>
            <a:effectLst/>
          </c:spPr>
          <c:invertIfNegative val="0"/>
          <c:cat>
            <c:strRef>
              <c:f>Tabelle1!$A$2:$A$3</c:f>
              <c:strCache>
                <c:ptCount val="2"/>
                <c:pt idx="0">
                  <c:v>Weights first iteration</c:v>
                </c:pt>
                <c:pt idx="1">
                  <c:v>Weights second iteration</c:v>
                </c:pt>
              </c:strCache>
            </c:strRef>
          </c:cat>
          <c:val>
            <c:numRef>
              <c:f>Tabelle1!$V$2:$V$3</c:f>
              <c:numCache>
                <c:formatCode>0.000</c:formatCode>
                <c:ptCount val="2"/>
                <c:pt idx="0" formatCode="_-* #,##0.000_-;\-* #,##0.000_-;_-* &quot;-&quot;??_-;_-@_-">
                  <c:v>1.6E-2</c:v>
                </c:pt>
                <c:pt idx="1">
                  <c:v>2.9098920704475E-2</c:v>
                </c:pt>
              </c:numCache>
            </c:numRef>
          </c:val>
          <c:extLst>
            <c:ext xmlns:c16="http://schemas.microsoft.com/office/drawing/2014/chart" uri="{C3380CC4-5D6E-409C-BE32-E72D297353CC}">
              <c16:uniqueId val="{0000000E-AF2F-462C-93BE-40BF4BFF6F86}"/>
            </c:ext>
          </c:extLst>
        </c:ser>
        <c:ser>
          <c:idx val="21"/>
          <c:order val="21"/>
          <c:tx>
            <c:strRef>
              <c:f>Tabelle1!$W$1</c:f>
              <c:strCache>
                <c:ptCount val="1"/>
                <c:pt idx="0">
                  <c:v>Artist_Popularity</c:v>
                </c:pt>
              </c:strCache>
            </c:strRef>
          </c:tx>
          <c:spPr>
            <a:solidFill>
              <a:schemeClr val="accent4">
                <a:lumMod val="80000"/>
              </a:schemeClr>
            </a:solidFill>
            <a:ln>
              <a:noFill/>
            </a:ln>
            <a:effectLst/>
          </c:spPr>
          <c:invertIfNegative val="0"/>
          <c:cat>
            <c:strRef>
              <c:f>Tabelle1!$A$2:$A$3</c:f>
              <c:strCache>
                <c:ptCount val="2"/>
                <c:pt idx="0">
                  <c:v>Weights first iteration</c:v>
                </c:pt>
                <c:pt idx="1">
                  <c:v>Weights second iteration</c:v>
                </c:pt>
              </c:strCache>
            </c:strRef>
          </c:cat>
          <c:val>
            <c:numRef>
              <c:f>Tabelle1!$W$2:$W$3</c:f>
              <c:numCache>
                <c:formatCode>0.000</c:formatCode>
                <c:ptCount val="2"/>
                <c:pt idx="0" formatCode="_-* #,##0.000_-;\-* #,##0.000_-;_-* &quot;-&quot;??_-;_-@_-">
                  <c:v>0</c:v>
                </c:pt>
                <c:pt idx="1">
                  <c:v>1.86773415651664E-2</c:v>
                </c:pt>
              </c:numCache>
            </c:numRef>
          </c:val>
          <c:extLst>
            <c:ext xmlns:c16="http://schemas.microsoft.com/office/drawing/2014/chart" uri="{C3380CC4-5D6E-409C-BE32-E72D297353CC}">
              <c16:uniqueId val="{0000000F-AF2F-462C-93BE-40BF4BFF6F86}"/>
            </c:ext>
          </c:extLst>
        </c:ser>
        <c:ser>
          <c:idx val="22"/>
          <c:order val="22"/>
          <c:tx>
            <c:strRef>
              <c:f>Tabelle1!$X$1</c:f>
              <c:strCache>
                <c:ptCount val="1"/>
                <c:pt idx="0">
                  <c:v>instrumentalness</c:v>
                </c:pt>
              </c:strCache>
            </c:strRef>
          </c:tx>
          <c:spPr>
            <a:solidFill>
              <a:schemeClr val="accent5">
                <a:lumMod val="80000"/>
              </a:schemeClr>
            </a:solidFill>
            <a:ln>
              <a:noFill/>
            </a:ln>
            <a:effectLst/>
          </c:spPr>
          <c:invertIfNegative val="0"/>
          <c:cat>
            <c:strRef>
              <c:f>Tabelle1!$A$2:$A$3</c:f>
              <c:strCache>
                <c:ptCount val="2"/>
                <c:pt idx="0">
                  <c:v>Weights first iteration</c:v>
                </c:pt>
                <c:pt idx="1">
                  <c:v>Weights second iteration</c:v>
                </c:pt>
              </c:strCache>
            </c:strRef>
          </c:cat>
          <c:val>
            <c:numRef>
              <c:f>Tabelle1!$X$2:$X$3</c:f>
              <c:numCache>
                <c:formatCode>0.000</c:formatCode>
                <c:ptCount val="2"/>
                <c:pt idx="0" formatCode="_-* #,##0.000_-;\-* #,##0.000_-;_-* &quot;-&quot;??_-;_-@_-">
                  <c:v>5.2999999999999999E-2</c:v>
                </c:pt>
                <c:pt idx="1">
                  <c:v>1.6620813218678102E-2</c:v>
                </c:pt>
              </c:numCache>
            </c:numRef>
          </c:val>
          <c:extLst>
            <c:ext xmlns:c16="http://schemas.microsoft.com/office/drawing/2014/chart" uri="{C3380CC4-5D6E-409C-BE32-E72D297353CC}">
              <c16:uniqueId val="{00000010-AF2F-462C-93BE-40BF4BFF6F86}"/>
            </c:ext>
          </c:extLst>
        </c:ser>
        <c:ser>
          <c:idx val="23"/>
          <c:order val="23"/>
          <c:tx>
            <c:strRef>
              <c:f>Tabelle1!$Y$1</c:f>
              <c:strCache>
                <c:ptCount val="1"/>
                <c:pt idx="0">
                  <c:v>mode</c:v>
                </c:pt>
              </c:strCache>
            </c:strRef>
          </c:tx>
          <c:spPr>
            <a:solidFill>
              <a:schemeClr val="accent6">
                <a:lumMod val="80000"/>
              </a:schemeClr>
            </a:solidFill>
            <a:ln>
              <a:noFill/>
            </a:ln>
            <a:effectLst/>
          </c:spPr>
          <c:invertIfNegative val="0"/>
          <c:cat>
            <c:strRef>
              <c:f>Tabelle1!$A$2:$A$3</c:f>
              <c:strCache>
                <c:ptCount val="2"/>
                <c:pt idx="0">
                  <c:v>Weights first iteration</c:v>
                </c:pt>
                <c:pt idx="1">
                  <c:v>Weights second iteration</c:v>
                </c:pt>
              </c:strCache>
            </c:strRef>
          </c:cat>
          <c:val>
            <c:numRef>
              <c:f>Tabelle1!$Y$2:$Y$3</c:f>
              <c:numCache>
                <c:formatCode>0.000</c:formatCode>
                <c:ptCount val="2"/>
                <c:pt idx="0" formatCode="_-* #,##0.000_-;\-* #,##0.000_-;_-* &quot;-&quot;??_-;_-@_-">
                  <c:v>2E-3</c:v>
                </c:pt>
                <c:pt idx="1">
                  <c:v>8.12609631854792E-3</c:v>
                </c:pt>
              </c:numCache>
            </c:numRef>
          </c:val>
          <c:extLst>
            <c:ext xmlns:c16="http://schemas.microsoft.com/office/drawing/2014/chart" uri="{C3380CC4-5D6E-409C-BE32-E72D297353CC}">
              <c16:uniqueId val="{00000011-AF2F-462C-93BE-40BF4BFF6F86}"/>
            </c:ext>
          </c:extLst>
        </c:ser>
        <c:ser>
          <c:idx val="24"/>
          <c:order val="24"/>
          <c:tx>
            <c:strRef>
              <c:f>Tabelle1!$Z$1</c:f>
              <c:strCache>
                <c:ptCount val="1"/>
                <c:pt idx="0">
                  <c:v>explicit</c:v>
                </c:pt>
              </c:strCache>
            </c:strRef>
          </c:tx>
          <c:spPr>
            <a:solidFill>
              <a:schemeClr val="accent1">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Tabelle1!$Z$2:$Z$3</c:f>
              <c:numCache>
                <c:formatCode>0.000</c:formatCode>
                <c:ptCount val="2"/>
                <c:pt idx="0" formatCode="_-* #,##0.000_-;\-* #,##0.000_-;_-* &quot;-&quot;??_-;_-@_-">
                  <c:v>2E-3</c:v>
                </c:pt>
                <c:pt idx="1">
                  <c:v>6.2499731562618297E-3</c:v>
                </c:pt>
              </c:numCache>
            </c:numRef>
          </c:val>
          <c:extLst>
            <c:ext xmlns:c16="http://schemas.microsoft.com/office/drawing/2014/chart" uri="{C3380CC4-5D6E-409C-BE32-E72D297353CC}">
              <c16:uniqueId val="{00000012-AF2F-462C-93BE-40BF4BFF6F86}"/>
            </c:ext>
          </c:extLst>
        </c:ser>
        <c:ser>
          <c:idx val="25"/>
          <c:order val="25"/>
          <c:tx>
            <c:strRef>
              <c:f>Tabelle1!$AA$1</c:f>
              <c:strCache>
                <c:ptCount val="1"/>
                <c:pt idx="0">
                  <c:v>time_signature</c:v>
                </c:pt>
              </c:strCache>
            </c:strRef>
          </c:tx>
          <c:spPr>
            <a:solidFill>
              <a:schemeClr val="accent2">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Tabelle1!$AA$2:$AA$3</c:f>
              <c:numCache>
                <c:formatCode>0.000</c:formatCode>
                <c:ptCount val="2"/>
                <c:pt idx="0" formatCode="_-* #,##0.000_-;\-* #,##0.000_-;_-* &quot;-&quot;??_-;_-@_-">
                  <c:v>0</c:v>
                </c:pt>
                <c:pt idx="1">
                  <c:v>1.81925045481209E-3</c:v>
                </c:pt>
              </c:numCache>
            </c:numRef>
          </c:val>
          <c:extLst>
            <c:ext xmlns:c16="http://schemas.microsoft.com/office/drawing/2014/chart" uri="{C3380CC4-5D6E-409C-BE32-E72D297353CC}">
              <c16:uniqueId val="{00000013-AF2F-462C-93BE-40BF4BFF6F86}"/>
            </c:ext>
          </c:extLst>
        </c:ser>
        <c:dLbls>
          <c:dLblPos val="outEnd"/>
          <c:showLegendKey val="0"/>
          <c:showVal val="0"/>
          <c:showCatName val="0"/>
          <c:showSerName val="0"/>
          <c:showPercent val="0"/>
          <c:showBubbleSize val="0"/>
        </c:dLbls>
        <c:gapWidth val="150"/>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_-* #,##0.000_-;\-* #,##0.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8408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25</a:t>
            </a:fld>
            <a:endParaRPr lang="de-DE"/>
          </a:p>
        </p:txBody>
      </p:sp>
    </p:spTree>
    <p:extLst>
      <p:ext uri="{BB962C8B-B14F-4D97-AF65-F5344CB8AC3E}">
        <p14:creationId xmlns:p14="http://schemas.microsoft.com/office/powerpoint/2010/main" val="409758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26</a:t>
            </a:fld>
            <a:endParaRPr lang="de-DE"/>
          </a:p>
        </p:txBody>
      </p:sp>
    </p:spTree>
    <p:extLst>
      <p:ext uri="{BB962C8B-B14F-4D97-AF65-F5344CB8AC3E}">
        <p14:creationId xmlns:p14="http://schemas.microsoft.com/office/powerpoint/2010/main" val="286649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3"/>
          <a:stretch>
            <a:fillRect/>
          </a:stretch>
        </p:blipFill>
        <p:spPr>
          <a:xfrm>
            <a:off x="931166" y="1408564"/>
            <a:ext cx="6518800" cy="4335002"/>
          </a:xfrm>
          <a:prstGeom prst="rect">
            <a:avLst/>
          </a:prstGeom>
        </p:spPr>
      </p:pic>
      <p:sp>
        <p:nvSpPr>
          <p:cNvPr id="73" name="Rectangle 6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Second Iteration </a:t>
            </a:r>
            <a:br>
              <a:rPr lang="en-US" sz="3600">
                <a:solidFill>
                  <a:srgbClr val="FFFFFF"/>
                </a:solidFill>
              </a:rPr>
            </a:br>
            <a:r>
              <a:rPr lang="en-US" sz="360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Second Iteration</a:t>
            </a:r>
            <a:br>
              <a:rPr lang="en-GB" dirty="0">
                <a:solidFill>
                  <a:srgbClr val="FFFEFF"/>
                </a:solidFill>
              </a:rPr>
            </a:br>
            <a:r>
              <a:rPr lang="en-GB" dirty="0">
                <a:solidFill>
                  <a:srgbClr val="FFFEFF"/>
                </a:solidFill>
              </a:rPr>
              <a:t>Random forest is the best performing model</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9921343"/>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59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9" name="Inhaltsplatzhalter 8">
            <a:extLst>
              <a:ext uri="{FF2B5EF4-FFF2-40B4-BE49-F238E27FC236}">
                <a16:creationId xmlns:a16="http://schemas.microsoft.com/office/drawing/2014/main" id="{1C12F868-1325-2FAA-8038-BC9A3E042E60}"/>
              </a:ext>
            </a:extLst>
          </p:cNvPr>
          <p:cNvPicPr>
            <a:picLocks noGrp="1" noChangeAspect="1"/>
          </p:cNvPicPr>
          <p:nvPr>
            <p:ph idx="1"/>
          </p:nvPr>
        </p:nvPicPr>
        <p:blipFill>
          <a:blip r:embed="rId3"/>
          <a:stretch>
            <a:fillRect/>
          </a:stretch>
        </p:blipFill>
        <p:spPr>
          <a:xfrm>
            <a:off x="5054580" y="618067"/>
            <a:ext cx="6185809" cy="5598157"/>
          </a:xfrm>
          <a:prstGeom prst="rect">
            <a:avLst/>
          </a:prstGeom>
        </p:spPr>
      </p:pic>
    </p:spTree>
    <p:extLst>
      <p:ext uri="{BB962C8B-B14F-4D97-AF65-F5344CB8AC3E}">
        <p14:creationId xmlns:p14="http://schemas.microsoft.com/office/powerpoint/2010/main" val="20182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9" name="Inhaltsplatzhalter 8">
            <a:extLst>
              <a:ext uri="{FF2B5EF4-FFF2-40B4-BE49-F238E27FC236}">
                <a16:creationId xmlns:a16="http://schemas.microsoft.com/office/drawing/2014/main" id="{1C12F868-1325-2FAA-8038-BC9A3E042E60}"/>
              </a:ext>
            </a:extLst>
          </p:cNvPr>
          <p:cNvPicPr>
            <a:picLocks noGrp="1" noChangeAspect="1"/>
          </p:cNvPicPr>
          <p:nvPr>
            <p:ph idx="1"/>
          </p:nvPr>
        </p:nvPicPr>
        <p:blipFill>
          <a:blip r:embed="rId3"/>
          <a:stretch>
            <a:fillRect/>
          </a:stretch>
        </p:blipFill>
        <p:spPr>
          <a:xfrm>
            <a:off x="5054580" y="618067"/>
            <a:ext cx="6185809" cy="5598157"/>
          </a:xfrm>
          <a:prstGeom prst="rect">
            <a:avLst/>
          </a:prstGeom>
        </p:spPr>
      </p:pic>
    </p:spTree>
    <p:extLst>
      <p:ext uri="{BB962C8B-B14F-4D97-AF65-F5344CB8AC3E}">
        <p14:creationId xmlns:p14="http://schemas.microsoft.com/office/powerpoint/2010/main" val="384183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Inhaltsplatzhalter 13"/>
          <p:cNvGraphicFramePr>
            <a:graphicFrameLocks noGrp="1"/>
          </p:cNvGraphicFramePr>
          <p:nvPr>
            <p:ph idx="1"/>
            <p:extLst>
              <p:ext uri="{D42A27DB-BD31-4B8C-83A1-F6EECF244321}">
                <p14:modId xmlns:p14="http://schemas.microsoft.com/office/powerpoint/2010/main" val="3310706488"/>
              </p:ext>
            </p:extLst>
          </p:nvPr>
        </p:nvGraphicFramePr>
        <p:xfrm>
          <a:off x="581025" y="1071797"/>
          <a:ext cx="11029950" cy="50840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459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Microsoft Office PowerPoint</Application>
  <PresentationFormat>Breitbild</PresentationFormat>
  <Paragraphs>169</Paragraphs>
  <Slides>26</Slides>
  <Notes>14</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Random forest is the best performing model</vt:lpstr>
      <vt:lpstr>Second Iteration Model Template -- Ensembles</vt:lpstr>
      <vt:lpstr>Second Iteration  Modeling Result – ROC </vt:lpstr>
      <vt:lpstr>Second Iteration  Modeling Result – ROC </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174</cp:revision>
  <dcterms:created xsi:type="dcterms:W3CDTF">2023-02-02T14:31:12Z</dcterms:created>
  <dcterms:modified xsi:type="dcterms:W3CDTF">2023-03-11T18:14:46Z</dcterms:modified>
</cp:coreProperties>
</file>