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3"/>
  </p:notesMasterIdLst>
  <p:sldIdLst>
    <p:sldId id="257" r:id="rId2"/>
    <p:sldId id="288" r:id="rId3"/>
    <p:sldId id="303" r:id="rId4"/>
    <p:sldId id="290" r:id="rId5"/>
    <p:sldId id="295" r:id="rId6"/>
    <p:sldId id="294" r:id="rId7"/>
    <p:sldId id="286" r:id="rId8"/>
    <p:sldId id="301" r:id="rId9"/>
    <p:sldId id="299" r:id="rId10"/>
    <p:sldId id="297" r:id="rId11"/>
    <p:sldId id="298" r:id="rId12"/>
    <p:sldId id="285" r:id="rId13"/>
    <p:sldId id="300" r:id="rId14"/>
    <p:sldId id="291" r:id="rId15"/>
    <p:sldId id="292" r:id="rId16"/>
    <p:sldId id="293" r:id="rId17"/>
    <p:sldId id="289" r:id="rId18"/>
    <p:sldId id="302" r:id="rId19"/>
    <p:sldId id="280" r:id="rId20"/>
    <p:sldId id="296" r:id="rId21"/>
    <p:sldId id="304" r:id="rId22"/>
    <p:sldId id="305" r:id="rId23"/>
    <p:sldId id="272" r:id="rId24"/>
    <p:sldId id="278" r:id="rId25"/>
    <p:sldId id="307" r:id="rId26"/>
    <p:sldId id="275" r:id="rId27"/>
    <p:sldId id="306" r:id="rId28"/>
    <p:sldId id="283" r:id="rId29"/>
    <p:sldId id="276" r:id="rId30"/>
    <p:sldId id="308" r:id="rId31"/>
    <p:sldId id="261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8C6179-5DA6-4F9C-B93A-A1B16A935345}">
          <p14:sldIdLst>
            <p14:sldId id="257"/>
            <p14:sldId id="288"/>
            <p14:sldId id="303"/>
            <p14:sldId id="290"/>
            <p14:sldId id="295"/>
            <p14:sldId id="294"/>
            <p14:sldId id="286"/>
            <p14:sldId id="301"/>
            <p14:sldId id="299"/>
            <p14:sldId id="297"/>
            <p14:sldId id="298"/>
            <p14:sldId id="285"/>
            <p14:sldId id="300"/>
            <p14:sldId id="291"/>
            <p14:sldId id="292"/>
            <p14:sldId id="293"/>
            <p14:sldId id="289"/>
            <p14:sldId id="302"/>
            <p14:sldId id="280"/>
            <p14:sldId id="296"/>
            <p14:sldId id="304"/>
            <p14:sldId id="305"/>
            <p14:sldId id="272"/>
            <p14:sldId id="278"/>
            <p14:sldId id="307"/>
            <p14:sldId id="275"/>
            <p14:sldId id="306"/>
            <p14:sldId id="283"/>
            <p14:sldId id="276"/>
            <p14:sldId id="308"/>
            <p14:sldId id="261"/>
          </p14:sldIdLst>
        </p14:section>
        <p14:section name="Appendix" id="{F7109864-9AB2-4EBD-A0D5-CB270629E68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7432" autoAdjust="0"/>
  </p:normalViewPr>
  <p:slideViewPr>
    <p:cSldViewPr snapToGrid="0">
      <p:cViewPr varScale="1">
        <p:scale>
          <a:sx n="74" d="100"/>
          <a:sy n="74" d="100"/>
        </p:scale>
        <p:origin x="106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9517B-FB26-4CEE-A0CD-05465EABC2B5}" type="datetimeFigureOut">
              <a:rPr lang="de-DE" smtClean="0"/>
              <a:t>11.03.2023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265D3-6F69-46A3-BC22-BD3030E0EB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2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25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00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671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6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6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857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608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59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977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826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90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062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244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313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19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532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89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97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5055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685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28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925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109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66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7813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0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89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04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735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4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6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4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B23D1-4460-1C14-E6C7-82AD9869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original datasets from </a:t>
            </a:r>
            <a:r>
              <a:rPr lang="en-US" dirty="0" err="1"/>
              <a:t>kaggle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tracks					-	contains track features</a:t>
            </a:r>
            <a:br>
              <a:rPr lang="en-US" dirty="0"/>
            </a:br>
            <a:r>
              <a:rPr lang="en-US" dirty="0"/>
              <a:t>charts					-	contains chart position of tracks, track ids and artist ids</a:t>
            </a:r>
            <a:br>
              <a:rPr lang="en-US" dirty="0"/>
            </a:br>
            <a:r>
              <a:rPr lang="en-US" dirty="0"/>
              <a:t>artists					-	contains artists and their popularity</a:t>
            </a:r>
            <a:br>
              <a:rPr lang="en-US" dirty="0"/>
            </a:br>
            <a:r>
              <a:rPr lang="en-US" dirty="0"/>
              <a:t>recommended artists		-	contains artists recommendations for artists by ids</a:t>
            </a:r>
          </a:p>
        </p:txBody>
      </p:sp>
    </p:spTree>
    <p:extLst>
      <p:ext uri="{BB962C8B-B14F-4D97-AF65-F5344CB8AC3E}">
        <p14:creationId xmlns:p14="http://schemas.microsoft.com/office/powerpoint/2010/main" val="393139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ARTISTS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BC874-BC19-D5BF-56E7-92F80943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956095"/>
            <a:ext cx="10882303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ARTISTS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2BD77-F81F-63D5-812D-71A098D9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1219008"/>
            <a:ext cx="10867062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5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091C2-D0D4-397E-9A90-43543CD1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231" y="874608"/>
            <a:ext cx="8097944" cy="323917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ARTISTS Data</a:t>
            </a:r>
          </a:p>
        </p:txBody>
      </p:sp>
    </p:spTree>
    <p:extLst>
      <p:ext uri="{BB962C8B-B14F-4D97-AF65-F5344CB8AC3E}">
        <p14:creationId xmlns:p14="http://schemas.microsoft.com/office/powerpoint/2010/main" val="92979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ARTISTS Data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6D78A61-75B0-6030-B948-D61F7E00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9" y="655601"/>
            <a:ext cx="10782923" cy="60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9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ARTISTS Data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A3C47-3A89-B855-8616-D84040F8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42" y="954138"/>
            <a:ext cx="11530515" cy="49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6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ARTISTS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BA34A-4690-3595-E0C1-64E31301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00" y="724782"/>
            <a:ext cx="11544930" cy="540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9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ARTISTS Data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05234-4008-531E-CBCD-4814AAE7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99" y="818296"/>
            <a:ext cx="11418331" cy="52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2F26A4-E78C-7F58-A123-85310A3B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0" y="624942"/>
            <a:ext cx="7600348" cy="339474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371924-3A7F-3E65-E009-83193D54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20" y="4319752"/>
            <a:ext cx="10947620" cy="1155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Recommended Artists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12931-18AD-46EB-8E52-52963ACB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3" y="761672"/>
            <a:ext cx="3703320" cy="223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ARTISTS Data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E757902-BC24-007E-EAA4-60606FE66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785190"/>
            <a:ext cx="10495721" cy="59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6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Insights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B23D1-4460-1C14-E6C7-82AD9869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>
            <a:normAutofit/>
          </a:bodyPr>
          <a:lstStyle/>
          <a:p>
            <a:r>
              <a:rPr lang="en-US" dirty="0"/>
              <a:t>Some data points are missing (genres in artist dataset) – fix through joining and data engineering</a:t>
            </a:r>
          </a:p>
          <a:p>
            <a:r>
              <a:rPr lang="en-US" dirty="0"/>
              <a:t>Either </a:t>
            </a:r>
            <a:r>
              <a:rPr lang="en-US" b="1" dirty="0"/>
              <a:t>popularity</a:t>
            </a:r>
            <a:r>
              <a:rPr lang="en-US" dirty="0"/>
              <a:t> or </a:t>
            </a:r>
            <a:r>
              <a:rPr lang="en-US" b="1" dirty="0" err="1"/>
              <a:t>chartsposition</a:t>
            </a:r>
            <a:r>
              <a:rPr lang="en-US" dirty="0"/>
              <a:t> could work for generating a top song label (feature engineering)</a:t>
            </a:r>
            <a:br>
              <a:rPr lang="en-US" dirty="0"/>
            </a:br>
            <a:r>
              <a:rPr lang="en-US" dirty="0"/>
              <a:t>Distributions are right skewed and should be normalized</a:t>
            </a:r>
          </a:p>
          <a:p>
            <a:r>
              <a:rPr lang="en-US" dirty="0"/>
              <a:t>Country and date information in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8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38340-E2C0-B10B-1808-2B0B39E2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" y="943933"/>
            <a:ext cx="11274641" cy="310052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Tracks Data</a:t>
            </a:r>
          </a:p>
        </p:txBody>
      </p:sp>
    </p:spTree>
    <p:extLst>
      <p:ext uri="{BB962C8B-B14F-4D97-AF65-F5344CB8AC3E}">
        <p14:creationId xmlns:p14="http://schemas.microsoft.com/office/powerpoint/2010/main" val="3490722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B23D1-4460-1C14-E6C7-82AD9869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1029615" cy="3634486"/>
          </a:xfrm>
        </p:spPr>
        <p:txBody>
          <a:bodyPr>
            <a:normAutofit/>
          </a:bodyPr>
          <a:lstStyle/>
          <a:p>
            <a:r>
              <a:rPr lang="en-US" dirty="0"/>
              <a:t>Iterative process to gain 2 main datasets:</a:t>
            </a:r>
            <a:br>
              <a:rPr lang="en-US" dirty="0"/>
            </a:br>
            <a:r>
              <a:rPr lang="en-US" dirty="0"/>
              <a:t>1. “Fin Table” Dataset - track ids, popularity, charts position and specific musical features calculated by Spotify. Created by joining track and charts datasets from Kaggle in SQL (size issue with RapidMiner).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Cleanset</a:t>
            </a:r>
            <a:r>
              <a:rPr lang="en-US" dirty="0"/>
              <a:t> Dataset – training data for modeling to see which features impact a “Top Song” in which way </a:t>
            </a:r>
          </a:p>
          <a:p>
            <a:r>
              <a:rPr lang="en-US" dirty="0"/>
              <a:t>“Top Song” label needs to be defined:</a:t>
            </a:r>
            <a:br>
              <a:rPr lang="en-US" dirty="0"/>
            </a:br>
            <a:r>
              <a:rPr lang="en-US" dirty="0"/>
              <a:t>1. Top song by popularity – track popularity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≥</a:t>
            </a:r>
            <a:r>
              <a:rPr lang="en-US" dirty="0"/>
              <a:t>85 (out of 100) = Top Song.</a:t>
            </a:r>
            <a:br>
              <a:rPr lang="en-US" dirty="0"/>
            </a:br>
            <a:r>
              <a:rPr lang="en-US" dirty="0"/>
              <a:t>2. Top song by charts position – lowest charts position of a track 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US" dirty="0"/>
              <a:t>30 = Top Song.</a:t>
            </a:r>
            <a:br>
              <a:rPr lang="en-US" dirty="0"/>
            </a:br>
            <a:r>
              <a:rPr lang="en-US" dirty="0"/>
              <a:t>(We disregard different countries for our evaluation and take the lowest / highest measure for all countries)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7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Fin Table</a:t>
            </a:r>
          </a:p>
        </p:txBody>
      </p:sp>
      <p:pic>
        <p:nvPicPr>
          <p:cNvPr id="7" name="Content Placeholder 6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239B49E-B0F2-F1D3-3F0B-50B865D45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080" y="927499"/>
            <a:ext cx="4039126" cy="3633787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E39EAF7-AEBE-0214-1B24-75BEA750D514}"/>
              </a:ext>
            </a:extLst>
          </p:cNvPr>
          <p:cNvSpPr txBox="1">
            <a:spLocks/>
          </p:cNvSpPr>
          <p:nvPr/>
        </p:nvSpPr>
        <p:spPr>
          <a:xfrm>
            <a:off x="618467" y="3048479"/>
            <a:ext cx="1102961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 Data in SQL</a:t>
            </a:r>
          </a:p>
          <a:p>
            <a:r>
              <a:rPr lang="en-US" dirty="0"/>
              <a:t>Aggregate min(</a:t>
            </a:r>
            <a:r>
              <a:rPr lang="en-US" dirty="0" err="1"/>
              <a:t>ChartsPos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 5 </a:t>
            </a:r>
            <a:r>
              <a:rPr lang="en-US" dirty="0" err="1"/>
              <a:t>mio</a:t>
            </a:r>
            <a:r>
              <a:rPr lang="en-US" dirty="0"/>
              <a:t>. to 344281 Rows</a:t>
            </a:r>
          </a:p>
          <a:p>
            <a:r>
              <a:rPr lang="en-US" dirty="0"/>
              <a:t>Join Charts with Track dataset to generate Fin Table</a:t>
            </a:r>
          </a:p>
          <a:p>
            <a:pPr marL="324000" lvl="1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2" name="Picture 11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47228B45-C716-1D81-5D6B-FA059A6CD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64" y="1595009"/>
            <a:ext cx="4449530" cy="3950605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BDB1CE41-C628-215F-4945-06246EFFF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282" y="2490618"/>
            <a:ext cx="4582702" cy="40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8A301868-A6EE-8ACB-F77D-AFF54A38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Data Wrangling and additional exploration Fin Table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30CEFBF-A57F-0075-3943-B5C2646BB716}"/>
              </a:ext>
            </a:extLst>
          </p:cNvPr>
          <p:cNvSpPr txBox="1">
            <a:spLocks/>
          </p:cNvSpPr>
          <p:nvPr/>
        </p:nvSpPr>
        <p:spPr>
          <a:xfrm>
            <a:off x="4561870" y="800930"/>
            <a:ext cx="7183597" cy="2256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D19651"/>
              </a:buClr>
            </a:pPr>
            <a:r>
              <a:rPr lang="en-US" sz="1500" dirty="0"/>
              <a:t>Iterative process</a:t>
            </a:r>
          </a:p>
          <a:p>
            <a:pPr lvl="1">
              <a:lnSpc>
                <a:spcPct val="100000"/>
              </a:lnSpc>
              <a:buClr>
                <a:srgbClr val="D19651"/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Inspected Dataset for missing and wrong values to replace</a:t>
            </a:r>
          </a:p>
          <a:p>
            <a:pPr lvl="1">
              <a:lnSpc>
                <a:spcPct val="100000"/>
              </a:lnSpc>
              <a:buClr>
                <a:srgbClr val="D19651"/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Filtered outliers</a:t>
            </a:r>
          </a:p>
          <a:p>
            <a:pPr lvl="1">
              <a:lnSpc>
                <a:spcPct val="100000"/>
              </a:lnSpc>
              <a:buClr>
                <a:srgbClr val="D19651"/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Created Top Song label by popularity and by min(</a:t>
            </a:r>
            <a:r>
              <a:rPr lang="en-US" sz="1500" dirty="0" err="1"/>
              <a:t>chartsPos</a:t>
            </a:r>
            <a:r>
              <a:rPr lang="en-US" sz="1500" dirty="0"/>
              <a:t>) to compare</a:t>
            </a:r>
            <a:br>
              <a:rPr lang="en-US" sz="1500" dirty="0"/>
            </a:br>
            <a:endParaRPr lang="en-US" sz="15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8E6F89-62FC-229C-2D9E-B8657BFC5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38" y="3135385"/>
            <a:ext cx="5484624" cy="2125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884E6-09D0-044B-DF75-9FBC7B5B3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4" y="3135385"/>
            <a:ext cx="5489646" cy="1825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007982-41F7-A866-5B94-BC70629A4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757" y="5249049"/>
            <a:ext cx="5649466" cy="11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7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2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64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66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68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85" name="Rectangle 70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72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74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76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BD8D1-E0A1-0276-85F9-8F2700CA3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65" b="-1"/>
          <a:stretch/>
        </p:blipFill>
        <p:spPr>
          <a:xfrm>
            <a:off x="446534" y="604757"/>
            <a:ext cx="7498616" cy="5796043"/>
          </a:xfrm>
          <a:prstGeom prst="rect">
            <a:avLst/>
          </a:prstGeom>
        </p:spPr>
      </p:pic>
      <p:sp>
        <p:nvSpPr>
          <p:cNvPr id="89" name="Rectangle 78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947474B-D260-11BA-CA4F-3C8A07F2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 Table</a:t>
            </a:r>
          </a:p>
        </p:txBody>
      </p:sp>
    </p:spTree>
    <p:extLst>
      <p:ext uri="{BB962C8B-B14F-4D97-AF65-F5344CB8AC3E}">
        <p14:creationId xmlns:p14="http://schemas.microsoft.com/office/powerpoint/2010/main" val="347049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surface chart&#10;&#10;Description automatically generated">
            <a:extLst>
              <a:ext uri="{FF2B5EF4-FFF2-40B4-BE49-F238E27FC236}">
                <a16:creationId xmlns:a16="http://schemas.microsoft.com/office/drawing/2014/main" id="{33BF85C5-99B0-21BC-6FE0-FB2F28475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07" y="655983"/>
            <a:ext cx="10230986" cy="5754930"/>
          </a:xfrm>
        </p:spPr>
      </p:pic>
    </p:spTree>
    <p:extLst>
      <p:ext uri="{BB962C8B-B14F-4D97-AF65-F5344CB8AC3E}">
        <p14:creationId xmlns:p14="http://schemas.microsoft.com/office/powerpoint/2010/main" val="355444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Tracks Data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3B7C5AC-3F34-2CBA-5D16-18F62771F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9572"/>
            <a:ext cx="6006855" cy="3378856"/>
          </a:xfrm>
          <a:prstGeom prst="rect">
            <a:avLst/>
          </a:prstGeom>
        </p:spPr>
      </p:pic>
      <p:pic>
        <p:nvPicPr>
          <p:cNvPr id="6" name="Content Placeholder 5" descr="Chart, surface chart&#10;&#10;Description automatically generated">
            <a:extLst>
              <a:ext uri="{FF2B5EF4-FFF2-40B4-BE49-F238E27FC236}">
                <a16:creationId xmlns:a16="http://schemas.microsoft.com/office/drawing/2014/main" id="{092C5D83-B654-61B5-92A1-EBEFE84E5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5" y="1764643"/>
            <a:ext cx="6006855" cy="33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1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43221DFF-EF33-D8FE-E7D5-98F29FFAC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02" y="790694"/>
            <a:ext cx="10450595" cy="5878461"/>
          </a:xfrm>
        </p:spPr>
      </p:pic>
    </p:spTree>
    <p:extLst>
      <p:ext uri="{BB962C8B-B14F-4D97-AF65-F5344CB8AC3E}">
        <p14:creationId xmlns:p14="http://schemas.microsoft.com/office/powerpoint/2010/main" val="1300293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ARTISTS Data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F49EBE-944A-56FB-05BA-57329ED9A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1" y="1949480"/>
            <a:ext cx="5766600" cy="3243714"/>
          </a:xfrm>
          <a:prstGeom prst="rect">
            <a:avLst/>
          </a:prstGeom>
        </p:spPr>
      </p:pic>
      <p:pic>
        <p:nvPicPr>
          <p:cNvPr id="2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E7D9432-07E0-A9C7-8DC9-F9C2ABBA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1" y="1949482"/>
            <a:ext cx="5839112" cy="3284500"/>
          </a:xfrm>
        </p:spPr>
      </p:pic>
    </p:spTree>
    <p:extLst>
      <p:ext uri="{BB962C8B-B14F-4D97-AF65-F5344CB8AC3E}">
        <p14:creationId xmlns:p14="http://schemas.microsoft.com/office/powerpoint/2010/main" val="361929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86" y="2982274"/>
            <a:ext cx="3259016" cy="146269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Comparison Top Song Label by Popularity and </a:t>
            </a:r>
            <a:r>
              <a:rPr lang="en-US" sz="3600" dirty="0" err="1">
                <a:solidFill>
                  <a:srgbClr val="FFFFFF"/>
                </a:solidFill>
              </a:rPr>
              <a:t>MINimum</a:t>
            </a:r>
            <a:r>
              <a:rPr lang="en-US" sz="3600" dirty="0">
                <a:solidFill>
                  <a:srgbClr val="FFFFFF"/>
                </a:solidFill>
              </a:rPr>
              <a:t> Charts Position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D59D8B2F-C652-30F9-D2CC-AABAE7F95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0" y="650896"/>
            <a:ext cx="7845287" cy="4412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FC0F2-736C-12A8-FD25-3AD1F37FB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183" y="5784043"/>
            <a:ext cx="6287045" cy="883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C4B79-F6EF-5F66-7F38-37851B5EA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084" y="4912874"/>
            <a:ext cx="6211244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75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C5AB0ABF-38F1-4DB2-1746-71B93D4A0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" y="2058592"/>
            <a:ext cx="5688186" cy="3199605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681F03D-4F7B-1750-C8BE-83F5B8C33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73" y="796224"/>
            <a:ext cx="5688186" cy="3199605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F2612BF-8869-5BE7-E295-F3454653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470" y="3593080"/>
            <a:ext cx="5688189" cy="31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9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ARTISTS Data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BF49EBE-944A-56FB-05BA-57329ED9A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789538"/>
            <a:ext cx="10452652" cy="58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3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E7ADA7-D199-447B-83C7-7FB0F7BFE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7BDE25-3D6C-4A65-AE1F-17B3C31DC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6115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6E934-390A-4282-9C06-550879EA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6115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7C480-2ED1-4822-91D1-C253F6887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5759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2FAE06-6CFA-41A5-8807-43DD2423C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4734570"/>
            <a:ext cx="11309338" cy="165668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8A301868-A6EE-8ACB-F77D-AFF54A38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9704"/>
            <a:ext cx="10925008" cy="124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Final Engineering to Create Training Data “Cleanset”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8DD52-5FAF-1FC1-06EF-21FE29EC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6" y="622601"/>
            <a:ext cx="4405209" cy="1500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BCD53-04D0-41C8-0999-9822148CF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943" y="749003"/>
            <a:ext cx="5238759" cy="1570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C70CA8-1133-BDF6-153A-0B3FF44AF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194" y="2800299"/>
            <a:ext cx="6044684" cy="1717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D96C80-E487-1290-5D3F-1BB0EC452D31}"/>
              </a:ext>
            </a:extLst>
          </p:cNvPr>
          <p:cNvSpPr txBox="1"/>
          <p:nvPr/>
        </p:nvSpPr>
        <p:spPr>
          <a:xfrm>
            <a:off x="440286" y="335872"/>
            <a:ext cx="539398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Join artists and recommended artists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F4DCD-A8C1-71C5-1A7E-5530E6005F2C}"/>
              </a:ext>
            </a:extLst>
          </p:cNvPr>
          <p:cNvSpPr txBox="1"/>
          <p:nvPr/>
        </p:nvSpPr>
        <p:spPr>
          <a:xfrm>
            <a:off x="5831943" y="346522"/>
            <a:ext cx="537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Join Fin Table, previous join and artists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D55D9-B642-4033-5350-016E916A2DA7}"/>
              </a:ext>
            </a:extLst>
          </p:cNvPr>
          <p:cNvSpPr txBox="1"/>
          <p:nvPr/>
        </p:nvSpPr>
        <p:spPr>
          <a:xfrm>
            <a:off x="2832553" y="2280113"/>
            <a:ext cx="5618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Create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Cleanset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Top Song label by min(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chartsPos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Balanced label by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downsampling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6000 each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27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9E2CBCC-17A2-B3B2-885C-26FC59F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5" y="638944"/>
            <a:ext cx="10903429" cy="61331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54EF8E-3873-4BA5-7D8B-36E998C40817}"/>
              </a:ext>
            </a:extLst>
          </p:cNvPr>
          <p:cNvSpPr/>
          <p:nvPr/>
        </p:nvSpPr>
        <p:spPr>
          <a:xfrm>
            <a:off x="6335486" y="638943"/>
            <a:ext cx="445232" cy="376510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Tracks Data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3B7C5AC-3F34-2CBA-5D16-18F62771F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18" y="759116"/>
            <a:ext cx="10430163" cy="58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6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Tracks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ECC82A-75CA-61BC-E3F3-05B1DE63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91" y="1181100"/>
            <a:ext cx="10267418" cy="47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8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Tracks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F6C47-E2E7-7756-982F-6D71721F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956095"/>
            <a:ext cx="10988992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0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612D1E-7CC2-E6D1-2C7A-B262F212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83" y="1183520"/>
            <a:ext cx="11274641" cy="262135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cHARTS</a:t>
            </a:r>
            <a:r>
              <a:rPr lang="en-US" sz="3600" dirty="0">
                <a:solidFill>
                  <a:srgbClr val="FFFFFF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22802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</a:rPr>
              <a:t>ARTISTS Data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3788206-09BD-4900-5AA2-0A0C24501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674129"/>
            <a:ext cx="10993549" cy="618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B94125-BF41-2A32-E281-7B68971A3210}"/>
              </a:ext>
            </a:extLst>
          </p:cNvPr>
          <p:cNvSpPr txBox="1">
            <a:spLocks/>
          </p:cNvSpPr>
          <p:nvPr/>
        </p:nvSpPr>
        <p:spPr>
          <a:xfrm>
            <a:off x="581191" y="4610099"/>
            <a:ext cx="10993549" cy="106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</a:rPr>
              <a:t>ARTISTS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202A6-5D8D-6374-9581-1F93F412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60" y="1043538"/>
            <a:ext cx="1084420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710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877</Words>
  <Application>Microsoft Office PowerPoint</Application>
  <PresentationFormat>Widescreen</PresentationFormat>
  <Paragraphs>121</Paragraphs>
  <Slides>31</Slides>
  <Notes>31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Tw Cen MT</vt:lpstr>
      <vt:lpstr>Wingdings</vt:lpstr>
      <vt:lpstr>Wingdings 2</vt:lpstr>
      <vt:lpstr>DividendVTI</vt:lpstr>
      <vt:lpstr>Data Exploration</vt:lpstr>
      <vt:lpstr>Tracks Data</vt:lpstr>
      <vt:lpstr>PowerPoint Presentation</vt:lpstr>
      <vt:lpstr>Tracks Data</vt:lpstr>
      <vt:lpstr>Tracks Data</vt:lpstr>
      <vt:lpstr>Tracks Data</vt:lpstr>
      <vt:lpstr>cHARTS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Recommended Artists Data</vt:lpstr>
      <vt:lpstr>PowerPoint Presentation</vt:lpstr>
      <vt:lpstr>Data Exploration Insights</vt:lpstr>
      <vt:lpstr>Data Engineering</vt:lpstr>
      <vt:lpstr>Create Fin Table</vt:lpstr>
      <vt:lpstr>Data Wrangling and additional exploration Fin Table</vt:lpstr>
      <vt:lpstr>Fin Table</vt:lpstr>
      <vt:lpstr>PowerPoint Presentation</vt:lpstr>
      <vt:lpstr>Tracks Data</vt:lpstr>
      <vt:lpstr>PowerPoint Presentation</vt:lpstr>
      <vt:lpstr>PowerPoint Presentation</vt:lpstr>
      <vt:lpstr>Comparison Top Song Label by Popularity and MINimum Charts Position</vt:lpstr>
      <vt:lpstr>PowerPoint Presentation</vt:lpstr>
      <vt:lpstr>Final Engineering to Create Training Data “Cleanset”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Pauling, Leo</dc:creator>
  <cp:lastModifiedBy>Nicolas Henzel</cp:lastModifiedBy>
  <cp:revision>128</cp:revision>
  <dcterms:created xsi:type="dcterms:W3CDTF">2023-02-02T14:31:12Z</dcterms:created>
  <dcterms:modified xsi:type="dcterms:W3CDTF">2023-03-12T01:32:36Z</dcterms:modified>
</cp:coreProperties>
</file>