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0"/>
  </p:notesMasterIdLst>
  <p:sldIdLst>
    <p:sldId id="256" r:id="rId2"/>
    <p:sldId id="261" r:id="rId3"/>
    <p:sldId id="279" r:id="rId4"/>
    <p:sldId id="280" r:id="rId5"/>
    <p:sldId id="288" r:id="rId6"/>
    <p:sldId id="258" r:id="rId7"/>
    <p:sldId id="262" r:id="rId8"/>
    <p:sldId id="260" r:id="rId9"/>
    <p:sldId id="259" r:id="rId10"/>
    <p:sldId id="265" r:id="rId11"/>
    <p:sldId id="263" r:id="rId12"/>
    <p:sldId id="264" r:id="rId13"/>
    <p:sldId id="266" r:id="rId14"/>
    <p:sldId id="267" r:id="rId15"/>
    <p:sldId id="268" r:id="rId16"/>
    <p:sldId id="270" r:id="rId17"/>
    <p:sldId id="269" r:id="rId18"/>
    <p:sldId id="271" r:id="rId19"/>
    <p:sldId id="274" r:id="rId20"/>
    <p:sldId id="282" r:id="rId21"/>
    <p:sldId id="284" r:id="rId22"/>
    <p:sldId id="287" r:id="rId23"/>
    <p:sldId id="272" r:id="rId24"/>
    <p:sldId id="277" r:id="rId25"/>
    <p:sldId id="273" r:id="rId26"/>
    <p:sldId id="281" r:id="rId27"/>
    <p:sldId id="289" r:id="rId28"/>
    <p:sldId id="275"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19E36652-636D-42F3-B694-96824E62329D}">
          <p14:sldIdLst>
            <p14:sldId id="256"/>
            <p14:sldId id="261"/>
            <p14:sldId id="279"/>
            <p14:sldId id="280"/>
            <p14:sldId id="288"/>
            <p14:sldId id="258"/>
            <p14:sldId id="262"/>
            <p14:sldId id="260"/>
            <p14:sldId id="259"/>
            <p14:sldId id="265"/>
            <p14:sldId id="263"/>
            <p14:sldId id="264"/>
            <p14:sldId id="266"/>
            <p14:sldId id="267"/>
            <p14:sldId id="268"/>
            <p14:sldId id="270"/>
            <p14:sldId id="269"/>
            <p14:sldId id="271"/>
            <p14:sldId id="274"/>
            <p14:sldId id="282"/>
            <p14:sldId id="284"/>
            <p14:sldId id="287"/>
            <p14:sldId id="272"/>
            <p14:sldId id="277"/>
            <p14:sldId id="273"/>
            <p14:sldId id="281"/>
            <p14:sldId id="289"/>
            <p14:sldId id="275"/>
          </p14:sldIdLst>
        </p14:section>
        <p14:section name="Abschnitt ohne Titel" id="{42638A28-1E23-4265-901D-26A1C94AAD6A}">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el, Burcin (050)" initials="AB(" lastIdx="1" clrIdx="0">
    <p:extLst>
      <p:ext uri="{19B8F6BF-5375-455C-9EA6-DF929625EA0E}">
        <p15:presenceInfo xmlns:p15="http://schemas.microsoft.com/office/powerpoint/2012/main" userId="S-1-5-21-1482476501-1450960922-725345543-2668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7432" autoAdjust="0"/>
  </p:normalViewPr>
  <p:slideViewPr>
    <p:cSldViewPr snapToGrid="0">
      <p:cViewPr>
        <p:scale>
          <a:sx n="96" d="100"/>
          <a:sy n="96" d="100"/>
        </p:scale>
        <p:origin x="-86" y="-1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0.6079</c:v>
                </c:pt>
                <c:pt idx="1">
                  <c:v>0.58720000000000006</c:v>
                </c:pt>
                <c:pt idx="2">
                  <c:v>0.72899999999999998</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0.6079</c:v>
                </c:pt>
                <c:pt idx="1">
                  <c:v>0.58720000000000006</c:v>
                </c:pt>
                <c:pt idx="2">
                  <c:v>0.72899999999999998</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0.68220000000000003</c:v>
                </c:pt>
                <c:pt idx="1">
                  <c:v>0.67810000000000004</c:v>
                </c:pt>
                <c:pt idx="2">
                  <c:v>0.6946</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smtClean="0"/>
              <a:t>Real </a:t>
            </a:r>
            <a:r>
              <a:rPr lang="de-DE" dirty="0" err="1" smtClean="0"/>
              <a:t>world</a:t>
            </a:r>
            <a:r>
              <a:rPr lang="de-DE" dirty="0" smtClean="0"/>
              <a:t> </a:t>
            </a:r>
            <a:r>
              <a:rPr lang="de-DE" dirty="0" err="1" smtClean="0"/>
              <a:t>data</a:t>
            </a:r>
            <a:endParaRPr lang="de-DE" dirty="0" smtClean="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Accuracy</c:v>
                </c:pt>
              </c:strCache>
            </c:strRef>
          </c:tx>
          <c:spPr>
            <a:solidFill>
              <a:schemeClr val="accent1"/>
            </a:solidFill>
            <a:ln>
              <a:noFill/>
            </a:ln>
            <a:effectLst/>
          </c:spPr>
          <c:invertIfNegative val="0"/>
          <c:cat>
            <c:numRef>
              <c:f>Tabelle1!$A$2</c:f>
              <c:numCache>
                <c:formatCode>General</c:formatCode>
                <c:ptCount val="1"/>
              </c:numCache>
            </c:numRef>
          </c:cat>
          <c:val>
            <c:numRef>
              <c:f>Tabelle1!$B$2</c:f>
              <c:numCache>
                <c:formatCode>0.00%</c:formatCode>
                <c:ptCount val="1"/>
                <c:pt idx="0">
                  <c:v>0.78910000000000002</c:v>
                </c:pt>
              </c:numCache>
            </c:numRef>
          </c:val>
          <c:extLst>
            <c:ext xmlns:c16="http://schemas.microsoft.com/office/drawing/2014/chart" uri="{C3380CC4-5D6E-409C-BE32-E72D297353CC}">
              <c16:uniqueId val="{00000000-8161-4D3F-B7B5-4C9A91F408F5}"/>
            </c:ext>
          </c:extLst>
        </c:ser>
        <c:ser>
          <c:idx val="1"/>
          <c:order val="1"/>
          <c:tx>
            <c:strRef>
              <c:f>Tabelle1!$C$1</c:f>
              <c:strCache>
                <c:ptCount val="1"/>
                <c:pt idx="0">
                  <c:v>Precision</c:v>
                </c:pt>
              </c:strCache>
            </c:strRef>
          </c:tx>
          <c:spPr>
            <a:solidFill>
              <a:schemeClr val="accent2"/>
            </a:solidFill>
            <a:ln>
              <a:noFill/>
            </a:ln>
            <a:effectLst/>
          </c:spPr>
          <c:invertIfNegative val="0"/>
          <c:cat>
            <c:numRef>
              <c:f>Tabelle1!$A$2</c:f>
              <c:numCache>
                <c:formatCode>General</c:formatCode>
                <c:ptCount val="1"/>
              </c:numCache>
            </c:numRef>
          </c:cat>
          <c:val>
            <c:numRef>
              <c:f>Tabelle1!$C$2</c:f>
              <c:numCache>
                <c:formatCode>0.00%</c:formatCode>
                <c:ptCount val="1"/>
                <c:pt idx="0">
                  <c:v>0.51549999999999996</c:v>
                </c:pt>
              </c:numCache>
            </c:numRef>
          </c:val>
          <c:extLst>
            <c:ext xmlns:c16="http://schemas.microsoft.com/office/drawing/2014/chart" uri="{C3380CC4-5D6E-409C-BE32-E72D297353CC}">
              <c16:uniqueId val="{00000001-8161-4D3F-B7B5-4C9A91F408F5}"/>
            </c:ext>
          </c:extLst>
        </c:ser>
        <c:ser>
          <c:idx val="2"/>
          <c:order val="2"/>
          <c:tx>
            <c:strRef>
              <c:f>Tabelle1!$D$1</c:f>
              <c:strCache>
                <c:ptCount val="1"/>
                <c:pt idx="0">
                  <c:v>Recall</c:v>
                </c:pt>
              </c:strCache>
            </c:strRef>
          </c:tx>
          <c:spPr>
            <a:solidFill>
              <a:schemeClr val="accent3"/>
            </a:solidFill>
            <a:ln>
              <a:noFill/>
            </a:ln>
            <a:effectLst/>
          </c:spPr>
          <c:invertIfNegative val="0"/>
          <c:cat>
            <c:numRef>
              <c:f>Tabelle1!$A$2</c:f>
              <c:numCache>
                <c:formatCode>General</c:formatCode>
                <c:ptCount val="1"/>
              </c:numCache>
            </c:numRef>
          </c:cat>
          <c:val>
            <c:numRef>
              <c:f>Tabelle1!$D$2</c:f>
              <c:numCache>
                <c:formatCode>0.00%</c:formatCode>
                <c:ptCount val="1"/>
                <c:pt idx="0">
                  <c:v>0.94020000000000004</c:v>
                </c:pt>
              </c:numCache>
            </c:numRef>
          </c:val>
          <c:extLst>
            <c:ext xmlns:c16="http://schemas.microsoft.com/office/drawing/2014/chart" uri="{C3380CC4-5D6E-409C-BE32-E72D297353CC}">
              <c16:uniqueId val="{00000002-8161-4D3F-B7B5-4C9A91F408F5}"/>
            </c:ext>
          </c:extLst>
        </c:ser>
        <c:dLbls>
          <c:showLegendKey val="0"/>
          <c:showVal val="0"/>
          <c:showCatName val="0"/>
          <c:showSerName val="0"/>
          <c:showPercent val="0"/>
          <c:showBubbleSize val="0"/>
        </c:dLbls>
        <c:gapWidth val="219"/>
        <c:axId val="895642048"/>
        <c:axId val="895641720"/>
      </c:barChart>
      <c:catAx>
        <c:axId val="89564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95641720"/>
        <c:crosses val="autoZero"/>
        <c:auto val="1"/>
        <c:lblAlgn val="ctr"/>
        <c:lblOffset val="100"/>
        <c:noMultiLvlLbl val="0"/>
      </c:catAx>
      <c:valAx>
        <c:axId val="8956417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95642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09.03.2023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27</a:t>
            </a:fld>
            <a:endParaRPr lang="de-DE"/>
          </a:p>
        </p:txBody>
      </p:sp>
    </p:spTree>
    <p:extLst>
      <p:ext uri="{BB962C8B-B14F-4D97-AF65-F5344CB8AC3E}">
        <p14:creationId xmlns:p14="http://schemas.microsoft.com/office/powerpoint/2010/main" val="149874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28</a:t>
            </a:fld>
            <a:endParaRPr lang="de-DE"/>
          </a:p>
        </p:txBody>
      </p:sp>
    </p:spTree>
    <p:extLst>
      <p:ext uri="{BB962C8B-B14F-4D97-AF65-F5344CB8AC3E}">
        <p14:creationId xmlns:p14="http://schemas.microsoft.com/office/powerpoint/2010/main" val="151311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415367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9</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416223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24</a:t>
            </a:fld>
            <a:endParaRPr lang="de-DE"/>
          </a:p>
        </p:txBody>
      </p:sp>
    </p:spTree>
    <p:extLst>
      <p:ext uri="{BB962C8B-B14F-4D97-AF65-F5344CB8AC3E}">
        <p14:creationId xmlns:p14="http://schemas.microsoft.com/office/powerpoint/2010/main" val="184534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25</a:t>
            </a:fld>
            <a:endParaRPr lang="de-DE"/>
          </a:p>
        </p:txBody>
      </p:sp>
    </p:spTree>
    <p:extLst>
      <p:ext uri="{BB962C8B-B14F-4D97-AF65-F5344CB8AC3E}">
        <p14:creationId xmlns:p14="http://schemas.microsoft.com/office/powerpoint/2010/main" val="3236636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26</a:t>
            </a:fld>
            <a:endParaRPr lang="de-DE"/>
          </a:p>
        </p:txBody>
      </p:sp>
    </p:spTree>
    <p:extLst>
      <p:ext uri="{BB962C8B-B14F-4D97-AF65-F5344CB8AC3E}">
        <p14:creationId xmlns:p14="http://schemas.microsoft.com/office/powerpoint/2010/main" val="177545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dirty="0">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dirty="0">
                <a:solidFill>
                  <a:schemeClr val="bg1"/>
                </a:solidFill>
                <a:effectLst/>
                <a:latin typeface="-apple-system"/>
              </a:rPr>
              <a:t>Applied Data </a:t>
            </a:r>
            <a:r>
              <a:rPr lang="en-US" b="0" i="0" dirty="0" smtClean="0">
                <a:solidFill>
                  <a:schemeClr val="bg1"/>
                </a:solidFill>
                <a:effectLst/>
                <a:latin typeface="-apple-system"/>
              </a:rPr>
              <a:t>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sp>
        <p:nvSpPr>
          <p:cNvPr id="4" name="Inhaltsplatzhalter 3">
            <a:extLst>
              <a:ext uri="{FF2B5EF4-FFF2-40B4-BE49-F238E27FC236}">
                <a16:creationId xmlns:a16="http://schemas.microsoft.com/office/drawing/2014/main" id="{E9FF6962-024E-3E0D-6510-26BF4E7764E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27954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Random forest is the best performing model</a:t>
            </a:r>
            <a:endParaRPr lang="en-GB" dirty="0"/>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499275563"/>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feld 2"/>
          <p:cNvSpPr txBox="1"/>
          <p:nvPr/>
        </p:nvSpPr>
        <p:spPr>
          <a:xfrm>
            <a:off x="7951304" y="1890876"/>
            <a:ext cx="1765190" cy="646331"/>
          </a:xfrm>
          <a:prstGeom prst="rect">
            <a:avLst/>
          </a:prstGeom>
          <a:noFill/>
        </p:spPr>
        <p:txBody>
          <a:bodyPr wrap="square" rtlCol="0">
            <a:spAutoFit/>
          </a:bodyPr>
          <a:lstStyle/>
          <a:p>
            <a:r>
              <a:rPr lang="de-DE" dirty="0" smtClean="0">
                <a:solidFill>
                  <a:srgbClr val="FF0000"/>
                </a:solidFill>
              </a:rPr>
              <a:t>SVM &amp; Random </a:t>
            </a:r>
            <a:r>
              <a:rPr lang="de-DE" dirty="0" err="1" smtClean="0">
                <a:solidFill>
                  <a:srgbClr val="FF0000"/>
                </a:solidFill>
              </a:rPr>
              <a:t>Forest</a:t>
            </a:r>
            <a:r>
              <a:rPr lang="de-DE" dirty="0" smtClean="0">
                <a:solidFill>
                  <a:srgbClr val="FF0000"/>
                </a:solidFill>
              </a:rPr>
              <a:t> alte Daten</a:t>
            </a:r>
          </a:p>
        </p:txBody>
      </p:sp>
    </p:spTree>
    <p:extLst>
      <p:ext uri="{BB962C8B-B14F-4D97-AF65-F5344CB8AC3E}">
        <p14:creationId xmlns:p14="http://schemas.microsoft.com/office/powerpoint/2010/main" val="48130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 </a:t>
            </a:r>
            <a:r>
              <a:rPr lang="de-DE" dirty="0" err="1" smtClean="0"/>
              <a:t>first</a:t>
            </a:r>
            <a:r>
              <a:rPr lang="de-DE" dirty="0" smtClean="0"/>
              <a:t> </a:t>
            </a:r>
            <a:r>
              <a:rPr lang="en-GB" dirty="0" smtClean="0"/>
              <a:t>iteration</a:t>
            </a:r>
            <a:r>
              <a:rPr lang="de-DE" dirty="0" smtClean="0"/>
              <a:t> </a:t>
            </a:r>
            <a:r>
              <a:rPr lang="de-DE" dirty="0" err="1" smtClean="0"/>
              <a:t>shows</a:t>
            </a:r>
            <a:r>
              <a:rPr lang="de-DE" dirty="0" smtClean="0"/>
              <a:t> </a:t>
            </a:r>
            <a:r>
              <a:rPr lang="de-DE" dirty="0" err="1" smtClean="0"/>
              <a:t>that</a:t>
            </a:r>
            <a:r>
              <a:rPr lang="de-DE" dirty="0" smtClean="0"/>
              <a:t> </a:t>
            </a:r>
            <a:r>
              <a:rPr lang="de-DE" dirty="0" err="1" smtClean="0"/>
              <a:t>we</a:t>
            </a:r>
            <a:r>
              <a:rPr lang="de-DE" dirty="0" smtClean="0"/>
              <a:t> </a:t>
            </a:r>
            <a:r>
              <a:rPr lang="de-DE" dirty="0" err="1" smtClean="0"/>
              <a:t>need</a:t>
            </a:r>
            <a:r>
              <a:rPr lang="de-DE" dirty="0" smtClean="0"/>
              <a:t> </a:t>
            </a:r>
            <a:r>
              <a:rPr lang="de-DE" dirty="0" err="1" smtClean="0"/>
              <a:t>to</a:t>
            </a:r>
            <a:r>
              <a:rPr lang="de-DE" dirty="0" smtClean="0"/>
              <a:t> </a:t>
            </a:r>
            <a:r>
              <a:rPr lang="de-DE" dirty="0" err="1" smtClean="0"/>
              <a:t>enrich</a:t>
            </a:r>
            <a:r>
              <a:rPr lang="de-DE" dirty="0" smtClean="0"/>
              <a:t> </a:t>
            </a:r>
            <a:r>
              <a:rPr lang="de-DE" dirty="0" err="1" smtClean="0"/>
              <a:t>our</a:t>
            </a:r>
            <a:r>
              <a:rPr lang="de-DE" dirty="0" smtClean="0"/>
              <a:t> </a:t>
            </a:r>
            <a:r>
              <a:rPr lang="de-DE" dirty="0" err="1" smtClean="0"/>
              <a:t>data</a:t>
            </a:r>
            <a:endParaRPr lang="de-DE" dirty="0"/>
          </a:p>
        </p:txBody>
      </p:sp>
      <p:sp>
        <p:nvSpPr>
          <p:cNvPr id="3" name="Inhaltsplatzhalter 2"/>
          <p:cNvSpPr>
            <a:spLocks noGrp="1"/>
          </p:cNvSpPr>
          <p:nvPr>
            <p:ph idx="1"/>
          </p:nvPr>
        </p:nvSpPr>
        <p:spPr>
          <a:xfrm>
            <a:off x="581192" y="3671519"/>
            <a:ext cx="10487024" cy="1296431"/>
          </a:xfrm>
        </p:spPr>
        <p:txBody>
          <a:bodyPr/>
          <a:lstStyle/>
          <a:p>
            <a:r>
              <a:rPr lang="de-DE" dirty="0" smtClean="0"/>
              <a:t>JSON Data </a:t>
            </a:r>
            <a:r>
              <a:rPr lang="de-DE" dirty="0" err="1" smtClean="0"/>
              <a:t>could</a:t>
            </a:r>
            <a:r>
              <a:rPr lang="de-DE" dirty="0" smtClean="0"/>
              <a:t> not </a:t>
            </a:r>
            <a:r>
              <a:rPr lang="de-DE" dirty="0" err="1" smtClean="0"/>
              <a:t>processed</a:t>
            </a:r>
            <a:r>
              <a:rPr lang="de-DE" dirty="0" smtClean="0"/>
              <a:t> via </a:t>
            </a:r>
            <a:r>
              <a:rPr lang="de-DE" dirty="0" err="1" smtClean="0"/>
              <a:t>RapidMiner</a:t>
            </a:r>
            <a:r>
              <a:rPr lang="de-DE" dirty="0" smtClean="0"/>
              <a:t>, so </a:t>
            </a:r>
            <a:r>
              <a:rPr lang="de-DE" dirty="0" err="1" smtClean="0"/>
              <a:t>we</a:t>
            </a:r>
            <a:r>
              <a:rPr lang="de-DE" dirty="0" smtClean="0"/>
              <a:t> </a:t>
            </a:r>
            <a:r>
              <a:rPr lang="de-DE" dirty="0" err="1" smtClean="0"/>
              <a:t>need</a:t>
            </a:r>
            <a:r>
              <a:rPr lang="de-DE" dirty="0" smtClean="0"/>
              <a:t> </a:t>
            </a:r>
            <a:r>
              <a:rPr lang="de-DE" dirty="0" err="1" smtClean="0"/>
              <a:t>to</a:t>
            </a:r>
            <a:r>
              <a:rPr lang="de-DE" dirty="0" smtClean="0"/>
              <a:t> </a:t>
            </a:r>
            <a:r>
              <a:rPr lang="de-DE" dirty="0" err="1" smtClean="0"/>
              <a:t>transform</a:t>
            </a:r>
            <a:r>
              <a:rPr lang="de-DE" dirty="0" smtClean="0"/>
              <a:t> </a:t>
            </a:r>
            <a:r>
              <a:rPr lang="de-DE" dirty="0" err="1" smtClean="0"/>
              <a:t>it</a:t>
            </a:r>
            <a:r>
              <a:rPr lang="de-DE" dirty="0" smtClean="0"/>
              <a:t> </a:t>
            </a:r>
            <a:r>
              <a:rPr lang="de-DE" dirty="0" err="1" smtClean="0"/>
              <a:t>Phyton</a:t>
            </a:r>
            <a:r>
              <a:rPr lang="de-DE" dirty="0" smtClean="0"/>
              <a:t> </a:t>
            </a:r>
            <a:r>
              <a:rPr lang="de-DE" dirty="0" err="1" smtClean="0"/>
              <a:t>to</a:t>
            </a:r>
            <a:r>
              <a:rPr lang="de-DE" dirty="0" smtClean="0"/>
              <a:t> </a:t>
            </a:r>
            <a:r>
              <a:rPr lang="de-DE" dirty="0" err="1" smtClean="0"/>
              <a:t>generate</a:t>
            </a:r>
            <a:r>
              <a:rPr lang="de-DE" dirty="0" smtClean="0"/>
              <a:t> a </a:t>
            </a:r>
            <a:r>
              <a:rPr lang="de-DE" dirty="0" err="1" smtClean="0"/>
              <a:t>local</a:t>
            </a:r>
            <a:r>
              <a:rPr lang="de-DE" dirty="0" smtClean="0"/>
              <a:t> </a:t>
            </a:r>
            <a:r>
              <a:rPr lang="de-DE" dirty="0" err="1" smtClean="0"/>
              <a:t>data</a:t>
            </a:r>
            <a:r>
              <a:rPr lang="de-DE" dirty="0" smtClean="0"/>
              <a:t> </a:t>
            </a:r>
            <a:r>
              <a:rPr lang="de-DE" dirty="0" err="1" smtClean="0"/>
              <a:t>whitch</a:t>
            </a:r>
            <a:r>
              <a:rPr lang="de-DE" dirty="0" smtClean="0"/>
              <a:t> </a:t>
            </a:r>
            <a:r>
              <a:rPr lang="de-DE" dirty="0" err="1" smtClean="0"/>
              <a:t>can</a:t>
            </a:r>
            <a:r>
              <a:rPr lang="de-DE" dirty="0" smtClean="0"/>
              <a:t> </a:t>
            </a:r>
            <a:r>
              <a:rPr lang="de-DE" dirty="0" err="1" smtClean="0"/>
              <a:t>be</a:t>
            </a:r>
            <a:r>
              <a:rPr lang="de-DE" dirty="0" smtClean="0"/>
              <a:t> </a:t>
            </a:r>
            <a:r>
              <a:rPr lang="de-DE" dirty="0" err="1" smtClean="0"/>
              <a:t>used</a:t>
            </a:r>
            <a:r>
              <a:rPr lang="de-DE" dirty="0" smtClean="0"/>
              <a:t> </a:t>
            </a:r>
            <a:r>
              <a:rPr lang="de-DE" dirty="0" err="1" smtClean="0"/>
              <a:t>with</a:t>
            </a:r>
            <a:r>
              <a:rPr lang="de-DE" dirty="0" smtClean="0"/>
              <a:t> </a:t>
            </a:r>
            <a:r>
              <a:rPr lang="de-DE" dirty="0" err="1" smtClean="0"/>
              <a:t>RapidMiner</a:t>
            </a:r>
            <a:r>
              <a:rPr lang="de-DE" dirty="0" smtClean="0"/>
              <a:t>.</a:t>
            </a:r>
          </a:p>
          <a:p>
            <a:endParaRPr lang="de-DE" dirty="0" smtClean="0"/>
          </a:p>
        </p:txBody>
      </p:sp>
      <p:sp>
        <p:nvSpPr>
          <p:cNvPr id="4" name="Inhaltsplatzhalter 2"/>
          <p:cNvSpPr txBox="1">
            <a:spLocks/>
          </p:cNvSpPr>
          <p:nvPr/>
        </p:nvSpPr>
        <p:spPr>
          <a:xfrm>
            <a:off x="581192" y="1890876"/>
            <a:ext cx="10009945" cy="242885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de-DE" dirty="0" err="1" smtClean="0"/>
              <a:t>Two</a:t>
            </a:r>
            <a:r>
              <a:rPr lang="de-DE" dirty="0" smtClean="0"/>
              <a:t> </a:t>
            </a:r>
            <a:r>
              <a:rPr lang="de-DE" dirty="0" err="1" smtClean="0"/>
              <a:t>new</a:t>
            </a:r>
            <a:r>
              <a:rPr lang="de-DE" dirty="0" smtClean="0"/>
              <a:t> </a:t>
            </a:r>
            <a:r>
              <a:rPr lang="de-DE" dirty="0" err="1" smtClean="0"/>
              <a:t>data</a:t>
            </a:r>
            <a:r>
              <a:rPr lang="de-DE" dirty="0" smtClean="0"/>
              <a:t> </a:t>
            </a:r>
            <a:r>
              <a:rPr lang="de-DE" dirty="0" err="1" smtClean="0"/>
              <a:t>sets</a:t>
            </a:r>
            <a:r>
              <a:rPr lang="de-DE" dirty="0" smtClean="0"/>
              <a:t> </a:t>
            </a:r>
            <a:r>
              <a:rPr lang="de-DE" dirty="0" err="1" smtClean="0"/>
              <a:t>are</a:t>
            </a:r>
            <a:r>
              <a:rPr lang="de-DE" dirty="0" smtClean="0"/>
              <a:t> </a:t>
            </a:r>
            <a:r>
              <a:rPr lang="de-DE" dirty="0" err="1" smtClean="0"/>
              <a:t>needed</a:t>
            </a:r>
            <a:r>
              <a:rPr lang="de-DE" dirty="0" smtClean="0"/>
              <a:t> </a:t>
            </a:r>
            <a:r>
              <a:rPr lang="de-DE" dirty="0" err="1" smtClean="0"/>
              <a:t>to</a:t>
            </a:r>
            <a:r>
              <a:rPr lang="de-DE" dirty="0" smtClean="0"/>
              <a:t> </a:t>
            </a:r>
            <a:r>
              <a:rPr lang="de-DE" dirty="0" err="1" smtClean="0"/>
              <a:t>get</a:t>
            </a:r>
            <a:r>
              <a:rPr lang="de-DE" dirty="0" smtClean="0"/>
              <a:t> </a:t>
            </a:r>
            <a:r>
              <a:rPr lang="de-DE" dirty="0" err="1" smtClean="0"/>
              <a:t>following</a:t>
            </a:r>
            <a:r>
              <a:rPr lang="de-DE" dirty="0" smtClean="0"/>
              <a:t> </a:t>
            </a:r>
            <a:r>
              <a:rPr lang="de-DE" dirty="0" err="1" smtClean="0"/>
              <a:t>information</a:t>
            </a:r>
            <a:r>
              <a:rPr lang="de-DE" dirty="0" smtClean="0"/>
              <a:t>:</a:t>
            </a:r>
          </a:p>
          <a:p>
            <a:pPr lvl="1">
              <a:buFont typeface="Wingdings" panose="05000000000000000000" pitchFamily="2" charset="2"/>
              <a:buChar char="Ø"/>
            </a:pPr>
            <a:r>
              <a:rPr lang="en-US" dirty="0"/>
              <a:t>artists.csv </a:t>
            </a:r>
            <a:r>
              <a:rPr lang="en-US" dirty="0" smtClean="0">
                <a:sym typeface="Wingdings" panose="05000000000000000000" pitchFamily="2" charset="2"/>
              </a:rPr>
              <a:t> </a:t>
            </a:r>
            <a:r>
              <a:rPr lang="en-US" b="1" dirty="0" smtClean="0">
                <a:sym typeface="Wingdings" panose="05000000000000000000" pitchFamily="2" charset="2"/>
              </a:rPr>
              <a:t>Popularity</a:t>
            </a:r>
            <a:r>
              <a:rPr lang="en-US" dirty="0" smtClean="0">
                <a:sym typeface="Wingdings" panose="05000000000000000000" pitchFamily="2" charset="2"/>
              </a:rPr>
              <a:t> of the artist</a:t>
            </a:r>
            <a:endParaRPr lang="en-US" dirty="0"/>
          </a:p>
          <a:p>
            <a:pPr lvl="1">
              <a:buFont typeface="Wingdings" panose="05000000000000000000" pitchFamily="2" charset="2"/>
              <a:buChar char="Ø"/>
            </a:pPr>
            <a:r>
              <a:rPr lang="en-US" dirty="0" err="1"/>
              <a:t>dict_artists.json</a:t>
            </a:r>
            <a:r>
              <a:rPr lang="en-US" dirty="0"/>
              <a:t> </a:t>
            </a:r>
            <a:r>
              <a:rPr lang="en-US" dirty="0" smtClean="0">
                <a:sym typeface="Wingdings" panose="05000000000000000000" pitchFamily="2" charset="2"/>
              </a:rPr>
              <a:t> </a:t>
            </a:r>
            <a:r>
              <a:rPr lang="en-US" b="1" dirty="0" smtClean="0"/>
              <a:t> Recommendation </a:t>
            </a:r>
            <a:r>
              <a:rPr lang="en-US" dirty="0" smtClean="0"/>
              <a:t>of artists</a:t>
            </a:r>
            <a:endParaRPr lang="en-US" dirty="0"/>
          </a:p>
          <a:p>
            <a:pPr marL="0" indent="0">
              <a:buNone/>
            </a:pPr>
            <a:endParaRPr lang="en-US" dirty="0" smtClean="0"/>
          </a:p>
        </p:txBody>
      </p:sp>
    </p:spTree>
    <p:extLst>
      <p:ext uri="{BB962C8B-B14F-4D97-AF65-F5344CB8AC3E}">
        <p14:creationId xmlns:p14="http://schemas.microsoft.com/office/powerpoint/2010/main" val="922975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 </a:t>
            </a:r>
            <a:r>
              <a:rPr lang="de-DE" dirty="0" err="1" smtClean="0"/>
              <a:t>first</a:t>
            </a:r>
            <a:r>
              <a:rPr lang="de-DE" dirty="0" smtClean="0"/>
              <a:t> </a:t>
            </a:r>
            <a:r>
              <a:rPr lang="en-GB" dirty="0" smtClean="0"/>
              <a:t>iteration</a:t>
            </a:r>
            <a:r>
              <a:rPr lang="de-DE" dirty="0" smtClean="0"/>
              <a:t> </a:t>
            </a:r>
            <a:r>
              <a:rPr lang="de-DE" dirty="0" err="1" smtClean="0"/>
              <a:t>shows</a:t>
            </a:r>
            <a:r>
              <a:rPr lang="de-DE" dirty="0" smtClean="0"/>
              <a:t> </a:t>
            </a:r>
            <a:r>
              <a:rPr lang="de-DE" dirty="0" err="1" smtClean="0"/>
              <a:t>that</a:t>
            </a:r>
            <a:r>
              <a:rPr lang="de-DE" dirty="0" smtClean="0"/>
              <a:t> </a:t>
            </a:r>
            <a:r>
              <a:rPr lang="de-DE" dirty="0" err="1" smtClean="0"/>
              <a:t>we</a:t>
            </a:r>
            <a:r>
              <a:rPr lang="de-DE" dirty="0" smtClean="0"/>
              <a:t> </a:t>
            </a:r>
            <a:r>
              <a:rPr lang="de-DE" dirty="0" err="1" smtClean="0"/>
              <a:t>need</a:t>
            </a:r>
            <a:r>
              <a:rPr lang="de-DE" dirty="0" smtClean="0"/>
              <a:t> </a:t>
            </a:r>
            <a:r>
              <a:rPr lang="de-DE" dirty="0" err="1" smtClean="0"/>
              <a:t>to</a:t>
            </a:r>
            <a:r>
              <a:rPr lang="de-DE" dirty="0" smtClean="0"/>
              <a:t> </a:t>
            </a:r>
            <a:r>
              <a:rPr lang="de-DE" dirty="0" err="1" smtClean="0"/>
              <a:t>enrich</a:t>
            </a:r>
            <a:r>
              <a:rPr lang="de-DE" dirty="0" smtClean="0"/>
              <a:t> </a:t>
            </a:r>
            <a:r>
              <a:rPr lang="de-DE" dirty="0" err="1" smtClean="0"/>
              <a:t>our</a:t>
            </a:r>
            <a:r>
              <a:rPr lang="de-DE" dirty="0" smtClean="0"/>
              <a:t> </a:t>
            </a:r>
            <a:r>
              <a:rPr lang="de-DE" dirty="0" err="1" smtClean="0"/>
              <a:t>data</a:t>
            </a:r>
            <a:endParaRPr lang="de-DE" dirty="0"/>
          </a:p>
        </p:txBody>
      </p:sp>
      <p:pic>
        <p:nvPicPr>
          <p:cNvPr id="3" name="Grafik 2"/>
          <p:cNvPicPr>
            <a:picLocks noChangeAspect="1"/>
          </p:cNvPicPr>
          <p:nvPr/>
        </p:nvPicPr>
        <p:blipFill>
          <a:blip r:embed="rId2"/>
          <a:stretch>
            <a:fillRect/>
          </a:stretch>
        </p:blipFill>
        <p:spPr>
          <a:xfrm>
            <a:off x="539471" y="2092765"/>
            <a:ext cx="9487124" cy="3381750"/>
          </a:xfrm>
          <a:prstGeom prst="rect">
            <a:avLst/>
          </a:prstGeom>
        </p:spPr>
      </p:pic>
    </p:spTree>
    <p:extLst>
      <p:ext uri="{BB962C8B-B14F-4D97-AF65-F5344CB8AC3E}">
        <p14:creationId xmlns:p14="http://schemas.microsoft.com/office/powerpoint/2010/main" val="278976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 </a:t>
            </a:r>
            <a:r>
              <a:rPr lang="de-DE" dirty="0" err="1" smtClean="0"/>
              <a:t>first</a:t>
            </a:r>
            <a:r>
              <a:rPr lang="de-DE" dirty="0" smtClean="0"/>
              <a:t> </a:t>
            </a:r>
            <a:r>
              <a:rPr lang="en-GB" dirty="0" smtClean="0"/>
              <a:t>iteration</a:t>
            </a:r>
            <a:r>
              <a:rPr lang="de-DE" dirty="0" smtClean="0"/>
              <a:t> </a:t>
            </a:r>
            <a:r>
              <a:rPr lang="de-DE" dirty="0" err="1" smtClean="0"/>
              <a:t>shows</a:t>
            </a:r>
            <a:r>
              <a:rPr lang="de-DE" dirty="0" smtClean="0"/>
              <a:t> </a:t>
            </a:r>
            <a:r>
              <a:rPr lang="de-DE" dirty="0" err="1" smtClean="0"/>
              <a:t>that</a:t>
            </a:r>
            <a:r>
              <a:rPr lang="de-DE" dirty="0" smtClean="0"/>
              <a:t> </a:t>
            </a:r>
            <a:r>
              <a:rPr lang="de-DE" dirty="0" err="1" smtClean="0"/>
              <a:t>we</a:t>
            </a:r>
            <a:r>
              <a:rPr lang="de-DE" dirty="0" smtClean="0"/>
              <a:t> </a:t>
            </a:r>
            <a:r>
              <a:rPr lang="de-DE" dirty="0" err="1" smtClean="0"/>
              <a:t>need</a:t>
            </a:r>
            <a:r>
              <a:rPr lang="de-DE" dirty="0" smtClean="0"/>
              <a:t> </a:t>
            </a:r>
            <a:r>
              <a:rPr lang="de-DE" dirty="0" err="1" smtClean="0"/>
              <a:t>to</a:t>
            </a:r>
            <a:r>
              <a:rPr lang="de-DE" dirty="0" smtClean="0"/>
              <a:t> </a:t>
            </a:r>
            <a:r>
              <a:rPr lang="de-DE" dirty="0" err="1" smtClean="0"/>
              <a:t>enrich</a:t>
            </a:r>
            <a:r>
              <a:rPr lang="de-DE" dirty="0" smtClean="0"/>
              <a:t> </a:t>
            </a:r>
            <a:r>
              <a:rPr lang="de-DE" dirty="0" err="1" smtClean="0"/>
              <a:t>our</a:t>
            </a:r>
            <a:r>
              <a:rPr lang="de-DE" dirty="0" smtClean="0"/>
              <a:t> </a:t>
            </a:r>
            <a:r>
              <a:rPr lang="de-DE" dirty="0" err="1" smtClean="0"/>
              <a:t>data</a:t>
            </a:r>
            <a:endParaRPr lang="de-DE" dirty="0"/>
          </a:p>
        </p:txBody>
      </p:sp>
      <p:pic>
        <p:nvPicPr>
          <p:cNvPr id="4" name="Grafik 3"/>
          <p:cNvPicPr>
            <a:picLocks noChangeAspect="1"/>
          </p:cNvPicPr>
          <p:nvPr/>
        </p:nvPicPr>
        <p:blipFill>
          <a:blip r:embed="rId2"/>
          <a:stretch>
            <a:fillRect/>
          </a:stretch>
        </p:blipFill>
        <p:spPr>
          <a:xfrm>
            <a:off x="581192" y="2258863"/>
            <a:ext cx="10776437" cy="3664143"/>
          </a:xfrm>
          <a:prstGeom prst="rect">
            <a:avLst/>
          </a:prstGeom>
        </p:spPr>
      </p:pic>
      <p:sp>
        <p:nvSpPr>
          <p:cNvPr id="5" name="Textfeld 4"/>
          <p:cNvSpPr txBox="1"/>
          <p:nvPr/>
        </p:nvSpPr>
        <p:spPr>
          <a:xfrm>
            <a:off x="4039263" y="5398936"/>
            <a:ext cx="2107095" cy="369332"/>
          </a:xfrm>
          <a:prstGeom prst="rect">
            <a:avLst/>
          </a:prstGeom>
          <a:noFill/>
        </p:spPr>
        <p:txBody>
          <a:bodyPr wrap="square" rtlCol="0">
            <a:spAutoFit/>
          </a:bodyPr>
          <a:lstStyle/>
          <a:p>
            <a:r>
              <a:rPr lang="de-DE" dirty="0" smtClean="0">
                <a:solidFill>
                  <a:srgbClr val="FF0000"/>
                </a:solidFill>
              </a:rPr>
              <a:t>Wird angepasst</a:t>
            </a:r>
            <a:endParaRPr lang="de-DE" dirty="0">
              <a:solidFill>
                <a:srgbClr val="FF0000"/>
              </a:solidFill>
            </a:endParaRPr>
          </a:p>
        </p:txBody>
      </p:sp>
    </p:spTree>
    <p:extLst>
      <p:ext uri="{BB962C8B-B14F-4D97-AF65-F5344CB8AC3E}">
        <p14:creationId xmlns:p14="http://schemas.microsoft.com/office/powerpoint/2010/main" val="2404115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smtClean="0"/>
              <a:t>Reflection</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77687"/>
            <a:ext cx="11029615" cy="4780051"/>
          </a:xfrm>
        </p:spPr>
        <p:txBody>
          <a:bodyPr>
            <a:normAutofit/>
          </a:bodyPr>
          <a:lstStyle/>
          <a:p>
            <a:pPr marL="0" indent="0">
              <a:buNone/>
            </a:pPr>
            <a:endParaRPr lang="en-GB" dirty="0" smtClean="0"/>
          </a:p>
          <a:p>
            <a:r>
              <a:rPr lang="en-GB" b="1" dirty="0" smtClean="0"/>
              <a:t>Genre:</a:t>
            </a:r>
            <a:r>
              <a:rPr lang="en-GB" dirty="0" smtClean="0"/>
              <a:t> We did not differentiate between different genres, an improvement could be to research top songs in different genres separately (</a:t>
            </a:r>
            <a:r>
              <a:rPr lang="en-GB" dirty="0" err="1" smtClean="0"/>
              <a:t>e.g</a:t>
            </a:r>
            <a:r>
              <a:rPr lang="en-GB" dirty="0" smtClean="0"/>
              <a:t> pop, rock, rap,…) </a:t>
            </a:r>
          </a:p>
          <a:p>
            <a:pPr lvl="1">
              <a:buFont typeface="Wingdings" panose="05000000000000000000" pitchFamily="2" charset="2"/>
              <a:buChar char="à"/>
            </a:pPr>
            <a:r>
              <a:rPr lang="en-GB" dirty="0" smtClean="0">
                <a:sym typeface="Wingdings" panose="05000000000000000000" pitchFamily="2" charset="2"/>
              </a:rPr>
              <a:t>Our datasets where not sufficient for those kind of research there where too special and too much genres (</a:t>
            </a:r>
            <a:r>
              <a:rPr lang="en-GB" dirty="0" err="1" smtClean="0">
                <a:sym typeface="Wingdings" panose="05000000000000000000" pitchFamily="2" charset="2"/>
              </a:rPr>
              <a:t>e.g</a:t>
            </a:r>
            <a:r>
              <a:rPr lang="en-GB" dirty="0" smtClean="0">
                <a:sym typeface="Wingdings" panose="05000000000000000000" pitchFamily="2" charset="2"/>
              </a:rPr>
              <a:t> Greek pop, Japanese R&amp;B</a:t>
            </a:r>
            <a:r>
              <a:rPr lang="en-GB" dirty="0" smtClean="0">
                <a:sym typeface="Wingdings" panose="05000000000000000000" pitchFamily="2" charset="2"/>
              </a:rPr>
              <a:t>,..). But those Genres could be classified </a:t>
            </a:r>
            <a:r>
              <a:rPr lang="en-GB" dirty="0" smtClean="0">
                <a:sym typeface="Wingdings" panose="05000000000000000000" pitchFamily="2" charset="2"/>
              </a:rPr>
              <a:t>in similar groups, means of course a lot of effort and time.</a:t>
            </a:r>
          </a:p>
          <a:p>
            <a:pPr>
              <a:buFont typeface="Wingdings" panose="05000000000000000000" pitchFamily="2" charset="2"/>
              <a:buChar char="§"/>
            </a:pPr>
            <a:r>
              <a:rPr lang="en-GB" b="1" dirty="0" smtClean="0"/>
              <a:t>Time</a:t>
            </a:r>
            <a:r>
              <a:rPr lang="en-GB" b="1" dirty="0" smtClean="0"/>
              <a:t>:</a:t>
            </a:r>
            <a:r>
              <a:rPr lang="en-GB" dirty="0" smtClean="0"/>
              <a:t> We could also made a time series analysis. In our model we do not take into account if there where also trends during the different years or decades. Also seasonal differences could be interesting (e.g. Christmas </a:t>
            </a:r>
            <a:r>
              <a:rPr lang="en-GB" dirty="0" smtClean="0"/>
              <a:t>songs)*</a:t>
            </a:r>
          </a:p>
          <a:p>
            <a:pPr>
              <a:buFont typeface="Wingdings" panose="05000000000000000000" pitchFamily="2" charset="2"/>
              <a:buChar char="§"/>
            </a:pPr>
            <a:r>
              <a:rPr lang="en-GB" dirty="0" smtClean="0"/>
              <a:t>We </a:t>
            </a:r>
            <a:r>
              <a:rPr lang="en-GB" dirty="0" smtClean="0"/>
              <a:t>find out that the </a:t>
            </a:r>
            <a:r>
              <a:rPr lang="en-GB" b="1" dirty="0" smtClean="0"/>
              <a:t>popularity factor </a:t>
            </a:r>
            <a:r>
              <a:rPr lang="en-GB" dirty="0" smtClean="0"/>
              <a:t>increases a lot if the artist are recommended by popular artist, but we </a:t>
            </a:r>
            <a:r>
              <a:rPr lang="en-GB" dirty="0"/>
              <a:t>s</a:t>
            </a:r>
            <a:r>
              <a:rPr lang="en-GB" dirty="0" smtClean="0"/>
              <a:t>till don´t know how the factor of recommendations are built. We could investigate in that fact more. What are the factors that a song is listed as a recommended song</a:t>
            </a:r>
            <a:r>
              <a:rPr lang="en-GB" dirty="0" smtClean="0"/>
              <a:t>? </a:t>
            </a:r>
            <a:r>
              <a:rPr lang="en-GB" dirty="0"/>
              <a:t>What is needed, that a artist will be </a:t>
            </a:r>
            <a:r>
              <a:rPr lang="en-GB" dirty="0" smtClean="0"/>
              <a:t>recommended?</a:t>
            </a:r>
            <a:endParaRPr lang="en-GB" dirty="0"/>
          </a:p>
          <a:p>
            <a:endParaRPr lang="en-GB" dirty="0" smtClean="0"/>
          </a:p>
          <a:p>
            <a:endParaRPr lang="en-GB" dirty="0" smtClean="0"/>
          </a:p>
          <a:p>
            <a:endParaRPr lang="en-GB" dirty="0" smtClean="0"/>
          </a:p>
          <a:p>
            <a:endParaRPr lang="en-GB" dirty="0"/>
          </a:p>
        </p:txBody>
      </p:sp>
      <p:sp>
        <p:nvSpPr>
          <p:cNvPr id="4" name="Fußzeilenplatzhalter 3"/>
          <p:cNvSpPr>
            <a:spLocks noGrp="1"/>
          </p:cNvSpPr>
          <p:nvPr>
            <p:ph type="ftr" sz="quarter" idx="11"/>
          </p:nvPr>
        </p:nvSpPr>
        <p:spPr/>
        <p:txBody>
          <a:bodyPr/>
          <a:lstStyle/>
          <a:p>
            <a:r>
              <a:rPr lang="en-US" dirty="0" smtClean="0"/>
              <a:t>* Reference use case WHICH CONSIDERS THE TIME FACTOR: https://www.stat.cmu.edu/capstoneresearch/spring2020/315files/team3.html</a:t>
            </a:r>
            <a:endParaRPr lang="en-US" dirty="0"/>
          </a:p>
        </p:txBody>
      </p:sp>
    </p:spTree>
    <p:extLst>
      <p:ext uri="{BB962C8B-B14F-4D97-AF65-F5344CB8AC3E}">
        <p14:creationId xmlns:p14="http://schemas.microsoft.com/office/powerpoint/2010/main" val="239606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smtClean="0"/>
              <a:t>Reflection</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chor="t">
            <a:normAutofit/>
          </a:bodyPr>
          <a:lstStyle/>
          <a:p>
            <a:r>
              <a:rPr lang="en-GB" dirty="0" smtClean="0"/>
              <a:t>We </a:t>
            </a:r>
            <a:r>
              <a:rPr lang="en-GB" dirty="0"/>
              <a:t>could also investigate more into clustering in different </a:t>
            </a:r>
            <a:r>
              <a:rPr lang="en-GB" b="1" dirty="0"/>
              <a:t>countries. </a:t>
            </a:r>
          </a:p>
          <a:p>
            <a:pPr lvl="1">
              <a:buFont typeface="Wingdings" panose="05000000000000000000" pitchFamily="2" charset="2"/>
              <a:buChar char="à"/>
            </a:pPr>
            <a:r>
              <a:rPr lang="en-GB" sz="1600" dirty="0"/>
              <a:t>We started to do that and clustered charts in Regions and saw differences between different countries in accuracy for example but overall the results were not really good. We would need more data to have a reliable model</a:t>
            </a:r>
            <a:r>
              <a:rPr lang="en-GB" sz="1600" dirty="0" smtClean="0"/>
              <a:t>. </a:t>
            </a:r>
            <a:endParaRPr lang="en-GB" dirty="0" smtClean="0"/>
          </a:p>
          <a:p>
            <a:endParaRPr lang="en-GB" dirty="0" smtClean="0"/>
          </a:p>
          <a:p>
            <a:endParaRPr lang="en-GB" dirty="0" smtClean="0"/>
          </a:p>
          <a:p>
            <a:endParaRPr lang="en-GB" dirty="0"/>
          </a:p>
        </p:txBody>
      </p:sp>
      <p:pic>
        <p:nvPicPr>
          <p:cNvPr id="4" name="Inhaltsplatzhalter 3"/>
          <p:cNvPicPr>
            <a:picLocks noChangeAspect="1"/>
          </p:cNvPicPr>
          <p:nvPr/>
        </p:nvPicPr>
        <p:blipFill rotWithShape="1">
          <a:blip r:embed="rId3"/>
          <a:srcRect b="15060"/>
          <a:stretch/>
        </p:blipFill>
        <p:spPr>
          <a:xfrm>
            <a:off x="866942" y="3390451"/>
            <a:ext cx="3573425" cy="3086549"/>
          </a:xfrm>
          <a:prstGeom prst="rect">
            <a:avLst/>
          </a:prstGeom>
        </p:spPr>
      </p:pic>
    </p:spTree>
    <p:extLst>
      <p:ext uri="{BB962C8B-B14F-4D97-AF65-F5344CB8AC3E}">
        <p14:creationId xmlns:p14="http://schemas.microsoft.com/office/powerpoint/2010/main" val="394760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smtClean="0"/>
              <a:t>Reflection </a:t>
            </a:r>
            <a:br>
              <a:rPr lang="en-US" dirty="0" smtClean="0"/>
            </a:br>
            <a:r>
              <a:rPr lang="en-US" dirty="0" smtClean="0"/>
              <a:t>possible improvements in current Model setting</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
        <p:nvSpPr>
          <p:cNvPr id="8" name="Inhaltsplatzhalter 7"/>
          <p:cNvSpPr>
            <a:spLocks noGrp="1"/>
          </p:cNvSpPr>
          <p:nvPr>
            <p:ph sz="half" idx="4294967295"/>
          </p:nvPr>
        </p:nvSpPr>
        <p:spPr>
          <a:xfrm>
            <a:off x="491890" y="2246960"/>
            <a:ext cx="10842457" cy="3780129"/>
          </a:xfrm>
        </p:spPr>
        <p:txBody>
          <a:bodyPr anchor="t">
            <a:normAutofit fontScale="92500" lnSpcReduction="10000"/>
          </a:bodyPr>
          <a:lstStyle/>
          <a:p>
            <a:r>
              <a:rPr lang="en-GB" sz="1800" dirty="0" smtClean="0">
                <a:solidFill>
                  <a:srgbClr val="FF0000"/>
                </a:solidFill>
              </a:rPr>
              <a:t>Sampling: We have join 2 data sets for sampling. Therefore we have 26.000 songs and only 6000 of them were top songs.  </a:t>
            </a:r>
            <a:endParaRPr lang="en-GB" sz="1800" dirty="0" smtClean="0">
              <a:solidFill>
                <a:srgbClr val="FF0000"/>
              </a:solidFill>
              <a:sym typeface="Wingdings" panose="05000000000000000000" pitchFamily="2" charset="2"/>
            </a:endParaRPr>
          </a:p>
          <a:p>
            <a:pPr lvl="1"/>
            <a:r>
              <a:rPr lang="en-GB" sz="1600" dirty="0" smtClean="0">
                <a:solidFill>
                  <a:srgbClr val="FF0000"/>
                </a:solidFill>
                <a:sym typeface="Wingdings" panose="05000000000000000000" pitchFamily="2" charset="2"/>
              </a:rPr>
              <a:t>we will see in the next slide, that this is not sufficient for a real world data set</a:t>
            </a:r>
          </a:p>
          <a:p>
            <a:pPr lvl="1"/>
            <a:endParaRPr lang="en-GB" sz="1600" dirty="0">
              <a:sym typeface="Wingdings" panose="05000000000000000000" pitchFamily="2" charset="2"/>
            </a:endParaRPr>
          </a:p>
          <a:p>
            <a:pPr lvl="1"/>
            <a:endParaRPr lang="en-GB" sz="1600" dirty="0" smtClean="0">
              <a:sym typeface="Wingdings" panose="05000000000000000000" pitchFamily="2" charset="2"/>
            </a:endParaRPr>
          </a:p>
          <a:p>
            <a:pPr lvl="1"/>
            <a:endParaRPr lang="en-GB" sz="1600" dirty="0">
              <a:sym typeface="Wingdings" panose="05000000000000000000" pitchFamily="2" charset="2"/>
            </a:endParaRPr>
          </a:p>
          <a:p>
            <a:pPr lvl="1"/>
            <a:endParaRPr lang="en-GB" sz="1600" dirty="0" smtClean="0">
              <a:sym typeface="Wingdings" panose="05000000000000000000" pitchFamily="2" charset="2"/>
            </a:endParaRPr>
          </a:p>
          <a:p>
            <a:pPr lvl="1"/>
            <a:endParaRPr lang="en-GB" sz="1600" dirty="0">
              <a:sym typeface="Wingdings" panose="05000000000000000000" pitchFamily="2" charset="2"/>
            </a:endParaRPr>
          </a:p>
          <a:p>
            <a:r>
              <a:rPr lang="en-GB" sz="1800" dirty="0" smtClean="0"/>
              <a:t>General pain point: It took really long to </a:t>
            </a:r>
            <a:r>
              <a:rPr lang="en-GB" sz="1800" b="1" dirty="0" smtClean="0"/>
              <a:t>run our models </a:t>
            </a:r>
            <a:r>
              <a:rPr lang="en-GB" sz="1800" dirty="0" smtClean="0"/>
              <a:t>(up to 1 day), so to see the result of an adjustment, take really long</a:t>
            </a:r>
            <a:endParaRPr lang="en-GB" sz="1800" dirty="0"/>
          </a:p>
          <a:p>
            <a:r>
              <a:rPr lang="en-GB" sz="1800" dirty="0" smtClean="0"/>
              <a:t>We are unsure, if we are overfitting with our model ( see real world example in the next slide)</a:t>
            </a:r>
          </a:p>
        </p:txBody>
      </p:sp>
      <p:pic>
        <p:nvPicPr>
          <p:cNvPr id="4" name="Grafik 3"/>
          <p:cNvPicPr>
            <a:picLocks noChangeAspect="1"/>
          </p:cNvPicPr>
          <p:nvPr/>
        </p:nvPicPr>
        <p:blipFill rotWithShape="1">
          <a:blip r:embed="rId3"/>
          <a:srcRect t="5472" b="372"/>
          <a:stretch/>
        </p:blipFill>
        <p:spPr>
          <a:xfrm>
            <a:off x="805635" y="3443534"/>
            <a:ext cx="8410575" cy="1381125"/>
          </a:xfrm>
          <a:prstGeom prst="rect">
            <a:avLst/>
          </a:prstGeom>
        </p:spPr>
      </p:pic>
    </p:spTree>
    <p:extLst>
      <p:ext uri="{BB962C8B-B14F-4D97-AF65-F5344CB8AC3E}">
        <p14:creationId xmlns:p14="http://schemas.microsoft.com/office/powerpoint/2010/main" val="2216764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smtClean="0"/>
              <a:t>Reflection </a:t>
            </a:r>
            <a:br>
              <a:rPr lang="en-US" dirty="0" smtClean="0"/>
            </a:br>
            <a:r>
              <a:rPr lang="en-US" dirty="0" smtClean="0"/>
              <a:t>Apply MODEL on real World data</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pic>
        <p:nvPicPr>
          <p:cNvPr id="9" name="Grafik 8"/>
          <p:cNvPicPr>
            <a:picLocks noChangeAspect="1"/>
          </p:cNvPicPr>
          <p:nvPr/>
        </p:nvPicPr>
        <p:blipFill rotWithShape="1">
          <a:blip r:embed="rId3"/>
          <a:srcRect r="585"/>
          <a:stretch/>
        </p:blipFill>
        <p:spPr>
          <a:xfrm>
            <a:off x="699425" y="2198328"/>
            <a:ext cx="9971225" cy="3876675"/>
          </a:xfrm>
          <a:prstGeom prst="rect">
            <a:avLst/>
          </a:prstGeom>
        </p:spPr>
      </p:pic>
    </p:spTree>
    <p:extLst>
      <p:ext uri="{BB962C8B-B14F-4D97-AF65-F5344CB8AC3E}">
        <p14:creationId xmlns:p14="http://schemas.microsoft.com/office/powerpoint/2010/main" val="3414824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smtClean="0"/>
              <a:t>Reflection </a:t>
            </a:r>
            <a:br>
              <a:rPr lang="en-US" dirty="0" smtClean="0"/>
            </a:br>
            <a:r>
              <a:rPr lang="en-US" dirty="0" smtClean="0"/>
              <a:t>Apply MODEL on real World data</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graphicFrame>
        <p:nvGraphicFramePr>
          <p:cNvPr id="7" name="Inhaltsplatzhalter 6"/>
          <p:cNvGraphicFramePr>
            <a:graphicFrameLocks noGrp="1"/>
          </p:cNvGraphicFramePr>
          <p:nvPr>
            <p:ph sz="half" idx="4294967295"/>
            <p:extLst>
              <p:ext uri="{D42A27DB-BD31-4B8C-83A1-F6EECF244321}">
                <p14:modId xmlns:p14="http://schemas.microsoft.com/office/powerpoint/2010/main" val="1243840887"/>
              </p:ext>
            </p:extLst>
          </p:nvPr>
        </p:nvGraphicFramePr>
        <p:xfrm>
          <a:off x="743915" y="2246314"/>
          <a:ext cx="4564904" cy="3597896"/>
        </p:xfrm>
        <a:graphic>
          <a:graphicData uri="http://schemas.openxmlformats.org/drawingml/2006/chart">
            <c:chart xmlns:c="http://schemas.openxmlformats.org/drawingml/2006/chart" xmlns:r="http://schemas.openxmlformats.org/officeDocument/2006/relationships" r:id="rId3"/>
          </a:graphicData>
        </a:graphic>
      </p:graphicFrame>
      <p:sp>
        <p:nvSpPr>
          <p:cNvPr id="5" name="Inhaltsplatzhalter 2">
            <a:extLst>
              <a:ext uri="{FF2B5EF4-FFF2-40B4-BE49-F238E27FC236}">
                <a16:creationId xmlns:a16="http://schemas.microsoft.com/office/drawing/2014/main" id="{4C5B23D1-4460-1C14-E6C7-82AD986954D0}"/>
              </a:ext>
            </a:extLst>
          </p:cNvPr>
          <p:cNvSpPr txBox="1">
            <a:spLocks/>
          </p:cNvSpPr>
          <p:nvPr/>
        </p:nvSpPr>
        <p:spPr>
          <a:xfrm>
            <a:off x="6433650" y="2363645"/>
            <a:ext cx="4610712" cy="1681617"/>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dirty="0" smtClean="0"/>
              <a:t>We identify nearly all top songs</a:t>
            </a:r>
          </a:p>
          <a:p>
            <a:r>
              <a:rPr lang="en-GB" dirty="0" smtClean="0"/>
              <a:t>But we also identify a lot of songs which are </a:t>
            </a:r>
            <a:r>
              <a:rPr lang="en-GB" b="1" dirty="0" smtClean="0"/>
              <a:t>not</a:t>
            </a:r>
            <a:r>
              <a:rPr lang="en-GB" dirty="0" smtClean="0"/>
              <a:t> top songs</a:t>
            </a:r>
          </a:p>
          <a:p>
            <a:endParaRPr lang="en-GB" dirty="0" smtClean="0"/>
          </a:p>
          <a:p>
            <a:endParaRPr lang="en-GB" dirty="0"/>
          </a:p>
        </p:txBody>
      </p:sp>
    </p:spTree>
    <p:extLst>
      <p:ext uri="{BB962C8B-B14F-4D97-AF65-F5344CB8AC3E}">
        <p14:creationId xmlns:p14="http://schemas.microsoft.com/office/powerpoint/2010/main" val="3589595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smtClean="0"/>
              <a:t>c</a:t>
            </a:r>
            <a:r>
              <a:rPr lang="en-US" dirty="0"/>
              <a:t>o</a:t>
            </a:r>
            <a:r>
              <a:rPr lang="en-US" dirty="0" smtClean="0"/>
              <a:t>nclusion</a:t>
            </a:r>
            <a:endParaRPr lang="en-US" dirty="0"/>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61310"/>
            <a:ext cx="11029615" cy="3924877"/>
          </a:xfrm>
        </p:spPr>
        <p:txBody>
          <a:bodyPr>
            <a:normAutofit/>
          </a:bodyPr>
          <a:lstStyle/>
          <a:p>
            <a:pPr marL="0" indent="0">
              <a:buNone/>
            </a:pPr>
            <a:r>
              <a:rPr lang="en-US" dirty="0"/>
              <a:t>It's </a:t>
            </a:r>
            <a:r>
              <a:rPr lang="en-US" dirty="0" smtClean="0"/>
              <a:t>important to </a:t>
            </a:r>
            <a:r>
              <a:rPr lang="en-US" dirty="0"/>
              <a:t>note that predicting music </a:t>
            </a:r>
            <a:r>
              <a:rPr lang="en-US" dirty="0" smtClean="0"/>
              <a:t>popularity/top song </a:t>
            </a:r>
            <a:r>
              <a:rPr lang="en-US" dirty="0"/>
              <a:t>is not an exact science, and there are many factors that can influence </a:t>
            </a:r>
            <a:r>
              <a:rPr lang="en-US" dirty="0" smtClean="0"/>
              <a:t>the </a:t>
            </a:r>
            <a:r>
              <a:rPr lang="en-US" dirty="0"/>
              <a:t>success of a song, such as </a:t>
            </a:r>
            <a:r>
              <a:rPr lang="en-US" b="1" dirty="0"/>
              <a:t>marketing, promotion, and timing</a:t>
            </a:r>
            <a:r>
              <a:rPr lang="en-US" dirty="0"/>
              <a:t>. Nonetheless, by using data and machine learning algorithms, it's possible to identify songs that have a </a:t>
            </a:r>
            <a:r>
              <a:rPr lang="en-US" b="1" dirty="0"/>
              <a:t>higher probability </a:t>
            </a:r>
            <a:r>
              <a:rPr lang="en-US" dirty="0"/>
              <a:t>of becoming </a:t>
            </a:r>
            <a:r>
              <a:rPr lang="en-US" dirty="0" smtClean="0"/>
              <a:t>popular/top song, </a:t>
            </a:r>
            <a:r>
              <a:rPr lang="en-US" dirty="0"/>
              <a:t>and to make informed decisions based on that prediction</a:t>
            </a:r>
            <a:r>
              <a:rPr lang="en-US" dirty="0" smtClean="0"/>
              <a:t>.</a:t>
            </a:r>
          </a:p>
          <a:p>
            <a:pPr marL="0" indent="0">
              <a:buNone/>
            </a:pPr>
            <a:endParaRPr lang="en-US" dirty="0"/>
          </a:p>
          <a:p>
            <a:pPr marL="0" indent="0">
              <a:buNone/>
            </a:pPr>
            <a:r>
              <a:rPr lang="en-US" dirty="0"/>
              <a:t>However, looking to our real world data, our model seems to be not that bad, now we have to investigate more </a:t>
            </a:r>
            <a:r>
              <a:rPr lang="en-US" dirty="0" smtClean="0"/>
              <a:t>to ensure, that </a:t>
            </a:r>
            <a:r>
              <a:rPr lang="en-US" dirty="0"/>
              <a:t>there is no overfitting.</a:t>
            </a:r>
            <a:endParaRPr lang="en-GB" dirty="0"/>
          </a:p>
          <a:p>
            <a:endParaRPr lang="en-GB" dirty="0"/>
          </a:p>
        </p:txBody>
      </p:sp>
    </p:spTree>
    <p:extLst>
      <p:ext uri="{BB962C8B-B14F-4D97-AF65-F5344CB8AC3E}">
        <p14:creationId xmlns:p14="http://schemas.microsoft.com/office/powerpoint/2010/main" val="267255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r>
              <a:rPr lang="de-DE" dirty="0" smtClean="0"/>
              <a:t/>
            </a:r>
            <a:br>
              <a:rPr lang="de-DE" dirty="0" smtClean="0"/>
            </a:br>
            <a:r>
              <a:rPr lang="de-DE" dirty="0"/>
              <a:t/>
            </a:r>
            <a:br>
              <a:rPr lang="de-DE" dirty="0"/>
            </a:br>
            <a:r>
              <a:rPr lang="de-DE" dirty="0" smtClean="0"/>
              <a:t>SCOPE</a:t>
            </a:r>
            <a:br>
              <a:rPr lang="de-DE" dirty="0" smtClean="0"/>
            </a:br>
            <a:r>
              <a:rPr lang="en-US" dirty="0"/>
              <a:t>Identify Possible top hits based on song features</a:t>
            </a:r>
            <a:br>
              <a:rPr lang="en-US" dirty="0"/>
            </a:br>
            <a:endParaRPr lang="de-DE" dirty="0"/>
          </a:p>
        </p:txBody>
      </p:sp>
      <p:sp>
        <p:nvSpPr>
          <p:cNvPr id="3" name="Inhaltsplatzhalter 2"/>
          <p:cNvSpPr>
            <a:spLocks noGrp="1"/>
          </p:cNvSpPr>
          <p:nvPr>
            <p:ph idx="1"/>
          </p:nvPr>
        </p:nvSpPr>
        <p:spPr/>
        <p:txBody>
          <a:bodyPr>
            <a:normAutofit/>
          </a:bodyPr>
          <a:lstStyle/>
          <a:p>
            <a:r>
              <a:rPr lang="en-US" b="1" dirty="0"/>
              <a:t>Background</a:t>
            </a:r>
            <a:r>
              <a:rPr lang="en-US" b="1" dirty="0" smtClean="0"/>
              <a:t>: </a:t>
            </a:r>
            <a:r>
              <a:rPr lang="en-US" dirty="0" smtClean="0"/>
              <a:t>Traditionally the music industry has </a:t>
            </a:r>
            <a:r>
              <a:rPr lang="en-US" dirty="0"/>
              <a:t>relied on gut feelings and intuition to identify potential hits, but </a:t>
            </a:r>
            <a:r>
              <a:rPr lang="en-US" dirty="0" smtClean="0"/>
              <a:t>now </a:t>
            </a:r>
            <a:r>
              <a:rPr lang="en-US" dirty="0"/>
              <a:t>data science techniques can </a:t>
            </a:r>
            <a:r>
              <a:rPr lang="en-US" dirty="0" smtClean="0"/>
              <a:t>be </a:t>
            </a:r>
            <a:r>
              <a:rPr lang="en-US" dirty="0"/>
              <a:t>used to analyze song features and predict which songs are most likely to become </a:t>
            </a:r>
            <a:r>
              <a:rPr lang="en-US" dirty="0" smtClean="0"/>
              <a:t>popular/top hit.</a:t>
            </a:r>
            <a:endParaRPr lang="en-US" dirty="0"/>
          </a:p>
          <a:p>
            <a:r>
              <a:rPr lang="en-US" b="1" dirty="0" smtClean="0"/>
              <a:t>Objectives:</a:t>
            </a:r>
            <a:r>
              <a:rPr lang="en-US" dirty="0"/>
              <a:t> By analyzing the song features such as tempo, </a:t>
            </a:r>
            <a:r>
              <a:rPr lang="en-US" dirty="0" err="1"/>
              <a:t>danceability</a:t>
            </a:r>
            <a:r>
              <a:rPr lang="en-US" dirty="0"/>
              <a:t>, energy, and others, we aim to understand the characteristics that make a song </a:t>
            </a:r>
            <a:r>
              <a:rPr lang="en-US" dirty="0" smtClean="0"/>
              <a:t>popular. </a:t>
            </a:r>
            <a:r>
              <a:rPr lang="en-US" dirty="0"/>
              <a:t>This information can be useful for music streaming platforms, record labels, and artists to make informed decisions about their music releases and marketing strategies</a:t>
            </a:r>
            <a:r>
              <a:rPr lang="en-US" dirty="0" smtClean="0"/>
              <a:t>.</a:t>
            </a:r>
          </a:p>
          <a:p>
            <a:r>
              <a:rPr lang="en-US" b="1" dirty="0"/>
              <a:t>Model evaluation:</a:t>
            </a:r>
            <a:r>
              <a:rPr lang="en-US" dirty="0"/>
              <a:t> We will compare different models regarding accuracy, precision, </a:t>
            </a:r>
            <a:r>
              <a:rPr lang="en-US" dirty="0" smtClean="0"/>
              <a:t>especially </a:t>
            </a:r>
            <a:r>
              <a:rPr lang="en-US" b="1" dirty="0" smtClean="0"/>
              <a:t>recall</a:t>
            </a:r>
            <a:r>
              <a:rPr lang="en-US" dirty="0"/>
              <a:t>.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12692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r>
              <a:rPr lang="de-DE" dirty="0" smtClean="0"/>
              <a:t/>
            </a:r>
            <a:br>
              <a:rPr lang="de-DE" dirty="0" smtClean="0"/>
            </a:br>
            <a:r>
              <a:rPr lang="de-DE" dirty="0"/>
              <a:t/>
            </a:r>
            <a:br>
              <a:rPr lang="de-DE" dirty="0"/>
            </a:br>
            <a:r>
              <a:rPr lang="de-DE" dirty="0" smtClean="0"/>
              <a:t>SCOPE</a:t>
            </a:r>
            <a:br>
              <a:rPr lang="de-DE" dirty="0" smtClean="0"/>
            </a:br>
            <a:r>
              <a:rPr lang="en-US" dirty="0"/>
              <a:t>Identify Possible top hits based on song features</a:t>
            </a:r>
            <a:br>
              <a:rPr lang="en-US" dirty="0"/>
            </a:br>
            <a:endParaRPr lang="de-DE" dirty="0"/>
          </a:p>
        </p:txBody>
      </p:sp>
      <p:sp>
        <p:nvSpPr>
          <p:cNvPr id="3" name="Inhaltsplatzhalter 2"/>
          <p:cNvSpPr>
            <a:spLocks noGrp="1"/>
          </p:cNvSpPr>
          <p:nvPr>
            <p:ph idx="1"/>
          </p:nvPr>
        </p:nvSpPr>
        <p:spPr>
          <a:xfrm>
            <a:off x="581192" y="2005176"/>
            <a:ext cx="11029615" cy="3634486"/>
          </a:xfrm>
        </p:spPr>
        <p:txBody>
          <a:bodyPr>
            <a:normAutofit/>
          </a:bodyPr>
          <a:lstStyle/>
          <a:p>
            <a:r>
              <a:rPr lang="en-US" b="1" dirty="0" smtClean="0"/>
              <a:t>Data sources:</a:t>
            </a:r>
            <a:r>
              <a:rPr lang="en-US" dirty="0"/>
              <a:t> </a:t>
            </a:r>
            <a:r>
              <a:rPr lang="en-US" dirty="0" smtClean="0"/>
              <a:t>we used four </a:t>
            </a:r>
            <a:r>
              <a:rPr lang="en-US" dirty="0"/>
              <a:t>Spotify datasets provided by </a:t>
            </a:r>
            <a:r>
              <a:rPr lang="en-US" dirty="0" err="1"/>
              <a:t>Kaggle</a:t>
            </a:r>
            <a:r>
              <a:rPr lang="en-US" dirty="0"/>
              <a:t>. The datasets </a:t>
            </a:r>
            <a:r>
              <a:rPr lang="en-US" dirty="0" smtClean="0"/>
              <a:t>are:</a:t>
            </a:r>
          </a:p>
          <a:p>
            <a:pPr lvl="1">
              <a:buFont typeface="Wingdings" panose="05000000000000000000" pitchFamily="2" charset="2"/>
              <a:buChar char="Ø"/>
            </a:pPr>
            <a:r>
              <a:rPr lang="en-US" dirty="0" smtClean="0"/>
              <a:t>3 data sets of the “Spotify </a:t>
            </a:r>
            <a:r>
              <a:rPr lang="en-US" dirty="0"/>
              <a:t>Dataset 1921-2020, 600k+ </a:t>
            </a:r>
            <a:r>
              <a:rPr lang="en-US" dirty="0" smtClean="0"/>
              <a:t>Tracks” </a:t>
            </a:r>
          </a:p>
          <a:p>
            <a:pPr lvl="2">
              <a:buFont typeface="Wingdings" panose="05000000000000000000" pitchFamily="2" charset="2"/>
              <a:buChar char="Ø"/>
            </a:pPr>
            <a:r>
              <a:rPr lang="en-US" dirty="0">
                <a:sym typeface="Wingdings" panose="05000000000000000000" pitchFamily="2" charset="2"/>
              </a:rPr>
              <a:t>artists.csv </a:t>
            </a:r>
            <a:r>
              <a:rPr lang="en-US" dirty="0" smtClean="0">
                <a:sym typeface="Wingdings" panose="05000000000000000000" pitchFamily="2" charset="2"/>
              </a:rPr>
              <a:t> </a:t>
            </a:r>
            <a:r>
              <a:rPr lang="en-US" dirty="0">
                <a:sym typeface="Wingdings" panose="05000000000000000000" pitchFamily="2" charset="2"/>
              </a:rPr>
              <a:t>Artist f</a:t>
            </a:r>
            <a:r>
              <a:rPr lang="en-US" dirty="0" smtClean="0">
                <a:sym typeface="Wingdings" panose="05000000000000000000" pitchFamily="2" charset="2"/>
              </a:rPr>
              <a:t>eatures </a:t>
            </a:r>
            <a:r>
              <a:rPr lang="en-US" dirty="0">
                <a:sym typeface="Wingdings" panose="05000000000000000000" pitchFamily="2" charset="2"/>
              </a:rPr>
              <a:t>like Popularity, Followers etc.</a:t>
            </a:r>
          </a:p>
          <a:p>
            <a:pPr lvl="2">
              <a:buFont typeface="Wingdings" panose="05000000000000000000" pitchFamily="2" charset="2"/>
              <a:buChar char="Ø"/>
            </a:pPr>
            <a:r>
              <a:rPr lang="en-US" dirty="0" err="1">
                <a:sym typeface="Wingdings" panose="05000000000000000000" pitchFamily="2" charset="2"/>
              </a:rPr>
              <a:t>dict_artists.json</a:t>
            </a:r>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The artists recommended for fans of artists. </a:t>
            </a:r>
            <a:endParaRPr lang="en-US" dirty="0" smtClean="0">
              <a:sym typeface="Wingdings" panose="05000000000000000000" pitchFamily="2" charset="2"/>
            </a:endParaRPr>
          </a:p>
          <a:p>
            <a:pPr lvl="2">
              <a:buFont typeface="Wingdings" panose="05000000000000000000" pitchFamily="2" charset="2"/>
              <a:buChar char="Ø"/>
            </a:pPr>
            <a:r>
              <a:rPr lang="en-US" dirty="0" smtClean="0">
                <a:sym typeface="Wingdings" panose="05000000000000000000" pitchFamily="2" charset="2"/>
              </a:rPr>
              <a:t>tracks.csv  The </a:t>
            </a:r>
            <a:r>
              <a:rPr lang="en-US" dirty="0">
                <a:sym typeface="Wingdings" panose="05000000000000000000" pitchFamily="2" charset="2"/>
              </a:rPr>
              <a:t>audio features of tracks</a:t>
            </a:r>
            <a:r>
              <a:rPr lang="en-US" dirty="0" smtClean="0">
                <a:sym typeface="Wingdings" panose="05000000000000000000" pitchFamily="2" charset="2"/>
              </a:rPr>
              <a:t>.</a:t>
            </a:r>
          </a:p>
          <a:p>
            <a:pPr lvl="1">
              <a:buFont typeface="Wingdings" panose="05000000000000000000" pitchFamily="2" charset="2"/>
              <a:buChar char="Ø"/>
            </a:pPr>
            <a:r>
              <a:rPr lang="en-US" dirty="0">
                <a:sym typeface="Wingdings" panose="05000000000000000000" pitchFamily="2" charset="2"/>
              </a:rPr>
              <a:t>1 data set of “Spotify tracks chart dataset (2014-2022</a:t>
            </a:r>
            <a:r>
              <a:rPr lang="en-US" dirty="0" smtClean="0">
                <a:sym typeface="Wingdings" panose="05000000000000000000" pitchFamily="2" charset="2"/>
              </a:rPr>
              <a:t>)”</a:t>
            </a:r>
          </a:p>
          <a:p>
            <a:pPr lvl="2">
              <a:buFont typeface="Wingdings" panose="05000000000000000000" pitchFamily="2" charset="2"/>
              <a:buChar char="Ø"/>
            </a:pPr>
            <a:r>
              <a:rPr lang="en-US" dirty="0" smtClean="0">
                <a:sym typeface="Wingdings" panose="05000000000000000000" pitchFamily="2" charset="2"/>
              </a:rPr>
              <a:t>charts.csv  This </a:t>
            </a:r>
            <a:r>
              <a:rPr lang="en-US" dirty="0">
                <a:sym typeface="Wingdings" panose="05000000000000000000" pitchFamily="2" charset="2"/>
              </a:rPr>
              <a:t>dataset is comprised of weekly Spotify track chart data from 2014 to </a:t>
            </a:r>
            <a:r>
              <a:rPr lang="en-US" dirty="0" smtClean="0">
                <a:sym typeface="Wingdings" panose="05000000000000000000" pitchFamily="2" charset="2"/>
              </a:rPr>
              <a:t>2022. Used </a:t>
            </a:r>
            <a:r>
              <a:rPr lang="en-US" dirty="0">
                <a:sym typeface="Wingdings" panose="05000000000000000000" pitchFamily="2" charset="2"/>
              </a:rPr>
              <a:t>to get the chart position of the song in various countries.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682286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800" dirty="0" smtClean="0"/>
              <a:t>Variable LIST</a:t>
            </a:r>
            <a:endParaRPr lang="en-US" sz="2700" dirty="0"/>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45464791"/>
              </p:ext>
            </p:extLst>
          </p:nvPr>
        </p:nvGraphicFramePr>
        <p:xfrm>
          <a:off x="638619" y="1074010"/>
          <a:ext cx="11223867" cy="5120640"/>
        </p:xfrm>
        <a:graphic>
          <a:graphicData uri="http://schemas.openxmlformats.org/drawingml/2006/table">
            <a:tbl>
              <a:tblPr firstRow="1" bandRow="1">
                <a:tableStyleId>{5C22544A-7EE6-4342-B048-85BDC9FD1C3A}</a:tableStyleId>
              </a:tblPr>
              <a:tblGrid>
                <a:gridCol w="4122851">
                  <a:extLst>
                    <a:ext uri="{9D8B030D-6E8A-4147-A177-3AD203B41FA5}">
                      <a16:colId xmlns:a16="http://schemas.microsoft.com/office/drawing/2014/main" val="238196901"/>
                    </a:ext>
                  </a:extLst>
                </a:gridCol>
                <a:gridCol w="7101016">
                  <a:extLst>
                    <a:ext uri="{9D8B030D-6E8A-4147-A177-3AD203B41FA5}">
                      <a16:colId xmlns:a16="http://schemas.microsoft.com/office/drawing/2014/main" val="4178796869"/>
                    </a:ext>
                  </a:extLst>
                </a:gridCol>
              </a:tblGrid>
              <a:tr h="556764">
                <a:tc>
                  <a:txBody>
                    <a:bodyPr/>
                    <a:lstStyle/>
                    <a:p>
                      <a:r>
                        <a:rPr lang="en-US" sz="2800" noProof="0" dirty="0"/>
                        <a:t>NAME</a:t>
                      </a:r>
                    </a:p>
                  </a:txBody>
                  <a:tcPr marL="167640" marR="167640" marT="83820" marB="83820"/>
                </a:tc>
                <a:tc>
                  <a:txBody>
                    <a:bodyPr/>
                    <a:lstStyle/>
                    <a:p>
                      <a:r>
                        <a:rPr lang="en-US" sz="2800" noProof="0" dirty="0"/>
                        <a:t>Description</a:t>
                      </a:r>
                    </a:p>
                  </a:txBody>
                  <a:tcPr marL="167640" marR="167640" marT="83820" marB="83820"/>
                </a:tc>
                <a:extLst>
                  <a:ext uri="{0D108BD9-81ED-4DB2-BD59-A6C34878D82A}">
                    <a16:rowId xmlns:a16="http://schemas.microsoft.com/office/drawing/2014/main" val="1551240089"/>
                  </a:ext>
                </a:extLst>
              </a:tr>
              <a:tr h="0">
                <a:tc>
                  <a:txBody>
                    <a:bodyPr/>
                    <a:lstStyle/>
                    <a:p>
                      <a:r>
                        <a:rPr lang="de-DE" sz="1600" dirty="0" err="1" smtClean="0"/>
                        <a:t>Popularity</a:t>
                      </a:r>
                      <a:r>
                        <a:rPr lang="de-DE" sz="1600" dirty="0" smtClean="0"/>
                        <a:t> </a:t>
                      </a:r>
                      <a:endParaRPr lang="en-US" sz="1600" noProof="0" dirty="0"/>
                    </a:p>
                  </a:txBody>
                  <a:tcPr marL="167640" marR="167640" marT="83820" marB="83820" anchor="ctr"/>
                </a:tc>
                <a:tc>
                  <a:txBody>
                    <a:bodyPr/>
                    <a:lstStyle/>
                    <a:p>
                      <a:r>
                        <a:rPr lang="en-US" sz="1600" noProof="0" dirty="0"/>
                        <a:t>Measurement: Derived from absolute &amp; recent number of streams</a:t>
                      </a:r>
                    </a:p>
                  </a:txBody>
                  <a:tcPr marL="167640" marR="167640" marT="83820" marB="83820" anchor="ctr"/>
                </a:tc>
                <a:extLst>
                  <a:ext uri="{0D108BD9-81ED-4DB2-BD59-A6C34878D82A}">
                    <a16:rowId xmlns:a16="http://schemas.microsoft.com/office/drawing/2014/main" val="2333175254"/>
                  </a:ext>
                </a:extLst>
              </a:tr>
              <a:tr h="0">
                <a:tc>
                  <a:txBody>
                    <a:bodyPr/>
                    <a:lstStyle/>
                    <a:p>
                      <a:r>
                        <a:rPr lang="de-DE" sz="1600" dirty="0"/>
                        <a:t>Energy</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Liveliness of the song</a:t>
                      </a:r>
                    </a:p>
                  </a:txBody>
                  <a:tcPr marL="167640" marR="167640" marT="83820" marB="83820" anchor="ctr"/>
                </a:tc>
                <a:extLst>
                  <a:ext uri="{0D108BD9-81ED-4DB2-BD59-A6C34878D82A}">
                    <a16:rowId xmlns:a16="http://schemas.microsoft.com/office/drawing/2014/main" val="3422675867"/>
                  </a:ext>
                </a:extLst>
              </a:tr>
              <a:tr h="0">
                <a:tc>
                  <a:txBody>
                    <a:bodyPr/>
                    <a:lstStyle/>
                    <a:p>
                      <a:r>
                        <a:rPr lang="de-DE" sz="1600" dirty="0" err="1"/>
                        <a:t>Loudness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Derived from decibel measurements of the song</a:t>
                      </a:r>
                    </a:p>
                  </a:txBody>
                  <a:tcPr marL="167640" marR="167640" marT="83820" marB="83820" anchor="ctr"/>
                </a:tc>
                <a:extLst>
                  <a:ext uri="{0D108BD9-81ED-4DB2-BD59-A6C34878D82A}">
                    <a16:rowId xmlns:a16="http://schemas.microsoft.com/office/drawing/2014/main" val="4292982442"/>
                  </a:ext>
                </a:extLst>
              </a:tr>
              <a:tr h="0">
                <a:tc>
                  <a:txBody>
                    <a:bodyPr/>
                    <a:lstStyle/>
                    <a:p>
                      <a:r>
                        <a:rPr lang="de-DE" sz="1600" dirty="0" err="1"/>
                        <a:t>Liveness</a:t>
                      </a:r>
                      <a:endParaRPr lang="en-US" sz="1600" noProof="0" dirty="0"/>
                    </a:p>
                  </a:txBody>
                  <a:tcPr marL="167640" marR="167640" marT="83820" marB="83820" anchor="ctr"/>
                </a:tc>
                <a:tc>
                  <a:txBody>
                    <a:bodyPr/>
                    <a:lstStyle/>
                    <a:p>
                      <a:r>
                        <a:rPr lang="en-US" sz="1600" dirty="0"/>
                        <a:t>Degree to which the song sounds like it was record live vs. studio produced</a:t>
                      </a:r>
                      <a:endParaRPr lang="en-US" sz="1600" noProof="0" dirty="0"/>
                    </a:p>
                  </a:txBody>
                  <a:tcPr marL="167640" marR="167640" marT="83820" marB="83820" anchor="ctr"/>
                </a:tc>
                <a:extLst>
                  <a:ext uri="{0D108BD9-81ED-4DB2-BD59-A6C34878D82A}">
                    <a16:rowId xmlns:a16="http://schemas.microsoft.com/office/drawing/2014/main" val="285313690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Danceability</a:t>
                      </a:r>
                      <a:endParaRPr lang="en-US" sz="1600" noProof="0" dirty="0"/>
                    </a:p>
                  </a:txBody>
                  <a:tcPr marL="167640" marR="167640" marT="83820" marB="83820" anchor="ctr"/>
                </a:tc>
                <a:tc>
                  <a:txBody>
                    <a:bodyPr/>
                    <a:lstStyle/>
                    <a:p>
                      <a:r>
                        <a:rPr lang="en-US" sz="1600" dirty="0"/>
                        <a:t>Measurement of h</a:t>
                      </a:r>
                      <a:r>
                        <a:rPr lang="en-US" sz="1600" noProof="0" dirty="0"/>
                        <a:t>ow easy it is to dance to the song</a:t>
                      </a:r>
                    </a:p>
                  </a:txBody>
                  <a:tcPr marL="167640" marR="167640" marT="83820" marB="83820" anchor="ctr"/>
                </a:tc>
                <a:extLst>
                  <a:ext uri="{0D108BD9-81ED-4DB2-BD59-A6C34878D82A}">
                    <a16:rowId xmlns:a16="http://schemas.microsoft.com/office/drawing/2014/main" val="12722188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Speechiness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words spoken</a:t>
                      </a:r>
                      <a:endParaRPr lang="en-US" sz="1600" noProof="0" dirty="0"/>
                    </a:p>
                  </a:txBody>
                  <a:tcPr marL="167640" marR="167640" marT="83820" marB="83820" anchor="ctr"/>
                </a:tc>
                <a:extLst>
                  <a:ext uri="{0D108BD9-81ED-4DB2-BD59-A6C34878D82A}">
                    <a16:rowId xmlns:a16="http://schemas.microsoft.com/office/drawing/2014/main" val="424433083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Instrumentalness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instrumental sounds within the song</a:t>
                      </a:r>
                      <a:endParaRPr lang="en-US" sz="1600" noProof="0" dirty="0"/>
                    </a:p>
                  </a:txBody>
                  <a:tcPr marL="167640" marR="167640" marT="83820" marB="83820" anchor="ctr"/>
                </a:tc>
                <a:extLst>
                  <a:ext uri="{0D108BD9-81ED-4DB2-BD59-A6C34878D82A}">
                    <a16:rowId xmlns:a16="http://schemas.microsoft.com/office/drawing/2014/main" val="258200838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Valence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the positivity of the song</a:t>
                      </a:r>
                      <a:endParaRPr lang="en-US" sz="1600" noProof="0" dirty="0"/>
                    </a:p>
                  </a:txBody>
                  <a:tcPr marL="167640" marR="167640" marT="83820" marB="83820" anchor="ctr"/>
                </a:tc>
                <a:extLst>
                  <a:ext uri="{0D108BD9-81ED-4DB2-BD59-A6C34878D82A}">
                    <a16:rowId xmlns:a16="http://schemas.microsoft.com/office/drawing/2014/main" val="3781919701"/>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of modality (major or minor)</a:t>
                      </a:r>
                    </a:p>
                  </a:txBody>
                  <a:tcPr marL="167640" marR="167640" marT="83820" marB="83820" anchor="ctr"/>
                </a:tc>
                <a:extLst>
                  <a:ext uri="{0D108BD9-81ED-4DB2-BD59-A6C34878D82A}">
                    <a16:rowId xmlns:a16="http://schemas.microsoft.com/office/drawing/2014/main" val="322199394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smtClean="0"/>
                        <a:t>Explicit</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whether the song contains swear words (yes or no)</a:t>
                      </a:r>
                    </a:p>
                  </a:txBody>
                  <a:tcPr marL="167640" marR="167640" marT="83820" marB="83820" anchor="ctr"/>
                </a:tc>
                <a:extLst>
                  <a:ext uri="{0D108BD9-81ED-4DB2-BD59-A6C34878D82A}">
                    <a16:rowId xmlns:a16="http://schemas.microsoft.com/office/drawing/2014/main" val="20348414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Key</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Standard pitch class notation (C to H)</a:t>
                      </a:r>
                    </a:p>
                  </a:txBody>
                  <a:tcPr marL="167640" marR="167640" marT="83820" marB="83820" anchor="ctr"/>
                </a:tc>
                <a:extLst>
                  <a:ext uri="{0D108BD9-81ED-4DB2-BD59-A6C34878D82A}">
                    <a16:rowId xmlns:a16="http://schemas.microsoft.com/office/drawing/2014/main" val="2897682280"/>
                  </a:ext>
                </a:extLst>
              </a:tr>
            </a:tbl>
          </a:graphicData>
        </a:graphic>
      </p:graphicFrame>
    </p:spTree>
    <p:extLst>
      <p:ext uri="{BB962C8B-B14F-4D97-AF65-F5344CB8AC3E}">
        <p14:creationId xmlns:p14="http://schemas.microsoft.com/office/powerpoint/2010/main" val="10009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1968</Words>
  <Application>Microsoft Office PowerPoint</Application>
  <PresentationFormat>Breitbild</PresentationFormat>
  <Paragraphs>247</Paragraphs>
  <Slides>28</Slides>
  <Notes>11</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28</vt:i4>
      </vt:variant>
    </vt:vector>
  </HeadingPairs>
  <TitlesOfParts>
    <vt:vector size="35" baseType="lpstr">
      <vt:lpstr>-apple-system</vt:lpstr>
      <vt:lpstr>Calibri</vt:lpstr>
      <vt:lpstr>Roboto</vt:lpstr>
      <vt:lpstr>Tw Cen MT</vt:lpstr>
      <vt:lpstr>Wingdings</vt:lpstr>
      <vt:lpstr>Wingdings 2</vt:lpstr>
      <vt:lpstr>DividendVTI</vt:lpstr>
      <vt:lpstr>TOP Hit Prediction</vt:lpstr>
      <vt:lpstr>PowerPoint-Präsentation</vt:lpstr>
      <vt:lpstr>  SCOPE Identify Possible top hits based on song features </vt:lpstr>
      <vt:lpstr>  SCOPE Identify Possible top hits based on song features </vt:lpstr>
      <vt:lpstr>Variable LIST</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FP Growth – Result (False)</vt:lpstr>
      <vt:lpstr>Random forest is the best performing model</vt:lpstr>
      <vt:lpstr>The first iteration shows that we need to enrich our data</vt:lpstr>
      <vt:lpstr>The first iteration shows that we need to enrich our data</vt:lpstr>
      <vt:lpstr>The first iteration shows that we need to enrich our data</vt:lpstr>
      <vt:lpstr>Reflection</vt:lpstr>
      <vt:lpstr>Reflection</vt:lpstr>
      <vt:lpstr>Reflection  possible improvements in current Model setting</vt:lpstr>
      <vt:lpstr>Reflection  Apply MODEL on real World data</vt:lpstr>
      <vt:lpstr>Reflection  Apply MODEL on real World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Aksel, Burcin (050)</cp:lastModifiedBy>
  <cp:revision>178</cp:revision>
  <dcterms:created xsi:type="dcterms:W3CDTF">2023-02-02T14:31:12Z</dcterms:created>
  <dcterms:modified xsi:type="dcterms:W3CDTF">2023-03-11T21:31:38Z</dcterms:modified>
</cp:coreProperties>
</file>