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063DB-9965-4AE8-8520-4FE6E811B81C}" v="40" dt="2023-02-03T16:45:35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8260" autoAdjust="0"/>
  </p:normalViewPr>
  <p:slideViewPr>
    <p:cSldViewPr snapToGrid="0">
      <p:cViewPr varScale="1">
        <p:scale>
          <a:sx n="143" d="100"/>
          <a:sy n="143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g, Leo" userId="97404bc5-94c2-4892-aa94-f3f1f4d76bb8" providerId="ADAL" clId="{CAE063DB-9965-4AE8-8520-4FE6E811B81C}"/>
    <pc:docChg chg="undo custSel addSld modSld">
      <pc:chgData name="Pauling, Leo" userId="97404bc5-94c2-4892-aa94-f3f1f4d76bb8" providerId="ADAL" clId="{CAE063DB-9965-4AE8-8520-4FE6E811B81C}" dt="2023-02-03T16:50:36.617" v="2058" actId="6549"/>
      <pc:docMkLst>
        <pc:docMk/>
      </pc:docMkLst>
      <pc:sldChg chg="addSp delSp modSp mod">
        <pc:chgData name="Pauling, Leo" userId="97404bc5-94c2-4892-aa94-f3f1f4d76bb8" providerId="ADAL" clId="{CAE063DB-9965-4AE8-8520-4FE6E811B81C}" dt="2023-02-03T15:47:39.399" v="483" actId="26606"/>
        <pc:sldMkLst>
          <pc:docMk/>
          <pc:sldMk cId="1448412760" sldId="256"/>
        </pc:sldMkLst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2" creationId="{E1AEF1FA-EE2D-8EC1-E2F7-47C6B7DBAC51}"/>
          </ac:spMkLst>
        </pc:spChg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3" creationId="{9907DC4E-F760-238F-CA41-686BB3E8885D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9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1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3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18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0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2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4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5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6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0" creationId="{0671A8AE-40A1-4631-A6B8-581AFF065482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1" creationId="{A44CD100-6267-4E62-AA64-2182A3A6A1C0}"/>
          </ac:spMkLst>
        </pc:spChg>
        <pc:spChg chg="add del">
          <ac:chgData name="Pauling, Leo" userId="97404bc5-94c2-4892-aa94-f3f1f4d76bb8" providerId="ADAL" clId="{CAE063DB-9965-4AE8-8520-4FE6E811B81C}" dt="2023-02-03T15:47:32.369" v="474" actId="26606"/>
          <ac:spMkLst>
            <pc:docMk/>
            <pc:sldMk cId="1448412760" sldId="256"/>
            <ac:spMk id="33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6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9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40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2" creationId="{4063B759-00FC-46D1-9898-8E8625268FAF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3" creationId="{D5B012D8-7F27-4758-9AC6-C889B154BD73}"/>
          </ac:spMkLst>
        </pc:spChg>
        <pc:spChg chg="add del">
          <ac:chgData name="Pauling, Leo" userId="97404bc5-94c2-4892-aa94-f3f1f4d76bb8" providerId="ADAL" clId="{CAE063DB-9965-4AE8-8520-4FE6E811B81C}" dt="2023-02-03T15:47:38.305" v="480" actId="26606"/>
          <ac:spMkLst>
            <pc:docMk/>
            <pc:sldMk cId="1448412760" sldId="256"/>
            <ac:spMk id="45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8" creationId="{C1FA8F66-3B85-411D-A2A6-A50DF3026D9A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9" creationId="{4179E790-E691-4202-B7FA-62924FC8D195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50" creationId="{065EE0A0-4DA6-4AA2-A475-14DB03C55AF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2" creationId="{26B4480E-B7FF-4481-890E-043A69AE6FE2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3" creationId="{64C13BAB-7C00-4D21-A857-E3D41C0A2A6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4" creationId="{ECA7E90F-7383-4A8D-B3B2-977D30D2707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5" creationId="{1F1FF39A-AC3C-4066-9D4C-519AA22812E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6" creationId="{153E7C7A-D853-434A-AA24-D8C247D80CCB}"/>
          </ac:spMkLst>
        </pc:spChg>
        <pc:picChg chg="mod">
          <ac:chgData name="Pauling, Leo" userId="97404bc5-94c2-4892-aa94-f3f1f4d76bb8" providerId="ADAL" clId="{CAE063DB-9965-4AE8-8520-4FE6E811B81C}" dt="2023-02-03T15:47:39.399" v="483" actId="26606"/>
          <ac:picMkLst>
            <pc:docMk/>
            <pc:sldMk cId="1448412760" sldId="256"/>
            <ac:picMk id="4" creationId="{6340EE78-FB4B-2D3E-10C3-7B8D20A47E5C}"/>
          </ac:picMkLst>
        </pc:picChg>
        <pc:cxnChg chg="add del">
          <ac:chgData name="Pauling, Leo" userId="97404bc5-94c2-4892-aa94-f3f1f4d76bb8" providerId="ADAL" clId="{CAE063DB-9965-4AE8-8520-4FE6E811B81C}" dt="2023-02-03T15:47:32.369" v="474" actId="26606"/>
          <ac:cxnSpMkLst>
            <pc:docMk/>
            <pc:sldMk cId="1448412760" sldId="256"/>
            <ac:cxnSpMk id="34" creationId="{34E5597F-CE67-4085-9548-E6A8036DA3BB}"/>
          </ac:cxnSpMkLst>
        </pc:cxnChg>
        <pc:cxnChg chg="add del">
          <ac:chgData name="Pauling, Leo" userId="97404bc5-94c2-4892-aa94-f3f1f4d76bb8" providerId="ADAL" clId="{CAE063DB-9965-4AE8-8520-4FE6E811B81C}" dt="2023-02-03T15:47:38.305" v="480" actId="26606"/>
          <ac:cxnSpMkLst>
            <pc:docMk/>
            <pc:sldMk cId="1448412760" sldId="256"/>
            <ac:cxnSpMk id="46" creationId="{34E5597F-CE67-4085-9548-E6A8036DA3BB}"/>
          </ac:cxnSpMkLst>
        </pc:cxnChg>
      </pc:sldChg>
      <pc:sldChg chg="modSp mod modNotesTx">
        <pc:chgData name="Pauling, Leo" userId="97404bc5-94c2-4892-aa94-f3f1f4d76bb8" providerId="ADAL" clId="{CAE063DB-9965-4AE8-8520-4FE6E811B81C}" dt="2023-02-03T14:53:19.445" v="88" actId="790"/>
        <pc:sldMkLst>
          <pc:docMk/>
          <pc:sldMk cId="3931396585" sldId="257"/>
        </pc:sldMkLst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2" creationId="{7DDADCD2-B8D4-5A6A-3E1E-EE847B1B9460}"/>
          </ac:spMkLst>
        </pc:spChg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3" creationId="{4C5B23D1-4460-1C14-E6C7-82AD986954D0}"/>
          </ac:spMkLst>
        </pc:spChg>
      </pc:sldChg>
      <pc:sldChg chg="addSp delSp modSp add mod setBg modClrScheme chgLayout modNotesTx">
        <pc:chgData name="Pauling, Leo" userId="97404bc5-94c2-4892-aa94-f3f1f4d76bb8" providerId="ADAL" clId="{CAE063DB-9965-4AE8-8520-4FE6E811B81C}" dt="2023-02-03T15:57:23.019" v="786" actId="20577"/>
        <pc:sldMkLst>
          <pc:docMk/>
          <pc:sldMk cId="293406688" sldId="258"/>
        </pc:sldMkLst>
        <pc:spChg chg="mod or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2" creationId="{7DDADCD2-B8D4-5A6A-3E1E-EE847B1B9460}"/>
          </ac:spMkLst>
        </pc:spChg>
        <pc:spChg chg="mod ord">
          <ac:chgData name="Pauling, Leo" userId="97404bc5-94c2-4892-aa94-f3f1f4d76bb8" providerId="ADAL" clId="{CAE063DB-9965-4AE8-8520-4FE6E811B81C}" dt="2023-02-03T15:57:23.019" v="786" actId="20577"/>
          <ac:spMkLst>
            <pc:docMk/>
            <pc:sldMk cId="293406688" sldId="258"/>
            <ac:spMk id="3" creationId="{4C5B23D1-4460-1C14-E6C7-82AD986954D0}"/>
          </ac:spMkLst>
        </pc:spChg>
        <pc:spChg chg="add del mod ord">
          <ac:chgData name="Pauling, Leo" userId="97404bc5-94c2-4892-aa94-f3f1f4d76bb8" providerId="ADAL" clId="{CAE063DB-9965-4AE8-8520-4FE6E811B81C}" dt="2023-02-03T15:46:02.301" v="465"/>
          <ac:spMkLst>
            <pc:docMk/>
            <pc:sldMk cId="293406688" sldId="258"/>
            <ac:spMk id="4" creationId="{C099500F-20B3-79B1-AEA8-BF4859327066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1" creationId="{E6C8E6EB-4C59-429B-97E4-72A058CFC4FB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3" creationId="{B5B90362-AFCC-46A9-B41C-A257A8C5B314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5" creationId="{F71EF7F1-38BA-471D-8CD4-2A9AE8E35527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7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9" creationId="{E536F3B4-50F6-4C52-8F76-4EB1214719DC}"/>
          </ac:spMkLst>
        </pc:spChg>
        <pc:picChg chg="add mod">
          <ac:chgData name="Pauling, Leo" userId="97404bc5-94c2-4892-aa94-f3f1f4d76bb8" providerId="ADAL" clId="{CAE063DB-9965-4AE8-8520-4FE6E811B81C}" dt="2023-02-03T15:46:31.942" v="466" actId="26606"/>
          <ac:picMkLst>
            <pc:docMk/>
            <pc:sldMk cId="293406688" sldId="258"/>
            <ac:picMk id="1026" creationId="{427577F9-0233-6EFE-27DA-84790C160AC9}"/>
          </ac:picMkLst>
        </pc:picChg>
      </pc:sldChg>
      <pc:sldChg chg="addSp delSp modSp mod setBg setClrOvrMap modNotesTx">
        <pc:chgData name="Pauling, Leo" userId="97404bc5-94c2-4892-aa94-f3f1f4d76bb8" providerId="ADAL" clId="{CAE063DB-9965-4AE8-8520-4FE6E811B81C}" dt="2023-02-03T16:50:36.617" v="2058" actId="6549"/>
        <pc:sldMkLst>
          <pc:docMk/>
          <pc:sldMk cId="149615659" sldId="259"/>
        </pc:sldMkLst>
        <pc:spChg chg="mod">
          <ac:chgData name="Pauling, Leo" userId="97404bc5-94c2-4892-aa94-f3f1f4d76bb8" providerId="ADAL" clId="{CAE063DB-9965-4AE8-8520-4FE6E811B81C}" dt="2023-02-03T16:33:23.831" v="1638" actId="1076"/>
          <ac:spMkLst>
            <pc:docMk/>
            <pc:sldMk cId="149615659" sldId="259"/>
            <ac:spMk id="2" creationId="{400C91AA-CEBF-4C9B-8FF9-6D96E554AB4F}"/>
          </ac:spMkLst>
        </pc:spChg>
        <pc:spChg chg="mod">
          <ac:chgData name="Pauling, Leo" userId="97404bc5-94c2-4892-aa94-f3f1f4d76bb8" providerId="ADAL" clId="{CAE063DB-9965-4AE8-8520-4FE6E811B81C}" dt="2023-02-03T16:50:36.617" v="2058" actId="6549"/>
          <ac:spMkLst>
            <pc:docMk/>
            <pc:sldMk cId="149615659" sldId="259"/>
            <ac:spMk id="3" creationId="{AA351360-A968-4C46-99F6-032A8D97521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9" creationId="{E9751CB9-7B25-4EB8-9A6F-82F822549F12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1" creationId="{E1317383-CF3B-4B02-9512-BECBEF6362A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3" creationId="{B1D4C7A0-6DF2-4F2D-A45D-F111582974C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5" creationId="{DBF3943D-BCB6-4B31-809D-A005686483B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7" creationId="{39373A6F-2E1F-4613-8E1D-D68057D29F31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1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20" creationId="{E536F3B4-50F6-4C52-8F76-4EB1214719DC}"/>
          </ac:spMkLst>
        </pc:spChg>
        <pc:graphicFrameChg chg="add mod modGraphic">
          <ac:chgData name="Pauling, Leo" userId="97404bc5-94c2-4892-aa94-f3f1f4d76bb8" providerId="ADAL" clId="{CAE063DB-9965-4AE8-8520-4FE6E811B81C}" dt="2023-02-03T16:43:58.605" v="1986" actId="20577"/>
          <ac:graphicFrameMkLst>
            <pc:docMk/>
            <pc:sldMk cId="149615659" sldId="259"/>
            <ac:graphicFrameMk id="4" creationId="{2BA84A5D-F0C2-B7BC-D604-FC58272F05D6}"/>
          </ac:graphicFrameMkLst>
        </pc:graphicFrameChg>
      </pc:sldChg>
      <pc:sldChg chg="addSp delSp modSp new mod setBg setClrOvrMap">
        <pc:chgData name="Pauling, Leo" userId="97404bc5-94c2-4892-aa94-f3f1f4d76bb8" providerId="ADAL" clId="{CAE063DB-9965-4AE8-8520-4FE6E811B81C}" dt="2023-02-03T16:46:35.762" v="2055" actId="26606"/>
        <pc:sldMkLst>
          <pc:docMk/>
          <pc:sldMk cId="3713741224" sldId="260"/>
        </pc:sldMkLst>
        <pc:spChg chg="mo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" creationId="{13067CBB-3B19-6E26-61B0-427716940C5E}"/>
          </ac:spMkLst>
        </pc:spChg>
        <pc:spChg chg="del">
          <ac:chgData name="Pauling, Leo" userId="97404bc5-94c2-4892-aa94-f3f1f4d76bb8" providerId="ADAL" clId="{CAE063DB-9965-4AE8-8520-4FE6E811B81C}" dt="2023-02-03T16:33:57.326" v="1677"/>
          <ac:spMkLst>
            <pc:docMk/>
            <pc:sldMk cId="3713741224" sldId="260"/>
            <ac:spMk id="3" creationId="{6A28AF15-1B11-74B4-D5E1-BF68E1D49701}"/>
          </ac:spMkLst>
        </pc:spChg>
        <pc:spChg chg="add mod or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4" creationId="{CED681B1-4DA5-8A03-5D6F-125256CD844E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7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9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2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4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8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0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2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4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6" creationId="{DD651B61-325E-4E73-8445-38B0DE8AAAB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7" creationId="{B42E5253-D3AC-4AC2-B766-8B34F13C2F5E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8" creationId="{10AE8D57-436A-4073-9A75-15BB5949F8B4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9" creationId="{E2852671-8EB6-4EAF-8AF8-65CF3FD6645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0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1" creationId="{8C2840C6-6494-4E12-A428-2012DA7DDF8A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2" creationId="{8CF5084D-B617-4011-8406-A93B6472318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4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5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7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8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9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100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4" creationId="{D0D59D61-09AE-1E6A-6A37-501A5568DB8A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0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7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9" creationId="{E536F3B4-50F6-4C52-8F76-4EB1214719DC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2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4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2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4" creationId="{E536F3B4-50F6-4C52-8F76-4EB1214719DC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31" creationId="{E536F3B4-50F6-4C52-8F76-4EB1214719DC}"/>
          </ac:spMkLst>
        </pc:spChg>
        <pc:picChg chg="add mod ord">
          <ac:chgData name="Pauling, Leo" userId="97404bc5-94c2-4892-aa94-f3f1f4d76bb8" providerId="ADAL" clId="{CAE063DB-9965-4AE8-8520-4FE6E811B81C}" dt="2023-02-03T16:46:35.762" v="2055" actId="26606"/>
          <ac:picMkLst>
            <pc:docMk/>
            <pc:sldMk cId="3713741224" sldId="260"/>
            <ac:picMk id="2050" creationId="{BDC10BC0-6C05-A6F3-BBAB-49DF94E26E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517B-FB26-4CEE-A0CD-05465EABC2B5}" type="datetimeFigureOut">
              <a:rPr lang="de-DE" smtClean="0"/>
              <a:t>03.02.2023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65D3-6F69-46A3-BC22-BD3030E0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2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literature review about domain and previous data science projects in this domain</a:t>
            </a:r>
          </a:p>
          <a:p>
            <a:endParaRPr lang="en-US" dirty="0"/>
          </a:p>
          <a:p>
            <a:r>
              <a:rPr lang="en-US" dirty="0"/>
              <a:t>Sources:</a:t>
            </a:r>
          </a:p>
          <a:p>
            <a:r>
              <a:rPr lang="de-DE" dirty="0"/>
              <a:t>Ruth </a:t>
            </a:r>
            <a:r>
              <a:rPr lang="de-DE" dirty="0" err="1"/>
              <a:t>Dhanaraj</a:t>
            </a:r>
            <a:r>
              <a:rPr lang="de-DE" dirty="0"/>
              <a:t>; Beth Logan (2005) „</a:t>
            </a:r>
            <a:r>
              <a:rPr lang="en-US" dirty="0"/>
              <a:t>AUTOMATIC PREDICTION OF HIT SONGS”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Internet </a:t>
            </a:r>
            <a:r>
              <a:rPr lang="de-DE" dirty="0">
                <a:sym typeface="Wingdings" panose="05000000000000000000" pitchFamily="2" charset="2"/>
              </a:rPr>
              <a:t> Web Archive 2005</a:t>
            </a:r>
            <a:r>
              <a:rPr lang="de-DE" dirty="0"/>
              <a:t>:</a:t>
            </a:r>
          </a:p>
          <a:p>
            <a:r>
              <a:rPr lang="en-US" dirty="0"/>
              <a:t>https://hitsongscience.com/</a:t>
            </a:r>
          </a:p>
          <a:p>
            <a:r>
              <a:rPr lang="en-US" dirty="0"/>
              <a:t>http://www.polyphonichmi.com/about_us.php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7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Dawson, Christopher E. Jr.; Mann, Steve; </a:t>
            </a:r>
            <a:r>
              <a:rPr lang="en-US" noProof="0" dirty="0" err="1"/>
              <a:t>Roske</a:t>
            </a:r>
            <a:r>
              <a:rPr lang="en-US" noProof="0" dirty="0"/>
              <a:t>, Edward; and </a:t>
            </a:r>
            <a:r>
              <a:rPr lang="en-US" noProof="0" dirty="0" err="1"/>
              <a:t>Vasseur</a:t>
            </a:r>
            <a:r>
              <a:rPr lang="en-US" noProof="0" dirty="0"/>
              <a:t>, Gauthier (2021) "Spotify: You have a Hit!," SMU Data Science Review: Vol. 5: No. 3, Article 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Georgieva, Elena; </a:t>
            </a:r>
            <a:r>
              <a:rPr lang="de-DE" dirty="0" err="1"/>
              <a:t>Suta</a:t>
            </a:r>
            <a:r>
              <a:rPr lang="de-DE" dirty="0"/>
              <a:t> Marcella; Burton, Nicholas: </a:t>
            </a:r>
            <a:r>
              <a:rPr lang="en-US" noProof="0" dirty="0"/>
              <a:t>“</a:t>
            </a:r>
            <a:r>
              <a:rPr lang="en-US" dirty="0"/>
              <a:t>HITPREDICT: PREDICTING HIT SONGS USING SPOTIFY DATA</a:t>
            </a:r>
            <a:r>
              <a:rPr lang="en-US" noProof="0" dirty="0"/>
              <a:t>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George John Jordan Thomas Aquinas Hayward „</a:t>
            </a:r>
            <a:r>
              <a:rPr lang="en-US" dirty="0"/>
              <a:t>What makes a playlist </a:t>
            </a:r>
            <a:r>
              <a:rPr lang="en-US" dirty="0" err="1"/>
              <a:t>succesful</a:t>
            </a:r>
            <a:r>
              <a:rPr lang="en-US" dirty="0"/>
              <a:t>? </a:t>
            </a:r>
            <a:r>
              <a:rPr lang="de-DE" dirty="0"/>
              <a:t>“</a:t>
            </a:r>
            <a:r>
              <a:rPr lang="en-US" noProof="0" dirty="0"/>
              <a:t> (https://ghayward.github.io/assets/files/Data_Scientist_Presentation_George_JJTA_Hayward.pdf)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err="1"/>
              <a:t>Spera</a:t>
            </a:r>
            <a:r>
              <a:rPr lang="en-US" noProof="0" dirty="0"/>
              <a:t>, Carola; </a:t>
            </a:r>
            <a:r>
              <a:rPr lang="en-US" noProof="0" dirty="0" err="1"/>
              <a:t>Sciandra</a:t>
            </a:r>
            <a:r>
              <a:rPr lang="en-US" noProof="0" dirty="0"/>
              <a:t>, </a:t>
            </a:r>
            <a:r>
              <a:rPr lang="en-US" noProof="0" dirty="0" err="1"/>
              <a:t>Marangela</a:t>
            </a:r>
            <a:r>
              <a:rPr lang="en-US" noProof="0" dirty="0"/>
              <a:t> “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 Model Based Approach to Spotify Data Analysis: A Beta GLMM” (2022)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Nijkamp, </a:t>
            </a:r>
            <a:r>
              <a:rPr lang="en-US" dirty="0" err="1"/>
              <a:t>Rutger</a:t>
            </a:r>
            <a:r>
              <a:rPr lang="en-US" dirty="0"/>
              <a:t> “Prediction of product success: explaining song popularity by audio features from Spotify data”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All Kind of Methods: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Regression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Clustering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Classification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Multiple Methods: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To be Clarified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r>
              <a:rPr lang="en-US" noProof="0" dirty="0"/>
              <a:t>Comment:</a:t>
            </a:r>
          </a:p>
          <a:p>
            <a:r>
              <a:rPr lang="en-US" noProof="0" dirty="0"/>
              <a:t>Table excludes methods on purpose as this would go to much into detail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39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6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4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6340EE78-FB4B-2D3E-10C3-7B8D20A4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3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D1965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D19651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F1FA-EE2D-8EC1-E2F7-47C6B7DB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 Hit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07DC4E-F760-238F-CA41-686BB3E8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-apple-system"/>
              </a:rPr>
              <a:t>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4484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Possible top hits per region based on song features</a:t>
            </a:r>
          </a:p>
        </p:txBody>
      </p:sp>
    </p:spTree>
    <p:extLst>
      <p:ext uri="{BB962C8B-B14F-4D97-AF65-F5344CB8AC3E}">
        <p14:creationId xmlns:p14="http://schemas.microsoft.com/office/powerpoint/2010/main" val="393139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 - Hit Song Science</a:t>
            </a:r>
          </a:p>
        </p:txBody>
      </p:sp>
      <p:pic>
        <p:nvPicPr>
          <p:cNvPr id="1026" name="Picture 2" descr="Kostenlos Schwarze Schallplatte, Die Auf Plattenspieler Spielt Stock-Foto">
            <a:extLst>
              <a:ext uri="{FF2B5EF4-FFF2-40B4-BE49-F238E27FC236}">
                <a16:creationId xmlns:a16="http://schemas.microsoft.com/office/drawing/2014/main" id="{427577F9-0233-6EFE-27DA-84790C160A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0" r="15793" b="-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3433" y="2040835"/>
            <a:ext cx="3568661" cy="474815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Area first defined by Mike McCready in 2002</a:t>
            </a:r>
            <a:br>
              <a:rPr lang="en-US" dirty="0"/>
            </a:br>
            <a:r>
              <a:rPr lang="en-US" dirty="0"/>
              <a:t>(CEO of Polyphonic)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Goal/Business Model: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Evaluate Hits before they are released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&amp; match musical preferences of certain groups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Original Procedure:</a:t>
            </a:r>
            <a:br>
              <a:rPr lang="en-US" dirty="0"/>
            </a:br>
            <a:r>
              <a:rPr lang="en-US" dirty="0"/>
              <a:t>Analyze mathematical structure of rhythm, changes in key &amp; melodic pattern</a:t>
            </a:r>
          </a:p>
        </p:txBody>
      </p:sp>
    </p:spTree>
    <p:extLst>
      <p:ext uri="{BB962C8B-B14F-4D97-AF65-F5344CB8AC3E}">
        <p14:creationId xmlns:p14="http://schemas.microsoft.com/office/powerpoint/2010/main" val="29340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C91AA-CEBF-4C9B-8FF9-6D96E55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Domain Exploration – Previous Data Science Projects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51360-A968-4C46-99F6-032A8D97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Multiple Approaches</a:t>
            </a:r>
          </a:p>
          <a:p>
            <a:endParaRPr lang="en-US" dirty="0"/>
          </a:p>
          <a:p>
            <a:r>
              <a:rPr lang="en-US" dirty="0"/>
              <a:t>Different Goals &amp; </a:t>
            </a:r>
            <a:br>
              <a:rPr lang="en-US" dirty="0"/>
            </a:br>
            <a:r>
              <a:rPr lang="en-US" dirty="0"/>
              <a:t>Data Input</a:t>
            </a:r>
          </a:p>
          <a:p>
            <a:endParaRPr lang="en-US" dirty="0"/>
          </a:p>
          <a:p>
            <a:r>
              <a:rPr lang="en-US" dirty="0"/>
              <a:t>Different Results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A84A5D-F0C2-B7BC-D604-FC58272F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0097"/>
              </p:ext>
            </p:extLst>
          </p:nvPr>
        </p:nvGraphicFramePr>
        <p:xfrm>
          <a:off x="4497121" y="702155"/>
          <a:ext cx="7545355" cy="601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953">
                  <a:extLst>
                    <a:ext uri="{9D8B030D-6E8A-4147-A177-3AD203B41FA5}">
                      <a16:colId xmlns:a16="http://schemas.microsoft.com/office/drawing/2014/main" val="238196901"/>
                    </a:ext>
                  </a:extLst>
                </a:gridCol>
                <a:gridCol w="2427701">
                  <a:extLst>
                    <a:ext uri="{9D8B030D-6E8A-4147-A177-3AD203B41FA5}">
                      <a16:colId xmlns:a16="http://schemas.microsoft.com/office/drawing/2014/main" val="3632645385"/>
                    </a:ext>
                  </a:extLst>
                </a:gridCol>
                <a:gridCol w="2427701">
                  <a:extLst>
                    <a:ext uri="{9D8B030D-6E8A-4147-A177-3AD203B41FA5}">
                      <a16:colId xmlns:a16="http://schemas.microsoft.com/office/drawing/2014/main" val="391679058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 noProof="0" dirty="0"/>
                        <a:t>Goals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noProof="0"/>
                        <a:t>Input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 noProof="0" dirty="0"/>
                        <a:t>Result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124008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Predict Song Popularity (&gt;90%)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Spotify API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75% Accuracy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33317525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Predict Hit in Billboard Hot 100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Spotify API &amp; Million Song Data Set (MSD)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69 - 77% Accuracy</a:t>
                      </a:r>
                      <a:br>
                        <a:rPr lang="en-US" sz="2000" noProof="0" dirty="0"/>
                      </a:br>
                      <a:r>
                        <a:rPr lang="en-US" sz="2000" noProof="0" dirty="0"/>
                        <a:t>81 – 89% Accuracy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22675867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Determine Variation of Attributes to Streams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Spotify API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Low Explanatory Power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9298244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Determine Variation of Attributes to Popularity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Spotify API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Mixed Explanatory Power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53136905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Determine Features of Successful Playlists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Spotify API &amp; Surveys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Intimacy, Focus &amp; Variety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27221887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Characterize Trendy Music Clusters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/>
                        <a:t>Spotify API</a:t>
                      </a:r>
                    </a:p>
                    <a:p>
                      <a:endParaRPr lang="en-US" sz="20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/>
                        <a:t>Variety of Size &amp; Attributes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4433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1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Rectangle 21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67CBB-3B19-6E26-61B0-42771694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</a:t>
            </a:r>
          </a:p>
        </p:txBody>
      </p:sp>
      <p:pic>
        <p:nvPicPr>
          <p:cNvPr id="2050" name="Picture 2" descr="Kostenlos Kostenloses Stock Foto zu anwendung, app, berühren Stock-Foto">
            <a:extLst>
              <a:ext uri="{FF2B5EF4-FFF2-40B4-BE49-F238E27FC236}">
                <a16:creationId xmlns:a16="http://schemas.microsoft.com/office/drawing/2014/main" id="{BDC10BC0-6C05-A6F3-BBAB-49DF94E26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36617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1" name="Rectangle 21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ED681B1-4DA5-8A03-5D6F-125256CD844E}"/>
              </a:ext>
            </a:extLst>
          </p:cNvPr>
          <p:cNvSpPr txBox="1">
            <a:spLocks/>
          </p:cNvSpPr>
          <p:nvPr/>
        </p:nvSpPr>
        <p:spPr>
          <a:xfrm>
            <a:off x="8013433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 for Use Case</a:t>
            </a:r>
          </a:p>
          <a:p>
            <a:endParaRPr lang="en-US" dirty="0"/>
          </a:p>
          <a:p>
            <a:r>
              <a:rPr lang="en-US" dirty="0"/>
              <a:t>Decision of Data Base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Bias due to Spotify API</a:t>
            </a:r>
          </a:p>
          <a:p>
            <a:pPr lvl="2"/>
            <a:r>
              <a:rPr lang="en-US" dirty="0"/>
              <a:t>Limited to Data Base Info</a:t>
            </a:r>
            <a:br>
              <a:rPr lang="en-US" dirty="0"/>
            </a:br>
            <a:r>
              <a:rPr lang="en-US" dirty="0"/>
              <a:t>e.g. No Genre</a:t>
            </a:r>
          </a:p>
          <a:p>
            <a:pPr lvl="2"/>
            <a:r>
              <a:rPr lang="en-US" dirty="0"/>
              <a:t>No Details of Calculation</a:t>
            </a:r>
          </a:p>
          <a:p>
            <a:pPr lvl="1"/>
            <a:r>
              <a:rPr lang="en-US" dirty="0"/>
              <a:t>Excludes Soft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io.forbes.com/specials-images/imageserve/61e84304bbeda0011313a660/MIDiA-stats-png/960x0.jpg?format=jpg&amp;width=960">
            <a:extLst>
              <a:ext uri="{FF2B5EF4-FFF2-40B4-BE49-F238E27FC236}">
                <a16:creationId xmlns:a16="http://schemas.microsoft.com/office/drawing/2014/main" id="{28652FE6-4833-44C2-BE6F-2B771A0E0F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7" y="794966"/>
            <a:ext cx="10778726" cy="60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3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Breitbild</PresentationFormat>
  <Paragraphs>84</Paragraphs>
  <Slides>6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-apple-system</vt:lpstr>
      <vt:lpstr>Calibri</vt:lpstr>
      <vt:lpstr>Roboto</vt:lpstr>
      <vt:lpstr>Tw Cen MT</vt:lpstr>
      <vt:lpstr>Wingdings</vt:lpstr>
      <vt:lpstr>Wingdings 2</vt:lpstr>
      <vt:lpstr>DividendVTI</vt:lpstr>
      <vt:lpstr>TOP Hit Prediction</vt:lpstr>
      <vt:lpstr>Scope</vt:lpstr>
      <vt:lpstr>Domain Exploration - Hit Song Science</vt:lpstr>
      <vt:lpstr>Domain Exploration – Previous Data Science Projects</vt:lpstr>
      <vt:lpstr>Domain Exploration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Pauling, Leo</dc:creator>
  <cp:lastModifiedBy>Leo Pauling</cp:lastModifiedBy>
  <cp:revision>15</cp:revision>
  <dcterms:created xsi:type="dcterms:W3CDTF">2023-02-02T14:31:12Z</dcterms:created>
  <dcterms:modified xsi:type="dcterms:W3CDTF">2023-02-03T18:28:31Z</dcterms:modified>
</cp:coreProperties>
</file>