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9"/>
  </p:notesMasterIdLst>
  <p:sldIdLst>
    <p:sldId id="256" r:id="rId2"/>
    <p:sldId id="257" r:id="rId3"/>
    <p:sldId id="261" r:id="rId4"/>
    <p:sldId id="258" r:id="rId5"/>
    <p:sldId id="262" r:id="rId6"/>
    <p:sldId id="260" r:id="rId7"/>
    <p:sldId id="259" r:id="rId8"/>
    <p:sldId id="265" r:id="rId9"/>
    <p:sldId id="263" r:id="rId10"/>
    <p:sldId id="264" r:id="rId11"/>
    <p:sldId id="266" r:id="rId12"/>
    <p:sldId id="267" r:id="rId13"/>
    <p:sldId id="268" r:id="rId14"/>
    <p:sldId id="270" r:id="rId15"/>
    <p:sldId id="269" r:id="rId16"/>
    <p:sldId id="274" r:id="rId17"/>
    <p:sldId id="281" r:id="rId18"/>
    <p:sldId id="282" r:id="rId19"/>
    <p:sldId id="279" r:id="rId20"/>
    <p:sldId id="277" r:id="rId21"/>
    <p:sldId id="275" r:id="rId22"/>
    <p:sldId id="276" r:id="rId23"/>
    <p:sldId id="286" r:id="rId24"/>
    <p:sldId id="272" r:id="rId25"/>
    <p:sldId id="285" r:id="rId26"/>
    <p:sldId id="284" r:id="rId27"/>
    <p:sldId id="287"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80508" autoAdjust="0"/>
  </p:normalViewPr>
  <p:slideViewPr>
    <p:cSldViewPr snapToGrid="0">
      <p:cViewPr varScale="1">
        <p:scale>
          <a:sx n="128" d="100"/>
          <a:sy n="128" d="100"/>
        </p:scale>
        <p:origin x="828"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0.75160000000000005</c:v>
                </c:pt>
                <c:pt idx="1">
                  <c:v>0.42</c:v>
                </c:pt>
                <c:pt idx="2">
                  <c:v>8.5000000000000006E-3</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0.75</c:v>
                </c:pt>
                <c:pt idx="1">
                  <c:v>0</c:v>
                </c:pt>
                <c:pt idx="2">
                  <c:v>0</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0.75309999999999999</c:v>
                </c:pt>
                <c:pt idx="1">
                  <c:v>0.54349999999999998</c:v>
                </c:pt>
                <c:pt idx="2">
                  <c:v>1.77E-2</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0.75249999999999995</c:v>
                </c:pt>
                <c:pt idx="1">
                  <c:v>0.5</c:v>
                </c:pt>
                <c:pt idx="2">
                  <c:v>0</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0.76300000000000001</c:v>
                </c:pt>
                <c:pt idx="1">
                  <c:v>0.60740000000000005</c:v>
                </c:pt>
                <c:pt idx="2">
                  <c:v>0.124</c:v>
                </c:pt>
              </c:numCache>
            </c:numRef>
          </c:val>
          <c:extLst>
            <c:ext xmlns:c16="http://schemas.microsoft.com/office/drawing/2014/chart" uri="{C3380CC4-5D6E-409C-BE32-E72D297353CC}">
              <c16:uniqueId val="{00000004-CB1C-4803-8449-D9D4C366A9FF}"/>
            </c:ext>
          </c:extLst>
        </c:ser>
        <c:ser>
          <c:idx val="5"/>
          <c:order val="5"/>
          <c:tx>
            <c:strRef>
              <c:f>Tabelle1!$G$1</c:f>
              <c:strCache>
                <c:ptCount val="1"/>
                <c:pt idx="0">
                  <c:v>Gradient Boosted Tree</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Tabelle1!$G$2:$G$4</c:f>
              <c:numCache>
                <c:formatCode>0%</c:formatCode>
                <c:ptCount val="3"/>
                <c:pt idx="0" formatCode="0.00%">
                  <c:v>0.433</c:v>
                </c:pt>
                <c:pt idx="1">
                  <c:v>0.28000000000000003</c:v>
                </c:pt>
                <c:pt idx="2">
                  <c:v>0.85</c:v>
                </c:pt>
              </c:numCache>
            </c:numRef>
          </c:val>
          <c:extLst>
            <c:ext xmlns:c16="http://schemas.microsoft.com/office/drawing/2014/chart" uri="{C3380CC4-5D6E-409C-BE32-E72D297353CC}">
              <c16:uniqueId val="{00000000-06AE-42F0-BE62-1B571509FCEA}"/>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0.55210000000000004</c:v>
                </c:pt>
                <c:pt idx="1">
                  <c:v>0.50570000000000004</c:v>
                </c:pt>
                <c:pt idx="2">
                  <c:v>0.35580000000000001</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0.50790000000000002</c:v>
                </c:pt>
                <c:pt idx="1">
                  <c:v>0.51690000000000003</c:v>
                </c:pt>
                <c:pt idx="2">
                  <c:v>0.54830000000000001</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0.55310000000000004</c:v>
                </c:pt>
                <c:pt idx="1">
                  <c:v>0.55500000000000005</c:v>
                </c:pt>
                <c:pt idx="2">
                  <c:v>0.5383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0.5</c:v>
                </c:pt>
                <c:pt idx="1">
                  <c:v>0.5</c:v>
                </c:pt>
                <c:pt idx="2">
                  <c:v>0</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0.57499999999999996</c:v>
                </c:pt>
                <c:pt idx="1">
                  <c:v>0.57709999999999995</c:v>
                </c:pt>
                <c:pt idx="2">
                  <c:v>0.56169999999999998</c:v>
                </c:pt>
              </c:numCache>
            </c:numRef>
          </c:val>
          <c:extLst>
            <c:ext xmlns:c16="http://schemas.microsoft.com/office/drawing/2014/chart" uri="{C3380CC4-5D6E-409C-BE32-E72D297353CC}">
              <c16:uniqueId val="{00000004-CB1C-4803-8449-D9D4C366A9FF}"/>
            </c:ext>
          </c:extLst>
        </c:ser>
        <c:ser>
          <c:idx val="5"/>
          <c:order val="5"/>
          <c:tx>
            <c:strRef>
              <c:f>Tabelle1!$G$1</c:f>
              <c:strCache>
                <c:ptCount val="1"/>
                <c:pt idx="0">
                  <c:v>Gradient Boosted Tree</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Tabelle1!$G$2:$G$4</c:f>
              <c:numCache>
                <c:formatCode>0%</c:formatCode>
                <c:ptCount val="3"/>
                <c:pt idx="0" formatCode="0.00%">
                  <c:v>0.50960000000000005</c:v>
                </c:pt>
                <c:pt idx="1">
                  <c:v>0.505</c:v>
                </c:pt>
                <c:pt idx="2">
                  <c:v>0.98829999999999996</c:v>
                </c:pt>
              </c:numCache>
            </c:numRef>
          </c:val>
          <c:extLst>
            <c:ext xmlns:c16="http://schemas.microsoft.com/office/drawing/2014/chart" uri="{C3380CC4-5D6E-409C-BE32-E72D297353CC}">
              <c16:uniqueId val="{00000000-06AE-42F0-BE62-1B571509FCEA}"/>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Tabelle1!$C$1</c:f>
              <c:strCache>
                <c:ptCount val="1"/>
                <c:pt idx="0">
                  <c:v>Stacking XG RndForest2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Tabelle1!$A$2:$A$5</c:f>
              <c:strCache>
                <c:ptCount val="3"/>
                <c:pt idx="0">
                  <c:v>Accuracy</c:v>
                </c:pt>
                <c:pt idx="1">
                  <c:v>Precision</c:v>
                </c:pt>
                <c:pt idx="2">
                  <c:v>Recall</c:v>
                </c:pt>
              </c:strCache>
            </c:strRef>
          </c:cat>
          <c:val>
            <c:numRef>
              <c:f>Tabelle1!$C$2:$C$5</c:f>
              <c:numCache>
                <c:formatCode>0.00%</c:formatCode>
                <c:ptCount val="3"/>
                <c:pt idx="0">
                  <c:v>0.80769999999999997</c:v>
                </c:pt>
                <c:pt idx="1">
                  <c:v>0.92479999999999996</c:v>
                </c:pt>
                <c:pt idx="2">
                  <c:v>0.67030000000000001</c:v>
                </c:pt>
              </c:numCache>
            </c:numRef>
          </c:val>
          <c:extLst>
            <c:ext xmlns:c16="http://schemas.microsoft.com/office/drawing/2014/chart" uri="{C3380CC4-5D6E-409C-BE32-E72D297353CC}">
              <c16:uniqueId val="{00000000-CB1C-4803-8449-D9D4C366A9FF}"/>
            </c:ext>
          </c:extLst>
        </c:ser>
        <c:ser>
          <c:idx val="1"/>
          <c:order val="1"/>
          <c:tx>
            <c:strRef>
              <c:f>Tabelle1!$D$1</c:f>
              <c:strCache>
                <c:ptCount val="1"/>
                <c:pt idx="0">
                  <c:v>XGBoost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Tabelle1!$A$2:$A$5</c:f>
              <c:strCache>
                <c:ptCount val="3"/>
                <c:pt idx="0">
                  <c:v>Accuracy</c:v>
                </c:pt>
                <c:pt idx="1">
                  <c:v>Precision</c:v>
                </c:pt>
                <c:pt idx="2">
                  <c:v>Recall</c:v>
                </c:pt>
              </c:strCache>
            </c:strRef>
          </c:cat>
          <c:val>
            <c:numRef>
              <c:f>Tabelle1!$D$2:$D$5</c:f>
              <c:numCache>
                <c:formatCode>0.00%</c:formatCode>
                <c:ptCount val="3"/>
                <c:pt idx="0">
                  <c:v>0.68220000000000003</c:v>
                </c:pt>
                <c:pt idx="1">
                  <c:v>0.67810000000000004</c:v>
                </c:pt>
                <c:pt idx="2">
                  <c:v>0.69489999999999996</c:v>
                </c:pt>
              </c:numCache>
            </c:numRef>
          </c:val>
          <c:extLst>
            <c:ext xmlns:c16="http://schemas.microsoft.com/office/drawing/2014/chart" uri="{C3380CC4-5D6E-409C-BE32-E72D297353CC}">
              <c16:uniqueId val="{00000001-CB1C-4803-8449-D9D4C366A9FF}"/>
            </c:ext>
          </c:extLst>
        </c:ser>
        <c:ser>
          <c:idx val="2"/>
          <c:order val="2"/>
          <c:tx>
            <c:strRef>
              <c:f>Tabelle1!$E$1</c:f>
              <c:strCache>
                <c:ptCount val="1"/>
                <c:pt idx="0">
                  <c:v>Random Forest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Tabelle1!$A$2:$A$5</c:f>
              <c:strCache>
                <c:ptCount val="3"/>
                <c:pt idx="0">
                  <c:v>Accuracy</c:v>
                </c:pt>
                <c:pt idx="1">
                  <c:v>Precision</c:v>
                </c:pt>
                <c:pt idx="2">
                  <c:v>Recall</c:v>
                </c:pt>
              </c:strCache>
            </c:strRef>
          </c:cat>
          <c:val>
            <c:numRef>
              <c:f>Tabelle1!$E$2:$E$5</c:f>
              <c:numCache>
                <c:formatCode>0.00%</c:formatCode>
                <c:ptCount val="3"/>
                <c:pt idx="0">
                  <c:v>0.68179999999999996</c:v>
                </c:pt>
                <c:pt idx="1">
                  <c:v>0.67359999999999998</c:v>
                </c:pt>
                <c:pt idx="2">
                  <c:v>0.70640000000000003</c:v>
                </c:pt>
              </c:numCache>
            </c:numRef>
          </c:val>
          <c:extLst>
            <c:ext xmlns:c16="http://schemas.microsoft.com/office/drawing/2014/chart" uri="{C3380CC4-5D6E-409C-BE32-E72D297353CC}">
              <c16:uniqueId val="{00000002-CB1C-4803-8449-D9D4C366A9FF}"/>
            </c:ext>
          </c:extLst>
        </c:ser>
        <c:ser>
          <c:idx val="3"/>
          <c:order val="3"/>
          <c:tx>
            <c:strRef>
              <c:f>Tabelle1!$F$1</c:f>
              <c:strCache>
                <c:ptCount val="1"/>
                <c:pt idx="0">
                  <c:v>Voting All</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Tabelle1!$A$2:$A$5</c:f>
              <c:strCache>
                <c:ptCount val="3"/>
                <c:pt idx="0">
                  <c:v>Accuracy</c:v>
                </c:pt>
                <c:pt idx="1">
                  <c:v>Precision</c:v>
                </c:pt>
                <c:pt idx="2">
                  <c:v>Recall</c:v>
                </c:pt>
              </c:strCache>
            </c:strRef>
          </c:cat>
          <c:val>
            <c:numRef>
              <c:f>Tabelle1!$F$2:$F$5</c:f>
              <c:numCache>
                <c:formatCode>0.00%</c:formatCode>
                <c:ptCount val="3"/>
                <c:pt idx="0">
                  <c:v>0.64119999999999999</c:v>
                </c:pt>
                <c:pt idx="1">
                  <c:v>0.75390000000000001</c:v>
                </c:pt>
                <c:pt idx="2">
                  <c:v>0.42059999999999997</c:v>
                </c:pt>
              </c:numCache>
            </c:numRef>
          </c:val>
          <c:extLst>
            <c:ext xmlns:c16="http://schemas.microsoft.com/office/drawing/2014/chart" uri="{C3380CC4-5D6E-409C-BE32-E72D297353CC}">
              <c16:uniqueId val="{00000003-CB1C-4803-8449-D9D4C366A9FF}"/>
            </c:ext>
          </c:extLst>
        </c:ser>
        <c:ser>
          <c:idx val="4"/>
          <c:order val="4"/>
          <c:tx>
            <c:strRef>
              <c:f>Tabelle1!$G$1</c:f>
              <c:strCache>
                <c:ptCount val="1"/>
                <c:pt idx="0">
                  <c:v>KNN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Tabelle1!$A$2:$A$5</c:f>
              <c:strCache>
                <c:ptCount val="3"/>
                <c:pt idx="0">
                  <c:v>Accuracy</c:v>
                </c:pt>
                <c:pt idx="1">
                  <c:v>Precision</c:v>
                </c:pt>
                <c:pt idx="2">
                  <c:v>Recall</c:v>
                </c:pt>
              </c:strCache>
            </c:strRef>
          </c:cat>
          <c:val>
            <c:numRef>
              <c:f>Tabelle1!$G$2:$G$5</c:f>
              <c:numCache>
                <c:formatCode>0.00%</c:formatCode>
                <c:ptCount val="3"/>
                <c:pt idx="0">
                  <c:v>0.6079</c:v>
                </c:pt>
                <c:pt idx="1">
                  <c:v>0.58720000000000006</c:v>
                </c:pt>
                <c:pt idx="2">
                  <c:v>0.72899999999999998</c:v>
                </c:pt>
              </c:numCache>
            </c:numRef>
          </c:val>
          <c:extLst>
            <c:ext xmlns:c16="http://schemas.microsoft.com/office/drawing/2014/chart" uri="{C3380CC4-5D6E-409C-BE32-E72D297353CC}">
              <c16:uniqueId val="{00000004-CB1C-4803-8449-D9D4C366A9FF}"/>
            </c:ext>
          </c:extLst>
        </c:ser>
        <c:ser>
          <c:idx val="5"/>
          <c:order val="5"/>
          <c:tx>
            <c:strRef>
              <c:f>Tabelle1!$H$1</c:f>
              <c:strCache>
                <c:ptCount val="1"/>
                <c:pt idx="0">
                  <c:v>Log. Regression</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Tabelle1!$A$2:$A$5</c:f>
              <c:strCache>
                <c:ptCount val="3"/>
                <c:pt idx="0">
                  <c:v>Accuracy</c:v>
                </c:pt>
                <c:pt idx="1">
                  <c:v>Precision</c:v>
                </c:pt>
                <c:pt idx="2">
                  <c:v>Recall</c:v>
                </c:pt>
              </c:strCache>
            </c:strRef>
          </c:cat>
          <c:val>
            <c:numRef>
              <c:f>Tabelle1!$H$2:$H$5</c:f>
              <c:numCache>
                <c:formatCode>0.00%</c:formatCode>
                <c:ptCount val="3"/>
                <c:pt idx="0">
                  <c:v>0.60740000000000005</c:v>
                </c:pt>
                <c:pt idx="1">
                  <c:v>0.5968</c:v>
                </c:pt>
                <c:pt idx="2">
                  <c:v>0.68710000000000004</c:v>
                </c:pt>
              </c:numCache>
            </c:numRef>
          </c:val>
          <c:extLst>
            <c:ext xmlns:c16="http://schemas.microsoft.com/office/drawing/2014/chart" uri="{C3380CC4-5D6E-409C-BE32-E72D297353CC}">
              <c16:uniqueId val="{00000000-06AE-42F0-BE62-1B571509FCEA}"/>
            </c:ext>
          </c:extLst>
        </c:ser>
        <c:ser>
          <c:idx val="6"/>
          <c:order val="6"/>
          <c:tx>
            <c:strRef>
              <c:f>Tabelle1!$I$1</c:f>
              <c:strCache>
                <c:ptCount val="1"/>
                <c:pt idx="0">
                  <c:v>Voting XG RndForest</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Tabelle1!$A$2:$A$5</c:f>
              <c:strCache>
                <c:ptCount val="3"/>
                <c:pt idx="0">
                  <c:v>Accuracy</c:v>
                </c:pt>
                <c:pt idx="1">
                  <c:v>Precision</c:v>
                </c:pt>
                <c:pt idx="2">
                  <c:v>Recall</c:v>
                </c:pt>
              </c:strCache>
            </c:strRef>
          </c:cat>
          <c:val>
            <c:numRef>
              <c:f>Tabelle1!$I$2:$I$5</c:f>
              <c:numCache>
                <c:formatCode>0.00%</c:formatCode>
                <c:ptCount val="3"/>
                <c:pt idx="0">
                  <c:v>0.5</c:v>
                </c:pt>
                <c:pt idx="1">
                  <c:v>1</c:v>
                </c:pt>
                <c:pt idx="2">
                  <c:v>0</c:v>
                </c:pt>
              </c:numCache>
            </c:numRef>
          </c:val>
          <c:extLst>
            <c:ext xmlns:c16="http://schemas.microsoft.com/office/drawing/2014/chart" uri="{C3380CC4-5D6E-409C-BE32-E72D297353CC}">
              <c16:uniqueId val="{00000000-6F8B-40BE-A1A0-98B4AA3C9139}"/>
            </c:ext>
          </c:extLst>
        </c:ser>
        <c:dLbls>
          <c:dLblPos val="outEnd"/>
          <c:showLegendKey val="0"/>
          <c:showVal val="1"/>
          <c:showCatName val="0"/>
          <c:showSerName val="0"/>
          <c:showPercent val="0"/>
          <c:showBubbleSize val="0"/>
        </c:dLbls>
        <c:gapWidth val="219"/>
        <c:overlap val="-27"/>
        <c:axId val="819986456"/>
        <c:axId val="819983832"/>
        <c:extLst>
          <c:ext xmlns:c15="http://schemas.microsoft.com/office/drawing/2012/chart" uri="{02D57815-91ED-43cb-92C2-25804820EDAC}">
            <c15:filteredBarSeries>
              <c15:ser>
                <c:idx val="7"/>
                <c:order val="7"/>
                <c:tx>
                  <c:strRef>
                    <c:extLst>
                      <c:ext uri="{02D57815-91ED-43cb-92C2-25804820EDAC}">
                        <c15:formulaRef>
                          <c15:sqref>Tabelle1!$J$1</c15:sqref>
                        </c15:formulaRef>
                      </c:ext>
                    </c:extLst>
                    <c:strCache>
                      <c:ptCount val="1"/>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Tabelle1!$A$2:$A$5</c15:sqref>
                        </c15:formulaRef>
                      </c:ext>
                    </c:extLst>
                    <c:strCache>
                      <c:ptCount val="3"/>
                      <c:pt idx="0">
                        <c:v>Accuracy</c:v>
                      </c:pt>
                      <c:pt idx="1">
                        <c:v>Precision</c:v>
                      </c:pt>
                      <c:pt idx="2">
                        <c:v>Recall</c:v>
                      </c:pt>
                    </c:strCache>
                  </c:strRef>
                </c:cat>
                <c:val>
                  <c:numRef>
                    <c:extLst>
                      <c:ext uri="{02D57815-91ED-43cb-92C2-25804820EDAC}">
                        <c15:formulaRef>
                          <c15:sqref>Tabelle1!$J$2:$J$4</c15:sqref>
                        </c15:formulaRef>
                      </c:ext>
                    </c:extLst>
                    <c:numCache>
                      <c:formatCode>General</c:formatCode>
                      <c:ptCount val="3"/>
                    </c:numCache>
                  </c:numRef>
                </c:val>
                <c:extLst>
                  <c:ext xmlns:c16="http://schemas.microsoft.com/office/drawing/2014/chart" uri="{C3380CC4-5D6E-409C-BE32-E72D297353CC}">
                    <c16:uniqueId val="{00000001-6F8B-40BE-A1A0-98B4AA3C9139}"/>
                  </c:ext>
                </c:extLst>
              </c15:ser>
            </c15:filteredBarSeries>
          </c:ext>
        </c:extLst>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kumimoji="0" lang="de-DE" sz="1862" b="0" i="0" u="none" strike="noStrike" kern="1200" cap="none" spc="0" normalizeH="0" baseline="0" noProof="0" dirty="0">
                <a:ln>
                  <a:noFill/>
                </a:ln>
                <a:solidFill>
                  <a:srgbClr val="000000">
                    <a:lumMod val="65000"/>
                    <a:lumOff val="35000"/>
                  </a:srgbClr>
                </a:solidFill>
                <a:effectLst/>
                <a:uLnTx/>
                <a:uFillTx/>
                <a:latin typeface="Tw Cen MT" panose="020B0502020104020203"/>
              </a:rPr>
              <a:t>Model  </a:t>
            </a:r>
            <a:r>
              <a:rPr kumimoji="0" lang="de-DE" sz="1862" b="0" i="0" u="none" strike="noStrike" kern="1200" cap="none" spc="0" normalizeH="0" baseline="0" noProof="0" dirty="0" err="1">
                <a:ln>
                  <a:noFill/>
                </a:ln>
                <a:solidFill>
                  <a:srgbClr val="000000">
                    <a:lumMod val="65000"/>
                    <a:lumOff val="35000"/>
                  </a:srgbClr>
                </a:solidFill>
                <a:effectLst/>
                <a:uLnTx/>
                <a:uFillTx/>
                <a:latin typeface="Tw Cen MT" panose="020B0502020104020203"/>
              </a:rPr>
              <a:t>weights</a:t>
            </a:r>
            <a:r>
              <a:rPr kumimoji="0" lang="de-DE" sz="1862" b="0" i="0" u="none" strike="noStrike" kern="1200" cap="none" spc="0" normalizeH="0" baseline="0" noProof="0" dirty="0">
                <a:ln>
                  <a:noFill/>
                </a:ln>
                <a:solidFill>
                  <a:srgbClr val="000000">
                    <a:lumMod val="65000"/>
                    <a:lumOff val="35000"/>
                  </a:srgbClr>
                </a:solidFill>
                <a:effectLst/>
                <a:uLnTx/>
                <a:uFillTx/>
                <a:latin typeface="Tw Cen MT" panose="020B0502020104020203"/>
              </a:rPr>
              <a:t> </a:t>
            </a:r>
            <a:r>
              <a:rPr kumimoji="0" lang="de-DE" sz="1862" b="0" i="0" u="none" strike="noStrike" kern="1200" cap="none" spc="0" normalizeH="0" baseline="0" noProof="0" dirty="0" err="1">
                <a:ln>
                  <a:noFill/>
                </a:ln>
                <a:solidFill>
                  <a:srgbClr val="000000">
                    <a:lumMod val="65000"/>
                    <a:lumOff val="35000"/>
                  </a:srgbClr>
                </a:solidFill>
                <a:effectLst/>
                <a:uLnTx/>
                <a:uFillTx/>
                <a:latin typeface="Tw Cen MT" panose="020B0502020104020203"/>
              </a:rPr>
              <a:t>comparison</a:t>
            </a:r>
            <a:r>
              <a:rPr kumimoji="0" lang="de-DE" sz="1862" b="0" i="0" u="none" strike="noStrike" kern="1200" cap="none" spc="0" normalizeH="0" baseline="0" noProof="0" dirty="0">
                <a:ln>
                  <a:noFill/>
                </a:ln>
                <a:solidFill>
                  <a:srgbClr val="000000">
                    <a:lumMod val="65000"/>
                    <a:lumOff val="35000"/>
                  </a:srgbClr>
                </a:solidFill>
                <a:effectLst/>
                <a:uLnTx/>
                <a:uFillTx/>
                <a:latin typeface="Tw Cen MT" panose="020B0502020104020203"/>
              </a:rPr>
              <a: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average Popularity Main Artist </c:v>
                </c:pt>
              </c:strCache>
            </c:strRef>
          </c:tx>
          <c:spPr>
            <a:solidFill>
              <a:schemeClr val="accent1"/>
            </a:solidFill>
            <a:ln>
              <a:noFill/>
            </a:ln>
            <a:effectLst/>
          </c:spPr>
          <c:invertIfNegative val="0"/>
          <c:cat>
            <c:strRef>
              <c:f>Tabelle1!$A$2:$A$3</c:f>
              <c:strCache>
                <c:ptCount val="2"/>
                <c:pt idx="0">
                  <c:v>Weights first iteration</c:v>
                </c:pt>
                <c:pt idx="1">
                  <c:v>Weights second iteration</c:v>
                </c:pt>
              </c:strCache>
            </c:strRef>
          </c:cat>
          <c:val>
            <c:numRef>
              <c:f>Tabelle1!$B$2:$B$3</c:f>
              <c:numCache>
                <c:formatCode>0.000</c:formatCode>
                <c:ptCount val="2"/>
                <c:pt idx="0" formatCode="_-* #,##0.000_-;\-* #,##0.000_-;_-* &quot;-&quot;??_-;_-@_-">
                  <c:v>0</c:v>
                </c:pt>
                <c:pt idx="1">
                  <c:v>8.4919741035776805E-2</c:v>
                </c:pt>
              </c:numCache>
            </c:numRef>
          </c:val>
          <c:extLst>
            <c:ext xmlns:c16="http://schemas.microsoft.com/office/drawing/2014/chart" uri="{C3380CC4-5D6E-409C-BE32-E72D297353CC}">
              <c16:uniqueId val="{00000000-BA53-4FB2-B5FC-91EB07F98940}"/>
            </c:ext>
          </c:extLst>
        </c:ser>
        <c:ser>
          <c:idx val="1"/>
          <c:order val="1"/>
          <c:tx>
            <c:strRef>
              <c:f>Tabelle1!$C$1</c:f>
              <c:strCache>
                <c:ptCount val="1"/>
                <c:pt idx="0">
                  <c:v>average Follower Main Artist </c:v>
                </c:pt>
              </c:strCache>
            </c:strRef>
          </c:tx>
          <c:spPr>
            <a:solidFill>
              <a:schemeClr val="accent2"/>
            </a:solidFill>
            <a:ln>
              <a:noFill/>
            </a:ln>
            <a:effectLst/>
          </c:spPr>
          <c:invertIfNegative val="0"/>
          <c:cat>
            <c:strRef>
              <c:f>Tabelle1!$A$2:$A$3</c:f>
              <c:strCache>
                <c:ptCount val="2"/>
                <c:pt idx="0">
                  <c:v>Weights first iteration</c:v>
                </c:pt>
                <c:pt idx="1">
                  <c:v>Weights second iteration</c:v>
                </c:pt>
              </c:strCache>
            </c:strRef>
          </c:cat>
          <c:val>
            <c:numRef>
              <c:f>Tabelle1!$C$2:$C$3</c:f>
              <c:numCache>
                <c:formatCode>0.000</c:formatCode>
                <c:ptCount val="2"/>
                <c:pt idx="0" formatCode="_-* #,##0.000_-;\-* #,##0.000_-;_-* &quot;-&quot;??_-;_-@_-">
                  <c:v>0</c:v>
                </c:pt>
                <c:pt idx="1">
                  <c:v>7.6902151035924501E-2</c:v>
                </c:pt>
              </c:numCache>
            </c:numRef>
          </c:val>
          <c:extLst>
            <c:ext xmlns:c16="http://schemas.microsoft.com/office/drawing/2014/chart" uri="{C3380CC4-5D6E-409C-BE32-E72D297353CC}">
              <c16:uniqueId val="{00000001-BA53-4FB2-B5FC-91EB07F98940}"/>
            </c:ext>
          </c:extLst>
        </c:ser>
        <c:ser>
          <c:idx val="2"/>
          <c:order val="2"/>
          <c:tx>
            <c:strRef>
              <c:f>Tabelle1!$D$1</c:f>
              <c:strCache>
                <c:ptCount val="1"/>
                <c:pt idx="0">
                  <c:v>Follower main Artist</c:v>
                </c:pt>
              </c:strCache>
            </c:strRef>
          </c:tx>
          <c:spPr>
            <a:solidFill>
              <a:schemeClr val="accent3"/>
            </a:solidFill>
            <a:ln>
              <a:noFill/>
            </a:ln>
            <a:effectLst/>
          </c:spPr>
          <c:invertIfNegative val="0"/>
          <c:cat>
            <c:strRef>
              <c:f>Tabelle1!$A$2:$A$3</c:f>
              <c:strCache>
                <c:ptCount val="2"/>
                <c:pt idx="0">
                  <c:v>Weights first iteration</c:v>
                </c:pt>
                <c:pt idx="1">
                  <c:v>Weights second iteration</c:v>
                </c:pt>
              </c:strCache>
            </c:strRef>
          </c:cat>
          <c:val>
            <c:numRef>
              <c:f>Tabelle1!$D$2:$D$3</c:f>
              <c:numCache>
                <c:formatCode>0.000</c:formatCode>
                <c:ptCount val="2"/>
                <c:pt idx="0" formatCode="_-* #,##0.000_-;\-* #,##0.000_-;_-* &quot;-&quot;??_-;_-@_-">
                  <c:v>0</c:v>
                </c:pt>
                <c:pt idx="1">
                  <c:v>6.2895379116795005E-2</c:v>
                </c:pt>
              </c:numCache>
            </c:numRef>
          </c:val>
          <c:extLst>
            <c:ext xmlns:c16="http://schemas.microsoft.com/office/drawing/2014/chart" uri="{C3380CC4-5D6E-409C-BE32-E72D297353CC}">
              <c16:uniqueId val="{00000002-BA53-4FB2-B5FC-91EB07F98940}"/>
            </c:ext>
          </c:extLst>
        </c:ser>
        <c:ser>
          <c:idx val="3"/>
          <c:order val="3"/>
          <c:tx>
            <c:strRef>
              <c:f>Tabelle1!$E$1</c:f>
              <c:strCache>
                <c:ptCount val="1"/>
                <c:pt idx="0">
                  <c:v>loudness</c:v>
                </c:pt>
              </c:strCache>
            </c:strRef>
          </c:tx>
          <c:spPr>
            <a:solidFill>
              <a:schemeClr val="accent4"/>
            </a:solidFill>
            <a:ln>
              <a:noFill/>
            </a:ln>
            <a:effectLst/>
          </c:spPr>
          <c:invertIfNegative val="0"/>
          <c:cat>
            <c:strRef>
              <c:f>Tabelle1!$A$2:$A$3</c:f>
              <c:strCache>
                <c:ptCount val="2"/>
                <c:pt idx="0">
                  <c:v>Weights first iteration</c:v>
                </c:pt>
                <c:pt idx="1">
                  <c:v>Weights second iteration</c:v>
                </c:pt>
              </c:strCache>
            </c:strRef>
          </c:cat>
          <c:val>
            <c:numRef>
              <c:f>Tabelle1!$E$2:$E$3</c:f>
              <c:numCache>
                <c:formatCode>0.000</c:formatCode>
                <c:ptCount val="2"/>
                <c:pt idx="0" formatCode="_-* #,##0.000_-;\-* #,##0.000_-;_-* &quot;-&quot;??_-;_-@_-">
                  <c:v>0.13800000000000001</c:v>
                </c:pt>
                <c:pt idx="1">
                  <c:v>5.7205244354562201E-2</c:v>
                </c:pt>
              </c:numCache>
            </c:numRef>
          </c:val>
          <c:extLst>
            <c:ext xmlns:c16="http://schemas.microsoft.com/office/drawing/2014/chart" uri="{C3380CC4-5D6E-409C-BE32-E72D297353CC}">
              <c16:uniqueId val="{00000003-BA53-4FB2-B5FC-91EB07F98940}"/>
            </c:ext>
          </c:extLst>
        </c:ser>
        <c:ser>
          <c:idx val="4"/>
          <c:order val="4"/>
          <c:tx>
            <c:strRef>
              <c:f>Tabelle1!$F$1</c:f>
              <c:strCache>
                <c:ptCount val="1"/>
                <c:pt idx="0">
                  <c:v>maximum Follower Main artist</c:v>
                </c:pt>
              </c:strCache>
            </c:strRef>
          </c:tx>
          <c:spPr>
            <a:solidFill>
              <a:schemeClr val="accent5"/>
            </a:solidFill>
            <a:ln>
              <a:noFill/>
            </a:ln>
            <a:effectLst/>
          </c:spPr>
          <c:invertIfNegative val="0"/>
          <c:cat>
            <c:strRef>
              <c:f>Tabelle1!$A$2:$A$3</c:f>
              <c:strCache>
                <c:ptCount val="2"/>
                <c:pt idx="0">
                  <c:v>Weights first iteration</c:v>
                </c:pt>
                <c:pt idx="1">
                  <c:v>Weights second iteration</c:v>
                </c:pt>
              </c:strCache>
            </c:strRef>
          </c:cat>
          <c:val>
            <c:numRef>
              <c:f>Tabelle1!$F$2:$F$3</c:f>
              <c:numCache>
                <c:formatCode>0.000</c:formatCode>
                <c:ptCount val="2"/>
                <c:pt idx="0" formatCode="_-* #,##0.000_-;\-* #,##0.000_-;_-* &quot;-&quot;??_-;_-@_-">
                  <c:v>0</c:v>
                </c:pt>
                <c:pt idx="1">
                  <c:v>5.60296176787137E-2</c:v>
                </c:pt>
              </c:numCache>
            </c:numRef>
          </c:val>
          <c:extLst>
            <c:ext xmlns:c16="http://schemas.microsoft.com/office/drawing/2014/chart" uri="{C3380CC4-5D6E-409C-BE32-E72D297353CC}">
              <c16:uniqueId val="{00000004-BA53-4FB2-B5FC-91EB07F98940}"/>
            </c:ext>
          </c:extLst>
        </c:ser>
        <c:ser>
          <c:idx val="5"/>
          <c:order val="5"/>
          <c:tx>
            <c:strRef>
              <c:f>Tabelle1!$G$1</c:f>
              <c:strCache>
                <c:ptCount val="1"/>
                <c:pt idx="0">
                  <c:v>tempo</c:v>
                </c:pt>
              </c:strCache>
            </c:strRef>
          </c:tx>
          <c:spPr>
            <a:solidFill>
              <a:schemeClr val="accent6"/>
            </a:solidFill>
            <a:ln>
              <a:noFill/>
            </a:ln>
            <a:effectLst/>
          </c:spPr>
          <c:invertIfNegative val="0"/>
          <c:cat>
            <c:strRef>
              <c:f>Tabelle1!$A$2:$A$3</c:f>
              <c:strCache>
                <c:ptCount val="2"/>
                <c:pt idx="0">
                  <c:v>Weights first iteration</c:v>
                </c:pt>
                <c:pt idx="1">
                  <c:v>Weights second iteration</c:v>
                </c:pt>
              </c:strCache>
            </c:strRef>
          </c:cat>
          <c:val>
            <c:numRef>
              <c:f>Tabelle1!$G$2:$G$3</c:f>
              <c:numCache>
                <c:formatCode>0.000</c:formatCode>
                <c:ptCount val="2"/>
                <c:pt idx="0" formatCode="_-* #,##0.000_-;\-* #,##0.000_-;_-* &quot;-&quot;??_-;_-@_-">
                  <c:v>0.124</c:v>
                </c:pt>
                <c:pt idx="1">
                  <c:v>5.3382930916454199E-2</c:v>
                </c:pt>
              </c:numCache>
            </c:numRef>
          </c:val>
          <c:extLst>
            <c:ext xmlns:c16="http://schemas.microsoft.com/office/drawing/2014/chart" uri="{C3380CC4-5D6E-409C-BE32-E72D297353CC}">
              <c16:uniqueId val="{00000005-BA53-4FB2-B5FC-91EB07F98940}"/>
            </c:ext>
          </c:extLst>
        </c:ser>
        <c:ser>
          <c:idx val="6"/>
          <c:order val="6"/>
          <c:tx>
            <c:strRef>
              <c:f>Tabelle1!$H$1</c:f>
              <c:strCache>
                <c:ptCount val="1"/>
                <c:pt idx="0">
                  <c:v>popularity</c:v>
                </c:pt>
              </c:strCache>
            </c:strRef>
          </c:tx>
          <c:spPr>
            <a:solidFill>
              <a:schemeClr val="accent1">
                <a:lumMod val="60000"/>
              </a:schemeClr>
            </a:solidFill>
            <a:ln>
              <a:noFill/>
            </a:ln>
            <a:effectLst/>
          </c:spPr>
          <c:invertIfNegative val="0"/>
          <c:cat>
            <c:strRef>
              <c:f>Tabelle1!$A$2:$A$3</c:f>
              <c:strCache>
                <c:ptCount val="2"/>
                <c:pt idx="0">
                  <c:v>Weights first iteration</c:v>
                </c:pt>
                <c:pt idx="1">
                  <c:v>Weights second iteration</c:v>
                </c:pt>
              </c:strCache>
            </c:strRef>
          </c:cat>
          <c:val>
            <c:numRef>
              <c:f>Tabelle1!$H$2:$H$3</c:f>
              <c:numCache>
                <c:formatCode>0.000</c:formatCode>
                <c:ptCount val="2"/>
                <c:pt idx="0" formatCode="_-* #,##0.000_-;\-* #,##0.000_-;_-* &quot;-&quot;??_-;_-@_-">
                  <c:v>0</c:v>
                </c:pt>
                <c:pt idx="1">
                  <c:v>4.70968172734006E-2</c:v>
                </c:pt>
              </c:numCache>
            </c:numRef>
          </c:val>
          <c:extLst>
            <c:ext xmlns:c16="http://schemas.microsoft.com/office/drawing/2014/chart" uri="{C3380CC4-5D6E-409C-BE32-E72D297353CC}">
              <c16:uniqueId val="{00000006-BA53-4FB2-B5FC-91EB07F98940}"/>
            </c:ext>
          </c:extLst>
        </c:ser>
        <c:ser>
          <c:idx val="7"/>
          <c:order val="7"/>
          <c:tx>
            <c:strRef>
              <c:f>Tabelle1!$I$1</c:f>
              <c:strCache>
                <c:ptCount val="1"/>
                <c:pt idx="0">
                  <c:v>danceability</c:v>
                </c:pt>
              </c:strCache>
            </c:strRef>
          </c:tx>
          <c:spPr>
            <a:solidFill>
              <a:schemeClr val="accent2">
                <a:lumMod val="60000"/>
              </a:schemeClr>
            </a:solidFill>
            <a:ln>
              <a:noFill/>
            </a:ln>
            <a:effectLst/>
          </c:spPr>
          <c:invertIfNegative val="0"/>
          <c:cat>
            <c:strRef>
              <c:f>Tabelle1!$A$2:$A$3</c:f>
              <c:strCache>
                <c:ptCount val="2"/>
                <c:pt idx="0">
                  <c:v>Weights first iteration</c:v>
                </c:pt>
                <c:pt idx="1">
                  <c:v>Weights second iteration</c:v>
                </c:pt>
              </c:strCache>
            </c:strRef>
          </c:cat>
          <c:val>
            <c:numRef>
              <c:f>Tabelle1!$I$2:$I$3</c:f>
              <c:numCache>
                <c:formatCode>0.000</c:formatCode>
                <c:ptCount val="2"/>
                <c:pt idx="0" formatCode="_-* #,##0.000_-;\-* #,##0.000_-;_-* &quot;-&quot;??_-;_-@_-">
                  <c:v>9.5000000000000001E-2</c:v>
                </c:pt>
                <c:pt idx="1">
                  <c:v>4.5684141731632502E-2</c:v>
                </c:pt>
              </c:numCache>
            </c:numRef>
          </c:val>
          <c:extLst>
            <c:ext xmlns:c16="http://schemas.microsoft.com/office/drawing/2014/chart" uri="{C3380CC4-5D6E-409C-BE32-E72D297353CC}">
              <c16:uniqueId val="{00000007-BA53-4FB2-B5FC-91EB07F98940}"/>
            </c:ext>
          </c:extLst>
        </c:ser>
        <c:ser>
          <c:idx val="8"/>
          <c:order val="8"/>
          <c:tx>
            <c:strRef>
              <c:f>Tabelle1!$J$1</c:f>
              <c:strCache>
                <c:ptCount val="1"/>
                <c:pt idx="0">
                  <c:v>median(Follower_main_artist)</c:v>
                </c:pt>
              </c:strCache>
            </c:strRef>
          </c:tx>
          <c:spPr>
            <a:solidFill>
              <a:schemeClr val="accent3">
                <a:lumMod val="60000"/>
              </a:schemeClr>
            </a:solidFill>
            <a:ln>
              <a:noFill/>
            </a:ln>
            <a:effectLst/>
          </c:spPr>
          <c:invertIfNegative val="0"/>
          <c:cat>
            <c:strRef>
              <c:f>Tabelle1!$A$2:$A$3</c:f>
              <c:strCache>
                <c:ptCount val="2"/>
                <c:pt idx="0">
                  <c:v>Weights first iteration</c:v>
                </c:pt>
                <c:pt idx="1">
                  <c:v>Weights second iteration</c:v>
                </c:pt>
              </c:strCache>
            </c:strRef>
          </c:cat>
          <c:val>
            <c:numRef>
              <c:f>Tabelle1!$J$2:$J$3</c:f>
              <c:numCache>
                <c:formatCode>0.000</c:formatCode>
                <c:ptCount val="2"/>
                <c:pt idx="0" formatCode="_-* #,##0.000_-;\-* #,##0.000_-;_-* &quot;-&quot;??_-;_-@_-">
                  <c:v>0</c:v>
                </c:pt>
                <c:pt idx="1">
                  <c:v>4.2419393952027699E-2</c:v>
                </c:pt>
              </c:numCache>
            </c:numRef>
          </c:val>
          <c:extLst>
            <c:ext xmlns:c16="http://schemas.microsoft.com/office/drawing/2014/chart" uri="{C3380CC4-5D6E-409C-BE32-E72D297353CC}">
              <c16:uniqueId val="{00000008-BA53-4FB2-B5FC-91EB07F98940}"/>
            </c:ext>
          </c:extLst>
        </c:ser>
        <c:ser>
          <c:idx val="9"/>
          <c:order val="9"/>
          <c:tx>
            <c:strRef>
              <c:f>Tabelle1!$K$1</c:f>
              <c:strCache>
                <c:ptCount val="1"/>
                <c:pt idx="0">
                  <c:v>median(Popularity Main Artist)</c:v>
                </c:pt>
              </c:strCache>
            </c:strRef>
          </c:tx>
          <c:spPr>
            <a:solidFill>
              <a:schemeClr val="accent4">
                <a:lumMod val="60000"/>
              </a:schemeClr>
            </a:solidFill>
            <a:ln>
              <a:noFill/>
            </a:ln>
            <a:effectLst/>
          </c:spPr>
          <c:invertIfNegative val="0"/>
          <c:cat>
            <c:strRef>
              <c:f>Tabelle1!$A$2:$A$3</c:f>
              <c:strCache>
                <c:ptCount val="2"/>
                <c:pt idx="0">
                  <c:v>Weights first iteration</c:v>
                </c:pt>
                <c:pt idx="1">
                  <c:v>Weights second iteration</c:v>
                </c:pt>
              </c:strCache>
            </c:strRef>
          </c:cat>
          <c:val>
            <c:numRef>
              <c:f>Tabelle1!$K$2:$K$3</c:f>
              <c:numCache>
                <c:formatCode>0.000</c:formatCode>
                <c:ptCount val="2"/>
                <c:pt idx="0" formatCode="_-* #,##0.000_-;\-* #,##0.000_-;_-* &quot;-&quot;??_-;_-@_-">
                  <c:v>0</c:v>
                </c:pt>
                <c:pt idx="1">
                  <c:v>4.1774115567461897E-2</c:v>
                </c:pt>
              </c:numCache>
            </c:numRef>
          </c:val>
          <c:extLst>
            <c:ext xmlns:c16="http://schemas.microsoft.com/office/drawing/2014/chart" uri="{C3380CC4-5D6E-409C-BE32-E72D297353CC}">
              <c16:uniqueId val="{00000009-BA53-4FB2-B5FC-91EB07F98940}"/>
            </c:ext>
          </c:extLst>
        </c:ser>
        <c:ser>
          <c:idx val="10"/>
          <c:order val="10"/>
          <c:tx>
            <c:strRef>
              <c:f>Tabelle1!$L$1</c:f>
              <c:strCache>
                <c:ptCount val="1"/>
                <c:pt idx="0">
                  <c:v>maximum(Popularity Main Artist)</c:v>
                </c:pt>
              </c:strCache>
            </c:strRef>
          </c:tx>
          <c:spPr>
            <a:solidFill>
              <a:schemeClr val="accent5">
                <a:lumMod val="60000"/>
              </a:schemeClr>
            </a:solidFill>
            <a:ln>
              <a:noFill/>
            </a:ln>
            <a:effectLst/>
          </c:spPr>
          <c:invertIfNegative val="0"/>
          <c:cat>
            <c:strRef>
              <c:f>Tabelle1!$A$2:$A$3</c:f>
              <c:strCache>
                <c:ptCount val="2"/>
                <c:pt idx="0">
                  <c:v>Weights first iteration</c:v>
                </c:pt>
                <c:pt idx="1">
                  <c:v>Weights second iteration</c:v>
                </c:pt>
              </c:strCache>
            </c:strRef>
          </c:cat>
          <c:val>
            <c:numRef>
              <c:f>Tabelle1!$L$2:$L$3</c:f>
              <c:numCache>
                <c:formatCode>0.000</c:formatCode>
                <c:ptCount val="2"/>
                <c:pt idx="0" formatCode="_-* #,##0.000_-;\-* #,##0.000_-;_-* &quot;-&quot;??_-;_-@_-">
                  <c:v>0</c:v>
                </c:pt>
                <c:pt idx="1">
                  <c:v>4.1629085187086003E-2</c:v>
                </c:pt>
              </c:numCache>
            </c:numRef>
          </c:val>
          <c:extLst>
            <c:ext xmlns:c16="http://schemas.microsoft.com/office/drawing/2014/chart" uri="{C3380CC4-5D6E-409C-BE32-E72D297353CC}">
              <c16:uniqueId val="{0000000A-BA53-4FB2-B5FC-91EB07F98940}"/>
            </c:ext>
          </c:extLst>
        </c:ser>
        <c:ser>
          <c:idx val="11"/>
          <c:order val="11"/>
          <c:tx>
            <c:strRef>
              <c:f>Tabelle1!$M$1</c:f>
              <c:strCache>
                <c:ptCount val="1"/>
                <c:pt idx="0">
                  <c:v>energy</c:v>
                </c:pt>
              </c:strCache>
            </c:strRef>
          </c:tx>
          <c:spPr>
            <a:solidFill>
              <a:schemeClr val="accent6">
                <a:lumMod val="60000"/>
              </a:schemeClr>
            </a:solidFill>
            <a:ln>
              <a:noFill/>
            </a:ln>
            <a:effectLst/>
          </c:spPr>
          <c:invertIfNegative val="0"/>
          <c:cat>
            <c:strRef>
              <c:f>Tabelle1!$A$2:$A$3</c:f>
              <c:strCache>
                <c:ptCount val="2"/>
                <c:pt idx="0">
                  <c:v>Weights first iteration</c:v>
                </c:pt>
                <c:pt idx="1">
                  <c:v>Weights second iteration</c:v>
                </c:pt>
              </c:strCache>
            </c:strRef>
          </c:cat>
          <c:val>
            <c:numRef>
              <c:f>Tabelle1!$M$2:$M$3</c:f>
              <c:numCache>
                <c:formatCode>0.000</c:formatCode>
                <c:ptCount val="2"/>
                <c:pt idx="0" formatCode="_-* #,##0.000_-;\-* #,##0.000_-;_-* &quot;-&quot;??_-;_-@_-">
                  <c:v>8.7999999999999995E-2</c:v>
                </c:pt>
                <c:pt idx="1">
                  <c:v>4.14965676809965E-2</c:v>
                </c:pt>
              </c:numCache>
            </c:numRef>
          </c:val>
          <c:extLst>
            <c:ext xmlns:c16="http://schemas.microsoft.com/office/drawing/2014/chart" uri="{C3380CC4-5D6E-409C-BE32-E72D297353CC}">
              <c16:uniqueId val="{0000000B-BA53-4FB2-B5FC-91EB07F98940}"/>
            </c:ext>
          </c:extLst>
        </c:ser>
        <c:ser>
          <c:idx val="12"/>
          <c:order val="12"/>
          <c:tx>
            <c:strRef>
              <c:f>Tabelle1!$N$1</c:f>
              <c:strCache>
                <c:ptCount val="1"/>
                <c:pt idx="0">
                  <c:v>speechiness</c:v>
                </c:pt>
              </c:strCache>
            </c:strRef>
          </c:tx>
          <c:spPr>
            <a:solidFill>
              <a:schemeClr val="accent1">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Tabelle1!$N$2:$N$3</c:f>
              <c:numCache>
                <c:formatCode>0.000</c:formatCode>
                <c:ptCount val="2"/>
                <c:pt idx="0" formatCode="_-* #,##0.000_-;\-* #,##0.000_-;_-* &quot;-&quot;??_-;_-@_-">
                  <c:v>8.1000000000000003E-2</c:v>
                </c:pt>
                <c:pt idx="1">
                  <c:v>3.6560431720682803E-2</c:v>
                </c:pt>
              </c:numCache>
            </c:numRef>
          </c:val>
          <c:extLst>
            <c:ext xmlns:c16="http://schemas.microsoft.com/office/drawing/2014/chart" uri="{C3380CC4-5D6E-409C-BE32-E72D297353CC}">
              <c16:uniqueId val="{0000000C-BA53-4FB2-B5FC-91EB07F98940}"/>
            </c:ext>
          </c:extLst>
        </c:ser>
        <c:ser>
          <c:idx val="13"/>
          <c:order val="13"/>
          <c:tx>
            <c:strRef>
              <c:f>Tabelle1!$O$1</c:f>
              <c:strCache>
                <c:ptCount val="1"/>
                <c:pt idx="0">
                  <c:v>variance(Popularity Main Artist)</c:v>
                </c:pt>
              </c:strCache>
            </c:strRef>
          </c:tx>
          <c:spPr>
            <a:solidFill>
              <a:schemeClr val="accent2">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Tabelle1!$O$2:$O$3</c:f>
              <c:numCache>
                <c:formatCode>0.000</c:formatCode>
                <c:ptCount val="2"/>
                <c:pt idx="0" formatCode="_-* #,##0.000_-;\-* #,##0.000_-;_-* &quot;-&quot;??_-;_-@_-">
                  <c:v>0</c:v>
                </c:pt>
                <c:pt idx="1">
                  <c:v>3.6013845182396101E-2</c:v>
                </c:pt>
              </c:numCache>
            </c:numRef>
          </c:val>
          <c:extLst>
            <c:ext xmlns:c16="http://schemas.microsoft.com/office/drawing/2014/chart" uri="{C3380CC4-5D6E-409C-BE32-E72D297353CC}">
              <c16:uniqueId val="{0000000D-BA53-4FB2-B5FC-91EB07F98940}"/>
            </c:ext>
          </c:extLst>
        </c:ser>
        <c:ser>
          <c:idx val="14"/>
          <c:order val="14"/>
          <c:tx>
            <c:strRef>
              <c:f>Tabelle1!$P$1</c:f>
              <c:strCache>
                <c:ptCount val="1"/>
                <c:pt idx="0">
                  <c:v>acousticness</c:v>
                </c:pt>
              </c:strCache>
            </c:strRef>
          </c:tx>
          <c:spPr>
            <a:solidFill>
              <a:schemeClr val="accent3">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Tabelle1!$P$2:$P$3</c:f>
              <c:numCache>
                <c:formatCode>0.000</c:formatCode>
                <c:ptCount val="2"/>
                <c:pt idx="0" formatCode="_-* #,##0.000_-;\-* #,##0.000_-;_-* &quot;-&quot;??_-;_-@_-">
                  <c:v>8.5999999999999993E-2</c:v>
                </c:pt>
                <c:pt idx="1">
                  <c:v>3.4531052410420197E-2</c:v>
                </c:pt>
              </c:numCache>
            </c:numRef>
          </c:val>
          <c:extLst>
            <c:ext xmlns:c16="http://schemas.microsoft.com/office/drawing/2014/chart" uri="{C3380CC4-5D6E-409C-BE32-E72D297353CC}">
              <c16:uniqueId val="{0000000E-BA53-4FB2-B5FC-91EB07F98940}"/>
            </c:ext>
          </c:extLst>
        </c:ser>
        <c:ser>
          <c:idx val="15"/>
          <c:order val="15"/>
          <c:tx>
            <c:strRef>
              <c:f>Tabelle1!$Q$1</c:f>
              <c:strCache>
                <c:ptCount val="1"/>
                <c:pt idx="0">
                  <c:v>minimum(Popularity Main Artist)</c:v>
                </c:pt>
              </c:strCache>
            </c:strRef>
          </c:tx>
          <c:spPr>
            <a:solidFill>
              <a:schemeClr val="accent4">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Tabelle1!$Q$2:$Q$3</c:f>
              <c:numCache>
                <c:formatCode>0.000</c:formatCode>
                <c:ptCount val="2"/>
                <c:pt idx="0" formatCode="_-* #,##0.000_-;\-* #,##0.000_-;_-* &quot;-&quot;??_-;_-@_-">
                  <c:v>0</c:v>
                </c:pt>
                <c:pt idx="1">
                  <c:v>3.4491329387234003E-2</c:v>
                </c:pt>
              </c:numCache>
            </c:numRef>
          </c:val>
          <c:extLst>
            <c:ext xmlns:c16="http://schemas.microsoft.com/office/drawing/2014/chart" uri="{C3380CC4-5D6E-409C-BE32-E72D297353CC}">
              <c16:uniqueId val="{0000000F-BA53-4FB2-B5FC-91EB07F98940}"/>
            </c:ext>
          </c:extLst>
        </c:ser>
        <c:ser>
          <c:idx val="16"/>
          <c:order val="16"/>
          <c:tx>
            <c:strRef>
              <c:f>Tabelle1!$R$1</c:f>
              <c:strCache>
                <c:ptCount val="1"/>
                <c:pt idx="0">
                  <c:v>variance(Follower_main_artist)</c:v>
                </c:pt>
              </c:strCache>
            </c:strRef>
          </c:tx>
          <c:spPr>
            <a:solidFill>
              <a:schemeClr val="accent5">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Tabelle1!$R$2:$R$3</c:f>
              <c:numCache>
                <c:formatCode>0.000</c:formatCode>
                <c:ptCount val="2"/>
                <c:pt idx="0" formatCode="_-* #,##0.000_-;\-* #,##0.000_-;_-* &quot;-&quot;??_-;_-@_-">
                  <c:v>0</c:v>
                </c:pt>
                <c:pt idx="1">
                  <c:v>3.4372443501873198E-2</c:v>
                </c:pt>
              </c:numCache>
            </c:numRef>
          </c:val>
          <c:extLst>
            <c:ext xmlns:c16="http://schemas.microsoft.com/office/drawing/2014/chart" uri="{C3380CC4-5D6E-409C-BE32-E72D297353CC}">
              <c16:uniqueId val="{00000010-BA53-4FB2-B5FC-91EB07F98940}"/>
            </c:ext>
          </c:extLst>
        </c:ser>
        <c:ser>
          <c:idx val="17"/>
          <c:order val="17"/>
          <c:tx>
            <c:strRef>
              <c:f>Tabelle1!$S$1</c:f>
              <c:strCache>
                <c:ptCount val="1"/>
                <c:pt idx="0">
                  <c:v>valence</c:v>
                </c:pt>
              </c:strCache>
            </c:strRef>
          </c:tx>
          <c:spPr>
            <a:solidFill>
              <a:schemeClr val="accent6">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Tabelle1!$S$2:$S$3</c:f>
              <c:numCache>
                <c:formatCode>0.000</c:formatCode>
                <c:ptCount val="2"/>
                <c:pt idx="0" formatCode="_-* #,##0.000_-;\-* #,##0.000_-;_-* &quot;-&quot;??_-;_-@_-">
                  <c:v>6.5000000000000002E-2</c:v>
                </c:pt>
                <c:pt idx="1">
                  <c:v>3.1537932009084703E-2</c:v>
                </c:pt>
              </c:numCache>
            </c:numRef>
          </c:val>
          <c:extLst>
            <c:ext xmlns:c16="http://schemas.microsoft.com/office/drawing/2014/chart" uri="{C3380CC4-5D6E-409C-BE32-E72D297353CC}">
              <c16:uniqueId val="{00000011-BA53-4FB2-B5FC-91EB07F98940}"/>
            </c:ext>
          </c:extLst>
        </c:ser>
        <c:ser>
          <c:idx val="18"/>
          <c:order val="18"/>
          <c:tx>
            <c:strRef>
              <c:f>Tabelle1!$T$1</c:f>
              <c:strCache>
                <c:ptCount val="1"/>
                <c:pt idx="0">
                  <c:v>liveness</c:v>
                </c:pt>
              </c:strCache>
            </c:strRef>
          </c:tx>
          <c:spPr>
            <a:solidFill>
              <a:schemeClr val="accent1">
                <a:lumMod val="80000"/>
              </a:schemeClr>
            </a:solidFill>
            <a:ln>
              <a:noFill/>
            </a:ln>
            <a:effectLst/>
          </c:spPr>
          <c:invertIfNegative val="0"/>
          <c:cat>
            <c:strRef>
              <c:f>Tabelle1!$A$2:$A$3</c:f>
              <c:strCache>
                <c:ptCount val="2"/>
                <c:pt idx="0">
                  <c:v>Weights first iteration</c:v>
                </c:pt>
                <c:pt idx="1">
                  <c:v>Weights second iteration</c:v>
                </c:pt>
              </c:strCache>
            </c:strRef>
          </c:cat>
          <c:val>
            <c:numRef>
              <c:f>Tabelle1!$T$2:$T$3</c:f>
              <c:numCache>
                <c:formatCode>0.000</c:formatCode>
                <c:ptCount val="2"/>
                <c:pt idx="0" formatCode="_-* #,##0.000_-;\-* #,##0.000_-;_-* &quot;-&quot;??_-;_-@_-">
                  <c:v>7.4999999999999997E-2</c:v>
                </c:pt>
                <c:pt idx="1">
                  <c:v>3.1142126534147701E-2</c:v>
                </c:pt>
              </c:numCache>
            </c:numRef>
          </c:val>
          <c:extLst>
            <c:ext xmlns:c16="http://schemas.microsoft.com/office/drawing/2014/chart" uri="{C3380CC4-5D6E-409C-BE32-E72D297353CC}">
              <c16:uniqueId val="{00000012-BA53-4FB2-B5FC-91EB07F98940}"/>
            </c:ext>
          </c:extLst>
        </c:ser>
        <c:ser>
          <c:idx val="19"/>
          <c:order val="19"/>
          <c:tx>
            <c:strRef>
              <c:f>Tabelle1!$U$1</c:f>
              <c:strCache>
                <c:ptCount val="1"/>
                <c:pt idx="0">
                  <c:v>Chartsduration</c:v>
                </c:pt>
              </c:strCache>
            </c:strRef>
          </c:tx>
          <c:spPr>
            <a:solidFill>
              <a:schemeClr val="accent2">
                <a:lumMod val="80000"/>
              </a:schemeClr>
            </a:solidFill>
            <a:ln>
              <a:noFill/>
            </a:ln>
            <a:effectLst/>
          </c:spPr>
          <c:invertIfNegative val="0"/>
          <c:cat>
            <c:strRef>
              <c:f>Tabelle1!$A$2:$A$3</c:f>
              <c:strCache>
                <c:ptCount val="2"/>
                <c:pt idx="0">
                  <c:v>Weights first iteration</c:v>
                </c:pt>
                <c:pt idx="1">
                  <c:v>Weights second iteration</c:v>
                </c:pt>
              </c:strCache>
            </c:strRef>
          </c:cat>
          <c:val>
            <c:numRef>
              <c:f>Tabelle1!$U$2:$U$3</c:f>
              <c:numCache>
                <c:formatCode>0.000</c:formatCode>
                <c:ptCount val="2"/>
                <c:pt idx="0" formatCode="_-* #,##0.000_-;\-* #,##0.000_-;_-* &quot;-&quot;??_-;_-@_-">
                  <c:v>0.115</c:v>
                </c:pt>
                <c:pt idx="1">
                  <c:v>2.9323258305387099E-2</c:v>
                </c:pt>
              </c:numCache>
            </c:numRef>
          </c:val>
          <c:extLst>
            <c:ext xmlns:c16="http://schemas.microsoft.com/office/drawing/2014/chart" uri="{C3380CC4-5D6E-409C-BE32-E72D297353CC}">
              <c16:uniqueId val="{00000013-BA53-4FB2-B5FC-91EB07F98940}"/>
            </c:ext>
          </c:extLst>
        </c:ser>
        <c:ser>
          <c:idx val="20"/>
          <c:order val="20"/>
          <c:tx>
            <c:strRef>
              <c:f>Tabelle1!$V$1</c:f>
              <c:strCache>
                <c:ptCount val="1"/>
                <c:pt idx="0">
                  <c:v>key</c:v>
                </c:pt>
              </c:strCache>
            </c:strRef>
          </c:tx>
          <c:spPr>
            <a:solidFill>
              <a:schemeClr val="accent3">
                <a:lumMod val="80000"/>
              </a:schemeClr>
            </a:solidFill>
            <a:ln>
              <a:noFill/>
            </a:ln>
            <a:effectLst/>
          </c:spPr>
          <c:invertIfNegative val="0"/>
          <c:cat>
            <c:strRef>
              <c:f>Tabelle1!$A$2:$A$3</c:f>
              <c:strCache>
                <c:ptCount val="2"/>
                <c:pt idx="0">
                  <c:v>Weights first iteration</c:v>
                </c:pt>
                <c:pt idx="1">
                  <c:v>Weights second iteration</c:v>
                </c:pt>
              </c:strCache>
            </c:strRef>
          </c:cat>
          <c:val>
            <c:numRef>
              <c:f>Tabelle1!$V$2:$V$3</c:f>
              <c:numCache>
                <c:formatCode>0.000</c:formatCode>
                <c:ptCount val="2"/>
                <c:pt idx="0" formatCode="_-* #,##0.000_-;\-* #,##0.000_-;_-* &quot;-&quot;??_-;_-@_-">
                  <c:v>1.6E-2</c:v>
                </c:pt>
                <c:pt idx="1">
                  <c:v>2.9098920704475E-2</c:v>
                </c:pt>
              </c:numCache>
            </c:numRef>
          </c:val>
          <c:extLst>
            <c:ext xmlns:c16="http://schemas.microsoft.com/office/drawing/2014/chart" uri="{C3380CC4-5D6E-409C-BE32-E72D297353CC}">
              <c16:uniqueId val="{00000014-BA53-4FB2-B5FC-91EB07F98940}"/>
            </c:ext>
          </c:extLst>
        </c:ser>
        <c:ser>
          <c:idx val="21"/>
          <c:order val="21"/>
          <c:tx>
            <c:strRef>
              <c:f>Tabelle1!$W$1</c:f>
              <c:strCache>
                <c:ptCount val="1"/>
                <c:pt idx="0">
                  <c:v>Artist_Popularity</c:v>
                </c:pt>
              </c:strCache>
            </c:strRef>
          </c:tx>
          <c:spPr>
            <a:solidFill>
              <a:schemeClr val="accent4">
                <a:lumMod val="80000"/>
              </a:schemeClr>
            </a:solidFill>
            <a:ln>
              <a:noFill/>
            </a:ln>
            <a:effectLst/>
          </c:spPr>
          <c:invertIfNegative val="0"/>
          <c:cat>
            <c:strRef>
              <c:f>Tabelle1!$A$2:$A$3</c:f>
              <c:strCache>
                <c:ptCount val="2"/>
                <c:pt idx="0">
                  <c:v>Weights first iteration</c:v>
                </c:pt>
                <c:pt idx="1">
                  <c:v>Weights second iteration</c:v>
                </c:pt>
              </c:strCache>
            </c:strRef>
          </c:cat>
          <c:val>
            <c:numRef>
              <c:f>Tabelle1!$W$2:$W$3</c:f>
              <c:numCache>
                <c:formatCode>0.000</c:formatCode>
                <c:ptCount val="2"/>
                <c:pt idx="0" formatCode="_-* #,##0.000_-;\-* #,##0.000_-;_-* &quot;-&quot;??_-;_-@_-">
                  <c:v>0</c:v>
                </c:pt>
                <c:pt idx="1">
                  <c:v>1.86773415651664E-2</c:v>
                </c:pt>
              </c:numCache>
            </c:numRef>
          </c:val>
          <c:extLst>
            <c:ext xmlns:c16="http://schemas.microsoft.com/office/drawing/2014/chart" uri="{C3380CC4-5D6E-409C-BE32-E72D297353CC}">
              <c16:uniqueId val="{00000015-BA53-4FB2-B5FC-91EB07F98940}"/>
            </c:ext>
          </c:extLst>
        </c:ser>
        <c:ser>
          <c:idx val="22"/>
          <c:order val="22"/>
          <c:tx>
            <c:strRef>
              <c:f>Tabelle1!$X$1</c:f>
              <c:strCache>
                <c:ptCount val="1"/>
                <c:pt idx="0">
                  <c:v>instrumentalness</c:v>
                </c:pt>
              </c:strCache>
            </c:strRef>
          </c:tx>
          <c:spPr>
            <a:solidFill>
              <a:schemeClr val="accent5">
                <a:lumMod val="80000"/>
              </a:schemeClr>
            </a:solidFill>
            <a:ln>
              <a:noFill/>
            </a:ln>
            <a:effectLst/>
          </c:spPr>
          <c:invertIfNegative val="0"/>
          <c:cat>
            <c:strRef>
              <c:f>Tabelle1!$A$2:$A$3</c:f>
              <c:strCache>
                <c:ptCount val="2"/>
                <c:pt idx="0">
                  <c:v>Weights first iteration</c:v>
                </c:pt>
                <c:pt idx="1">
                  <c:v>Weights second iteration</c:v>
                </c:pt>
              </c:strCache>
            </c:strRef>
          </c:cat>
          <c:val>
            <c:numRef>
              <c:f>Tabelle1!$X$2:$X$3</c:f>
              <c:numCache>
                <c:formatCode>0.000</c:formatCode>
                <c:ptCount val="2"/>
                <c:pt idx="0" formatCode="_-* #,##0.000_-;\-* #,##0.000_-;_-* &quot;-&quot;??_-;_-@_-">
                  <c:v>5.2999999999999999E-2</c:v>
                </c:pt>
                <c:pt idx="1">
                  <c:v>1.6620813218678102E-2</c:v>
                </c:pt>
              </c:numCache>
            </c:numRef>
          </c:val>
          <c:extLst>
            <c:ext xmlns:c16="http://schemas.microsoft.com/office/drawing/2014/chart" uri="{C3380CC4-5D6E-409C-BE32-E72D297353CC}">
              <c16:uniqueId val="{00000016-BA53-4FB2-B5FC-91EB07F98940}"/>
            </c:ext>
          </c:extLst>
        </c:ser>
        <c:ser>
          <c:idx val="23"/>
          <c:order val="23"/>
          <c:tx>
            <c:strRef>
              <c:f>Tabelle1!$Y$1</c:f>
              <c:strCache>
                <c:ptCount val="1"/>
                <c:pt idx="0">
                  <c:v>mode</c:v>
                </c:pt>
              </c:strCache>
            </c:strRef>
          </c:tx>
          <c:spPr>
            <a:solidFill>
              <a:schemeClr val="accent6">
                <a:lumMod val="80000"/>
              </a:schemeClr>
            </a:solidFill>
            <a:ln>
              <a:noFill/>
            </a:ln>
            <a:effectLst/>
          </c:spPr>
          <c:invertIfNegative val="0"/>
          <c:cat>
            <c:strRef>
              <c:f>Tabelle1!$A$2:$A$3</c:f>
              <c:strCache>
                <c:ptCount val="2"/>
                <c:pt idx="0">
                  <c:v>Weights first iteration</c:v>
                </c:pt>
                <c:pt idx="1">
                  <c:v>Weights second iteration</c:v>
                </c:pt>
              </c:strCache>
            </c:strRef>
          </c:cat>
          <c:val>
            <c:numRef>
              <c:f>Tabelle1!$Y$2:$Y$3</c:f>
              <c:numCache>
                <c:formatCode>0.000</c:formatCode>
                <c:ptCount val="2"/>
                <c:pt idx="0" formatCode="_-* #,##0.000_-;\-* #,##0.000_-;_-* &quot;-&quot;??_-;_-@_-">
                  <c:v>2E-3</c:v>
                </c:pt>
                <c:pt idx="1">
                  <c:v>8.12609631854792E-3</c:v>
                </c:pt>
              </c:numCache>
            </c:numRef>
          </c:val>
          <c:extLst>
            <c:ext xmlns:c16="http://schemas.microsoft.com/office/drawing/2014/chart" uri="{C3380CC4-5D6E-409C-BE32-E72D297353CC}">
              <c16:uniqueId val="{00000017-BA53-4FB2-B5FC-91EB07F98940}"/>
            </c:ext>
          </c:extLst>
        </c:ser>
        <c:ser>
          <c:idx val="24"/>
          <c:order val="24"/>
          <c:tx>
            <c:strRef>
              <c:f>Tabelle1!$Z$1</c:f>
              <c:strCache>
                <c:ptCount val="1"/>
                <c:pt idx="0">
                  <c:v>explicit</c:v>
                </c:pt>
              </c:strCache>
            </c:strRef>
          </c:tx>
          <c:spPr>
            <a:solidFill>
              <a:schemeClr val="accent1">
                <a:lumMod val="60000"/>
                <a:lumOff val="40000"/>
              </a:schemeClr>
            </a:solidFill>
            <a:ln>
              <a:noFill/>
            </a:ln>
            <a:effectLst/>
          </c:spPr>
          <c:invertIfNegative val="0"/>
          <c:cat>
            <c:strRef>
              <c:f>Tabelle1!$A$2:$A$3</c:f>
              <c:strCache>
                <c:ptCount val="2"/>
                <c:pt idx="0">
                  <c:v>Weights first iteration</c:v>
                </c:pt>
                <c:pt idx="1">
                  <c:v>Weights second iteration</c:v>
                </c:pt>
              </c:strCache>
            </c:strRef>
          </c:cat>
          <c:val>
            <c:numRef>
              <c:f>Tabelle1!$Z$2:$Z$3</c:f>
              <c:numCache>
                <c:formatCode>0.000</c:formatCode>
                <c:ptCount val="2"/>
                <c:pt idx="0" formatCode="_-* #,##0.000_-;\-* #,##0.000_-;_-* &quot;-&quot;??_-;_-@_-">
                  <c:v>2E-3</c:v>
                </c:pt>
                <c:pt idx="1">
                  <c:v>6.2499731562618297E-3</c:v>
                </c:pt>
              </c:numCache>
            </c:numRef>
          </c:val>
          <c:extLst>
            <c:ext xmlns:c16="http://schemas.microsoft.com/office/drawing/2014/chart" uri="{C3380CC4-5D6E-409C-BE32-E72D297353CC}">
              <c16:uniqueId val="{00000018-BA53-4FB2-B5FC-91EB07F98940}"/>
            </c:ext>
          </c:extLst>
        </c:ser>
        <c:ser>
          <c:idx val="25"/>
          <c:order val="25"/>
          <c:tx>
            <c:strRef>
              <c:f>Tabelle1!$AA$1</c:f>
              <c:strCache>
                <c:ptCount val="1"/>
                <c:pt idx="0">
                  <c:v>time_signature</c:v>
                </c:pt>
              </c:strCache>
            </c:strRef>
          </c:tx>
          <c:spPr>
            <a:solidFill>
              <a:schemeClr val="accent2">
                <a:lumMod val="60000"/>
                <a:lumOff val="40000"/>
              </a:schemeClr>
            </a:solidFill>
            <a:ln>
              <a:noFill/>
            </a:ln>
            <a:effectLst/>
          </c:spPr>
          <c:invertIfNegative val="0"/>
          <c:cat>
            <c:strRef>
              <c:f>Tabelle1!$A$2:$A$3</c:f>
              <c:strCache>
                <c:ptCount val="2"/>
                <c:pt idx="0">
                  <c:v>Weights first iteration</c:v>
                </c:pt>
                <c:pt idx="1">
                  <c:v>Weights second iteration</c:v>
                </c:pt>
              </c:strCache>
            </c:strRef>
          </c:cat>
          <c:val>
            <c:numRef>
              <c:f>Tabelle1!$AA$2:$AA$3</c:f>
              <c:numCache>
                <c:formatCode>0.000</c:formatCode>
                <c:ptCount val="2"/>
                <c:pt idx="0" formatCode="_-* #,##0.000_-;\-* #,##0.000_-;_-* &quot;-&quot;??_-;_-@_-">
                  <c:v>0</c:v>
                </c:pt>
                <c:pt idx="1">
                  <c:v>1.81925045481209E-3</c:v>
                </c:pt>
              </c:numCache>
            </c:numRef>
          </c:val>
          <c:extLst>
            <c:ext xmlns:c16="http://schemas.microsoft.com/office/drawing/2014/chart" uri="{C3380CC4-5D6E-409C-BE32-E72D297353CC}">
              <c16:uniqueId val="{00000019-BA53-4FB2-B5FC-91EB07F98940}"/>
            </c:ext>
          </c:extLst>
        </c:ser>
        <c:dLbls>
          <c:showLegendKey val="0"/>
          <c:showVal val="0"/>
          <c:showCatName val="0"/>
          <c:showSerName val="0"/>
          <c:showPercent val="0"/>
          <c:showBubbleSize val="0"/>
        </c:dLbls>
        <c:gapWidth val="219"/>
        <c:axId val="1922890256"/>
        <c:axId val="1630652144"/>
      </c:barChart>
      <c:catAx>
        <c:axId val="192289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1630652144"/>
        <c:crosses val="autoZero"/>
        <c:auto val="1"/>
        <c:lblAlgn val="ctr"/>
        <c:lblOffset val="100"/>
        <c:noMultiLvlLbl val="0"/>
      </c:catAx>
      <c:valAx>
        <c:axId val="1630652144"/>
        <c:scaling>
          <c:orientation val="minMax"/>
        </c:scaling>
        <c:delete val="0"/>
        <c:axPos val="l"/>
        <c:majorGridlines>
          <c:spPr>
            <a:ln w="9525" cap="flat" cmpd="sng" algn="ctr">
              <a:solidFill>
                <a:schemeClr val="tx1">
                  <a:lumMod val="15000"/>
                  <a:lumOff val="85000"/>
                </a:schemeClr>
              </a:solidFill>
              <a:round/>
            </a:ln>
            <a:effectLst/>
          </c:spPr>
        </c:majorGridlines>
        <c:numFmt formatCode="_-* #,##0.000_-;\-* #,##0.0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192289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433224991953725"/>
          <c:y val="1.8490960276466989E-2"/>
          <c:w val="0.77300223482427388"/>
          <c:h val="6.0141550484888041E-2"/>
        </c:manualLayout>
      </c:layout>
      <c:barChart>
        <c:barDir val="col"/>
        <c:grouping val="clustered"/>
        <c:varyColors val="0"/>
        <c:ser>
          <c:idx val="0"/>
          <c:order val="0"/>
          <c:tx>
            <c:strRef>
              <c:f>Tabelle1!$B$1</c:f>
              <c:strCache>
                <c:ptCount val="1"/>
                <c:pt idx="0">
                  <c:v>average Popularity Main Artist </c:v>
                </c:pt>
              </c:strCache>
            </c:strRef>
          </c:tx>
          <c:spPr>
            <a:solidFill>
              <a:schemeClr val="accent1"/>
            </a:solidFill>
            <a:ln>
              <a:noFill/>
            </a:ln>
            <a:effectLst/>
          </c:spPr>
          <c:invertIfNegative val="0"/>
          <c:cat>
            <c:strRef>
              <c:f>Tabelle1!$A$2:$A$3</c:f>
              <c:strCache>
                <c:ptCount val="2"/>
                <c:pt idx="0">
                  <c:v>Weights first iteration</c:v>
                </c:pt>
                <c:pt idx="1">
                  <c:v>Weights second iteration</c:v>
                </c:pt>
              </c:strCache>
            </c:strRef>
          </c:cat>
          <c:val>
            <c:numRef>
              <c:f>Tabelle1!$B$2:$B$3</c:f>
              <c:numCache>
                <c:formatCode>0.000</c:formatCode>
                <c:ptCount val="2"/>
                <c:pt idx="0" formatCode="_-* #,##0.000_-;\-* #,##0.000_-;_-* &quot;-&quot;??_-;_-@_-">
                  <c:v>0</c:v>
                </c:pt>
                <c:pt idx="1">
                  <c:v>8.4919741035776805E-2</c:v>
                </c:pt>
              </c:numCache>
            </c:numRef>
          </c:val>
          <c:extLst>
            <c:ext xmlns:c16="http://schemas.microsoft.com/office/drawing/2014/chart" uri="{C3380CC4-5D6E-409C-BE32-E72D297353CC}">
              <c16:uniqueId val="{00000000-BA53-4FB2-B5FC-91EB07F98940}"/>
            </c:ext>
          </c:extLst>
        </c:ser>
        <c:ser>
          <c:idx val="1"/>
          <c:order val="1"/>
          <c:tx>
            <c:strRef>
              <c:f>Tabelle1!$C$1</c:f>
              <c:strCache>
                <c:ptCount val="1"/>
                <c:pt idx="0">
                  <c:v>average Follower Main Artist </c:v>
                </c:pt>
              </c:strCache>
            </c:strRef>
          </c:tx>
          <c:spPr>
            <a:solidFill>
              <a:schemeClr val="accent2"/>
            </a:solidFill>
            <a:ln>
              <a:noFill/>
            </a:ln>
            <a:effectLst/>
          </c:spPr>
          <c:invertIfNegative val="0"/>
          <c:cat>
            <c:strRef>
              <c:f>Tabelle1!$A$2:$A$3</c:f>
              <c:strCache>
                <c:ptCount val="2"/>
                <c:pt idx="0">
                  <c:v>Weights first iteration</c:v>
                </c:pt>
                <c:pt idx="1">
                  <c:v>Weights second iteration</c:v>
                </c:pt>
              </c:strCache>
            </c:strRef>
          </c:cat>
          <c:val>
            <c:numRef>
              <c:f>Tabelle1!$C$2:$C$3</c:f>
              <c:numCache>
                <c:formatCode>0.000</c:formatCode>
                <c:ptCount val="2"/>
                <c:pt idx="0" formatCode="_-* #,##0.000_-;\-* #,##0.000_-;_-* &quot;-&quot;??_-;_-@_-">
                  <c:v>0</c:v>
                </c:pt>
                <c:pt idx="1">
                  <c:v>7.6902151035924501E-2</c:v>
                </c:pt>
              </c:numCache>
            </c:numRef>
          </c:val>
          <c:extLst>
            <c:ext xmlns:c16="http://schemas.microsoft.com/office/drawing/2014/chart" uri="{C3380CC4-5D6E-409C-BE32-E72D297353CC}">
              <c16:uniqueId val="{00000001-BA53-4FB2-B5FC-91EB07F98940}"/>
            </c:ext>
          </c:extLst>
        </c:ser>
        <c:ser>
          <c:idx val="2"/>
          <c:order val="2"/>
          <c:tx>
            <c:strRef>
              <c:f>Tabelle1!$D$1</c:f>
              <c:strCache>
                <c:ptCount val="1"/>
                <c:pt idx="0">
                  <c:v>Follower main Artist</c:v>
                </c:pt>
              </c:strCache>
            </c:strRef>
          </c:tx>
          <c:spPr>
            <a:solidFill>
              <a:schemeClr val="accent3"/>
            </a:solidFill>
            <a:ln>
              <a:noFill/>
            </a:ln>
            <a:effectLst/>
          </c:spPr>
          <c:invertIfNegative val="0"/>
          <c:cat>
            <c:strRef>
              <c:f>Tabelle1!$A$2:$A$3</c:f>
              <c:strCache>
                <c:ptCount val="2"/>
                <c:pt idx="0">
                  <c:v>Weights first iteration</c:v>
                </c:pt>
                <c:pt idx="1">
                  <c:v>Weights second iteration</c:v>
                </c:pt>
              </c:strCache>
            </c:strRef>
          </c:cat>
          <c:val>
            <c:numRef>
              <c:f>Tabelle1!$D$2:$D$3</c:f>
              <c:numCache>
                <c:formatCode>0.000</c:formatCode>
                <c:ptCount val="2"/>
                <c:pt idx="0" formatCode="_-* #,##0.000_-;\-* #,##0.000_-;_-* &quot;-&quot;??_-;_-@_-">
                  <c:v>0</c:v>
                </c:pt>
                <c:pt idx="1">
                  <c:v>6.2895379116795005E-2</c:v>
                </c:pt>
              </c:numCache>
            </c:numRef>
          </c:val>
          <c:extLst>
            <c:ext xmlns:c16="http://schemas.microsoft.com/office/drawing/2014/chart" uri="{C3380CC4-5D6E-409C-BE32-E72D297353CC}">
              <c16:uniqueId val="{00000002-BA53-4FB2-B5FC-91EB07F98940}"/>
            </c:ext>
          </c:extLst>
        </c:ser>
        <c:ser>
          <c:idx val="3"/>
          <c:order val="3"/>
          <c:tx>
            <c:strRef>
              <c:f>Tabelle1!$E$1</c:f>
              <c:strCache>
                <c:ptCount val="1"/>
                <c:pt idx="0">
                  <c:v>loudness</c:v>
                </c:pt>
              </c:strCache>
            </c:strRef>
          </c:tx>
          <c:spPr>
            <a:solidFill>
              <a:schemeClr val="accent4"/>
            </a:solidFill>
            <a:ln>
              <a:noFill/>
            </a:ln>
            <a:effectLst/>
          </c:spPr>
          <c:invertIfNegative val="0"/>
          <c:cat>
            <c:strRef>
              <c:f>Tabelle1!$A$2:$A$3</c:f>
              <c:strCache>
                <c:ptCount val="2"/>
                <c:pt idx="0">
                  <c:v>Weights first iteration</c:v>
                </c:pt>
                <c:pt idx="1">
                  <c:v>Weights second iteration</c:v>
                </c:pt>
              </c:strCache>
            </c:strRef>
          </c:cat>
          <c:val>
            <c:numRef>
              <c:f>Tabelle1!$E$2:$E$3</c:f>
              <c:numCache>
                <c:formatCode>0.000</c:formatCode>
                <c:ptCount val="2"/>
                <c:pt idx="0" formatCode="_-* #,##0.000_-;\-* #,##0.000_-;_-* &quot;-&quot;??_-;_-@_-">
                  <c:v>0.13800000000000001</c:v>
                </c:pt>
                <c:pt idx="1">
                  <c:v>5.7205244354562201E-2</c:v>
                </c:pt>
              </c:numCache>
            </c:numRef>
          </c:val>
          <c:extLst>
            <c:ext xmlns:c16="http://schemas.microsoft.com/office/drawing/2014/chart" uri="{C3380CC4-5D6E-409C-BE32-E72D297353CC}">
              <c16:uniqueId val="{00000003-BA53-4FB2-B5FC-91EB07F98940}"/>
            </c:ext>
          </c:extLst>
        </c:ser>
        <c:ser>
          <c:idx val="4"/>
          <c:order val="4"/>
          <c:tx>
            <c:strRef>
              <c:f>Tabelle1!$F$1</c:f>
              <c:strCache>
                <c:ptCount val="1"/>
                <c:pt idx="0">
                  <c:v>maximum Follower Main artist</c:v>
                </c:pt>
              </c:strCache>
            </c:strRef>
          </c:tx>
          <c:spPr>
            <a:solidFill>
              <a:schemeClr val="accent5"/>
            </a:solidFill>
            <a:ln>
              <a:noFill/>
            </a:ln>
            <a:effectLst/>
          </c:spPr>
          <c:invertIfNegative val="0"/>
          <c:cat>
            <c:strRef>
              <c:f>Tabelle1!$A$2:$A$3</c:f>
              <c:strCache>
                <c:ptCount val="2"/>
                <c:pt idx="0">
                  <c:v>Weights first iteration</c:v>
                </c:pt>
                <c:pt idx="1">
                  <c:v>Weights second iteration</c:v>
                </c:pt>
              </c:strCache>
            </c:strRef>
          </c:cat>
          <c:val>
            <c:numRef>
              <c:f>Tabelle1!$F$2:$F$3</c:f>
              <c:numCache>
                <c:formatCode>0.000</c:formatCode>
                <c:ptCount val="2"/>
                <c:pt idx="0" formatCode="_-* #,##0.000_-;\-* #,##0.000_-;_-* &quot;-&quot;??_-;_-@_-">
                  <c:v>0</c:v>
                </c:pt>
                <c:pt idx="1">
                  <c:v>5.60296176787137E-2</c:v>
                </c:pt>
              </c:numCache>
            </c:numRef>
          </c:val>
          <c:extLst>
            <c:ext xmlns:c16="http://schemas.microsoft.com/office/drawing/2014/chart" uri="{C3380CC4-5D6E-409C-BE32-E72D297353CC}">
              <c16:uniqueId val="{00000004-BA53-4FB2-B5FC-91EB07F98940}"/>
            </c:ext>
          </c:extLst>
        </c:ser>
        <c:ser>
          <c:idx val="5"/>
          <c:order val="5"/>
          <c:tx>
            <c:strRef>
              <c:f>Tabelle1!$G$1</c:f>
              <c:strCache>
                <c:ptCount val="1"/>
                <c:pt idx="0">
                  <c:v>tempo</c:v>
                </c:pt>
              </c:strCache>
            </c:strRef>
          </c:tx>
          <c:spPr>
            <a:solidFill>
              <a:schemeClr val="accent6"/>
            </a:solidFill>
            <a:ln>
              <a:noFill/>
            </a:ln>
            <a:effectLst/>
          </c:spPr>
          <c:invertIfNegative val="0"/>
          <c:cat>
            <c:strRef>
              <c:f>Tabelle1!$A$2:$A$3</c:f>
              <c:strCache>
                <c:ptCount val="2"/>
                <c:pt idx="0">
                  <c:v>Weights first iteration</c:v>
                </c:pt>
                <c:pt idx="1">
                  <c:v>Weights second iteration</c:v>
                </c:pt>
              </c:strCache>
            </c:strRef>
          </c:cat>
          <c:val>
            <c:numRef>
              <c:f>Tabelle1!$G$2:$G$3</c:f>
              <c:numCache>
                <c:formatCode>0.000</c:formatCode>
                <c:ptCount val="2"/>
                <c:pt idx="0" formatCode="_-* #,##0.000_-;\-* #,##0.000_-;_-* &quot;-&quot;??_-;_-@_-">
                  <c:v>0.124</c:v>
                </c:pt>
                <c:pt idx="1">
                  <c:v>5.3382930916454199E-2</c:v>
                </c:pt>
              </c:numCache>
            </c:numRef>
          </c:val>
          <c:extLst>
            <c:ext xmlns:c16="http://schemas.microsoft.com/office/drawing/2014/chart" uri="{C3380CC4-5D6E-409C-BE32-E72D297353CC}">
              <c16:uniqueId val="{00000005-BA53-4FB2-B5FC-91EB07F98940}"/>
            </c:ext>
          </c:extLst>
        </c:ser>
        <c:ser>
          <c:idx val="6"/>
          <c:order val="6"/>
          <c:tx>
            <c:strRef>
              <c:f>Tabelle1!$H$1</c:f>
              <c:strCache>
                <c:ptCount val="1"/>
                <c:pt idx="0">
                  <c:v>popularity</c:v>
                </c:pt>
              </c:strCache>
            </c:strRef>
          </c:tx>
          <c:spPr>
            <a:solidFill>
              <a:schemeClr val="accent1">
                <a:lumMod val="60000"/>
              </a:schemeClr>
            </a:solidFill>
            <a:ln>
              <a:noFill/>
            </a:ln>
            <a:effectLst/>
          </c:spPr>
          <c:invertIfNegative val="0"/>
          <c:cat>
            <c:strRef>
              <c:f>Tabelle1!$A$2:$A$3</c:f>
              <c:strCache>
                <c:ptCount val="2"/>
                <c:pt idx="0">
                  <c:v>Weights first iteration</c:v>
                </c:pt>
                <c:pt idx="1">
                  <c:v>Weights second iteration</c:v>
                </c:pt>
              </c:strCache>
            </c:strRef>
          </c:cat>
          <c:val>
            <c:numRef>
              <c:f>Tabelle1!$H$2:$H$3</c:f>
              <c:numCache>
                <c:formatCode>0.000</c:formatCode>
                <c:ptCount val="2"/>
                <c:pt idx="0" formatCode="_-* #,##0.000_-;\-* #,##0.000_-;_-* &quot;-&quot;??_-;_-@_-">
                  <c:v>0</c:v>
                </c:pt>
                <c:pt idx="1">
                  <c:v>4.70968172734006E-2</c:v>
                </c:pt>
              </c:numCache>
            </c:numRef>
          </c:val>
          <c:extLst>
            <c:ext xmlns:c16="http://schemas.microsoft.com/office/drawing/2014/chart" uri="{C3380CC4-5D6E-409C-BE32-E72D297353CC}">
              <c16:uniqueId val="{00000006-BA53-4FB2-B5FC-91EB07F98940}"/>
            </c:ext>
          </c:extLst>
        </c:ser>
        <c:ser>
          <c:idx val="7"/>
          <c:order val="7"/>
          <c:tx>
            <c:strRef>
              <c:f>Tabelle1!$I$1</c:f>
              <c:strCache>
                <c:ptCount val="1"/>
                <c:pt idx="0">
                  <c:v>danceability</c:v>
                </c:pt>
              </c:strCache>
            </c:strRef>
          </c:tx>
          <c:spPr>
            <a:solidFill>
              <a:schemeClr val="accent2">
                <a:lumMod val="60000"/>
              </a:schemeClr>
            </a:solidFill>
            <a:ln>
              <a:noFill/>
            </a:ln>
            <a:effectLst/>
          </c:spPr>
          <c:invertIfNegative val="0"/>
          <c:cat>
            <c:strRef>
              <c:f>Tabelle1!$A$2:$A$3</c:f>
              <c:strCache>
                <c:ptCount val="2"/>
                <c:pt idx="0">
                  <c:v>Weights first iteration</c:v>
                </c:pt>
                <c:pt idx="1">
                  <c:v>Weights second iteration</c:v>
                </c:pt>
              </c:strCache>
            </c:strRef>
          </c:cat>
          <c:val>
            <c:numRef>
              <c:f>Tabelle1!$I$2:$I$3</c:f>
              <c:numCache>
                <c:formatCode>0.000</c:formatCode>
                <c:ptCount val="2"/>
                <c:pt idx="0" formatCode="_-* #,##0.000_-;\-* #,##0.000_-;_-* &quot;-&quot;??_-;_-@_-">
                  <c:v>9.5000000000000001E-2</c:v>
                </c:pt>
                <c:pt idx="1">
                  <c:v>4.5684141731632502E-2</c:v>
                </c:pt>
              </c:numCache>
            </c:numRef>
          </c:val>
          <c:extLst>
            <c:ext xmlns:c16="http://schemas.microsoft.com/office/drawing/2014/chart" uri="{C3380CC4-5D6E-409C-BE32-E72D297353CC}">
              <c16:uniqueId val="{00000007-BA53-4FB2-B5FC-91EB07F98940}"/>
            </c:ext>
          </c:extLst>
        </c:ser>
        <c:ser>
          <c:idx val="8"/>
          <c:order val="8"/>
          <c:tx>
            <c:strRef>
              <c:f>Tabelle1!$J$1</c:f>
              <c:strCache>
                <c:ptCount val="1"/>
                <c:pt idx="0">
                  <c:v>median(Follower_main_artist)</c:v>
                </c:pt>
              </c:strCache>
            </c:strRef>
          </c:tx>
          <c:spPr>
            <a:solidFill>
              <a:schemeClr val="accent3">
                <a:lumMod val="60000"/>
              </a:schemeClr>
            </a:solidFill>
            <a:ln>
              <a:noFill/>
            </a:ln>
            <a:effectLst/>
          </c:spPr>
          <c:invertIfNegative val="0"/>
          <c:cat>
            <c:strRef>
              <c:f>Tabelle1!$A$2:$A$3</c:f>
              <c:strCache>
                <c:ptCount val="2"/>
                <c:pt idx="0">
                  <c:v>Weights first iteration</c:v>
                </c:pt>
                <c:pt idx="1">
                  <c:v>Weights second iteration</c:v>
                </c:pt>
              </c:strCache>
            </c:strRef>
          </c:cat>
          <c:val>
            <c:numRef>
              <c:f>Tabelle1!$J$2:$J$3</c:f>
              <c:numCache>
                <c:formatCode>0.000</c:formatCode>
                <c:ptCount val="2"/>
                <c:pt idx="0" formatCode="_-* #,##0.000_-;\-* #,##0.000_-;_-* &quot;-&quot;??_-;_-@_-">
                  <c:v>0</c:v>
                </c:pt>
                <c:pt idx="1">
                  <c:v>4.2419393952027699E-2</c:v>
                </c:pt>
              </c:numCache>
            </c:numRef>
          </c:val>
          <c:extLst>
            <c:ext xmlns:c16="http://schemas.microsoft.com/office/drawing/2014/chart" uri="{C3380CC4-5D6E-409C-BE32-E72D297353CC}">
              <c16:uniqueId val="{00000008-BA53-4FB2-B5FC-91EB07F98940}"/>
            </c:ext>
          </c:extLst>
        </c:ser>
        <c:ser>
          <c:idx val="9"/>
          <c:order val="9"/>
          <c:tx>
            <c:strRef>
              <c:f>Tabelle1!$K$1</c:f>
              <c:strCache>
                <c:ptCount val="1"/>
                <c:pt idx="0">
                  <c:v>median(Popularity Main Artist)</c:v>
                </c:pt>
              </c:strCache>
            </c:strRef>
          </c:tx>
          <c:spPr>
            <a:solidFill>
              <a:schemeClr val="accent4">
                <a:lumMod val="60000"/>
              </a:schemeClr>
            </a:solidFill>
            <a:ln>
              <a:noFill/>
            </a:ln>
            <a:effectLst/>
          </c:spPr>
          <c:invertIfNegative val="0"/>
          <c:cat>
            <c:strRef>
              <c:f>Tabelle1!$A$2:$A$3</c:f>
              <c:strCache>
                <c:ptCount val="2"/>
                <c:pt idx="0">
                  <c:v>Weights first iteration</c:v>
                </c:pt>
                <c:pt idx="1">
                  <c:v>Weights second iteration</c:v>
                </c:pt>
              </c:strCache>
            </c:strRef>
          </c:cat>
          <c:val>
            <c:numRef>
              <c:f>Tabelle1!$K$2:$K$3</c:f>
              <c:numCache>
                <c:formatCode>0.000</c:formatCode>
                <c:ptCount val="2"/>
                <c:pt idx="0" formatCode="_-* #,##0.000_-;\-* #,##0.000_-;_-* &quot;-&quot;??_-;_-@_-">
                  <c:v>0</c:v>
                </c:pt>
                <c:pt idx="1">
                  <c:v>4.1774115567461897E-2</c:v>
                </c:pt>
              </c:numCache>
            </c:numRef>
          </c:val>
          <c:extLst>
            <c:ext xmlns:c16="http://schemas.microsoft.com/office/drawing/2014/chart" uri="{C3380CC4-5D6E-409C-BE32-E72D297353CC}">
              <c16:uniqueId val="{00000009-BA53-4FB2-B5FC-91EB07F98940}"/>
            </c:ext>
          </c:extLst>
        </c:ser>
        <c:ser>
          <c:idx val="10"/>
          <c:order val="10"/>
          <c:tx>
            <c:strRef>
              <c:f>Tabelle1!$L$1</c:f>
              <c:strCache>
                <c:ptCount val="1"/>
                <c:pt idx="0">
                  <c:v>maximum(Popularity Main Artist)</c:v>
                </c:pt>
              </c:strCache>
            </c:strRef>
          </c:tx>
          <c:spPr>
            <a:solidFill>
              <a:schemeClr val="accent5">
                <a:lumMod val="60000"/>
              </a:schemeClr>
            </a:solidFill>
            <a:ln>
              <a:noFill/>
            </a:ln>
            <a:effectLst/>
          </c:spPr>
          <c:invertIfNegative val="0"/>
          <c:cat>
            <c:strRef>
              <c:f>Tabelle1!$A$2:$A$3</c:f>
              <c:strCache>
                <c:ptCount val="2"/>
                <c:pt idx="0">
                  <c:v>Weights first iteration</c:v>
                </c:pt>
                <c:pt idx="1">
                  <c:v>Weights second iteration</c:v>
                </c:pt>
              </c:strCache>
            </c:strRef>
          </c:cat>
          <c:val>
            <c:numRef>
              <c:f>Tabelle1!$L$2:$L$3</c:f>
              <c:numCache>
                <c:formatCode>0.000</c:formatCode>
                <c:ptCount val="2"/>
                <c:pt idx="0" formatCode="_-* #,##0.000_-;\-* #,##0.000_-;_-* &quot;-&quot;??_-;_-@_-">
                  <c:v>0</c:v>
                </c:pt>
                <c:pt idx="1">
                  <c:v>4.1629085187086003E-2</c:v>
                </c:pt>
              </c:numCache>
            </c:numRef>
          </c:val>
          <c:extLst>
            <c:ext xmlns:c16="http://schemas.microsoft.com/office/drawing/2014/chart" uri="{C3380CC4-5D6E-409C-BE32-E72D297353CC}">
              <c16:uniqueId val="{0000000A-BA53-4FB2-B5FC-91EB07F98940}"/>
            </c:ext>
          </c:extLst>
        </c:ser>
        <c:ser>
          <c:idx val="11"/>
          <c:order val="11"/>
          <c:tx>
            <c:strRef>
              <c:f>Tabelle1!$M$1</c:f>
              <c:strCache>
                <c:ptCount val="1"/>
                <c:pt idx="0">
                  <c:v>energy</c:v>
                </c:pt>
              </c:strCache>
            </c:strRef>
          </c:tx>
          <c:spPr>
            <a:solidFill>
              <a:schemeClr val="accent6">
                <a:lumMod val="60000"/>
              </a:schemeClr>
            </a:solidFill>
            <a:ln>
              <a:noFill/>
            </a:ln>
            <a:effectLst/>
          </c:spPr>
          <c:invertIfNegative val="0"/>
          <c:cat>
            <c:strRef>
              <c:f>Tabelle1!$A$2:$A$3</c:f>
              <c:strCache>
                <c:ptCount val="2"/>
                <c:pt idx="0">
                  <c:v>Weights first iteration</c:v>
                </c:pt>
                <c:pt idx="1">
                  <c:v>Weights second iteration</c:v>
                </c:pt>
              </c:strCache>
            </c:strRef>
          </c:cat>
          <c:val>
            <c:numRef>
              <c:f>Tabelle1!$M$2:$M$3</c:f>
              <c:numCache>
                <c:formatCode>0.000</c:formatCode>
                <c:ptCount val="2"/>
                <c:pt idx="0" formatCode="_-* #,##0.000_-;\-* #,##0.000_-;_-* &quot;-&quot;??_-;_-@_-">
                  <c:v>8.7999999999999995E-2</c:v>
                </c:pt>
                <c:pt idx="1">
                  <c:v>4.14965676809965E-2</c:v>
                </c:pt>
              </c:numCache>
            </c:numRef>
          </c:val>
          <c:extLst>
            <c:ext xmlns:c16="http://schemas.microsoft.com/office/drawing/2014/chart" uri="{C3380CC4-5D6E-409C-BE32-E72D297353CC}">
              <c16:uniqueId val="{0000000B-BA53-4FB2-B5FC-91EB07F98940}"/>
            </c:ext>
          </c:extLst>
        </c:ser>
        <c:ser>
          <c:idx val="12"/>
          <c:order val="12"/>
          <c:tx>
            <c:strRef>
              <c:f>Tabelle1!$N$1</c:f>
              <c:strCache>
                <c:ptCount val="1"/>
                <c:pt idx="0">
                  <c:v>speechiness</c:v>
                </c:pt>
              </c:strCache>
            </c:strRef>
          </c:tx>
          <c:spPr>
            <a:solidFill>
              <a:schemeClr val="accent1">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Tabelle1!$N$2:$N$3</c:f>
              <c:numCache>
                <c:formatCode>0.000</c:formatCode>
                <c:ptCount val="2"/>
                <c:pt idx="0" formatCode="_-* #,##0.000_-;\-* #,##0.000_-;_-* &quot;-&quot;??_-;_-@_-">
                  <c:v>8.1000000000000003E-2</c:v>
                </c:pt>
                <c:pt idx="1">
                  <c:v>3.6560431720682803E-2</c:v>
                </c:pt>
              </c:numCache>
            </c:numRef>
          </c:val>
          <c:extLst>
            <c:ext xmlns:c16="http://schemas.microsoft.com/office/drawing/2014/chart" uri="{C3380CC4-5D6E-409C-BE32-E72D297353CC}">
              <c16:uniqueId val="{0000000C-BA53-4FB2-B5FC-91EB07F98940}"/>
            </c:ext>
          </c:extLst>
        </c:ser>
        <c:ser>
          <c:idx val="13"/>
          <c:order val="13"/>
          <c:tx>
            <c:strRef>
              <c:f>Tabelle1!$O$1</c:f>
              <c:strCache>
                <c:ptCount val="1"/>
                <c:pt idx="0">
                  <c:v>variance(Popularity Main Artist)</c:v>
                </c:pt>
              </c:strCache>
            </c:strRef>
          </c:tx>
          <c:spPr>
            <a:solidFill>
              <a:schemeClr val="accent2">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Tabelle1!$O$2:$O$3</c:f>
              <c:numCache>
                <c:formatCode>0.000</c:formatCode>
                <c:ptCount val="2"/>
                <c:pt idx="0" formatCode="_-* #,##0.000_-;\-* #,##0.000_-;_-* &quot;-&quot;??_-;_-@_-">
                  <c:v>0</c:v>
                </c:pt>
                <c:pt idx="1">
                  <c:v>3.6013845182396101E-2</c:v>
                </c:pt>
              </c:numCache>
            </c:numRef>
          </c:val>
          <c:extLst>
            <c:ext xmlns:c16="http://schemas.microsoft.com/office/drawing/2014/chart" uri="{C3380CC4-5D6E-409C-BE32-E72D297353CC}">
              <c16:uniqueId val="{0000000D-BA53-4FB2-B5FC-91EB07F98940}"/>
            </c:ext>
          </c:extLst>
        </c:ser>
        <c:ser>
          <c:idx val="14"/>
          <c:order val="14"/>
          <c:tx>
            <c:strRef>
              <c:f>Tabelle1!$P$1</c:f>
              <c:strCache>
                <c:ptCount val="1"/>
                <c:pt idx="0">
                  <c:v>acousticness</c:v>
                </c:pt>
              </c:strCache>
            </c:strRef>
          </c:tx>
          <c:spPr>
            <a:solidFill>
              <a:schemeClr val="accent3">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Tabelle1!$P$2:$P$3</c:f>
              <c:numCache>
                <c:formatCode>0.000</c:formatCode>
                <c:ptCount val="2"/>
                <c:pt idx="0" formatCode="_-* #,##0.000_-;\-* #,##0.000_-;_-* &quot;-&quot;??_-;_-@_-">
                  <c:v>8.5999999999999993E-2</c:v>
                </c:pt>
                <c:pt idx="1">
                  <c:v>3.4531052410420197E-2</c:v>
                </c:pt>
              </c:numCache>
            </c:numRef>
          </c:val>
          <c:extLst>
            <c:ext xmlns:c16="http://schemas.microsoft.com/office/drawing/2014/chart" uri="{C3380CC4-5D6E-409C-BE32-E72D297353CC}">
              <c16:uniqueId val="{0000000E-BA53-4FB2-B5FC-91EB07F98940}"/>
            </c:ext>
          </c:extLst>
        </c:ser>
        <c:ser>
          <c:idx val="15"/>
          <c:order val="15"/>
          <c:tx>
            <c:strRef>
              <c:f>Tabelle1!$Q$1</c:f>
              <c:strCache>
                <c:ptCount val="1"/>
                <c:pt idx="0">
                  <c:v>minimum(Popularity Main Artist)</c:v>
                </c:pt>
              </c:strCache>
            </c:strRef>
          </c:tx>
          <c:spPr>
            <a:solidFill>
              <a:schemeClr val="accent4">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Tabelle1!$Q$2:$Q$3</c:f>
              <c:numCache>
                <c:formatCode>0.000</c:formatCode>
                <c:ptCount val="2"/>
                <c:pt idx="0" formatCode="_-* #,##0.000_-;\-* #,##0.000_-;_-* &quot;-&quot;??_-;_-@_-">
                  <c:v>0</c:v>
                </c:pt>
                <c:pt idx="1">
                  <c:v>3.4491329387234003E-2</c:v>
                </c:pt>
              </c:numCache>
            </c:numRef>
          </c:val>
          <c:extLst>
            <c:ext xmlns:c16="http://schemas.microsoft.com/office/drawing/2014/chart" uri="{C3380CC4-5D6E-409C-BE32-E72D297353CC}">
              <c16:uniqueId val="{0000000F-BA53-4FB2-B5FC-91EB07F98940}"/>
            </c:ext>
          </c:extLst>
        </c:ser>
        <c:ser>
          <c:idx val="16"/>
          <c:order val="16"/>
          <c:tx>
            <c:strRef>
              <c:f>Tabelle1!$R$1</c:f>
              <c:strCache>
                <c:ptCount val="1"/>
                <c:pt idx="0">
                  <c:v>variance(Follower_main_artist)</c:v>
                </c:pt>
              </c:strCache>
            </c:strRef>
          </c:tx>
          <c:spPr>
            <a:solidFill>
              <a:schemeClr val="accent5">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Tabelle1!$R$2:$R$3</c:f>
              <c:numCache>
                <c:formatCode>0.000</c:formatCode>
                <c:ptCount val="2"/>
                <c:pt idx="0" formatCode="_-* #,##0.000_-;\-* #,##0.000_-;_-* &quot;-&quot;??_-;_-@_-">
                  <c:v>0</c:v>
                </c:pt>
                <c:pt idx="1">
                  <c:v>3.4372443501873198E-2</c:v>
                </c:pt>
              </c:numCache>
            </c:numRef>
          </c:val>
          <c:extLst>
            <c:ext xmlns:c16="http://schemas.microsoft.com/office/drawing/2014/chart" uri="{C3380CC4-5D6E-409C-BE32-E72D297353CC}">
              <c16:uniqueId val="{00000010-BA53-4FB2-B5FC-91EB07F98940}"/>
            </c:ext>
          </c:extLst>
        </c:ser>
        <c:ser>
          <c:idx val="17"/>
          <c:order val="17"/>
          <c:tx>
            <c:strRef>
              <c:f>Tabelle1!$S$1</c:f>
              <c:strCache>
                <c:ptCount val="1"/>
                <c:pt idx="0">
                  <c:v>valence</c:v>
                </c:pt>
              </c:strCache>
            </c:strRef>
          </c:tx>
          <c:spPr>
            <a:solidFill>
              <a:schemeClr val="accent6">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Tabelle1!$S$2:$S$3</c:f>
              <c:numCache>
                <c:formatCode>0.000</c:formatCode>
                <c:ptCount val="2"/>
                <c:pt idx="0" formatCode="_-* #,##0.000_-;\-* #,##0.000_-;_-* &quot;-&quot;??_-;_-@_-">
                  <c:v>6.5000000000000002E-2</c:v>
                </c:pt>
                <c:pt idx="1">
                  <c:v>3.1537932009084703E-2</c:v>
                </c:pt>
              </c:numCache>
            </c:numRef>
          </c:val>
          <c:extLst>
            <c:ext xmlns:c16="http://schemas.microsoft.com/office/drawing/2014/chart" uri="{C3380CC4-5D6E-409C-BE32-E72D297353CC}">
              <c16:uniqueId val="{00000011-BA53-4FB2-B5FC-91EB07F98940}"/>
            </c:ext>
          </c:extLst>
        </c:ser>
        <c:ser>
          <c:idx val="18"/>
          <c:order val="18"/>
          <c:tx>
            <c:strRef>
              <c:f>Tabelle1!$T$1</c:f>
              <c:strCache>
                <c:ptCount val="1"/>
                <c:pt idx="0">
                  <c:v>liveness</c:v>
                </c:pt>
              </c:strCache>
            </c:strRef>
          </c:tx>
          <c:spPr>
            <a:solidFill>
              <a:schemeClr val="accent1">
                <a:lumMod val="80000"/>
              </a:schemeClr>
            </a:solidFill>
            <a:ln>
              <a:noFill/>
            </a:ln>
            <a:effectLst/>
          </c:spPr>
          <c:invertIfNegative val="0"/>
          <c:cat>
            <c:strRef>
              <c:f>Tabelle1!$A$2:$A$3</c:f>
              <c:strCache>
                <c:ptCount val="2"/>
                <c:pt idx="0">
                  <c:v>Weights first iteration</c:v>
                </c:pt>
                <c:pt idx="1">
                  <c:v>Weights second iteration</c:v>
                </c:pt>
              </c:strCache>
            </c:strRef>
          </c:cat>
          <c:val>
            <c:numRef>
              <c:f>Tabelle1!$T$2:$T$3</c:f>
              <c:numCache>
                <c:formatCode>0.000</c:formatCode>
                <c:ptCount val="2"/>
                <c:pt idx="0" formatCode="_-* #,##0.000_-;\-* #,##0.000_-;_-* &quot;-&quot;??_-;_-@_-">
                  <c:v>7.4999999999999997E-2</c:v>
                </c:pt>
                <c:pt idx="1">
                  <c:v>3.1142126534147701E-2</c:v>
                </c:pt>
              </c:numCache>
            </c:numRef>
          </c:val>
          <c:extLst>
            <c:ext xmlns:c16="http://schemas.microsoft.com/office/drawing/2014/chart" uri="{C3380CC4-5D6E-409C-BE32-E72D297353CC}">
              <c16:uniqueId val="{00000012-BA53-4FB2-B5FC-91EB07F98940}"/>
            </c:ext>
          </c:extLst>
        </c:ser>
        <c:ser>
          <c:idx val="19"/>
          <c:order val="19"/>
          <c:tx>
            <c:strRef>
              <c:f>Tabelle1!$U$1</c:f>
              <c:strCache>
                <c:ptCount val="1"/>
                <c:pt idx="0">
                  <c:v>Chartsduration</c:v>
                </c:pt>
              </c:strCache>
            </c:strRef>
          </c:tx>
          <c:spPr>
            <a:solidFill>
              <a:schemeClr val="accent2">
                <a:lumMod val="80000"/>
              </a:schemeClr>
            </a:solidFill>
            <a:ln>
              <a:noFill/>
            </a:ln>
            <a:effectLst/>
          </c:spPr>
          <c:invertIfNegative val="0"/>
          <c:cat>
            <c:strRef>
              <c:f>Tabelle1!$A$2:$A$3</c:f>
              <c:strCache>
                <c:ptCount val="2"/>
                <c:pt idx="0">
                  <c:v>Weights first iteration</c:v>
                </c:pt>
                <c:pt idx="1">
                  <c:v>Weights second iteration</c:v>
                </c:pt>
              </c:strCache>
            </c:strRef>
          </c:cat>
          <c:val>
            <c:numRef>
              <c:f>Tabelle1!$U$2:$U$3</c:f>
              <c:numCache>
                <c:formatCode>0.000</c:formatCode>
                <c:ptCount val="2"/>
                <c:pt idx="0" formatCode="_-* #,##0.000_-;\-* #,##0.000_-;_-* &quot;-&quot;??_-;_-@_-">
                  <c:v>0.115</c:v>
                </c:pt>
                <c:pt idx="1">
                  <c:v>2.9323258305387099E-2</c:v>
                </c:pt>
              </c:numCache>
            </c:numRef>
          </c:val>
          <c:extLst>
            <c:ext xmlns:c16="http://schemas.microsoft.com/office/drawing/2014/chart" uri="{C3380CC4-5D6E-409C-BE32-E72D297353CC}">
              <c16:uniqueId val="{00000013-BA53-4FB2-B5FC-91EB07F98940}"/>
            </c:ext>
          </c:extLst>
        </c:ser>
        <c:ser>
          <c:idx val="20"/>
          <c:order val="20"/>
          <c:tx>
            <c:strRef>
              <c:f>Tabelle1!$V$1</c:f>
              <c:strCache>
                <c:ptCount val="1"/>
                <c:pt idx="0">
                  <c:v>key</c:v>
                </c:pt>
              </c:strCache>
            </c:strRef>
          </c:tx>
          <c:spPr>
            <a:solidFill>
              <a:schemeClr val="accent3">
                <a:lumMod val="80000"/>
              </a:schemeClr>
            </a:solidFill>
            <a:ln>
              <a:noFill/>
            </a:ln>
            <a:effectLst/>
          </c:spPr>
          <c:invertIfNegative val="0"/>
          <c:cat>
            <c:strRef>
              <c:f>Tabelle1!$A$2:$A$3</c:f>
              <c:strCache>
                <c:ptCount val="2"/>
                <c:pt idx="0">
                  <c:v>Weights first iteration</c:v>
                </c:pt>
                <c:pt idx="1">
                  <c:v>Weights second iteration</c:v>
                </c:pt>
              </c:strCache>
            </c:strRef>
          </c:cat>
          <c:val>
            <c:numRef>
              <c:f>Tabelle1!$V$2:$V$3</c:f>
              <c:numCache>
                <c:formatCode>0.000</c:formatCode>
                <c:ptCount val="2"/>
                <c:pt idx="0" formatCode="_-* #,##0.000_-;\-* #,##0.000_-;_-* &quot;-&quot;??_-;_-@_-">
                  <c:v>1.6E-2</c:v>
                </c:pt>
                <c:pt idx="1">
                  <c:v>2.9098920704475E-2</c:v>
                </c:pt>
              </c:numCache>
            </c:numRef>
          </c:val>
          <c:extLst>
            <c:ext xmlns:c16="http://schemas.microsoft.com/office/drawing/2014/chart" uri="{C3380CC4-5D6E-409C-BE32-E72D297353CC}">
              <c16:uniqueId val="{00000014-BA53-4FB2-B5FC-91EB07F98940}"/>
            </c:ext>
          </c:extLst>
        </c:ser>
        <c:ser>
          <c:idx val="21"/>
          <c:order val="21"/>
          <c:tx>
            <c:strRef>
              <c:f>Tabelle1!$W$1</c:f>
              <c:strCache>
                <c:ptCount val="1"/>
                <c:pt idx="0">
                  <c:v>Artist_Popularity</c:v>
                </c:pt>
              </c:strCache>
            </c:strRef>
          </c:tx>
          <c:spPr>
            <a:solidFill>
              <a:schemeClr val="accent4">
                <a:lumMod val="80000"/>
              </a:schemeClr>
            </a:solidFill>
            <a:ln>
              <a:noFill/>
            </a:ln>
            <a:effectLst/>
          </c:spPr>
          <c:invertIfNegative val="0"/>
          <c:cat>
            <c:strRef>
              <c:f>Tabelle1!$A$2:$A$3</c:f>
              <c:strCache>
                <c:ptCount val="2"/>
                <c:pt idx="0">
                  <c:v>Weights first iteration</c:v>
                </c:pt>
                <c:pt idx="1">
                  <c:v>Weights second iteration</c:v>
                </c:pt>
              </c:strCache>
            </c:strRef>
          </c:cat>
          <c:val>
            <c:numRef>
              <c:f>Tabelle1!$W$2:$W$3</c:f>
              <c:numCache>
                <c:formatCode>0.000</c:formatCode>
                <c:ptCount val="2"/>
                <c:pt idx="0" formatCode="_-* #,##0.000_-;\-* #,##0.000_-;_-* &quot;-&quot;??_-;_-@_-">
                  <c:v>0</c:v>
                </c:pt>
                <c:pt idx="1">
                  <c:v>1.86773415651664E-2</c:v>
                </c:pt>
              </c:numCache>
            </c:numRef>
          </c:val>
          <c:extLst>
            <c:ext xmlns:c16="http://schemas.microsoft.com/office/drawing/2014/chart" uri="{C3380CC4-5D6E-409C-BE32-E72D297353CC}">
              <c16:uniqueId val="{00000015-BA53-4FB2-B5FC-91EB07F98940}"/>
            </c:ext>
          </c:extLst>
        </c:ser>
        <c:ser>
          <c:idx val="22"/>
          <c:order val="22"/>
          <c:tx>
            <c:strRef>
              <c:f>Tabelle1!$X$1</c:f>
              <c:strCache>
                <c:ptCount val="1"/>
                <c:pt idx="0">
                  <c:v>instrumentalness</c:v>
                </c:pt>
              </c:strCache>
            </c:strRef>
          </c:tx>
          <c:spPr>
            <a:solidFill>
              <a:schemeClr val="accent5">
                <a:lumMod val="80000"/>
              </a:schemeClr>
            </a:solidFill>
            <a:ln>
              <a:noFill/>
            </a:ln>
            <a:effectLst/>
          </c:spPr>
          <c:invertIfNegative val="0"/>
          <c:cat>
            <c:strRef>
              <c:f>Tabelle1!$A$2:$A$3</c:f>
              <c:strCache>
                <c:ptCount val="2"/>
                <c:pt idx="0">
                  <c:v>Weights first iteration</c:v>
                </c:pt>
                <c:pt idx="1">
                  <c:v>Weights second iteration</c:v>
                </c:pt>
              </c:strCache>
            </c:strRef>
          </c:cat>
          <c:val>
            <c:numRef>
              <c:f>Tabelle1!$X$2:$X$3</c:f>
              <c:numCache>
                <c:formatCode>0.000</c:formatCode>
                <c:ptCount val="2"/>
                <c:pt idx="0" formatCode="_-* #,##0.000_-;\-* #,##0.000_-;_-* &quot;-&quot;??_-;_-@_-">
                  <c:v>5.2999999999999999E-2</c:v>
                </c:pt>
                <c:pt idx="1">
                  <c:v>1.6620813218678102E-2</c:v>
                </c:pt>
              </c:numCache>
            </c:numRef>
          </c:val>
          <c:extLst>
            <c:ext xmlns:c16="http://schemas.microsoft.com/office/drawing/2014/chart" uri="{C3380CC4-5D6E-409C-BE32-E72D297353CC}">
              <c16:uniqueId val="{00000016-BA53-4FB2-B5FC-91EB07F98940}"/>
            </c:ext>
          </c:extLst>
        </c:ser>
        <c:ser>
          <c:idx val="23"/>
          <c:order val="23"/>
          <c:tx>
            <c:strRef>
              <c:f>Tabelle1!$Y$1</c:f>
              <c:strCache>
                <c:ptCount val="1"/>
                <c:pt idx="0">
                  <c:v>mode</c:v>
                </c:pt>
              </c:strCache>
            </c:strRef>
          </c:tx>
          <c:spPr>
            <a:solidFill>
              <a:schemeClr val="accent6">
                <a:lumMod val="80000"/>
              </a:schemeClr>
            </a:solidFill>
            <a:ln>
              <a:noFill/>
            </a:ln>
            <a:effectLst/>
          </c:spPr>
          <c:invertIfNegative val="0"/>
          <c:cat>
            <c:strRef>
              <c:f>Tabelle1!$A$2:$A$3</c:f>
              <c:strCache>
                <c:ptCount val="2"/>
                <c:pt idx="0">
                  <c:v>Weights first iteration</c:v>
                </c:pt>
                <c:pt idx="1">
                  <c:v>Weights second iteration</c:v>
                </c:pt>
              </c:strCache>
            </c:strRef>
          </c:cat>
          <c:val>
            <c:numRef>
              <c:f>Tabelle1!$Y$2:$Y$3</c:f>
              <c:numCache>
                <c:formatCode>0.000</c:formatCode>
                <c:ptCount val="2"/>
                <c:pt idx="0" formatCode="_-* #,##0.000_-;\-* #,##0.000_-;_-* &quot;-&quot;??_-;_-@_-">
                  <c:v>2E-3</c:v>
                </c:pt>
                <c:pt idx="1">
                  <c:v>8.12609631854792E-3</c:v>
                </c:pt>
              </c:numCache>
            </c:numRef>
          </c:val>
          <c:extLst>
            <c:ext xmlns:c16="http://schemas.microsoft.com/office/drawing/2014/chart" uri="{C3380CC4-5D6E-409C-BE32-E72D297353CC}">
              <c16:uniqueId val="{00000017-BA53-4FB2-B5FC-91EB07F98940}"/>
            </c:ext>
          </c:extLst>
        </c:ser>
        <c:ser>
          <c:idx val="24"/>
          <c:order val="24"/>
          <c:tx>
            <c:strRef>
              <c:f>Tabelle1!$Z$1</c:f>
              <c:strCache>
                <c:ptCount val="1"/>
                <c:pt idx="0">
                  <c:v>explicit</c:v>
                </c:pt>
              </c:strCache>
            </c:strRef>
          </c:tx>
          <c:spPr>
            <a:solidFill>
              <a:schemeClr val="accent1">
                <a:lumMod val="60000"/>
                <a:lumOff val="40000"/>
              </a:schemeClr>
            </a:solidFill>
            <a:ln>
              <a:noFill/>
            </a:ln>
            <a:effectLst/>
          </c:spPr>
          <c:invertIfNegative val="0"/>
          <c:cat>
            <c:strRef>
              <c:f>Tabelle1!$A$2:$A$3</c:f>
              <c:strCache>
                <c:ptCount val="2"/>
                <c:pt idx="0">
                  <c:v>Weights first iteration</c:v>
                </c:pt>
                <c:pt idx="1">
                  <c:v>Weights second iteration</c:v>
                </c:pt>
              </c:strCache>
            </c:strRef>
          </c:cat>
          <c:val>
            <c:numRef>
              <c:f>Tabelle1!$Z$2:$Z$3</c:f>
              <c:numCache>
                <c:formatCode>0.000</c:formatCode>
                <c:ptCount val="2"/>
                <c:pt idx="0" formatCode="_-* #,##0.000_-;\-* #,##0.000_-;_-* &quot;-&quot;??_-;_-@_-">
                  <c:v>2E-3</c:v>
                </c:pt>
                <c:pt idx="1">
                  <c:v>6.2499731562618297E-3</c:v>
                </c:pt>
              </c:numCache>
            </c:numRef>
          </c:val>
          <c:extLst>
            <c:ext xmlns:c16="http://schemas.microsoft.com/office/drawing/2014/chart" uri="{C3380CC4-5D6E-409C-BE32-E72D297353CC}">
              <c16:uniqueId val="{00000018-BA53-4FB2-B5FC-91EB07F98940}"/>
            </c:ext>
          </c:extLst>
        </c:ser>
        <c:ser>
          <c:idx val="25"/>
          <c:order val="25"/>
          <c:tx>
            <c:strRef>
              <c:f>Tabelle1!$AA$1</c:f>
              <c:strCache>
                <c:ptCount val="1"/>
                <c:pt idx="0">
                  <c:v>time_signature</c:v>
                </c:pt>
              </c:strCache>
            </c:strRef>
          </c:tx>
          <c:spPr>
            <a:solidFill>
              <a:schemeClr val="accent2">
                <a:lumMod val="60000"/>
                <a:lumOff val="40000"/>
              </a:schemeClr>
            </a:solidFill>
            <a:ln>
              <a:noFill/>
            </a:ln>
            <a:effectLst/>
          </c:spPr>
          <c:invertIfNegative val="0"/>
          <c:cat>
            <c:strRef>
              <c:f>Tabelle1!$A$2:$A$3</c:f>
              <c:strCache>
                <c:ptCount val="2"/>
                <c:pt idx="0">
                  <c:v>Weights first iteration</c:v>
                </c:pt>
                <c:pt idx="1">
                  <c:v>Weights second iteration</c:v>
                </c:pt>
              </c:strCache>
            </c:strRef>
          </c:cat>
          <c:val>
            <c:numRef>
              <c:f>Tabelle1!$AA$2:$AA$3</c:f>
              <c:numCache>
                <c:formatCode>0.000</c:formatCode>
                <c:ptCount val="2"/>
                <c:pt idx="0" formatCode="_-* #,##0.000_-;\-* #,##0.000_-;_-* &quot;-&quot;??_-;_-@_-">
                  <c:v>0</c:v>
                </c:pt>
                <c:pt idx="1">
                  <c:v>1.81925045481209E-3</c:v>
                </c:pt>
              </c:numCache>
            </c:numRef>
          </c:val>
          <c:extLst>
            <c:ext xmlns:c16="http://schemas.microsoft.com/office/drawing/2014/chart" uri="{C3380CC4-5D6E-409C-BE32-E72D297353CC}">
              <c16:uniqueId val="{00000019-BA53-4FB2-B5FC-91EB07F98940}"/>
            </c:ext>
          </c:extLst>
        </c:ser>
        <c:dLbls>
          <c:showLegendKey val="0"/>
          <c:showVal val="0"/>
          <c:showCatName val="0"/>
          <c:showSerName val="0"/>
          <c:showPercent val="0"/>
          <c:showBubbleSize val="0"/>
        </c:dLbls>
        <c:gapWidth val="219"/>
        <c:axId val="1922890256"/>
        <c:axId val="1630652144"/>
      </c:barChart>
      <c:catAx>
        <c:axId val="1922890256"/>
        <c:scaling>
          <c:orientation val="minMax"/>
        </c:scaling>
        <c:delete val="1"/>
        <c:axPos val="b"/>
        <c:numFmt formatCode="General" sourceLinked="1"/>
        <c:majorTickMark val="none"/>
        <c:minorTickMark val="none"/>
        <c:tickLblPos val="nextTo"/>
        <c:crossAx val="1630652144"/>
        <c:crosses val="autoZero"/>
        <c:auto val="1"/>
        <c:lblAlgn val="ctr"/>
        <c:lblOffset val="100"/>
        <c:noMultiLvlLbl val="0"/>
      </c:catAx>
      <c:valAx>
        <c:axId val="1630652144"/>
        <c:scaling>
          <c:orientation val="minMax"/>
        </c:scaling>
        <c:delete val="1"/>
        <c:axPos val="l"/>
        <c:numFmt formatCode="_-* #,##0.000_-;\-* #,##0.000_-;_-* &quot;-&quot;??_-;_-@_-" sourceLinked="1"/>
        <c:majorTickMark val="none"/>
        <c:minorTickMark val="none"/>
        <c:tickLblPos val="nextTo"/>
        <c:crossAx val="19228902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de-DE"/>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12.03.2023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a:t>
            </a:fld>
            <a:endParaRPr lang="de-DE"/>
          </a:p>
        </p:txBody>
      </p:sp>
    </p:spTree>
    <p:extLst>
      <p:ext uri="{BB962C8B-B14F-4D97-AF65-F5344CB8AC3E}">
        <p14:creationId xmlns:p14="http://schemas.microsoft.com/office/powerpoint/2010/main" val="143225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21</a:t>
            </a:fld>
            <a:endParaRPr lang="de-DE"/>
          </a:p>
        </p:txBody>
      </p:sp>
    </p:spTree>
    <p:extLst>
      <p:ext uri="{BB962C8B-B14F-4D97-AF65-F5344CB8AC3E}">
        <p14:creationId xmlns:p14="http://schemas.microsoft.com/office/powerpoint/2010/main" val="4014440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23</a:t>
            </a:fld>
            <a:endParaRPr lang="de-DE"/>
          </a:p>
        </p:txBody>
      </p:sp>
    </p:spTree>
    <p:extLst>
      <p:ext uri="{BB962C8B-B14F-4D97-AF65-F5344CB8AC3E}">
        <p14:creationId xmlns:p14="http://schemas.microsoft.com/office/powerpoint/2010/main" val="2330982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24</a:t>
            </a:fld>
            <a:endParaRPr lang="de-DE"/>
          </a:p>
        </p:txBody>
      </p:sp>
    </p:spTree>
    <p:extLst>
      <p:ext uri="{BB962C8B-B14F-4D97-AF65-F5344CB8AC3E}">
        <p14:creationId xmlns:p14="http://schemas.microsoft.com/office/powerpoint/2010/main" val="3913961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25</a:t>
            </a:fld>
            <a:endParaRPr lang="de-DE"/>
          </a:p>
        </p:txBody>
      </p:sp>
    </p:spTree>
    <p:extLst>
      <p:ext uri="{BB962C8B-B14F-4D97-AF65-F5344CB8AC3E}">
        <p14:creationId xmlns:p14="http://schemas.microsoft.com/office/powerpoint/2010/main" val="3488712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26</a:t>
            </a:fld>
            <a:endParaRPr lang="de-DE"/>
          </a:p>
        </p:txBody>
      </p:sp>
    </p:spTree>
    <p:extLst>
      <p:ext uri="{BB962C8B-B14F-4D97-AF65-F5344CB8AC3E}">
        <p14:creationId xmlns:p14="http://schemas.microsoft.com/office/powerpoint/2010/main" val="2866494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27</a:t>
            </a:fld>
            <a:endParaRPr lang="de-DE"/>
          </a:p>
        </p:txBody>
      </p:sp>
    </p:spTree>
    <p:extLst>
      <p:ext uri="{BB962C8B-B14F-4D97-AF65-F5344CB8AC3E}">
        <p14:creationId xmlns:p14="http://schemas.microsoft.com/office/powerpoint/2010/main" val="2011804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3</a:t>
            </a:fld>
            <a:endParaRPr lang="de-DE"/>
          </a:p>
        </p:txBody>
      </p:sp>
    </p:spTree>
    <p:extLst>
      <p:ext uri="{BB962C8B-B14F-4D97-AF65-F5344CB8AC3E}">
        <p14:creationId xmlns:p14="http://schemas.microsoft.com/office/powerpoint/2010/main" val="79266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4</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TBD: </a:t>
            </a:r>
            <a:r>
              <a:rPr lang="en-US" b="0" i="0" dirty="0" err="1">
                <a:solidFill>
                  <a:srgbClr val="111111"/>
                </a:solidFill>
                <a:effectLst/>
                <a:latin typeface="Roboto" panose="020B0604020202020204" pitchFamily="2" charset="0"/>
              </a:rPr>
              <a:t>Methoden</a:t>
            </a:r>
            <a:r>
              <a:rPr lang="en-US" b="0" i="0" dirty="0">
                <a:solidFill>
                  <a:srgbClr val="111111"/>
                </a:solidFill>
                <a:effectLst/>
                <a:latin typeface="Roboto" panose="020B0604020202020204" pitchFamily="2" charset="0"/>
              </a:rPr>
              <a:t> + </a:t>
            </a:r>
            <a:r>
              <a:rPr lang="en-US" b="0" i="0" dirty="0" err="1">
                <a:solidFill>
                  <a:srgbClr val="111111"/>
                </a:solidFill>
                <a:effectLst/>
                <a:latin typeface="Roboto" panose="020B0604020202020204" pitchFamily="2" charset="0"/>
              </a:rPr>
              <a:t>Datensätze</a:t>
            </a:r>
            <a:r>
              <a:rPr lang="en-US" b="0" i="0" dirty="0">
                <a:solidFill>
                  <a:srgbClr val="111111"/>
                </a:solidFill>
                <a:effectLst/>
                <a:latin typeface="Roboto" panose="020B0604020202020204" pitchFamily="2" charset="0"/>
              </a:rPr>
              <a:t> +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p:txBody>
      </p:sp>
      <p:sp>
        <p:nvSpPr>
          <p:cNvPr id="4" name="Foliennummernplatzhalter 3"/>
          <p:cNvSpPr>
            <a:spLocks noGrp="1"/>
          </p:cNvSpPr>
          <p:nvPr>
            <p:ph type="sldNum" sz="quarter" idx="5"/>
          </p:nvPr>
        </p:nvSpPr>
        <p:spPr/>
        <p:txBody>
          <a:bodyPr/>
          <a:lstStyle/>
          <a:p>
            <a:fld id="{8CE265D3-6F69-46A3-BC22-BD3030E0EBE5}" type="slidenum">
              <a:rPr lang="de-DE" smtClean="0"/>
              <a:t>7</a:t>
            </a:fld>
            <a:endParaRPr lang="de-DE"/>
          </a:p>
        </p:txBody>
      </p:sp>
    </p:spTree>
    <p:extLst>
      <p:ext uri="{BB962C8B-B14F-4D97-AF65-F5344CB8AC3E}">
        <p14:creationId xmlns:p14="http://schemas.microsoft.com/office/powerpoint/2010/main" val="112839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16</a:t>
            </a:fld>
            <a:endParaRPr lang="de-DE"/>
          </a:p>
        </p:txBody>
      </p:sp>
    </p:spTree>
    <p:extLst>
      <p:ext uri="{BB962C8B-B14F-4D97-AF65-F5344CB8AC3E}">
        <p14:creationId xmlns:p14="http://schemas.microsoft.com/office/powerpoint/2010/main" val="4129725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17</a:t>
            </a:fld>
            <a:endParaRPr lang="de-DE"/>
          </a:p>
        </p:txBody>
      </p:sp>
    </p:spTree>
    <p:extLst>
      <p:ext uri="{BB962C8B-B14F-4D97-AF65-F5344CB8AC3E}">
        <p14:creationId xmlns:p14="http://schemas.microsoft.com/office/powerpoint/2010/main" val="2285837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18</a:t>
            </a:fld>
            <a:endParaRPr lang="de-DE"/>
          </a:p>
        </p:txBody>
      </p:sp>
    </p:spTree>
    <p:extLst>
      <p:ext uri="{BB962C8B-B14F-4D97-AF65-F5344CB8AC3E}">
        <p14:creationId xmlns:p14="http://schemas.microsoft.com/office/powerpoint/2010/main" val="1774766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19</a:t>
            </a:fld>
            <a:endParaRPr lang="de-DE"/>
          </a:p>
        </p:txBody>
      </p:sp>
    </p:spTree>
    <p:extLst>
      <p:ext uri="{BB962C8B-B14F-4D97-AF65-F5344CB8AC3E}">
        <p14:creationId xmlns:p14="http://schemas.microsoft.com/office/powerpoint/2010/main" val="286444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Binning Result</a:t>
            </a:r>
          </a:p>
        </p:txBody>
      </p:sp>
      <p:pic>
        <p:nvPicPr>
          <p:cNvPr id="6" name="Inhaltsplatzhalter 5">
            <a:extLst>
              <a:ext uri="{FF2B5EF4-FFF2-40B4-BE49-F238E27FC236}">
                <a16:creationId xmlns:a16="http://schemas.microsoft.com/office/drawing/2014/main" id="{82D87619-6FD1-45FB-BC5C-0E4D19B42357}"/>
              </a:ext>
            </a:extLst>
          </p:cNvPr>
          <p:cNvPicPr>
            <a:picLocks noGrp="1" noChangeAspect="1"/>
          </p:cNvPicPr>
          <p:nvPr>
            <p:ph idx="1"/>
          </p:nvPr>
        </p:nvPicPr>
        <p:blipFill>
          <a:blip r:embed="rId2"/>
          <a:stretch>
            <a:fillRect/>
          </a:stretch>
        </p:blipFill>
        <p:spPr>
          <a:xfrm>
            <a:off x="2550842" y="2341563"/>
            <a:ext cx="7090315" cy="3633787"/>
          </a:xfrm>
          <a:prstGeom prst="rect">
            <a:avLst/>
          </a:prstGeom>
        </p:spPr>
      </p:pic>
    </p:spTree>
    <p:extLst>
      <p:ext uri="{BB962C8B-B14F-4D97-AF65-F5344CB8AC3E}">
        <p14:creationId xmlns:p14="http://schemas.microsoft.com/office/powerpoint/2010/main" val="415186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a:t>
            </a:r>
            <a:r>
              <a:rPr lang="en-US" dirty="0" err="1"/>
              <a:t>ProcesS</a:t>
            </a:r>
            <a:endParaRPr lang="en-US" dirty="0"/>
          </a:p>
        </p:txBody>
      </p:sp>
      <p:pic>
        <p:nvPicPr>
          <p:cNvPr id="3" name="Inhaltsplatzhalter 2">
            <a:extLst>
              <a:ext uri="{FF2B5EF4-FFF2-40B4-BE49-F238E27FC236}">
                <a16:creationId xmlns:a16="http://schemas.microsoft.com/office/drawing/2014/main" id="{CBD1E938-F731-4F2E-B739-F2EAD15F0F75}"/>
              </a:ext>
            </a:extLst>
          </p:cNvPr>
          <p:cNvPicPr>
            <a:picLocks noGrp="1" noChangeAspect="1"/>
          </p:cNvPicPr>
          <p:nvPr>
            <p:ph idx="1"/>
          </p:nvPr>
        </p:nvPicPr>
        <p:blipFill>
          <a:blip r:embed="rId2"/>
          <a:stretch>
            <a:fillRect/>
          </a:stretch>
        </p:blipFill>
        <p:spPr>
          <a:xfrm>
            <a:off x="526882" y="2239937"/>
            <a:ext cx="11029950" cy="2919693"/>
          </a:xfrm>
          <a:prstGeom prst="rect">
            <a:avLst/>
          </a:prstGeom>
        </p:spPr>
      </p:pic>
    </p:spTree>
    <p:extLst>
      <p:ext uri="{BB962C8B-B14F-4D97-AF65-F5344CB8AC3E}">
        <p14:creationId xmlns:p14="http://schemas.microsoft.com/office/powerpoint/2010/main" val="175505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a:t>
            </a:r>
          </a:p>
        </p:txBody>
      </p:sp>
      <p:pic>
        <p:nvPicPr>
          <p:cNvPr id="7" name="Inhaltsplatzhalter 6">
            <a:extLst>
              <a:ext uri="{FF2B5EF4-FFF2-40B4-BE49-F238E27FC236}">
                <a16:creationId xmlns:a16="http://schemas.microsoft.com/office/drawing/2014/main" id="{67706170-063F-40B3-8011-ED491B56CC1B}"/>
              </a:ext>
            </a:extLst>
          </p:cNvPr>
          <p:cNvPicPr>
            <a:picLocks noGrp="1" noChangeAspect="1"/>
          </p:cNvPicPr>
          <p:nvPr>
            <p:ph idx="1"/>
          </p:nvPr>
        </p:nvPicPr>
        <p:blipFill>
          <a:blip r:embed="rId2"/>
          <a:stretch>
            <a:fillRect/>
          </a:stretch>
        </p:blipFill>
        <p:spPr>
          <a:xfrm>
            <a:off x="581025" y="2529663"/>
            <a:ext cx="11029950" cy="3257586"/>
          </a:xfrm>
          <a:prstGeom prst="rect">
            <a:avLst/>
          </a:prstGeom>
        </p:spPr>
      </p:pic>
    </p:spTree>
    <p:extLst>
      <p:ext uri="{BB962C8B-B14F-4D97-AF65-F5344CB8AC3E}">
        <p14:creationId xmlns:p14="http://schemas.microsoft.com/office/powerpoint/2010/main" val="321801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(First Round)</a:t>
            </a:r>
          </a:p>
        </p:txBody>
      </p:sp>
      <p:pic>
        <p:nvPicPr>
          <p:cNvPr id="5" name="Inhaltsplatzhalter 4">
            <a:extLst>
              <a:ext uri="{FF2B5EF4-FFF2-40B4-BE49-F238E27FC236}">
                <a16:creationId xmlns:a16="http://schemas.microsoft.com/office/drawing/2014/main" id="{8E9F4C25-A612-462F-AAFD-5181E914179D}"/>
              </a:ext>
            </a:extLst>
          </p:cNvPr>
          <p:cNvPicPr>
            <a:picLocks noGrp="1" noChangeAspect="1"/>
          </p:cNvPicPr>
          <p:nvPr>
            <p:ph idx="1"/>
          </p:nvPr>
        </p:nvPicPr>
        <p:blipFill>
          <a:blip r:embed="rId2"/>
          <a:stretch>
            <a:fillRect/>
          </a:stretch>
        </p:blipFill>
        <p:spPr>
          <a:xfrm>
            <a:off x="2754067" y="2341563"/>
            <a:ext cx="6683866" cy="3633787"/>
          </a:xfrm>
          <a:prstGeom prst="rect">
            <a:avLst/>
          </a:prstGeom>
        </p:spPr>
      </p:pic>
    </p:spTree>
    <p:extLst>
      <p:ext uri="{BB962C8B-B14F-4D97-AF65-F5344CB8AC3E}">
        <p14:creationId xmlns:p14="http://schemas.microsoft.com/office/powerpoint/2010/main" val="130569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(Second Round)</a:t>
            </a:r>
          </a:p>
        </p:txBody>
      </p:sp>
      <p:pic>
        <p:nvPicPr>
          <p:cNvPr id="5" name="Inhaltsplatzhalter 4">
            <a:extLst>
              <a:ext uri="{FF2B5EF4-FFF2-40B4-BE49-F238E27FC236}">
                <a16:creationId xmlns:a16="http://schemas.microsoft.com/office/drawing/2014/main" id="{BA425F06-7BCC-4245-8DE6-CD1DF204BB6B}"/>
              </a:ext>
            </a:extLst>
          </p:cNvPr>
          <p:cNvPicPr>
            <a:picLocks noGrp="1" noChangeAspect="1"/>
          </p:cNvPicPr>
          <p:nvPr>
            <p:ph idx="1"/>
          </p:nvPr>
        </p:nvPicPr>
        <p:blipFill>
          <a:blip r:embed="rId2"/>
          <a:stretch>
            <a:fillRect/>
          </a:stretch>
        </p:blipFill>
        <p:spPr>
          <a:xfrm>
            <a:off x="823613" y="2341563"/>
            <a:ext cx="10544774" cy="3633787"/>
          </a:xfrm>
          <a:prstGeom prst="rect">
            <a:avLst/>
          </a:prstGeom>
        </p:spPr>
      </p:pic>
    </p:spTree>
    <p:extLst>
      <p:ext uri="{BB962C8B-B14F-4D97-AF65-F5344CB8AC3E}">
        <p14:creationId xmlns:p14="http://schemas.microsoft.com/office/powerpoint/2010/main" val="247306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pic>
        <p:nvPicPr>
          <p:cNvPr id="6" name="Inhaltsplatzhalter 5">
            <a:extLst>
              <a:ext uri="{FF2B5EF4-FFF2-40B4-BE49-F238E27FC236}">
                <a16:creationId xmlns:a16="http://schemas.microsoft.com/office/drawing/2014/main" id="{DB541D48-448C-4A51-BA43-449FDFE6F151}"/>
              </a:ext>
            </a:extLst>
          </p:cNvPr>
          <p:cNvPicPr>
            <a:picLocks noGrp="1" noChangeAspect="1"/>
          </p:cNvPicPr>
          <p:nvPr>
            <p:ph idx="1"/>
          </p:nvPr>
        </p:nvPicPr>
        <p:blipFill>
          <a:blip r:embed="rId2"/>
          <a:stretch>
            <a:fillRect/>
          </a:stretch>
        </p:blipFill>
        <p:spPr>
          <a:xfrm>
            <a:off x="581025" y="2397786"/>
            <a:ext cx="11029950" cy="3521340"/>
          </a:xfrm>
          <a:prstGeom prst="rect">
            <a:avLst/>
          </a:prstGeom>
        </p:spPr>
      </p:pic>
    </p:spTree>
    <p:extLst>
      <p:ext uri="{BB962C8B-B14F-4D97-AF65-F5344CB8AC3E}">
        <p14:creationId xmlns:p14="http://schemas.microsoft.com/office/powerpoint/2010/main" val="421100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C592B42C-58FA-4A86-86F9-BA64DFB5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AE81AC-D16D-497C-95C0-16E491F11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465720C-012A-4C28-8AA5-75E0C7CC2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0" y="453643"/>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2137993-2819-4F0D-9767-4F7C41F33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C9E8B1E-9FF3-4471-BF13-F774FD86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652" y="638175"/>
            <a:ext cx="3700760"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00218" y="1656292"/>
            <a:ext cx="3150659" cy="2085869"/>
          </a:xfrm>
        </p:spPr>
        <p:txBody>
          <a:bodyPr vert="horz" lIns="91440" tIns="45720" rIns="91440" bIns="45720" rtlCol="0" anchor="b">
            <a:normAutofit fontScale="90000"/>
          </a:bodyPr>
          <a:lstStyle/>
          <a:p>
            <a:r>
              <a:rPr lang="en-US" sz="3600" dirty="0">
                <a:solidFill>
                  <a:srgbClr val="FFFFFF"/>
                </a:solidFill>
              </a:rPr>
              <a:t>FIRST Iteration</a:t>
            </a:r>
            <a:br>
              <a:rPr lang="en-US" sz="3600" dirty="0">
                <a:solidFill>
                  <a:srgbClr val="FFFFFF"/>
                </a:solidFill>
              </a:rPr>
            </a:br>
            <a:br>
              <a:rPr lang="en-US" sz="3600" dirty="0">
                <a:solidFill>
                  <a:srgbClr val="FFFFFF"/>
                </a:solidFill>
              </a:rPr>
            </a:br>
            <a:r>
              <a:rPr lang="en-US" sz="3600" dirty="0">
                <a:solidFill>
                  <a:srgbClr val="FFFFFF"/>
                </a:solidFill>
              </a:rPr>
              <a:t>Unbalanced</a:t>
            </a:r>
            <a:br>
              <a:rPr lang="en-US" sz="3600" dirty="0">
                <a:solidFill>
                  <a:srgbClr val="FFFFFF"/>
                </a:solidFill>
              </a:rPr>
            </a:br>
            <a:endParaRPr lang="en-US" sz="3600" dirty="0">
              <a:solidFill>
                <a:srgbClr val="FFFFFF"/>
              </a:solidFill>
            </a:endParaRPr>
          </a:p>
        </p:txBody>
      </p:sp>
      <p:pic>
        <p:nvPicPr>
          <p:cNvPr id="4" name="Grafik 3">
            <a:extLst>
              <a:ext uri="{FF2B5EF4-FFF2-40B4-BE49-F238E27FC236}">
                <a16:creationId xmlns:a16="http://schemas.microsoft.com/office/drawing/2014/main" id="{1A6B7DF4-2A68-FD88-79F0-6447C5B1A417}"/>
              </a:ext>
            </a:extLst>
          </p:cNvPr>
          <p:cNvPicPr>
            <a:picLocks noChangeAspect="1"/>
          </p:cNvPicPr>
          <p:nvPr/>
        </p:nvPicPr>
        <p:blipFill>
          <a:blip r:embed="rId3"/>
          <a:stretch>
            <a:fillRect/>
          </a:stretch>
        </p:blipFill>
        <p:spPr>
          <a:xfrm>
            <a:off x="4963466" y="790382"/>
            <a:ext cx="5506777" cy="5633531"/>
          </a:xfrm>
          <a:prstGeom prst="rect">
            <a:avLst/>
          </a:prstGeom>
        </p:spPr>
      </p:pic>
    </p:spTree>
    <p:extLst>
      <p:ext uri="{BB962C8B-B14F-4D97-AF65-F5344CB8AC3E}">
        <p14:creationId xmlns:p14="http://schemas.microsoft.com/office/powerpoint/2010/main" val="151108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E7ADA7-D199-447B-83C7-7FB0F7BF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7BDE25-3D6C-4A65-AE1F-17B3C31DC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6115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CD6E934-390A-4282-9C06-550879EA8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6115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207C480-2ED1-4822-91D1-C253F6887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5759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A62FAE06-6CFA-41A5-8807-43DD2423C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34570"/>
            <a:ext cx="11309338" cy="165668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4929704"/>
            <a:ext cx="10925008" cy="1245166"/>
          </a:xfrm>
        </p:spPr>
        <p:txBody>
          <a:bodyPr anchor="ctr">
            <a:normAutofit/>
          </a:bodyPr>
          <a:lstStyle/>
          <a:p>
            <a:r>
              <a:rPr lang="en-GB" dirty="0">
                <a:solidFill>
                  <a:srgbClr val="FFFEFF"/>
                </a:solidFill>
              </a:rPr>
              <a:t>First Iteration unbalanced</a:t>
            </a:r>
          </a:p>
        </p:txBody>
      </p:sp>
      <p:graphicFrame>
        <p:nvGraphicFramePr>
          <p:cNvPr id="14" name="Inhaltsplatzhalter 13"/>
          <p:cNvGraphicFramePr>
            <a:graphicFrameLocks noGrp="1"/>
          </p:cNvGraphicFramePr>
          <p:nvPr>
            <p:ph idx="1"/>
            <p:extLst>
              <p:ext uri="{D42A27DB-BD31-4B8C-83A1-F6EECF244321}">
                <p14:modId xmlns:p14="http://schemas.microsoft.com/office/powerpoint/2010/main" val="192370949"/>
              </p:ext>
            </p:extLst>
          </p:nvPr>
        </p:nvGraphicFramePr>
        <p:xfrm>
          <a:off x="581025" y="728488"/>
          <a:ext cx="11029950" cy="35602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946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C592B42C-58FA-4A86-86F9-BA64DFB5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AE81AC-D16D-497C-95C0-16E491F11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465720C-012A-4C28-8AA5-75E0C7CC2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0" y="453643"/>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2137993-2819-4F0D-9767-4F7C41F33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C9E8B1E-9FF3-4471-BF13-F774FD86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652" y="638175"/>
            <a:ext cx="3700760"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00218" y="1656292"/>
            <a:ext cx="3150659" cy="2085869"/>
          </a:xfrm>
        </p:spPr>
        <p:txBody>
          <a:bodyPr vert="horz" lIns="91440" tIns="45720" rIns="91440" bIns="45720" rtlCol="0" anchor="b">
            <a:normAutofit fontScale="90000"/>
          </a:bodyPr>
          <a:lstStyle/>
          <a:p>
            <a:r>
              <a:rPr lang="en-US" sz="3600" dirty="0">
                <a:solidFill>
                  <a:srgbClr val="FFFFFF"/>
                </a:solidFill>
              </a:rPr>
              <a:t>FIRST Iteration</a:t>
            </a:r>
            <a:br>
              <a:rPr lang="en-US" sz="3600" dirty="0">
                <a:solidFill>
                  <a:srgbClr val="FFFFFF"/>
                </a:solidFill>
              </a:rPr>
            </a:br>
            <a:br>
              <a:rPr lang="en-US" sz="3600" dirty="0">
                <a:solidFill>
                  <a:srgbClr val="FFFFFF"/>
                </a:solidFill>
              </a:rPr>
            </a:br>
            <a:r>
              <a:rPr lang="en-US" sz="3600" dirty="0">
                <a:solidFill>
                  <a:srgbClr val="FFFFFF"/>
                </a:solidFill>
              </a:rPr>
              <a:t>Balanced</a:t>
            </a:r>
            <a:br>
              <a:rPr lang="en-US" sz="3600" dirty="0">
                <a:solidFill>
                  <a:srgbClr val="FFFFFF"/>
                </a:solidFill>
              </a:rPr>
            </a:br>
            <a:endParaRPr lang="en-US" sz="3600" dirty="0">
              <a:solidFill>
                <a:srgbClr val="FFFFFF"/>
              </a:solidFill>
            </a:endParaRPr>
          </a:p>
        </p:txBody>
      </p:sp>
      <p:pic>
        <p:nvPicPr>
          <p:cNvPr id="5" name="Grafik 4">
            <a:extLst>
              <a:ext uri="{FF2B5EF4-FFF2-40B4-BE49-F238E27FC236}">
                <a16:creationId xmlns:a16="http://schemas.microsoft.com/office/drawing/2014/main" id="{F8F279C8-C007-D572-A96C-92768C257858}"/>
              </a:ext>
            </a:extLst>
          </p:cNvPr>
          <p:cNvPicPr>
            <a:picLocks noChangeAspect="1"/>
          </p:cNvPicPr>
          <p:nvPr/>
        </p:nvPicPr>
        <p:blipFill>
          <a:blip r:embed="rId3"/>
          <a:stretch>
            <a:fillRect/>
          </a:stretch>
        </p:blipFill>
        <p:spPr>
          <a:xfrm>
            <a:off x="5289554" y="738774"/>
            <a:ext cx="5059131" cy="5551191"/>
          </a:xfrm>
          <a:prstGeom prst="rect">
            <a:avLst/>
          </a:prstGeom>
        </p:spPr>
      </p:pic>
    </p:spTree>
    <p:extLst>
      <p:ext uri="{BB962C8B-B14F-4D97-AF65-F5344CB8AC3E}">
        <p14:creationId xmlns:p14="http://schemas.microsoft.com/office/powerpoint/2010/main" val="1387117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D3EF5146-0A37-42B3-AF51-CBFCE400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5264486"/>
            <a:ext cx="10883444" cy="958513"/>
          </a:xfrm>
        </p:spPr>
        <p:txBody>
          <a:bodyPr anchor="ctr">
            <a:normAutofit/>
          </a:bodyPr>
          <a:lstStyle/>
          <a:p>
            <a:r>
              <a:rPr lang="en-GB">
                <a:solidFill>
                  <a:srgbClr val="FFFEFF"/>
                </a:solidFill>
              </a:rPr>
              <a:t>First Iteration Balanced</a:t>
            </a:r>
          </a:p>
        </p:txBody>
      </p:sp>
      <p:sp>
        <p:nvSpPr>
          <p:cNvPr id="31" name="Rectangle 22">
            <a:extLst>
              <a:ext uri="{FF2B5EF4-FFF2-40B4-BE49-F238E27FC236}">
                <a16:creationId xmlns:a16="http://schemas.microsoft.com/office/drawing/2014/main" id="{D05C6BB3-F359-4E0C-B8DA-4CEA9EE8C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4">
            <a:extLst>
              <a:ext uri="{FF2B5EF4-FFF2-40B4-BE49-F238E27FC236}">
                <a16:creationId xmlns:a16="http://schemas.microsoft.com/office/drawing/2014/main" id="{E512FDBA-7374-4A50-B15C-1C421A40B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6">
            <a:extLst>
              <a:ext uri="{FF2B5EF4-FFF2-40B4-BE49-F238E27FC236}">
                <a16:creationId xmlns:a16="http://schemas.microsoft.com/office/drawing/2014/main" id="{799D451D-9C66-42CF-BC10-324A4F647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4" name="Inhaltsplatzhalter 13"/>
          <p:cNvGraphicFramePr>
            <a:graphicFrameLocks noGrp="1"/>
          </p:cNvGraphicFramePr>
          <p:nvPr>
            <p:ph idx="1"/>
            <p:extLst>
              <p:ext uri="{D42A27DB-BD31-4B8C-83A1-F6EECF244321}">
                <p14:modId xmlns:p14="http://schemas.microsoft.com/office/powerpoint/2010/main" val="3528307474"/>
              </p:ext>
            </p:extLst>
          </p:nvPr>
        </p:nvGraphicFramePr>
        <p:xfrm>
          <a:off x="642938" y="858445"/>
          <a:ext cx="10906125" cy="39612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392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Scope</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p:txBody>
          <a:bodyPr>
            <a:normAutofit fontScale="85000" lnSpcReduction="20000"/>
          </a:bodyPr>
          <a:lstStyle/>
          <a:p>
            <a:pPr algn="l"/>
            <a:r>
              <a:rPr lang="en-US" dirty="0"/>
              <a:t>Identify Possible top hits per region based on song features</a:t>
            </a:r>
            <a:endParaRPr lang="en-US" b="0" i="0" dirty="0">
              <a:solidFill>
                <a:srgbClr val="D1D5DB"/>
              </a:solidFill>
              <a:effectLst/>
              <a:latin typeface="Söhne"/>
            </a:endParaRPr>
          </a:p>
          <a:p>
            <a:pPr algn="l"/>
            <a:r>
              <a:rPr lang="en-US" b="0" i="0" dirty="0">
                <a:solidFill>
                  <a:schemeClr val="tx1"/>
                </a:solidFill>
                <a:effectLst/>
                <a:latin typeface="Söhne"/>
              </a:rPr>
              <a:t>Music plays a significant role in our lives, and with the rise of digital music platforms like Spotify, it has become easier than ever to access and discover new music. In this data science project, our goal is to identify the top hits per region based on song features using three Spotify datasets provided by Kaggle. The datasets are "Top Hits Spotify from 2000-2019" by </a:t>
            </a:r>
            <a:r>
              <a:rPr lang="en-US" b="0" i="0" dirty="0" err="1">
                <a:solidFill>
                  <a:schemeClr val="tx1"/>
                </a:solidFill>
                <a:effectLst/>
                <a:latin typeface="Söhne"/>
              </a:rPr>
              <a:t>Paradisejoy</a:t>
            </a:r>
            <a:r>
              <a:rPr lang="en-US" b="0" i="0" dirty="0">
                <a:solidFill>
                  <a:schemeClr val="tx1"/>
                </a:solidFill>
                <a:effectLst/>
                <a:latin typeface="Söhne"/>
              </a:rPr>
              <a:t>, "Spotify 12M Songs" by Rodolfo Figueroa, and "Spotify Chart Data" by J Freyberg.</a:t>
            </a:r>
          </a:p>
          <a:p>
            <a:pPr algn="l"/>
            <a:r>
              <a:rPr lang="en-US" b="0" i="0" dirty="0">
                <a:solidFill>
                  <a:schemeClr val="tx1"/>
                </a:solidFill>
                <a:effectLst/>
                <a:latin typeface="Söhne"/>
              </a:rPr>
              <a:t>By analyzing the song features such as tempo, danceability, energy, and others, we aim to understand the characteristics that make a song popular in a particular region. This information can be useful for music streaming platforms, record labels, and artists to make informed decisions about their music releases and marketing strategies.</a:t>
            </a:r>
          </a:p>
          <a:p>
            <a:pPr algn="l"/>
            <a:r>
              <a:rPr lang="en-US" b="0" i="0" dirty="0">
                <a:solidFill>
                  <a:schemeClr val="tx1"/>
                </a:solidFill>
                <a:effectLst/>
                <a:latin typeface="Söhne"/>
              </a:rPr>
              <a:t>In this project, we will perform exploratory data analysis to gain insights into the data, select the relevant features, build a machine learning model to predict the popularity of songs, and evaluate its performance. Finally, we will present the results and draw insights into the popularity of songs in different regions.</a:t>
            </a:r>
          </a:p>
          <a:p>
            <a:pPr algn="l"/>
            <a:r>
              <a:rPr lang="en-US" b="0" i="0" dirty="0">
                <a:solidFill>
                  <a:schemeClr val="tx1"/>
                </a:solidFill>
                <a:effectLst/>
                <a:latin typeface="Söhne"/>
              </a:rPr>
              <a:t>By the end of this project, we hope to gain a deeper understanding of the relationship between song features and regional popularity and to provide valuable insights that can help shape the future of the music industry.</a:t>
            </a:r>
          </a:p>
          <a:p>
            <a:endParaRPr lang="en-US" dirty="0"/>
          </a:p>
        </p:txBody>
      </p:sp>
    </p:spTree>
    <p:extLst>
      <p:ext uri="{BB962C8B-B14F-4D97-AF65-F5344CB8AC3E}">
        <p14:creationId xmlns:p14="http://schemas.microsoft.com/office/powerpoint/2010/main" val="3931396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Inhaltsplatzhalter 6">
            <a:extLst>
              <a:ext uri="{FF2B5EF4-FFF2-40B4-BE49-F238E27FC236}">
                <a16:creationId xmlns:a16="http://schemas.microsoft.com/office/drawing/2014/main" id="{5CB768A8-3FC4-4036-6F50-082305B03308}"/>
              </a:ext>
            </a:extLst>
          </p:cNvPr>
          <p:cNvPicPr>
            <a:picLocks noGrp="1" noChangeAspect="1"/>
          </p:cNvPicPr>
          <p:nvPr>
            <p:ph idx="1"/>
          </p:nvPr>
        </p:nvPicPr>
        <p:blipFill>
          <a:blip r:embed="rId2"/>
          <a:stretch>
            <a:fillRect/>
          </a:stretch>
        </p:blipFill>
        <p:spPr>
          <a:xfrm>
            <a:off x="2082218" y="874608"/>
            <a:ext cx="7997970" cy="3239177"/>
          </a:xfrm>
          <a:prstGeom prst="rect">
            <a:avLst/>
          </a:prstGeom>
        </p:spPr>
      </p:pic>
      <p:sp>
        <p:nvSpPr>
          <p:cNvPr id="28" name="Rectangle 27">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pPr>
              <a:lnSpc>
                <a:spcPct val="90000"/>
              </a:lnSpc>
            </a:pPr>
            <a:r>
              <a:rPr lang="en-US" sz="3300">
                <a:solidFill>
                  <a:srgbClr val="FFFFFF"/>
                </a:solidFill>
              </a:rPr>
              <a:t>Second Iteration</a:t>
            </a:r>
            <a:br>
              <a:rPr lang="en-US" sz="3300">
                <a:solidFill>
                  <a:srgbClr val="FFFFFF"/>
                </a:solidFill>
              </a:rPr>
            </a:br>
            <a:r>
              <a:rPr lang="en-US" sz="3300">
                <a:solidFill>
                  <a:srgbClr val="FFFFFF"/>
                </a:solidFill>
              </a:rPr>
              <a:t>Model Template -- Parameter Tuning</a:t>
            </a:r>
          </a:p>
        </p:txBody>
      </p:sp>
    </p:spTree>
    <p:extLst>
      <p:ext uri="{BB962C8B-B14F-4D97-AF65-F5344CB8AC3E}">
        <p14:creationId xmlns:p14="http://schemas.microsoft.com/office/powerpoint/2010/main" val="3558864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9" name="Rectangle 58">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62">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64">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5" name="Grafik 14">
            <a:extLst>
              <a:ext uri="{FF2B5EF4-FFF2-40B4-BE49-F238E27FC236}">
                <a16:creationId xmlns:a16="http://schemas.microsoft.com/office/drawing/2014/main" id="{4DEB3948-1527-16D0-B9D9-2E269B279834}"/>
              </a:ext>
            </a:extLst>
          </p:cNvPr>
          <p:cNvPicPr>
            <a:picLocks noChangeAspect="1"/>
          </p:cNvPicPr>
          <p:nvPr/>
        </p:nvPicPr>
        <p:blipFill>
          <a:blip r:embed="rId3"/>
          <a:stretch>
            <a:fillRect/>
          </a:stretch>
        </p:blipFill>
        <p:spPr>
          <a:xfrm>
            <a:off x="931166" y="1408564"/>
            <a:ext cx="6518800" cy="4335002"/>
          </a:xfrm>
          <a:prstGeom prst="rect">
            <a:avLst/>
          </a:prstGeom>
        </p:spPr>
      </p:pic>
      <p:sp>
        <p:nvSpPr>
          <p:cNvPr id="73" name="Rectangle 6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a:solidFill>
                  <a:srgbClr val="FFFFFF"/>
                </a:solidFill>
              </a:rPr>
              <a:t>Second Iteration </a:t>
            </a:r>
            <a:br>
              <a:rPr lang="en-US" sz="3600">
                <a:solidFill>
                  <a:srgbClr val="FFFFFF"/>
                </a:solidFill>
              </a:rPr>
            </a:br>
            <a:r>
              <a:rPr lang="en-US" sz="3600">
                <a:solidFill>
                  <a:srgbClr val="FFFFFF"/>
                </a:solidFill>
              </a:rPr>
              <a:t>Results After Training</a:t>
            </a:r>
          </a:p>
        </p:txBody>
      </p:sp>
    </p:spTree>
    <p:extLst>
      <p:ext uri="{BB962C8B-B14F-4D97-AF65-F5344CB8AC3E}">
        <p14:creationId xmlns:p14="http://schemas.microsoft.com/office/powerpoint/2010/main" val="2426989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42" name="Rectangle 1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0">
            <a:extLst>
              <a:ext uri="{FF2B5EF4-FFF2-40B4-BE49-F238E27FC236}">
                <a16:creationId xmlns:a16="http://schemas.microsoft.com/office/drawing/2014/main" id="{8C2840C6-6494-4E12-A428-2012DA7DD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CF5084D-B617-4011-8406-A93B64723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8797"/>
            <a:ext cx="5009388" cy="57817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81872" y="1204126"/>
            <a:ext cx="4476811" cy="3358833"/>
          </a:xfrm>
        </p:spPr>
        <p:txBody>
          <a:bodyPr vert="horz" lIns="91440" tIns="45720" rIns="91440" bIns="45720" rtlCol="0" anchor="b">
            <a:normAutofit/>
          </a:bodyPr>
          <a:lstStyle/>
          <a:p>
            <a:r>
              <a:rPr lang="en-US" sz="4000" dirty="0">
                <a:solidFill>
                  <a:srgbClr val="FFFFFF"/>
                </a:solidFill>
              </a:rPr>
              <a:t>Second Iteration</a:t>
            </a:r>
            <a:br>
              <a:rPr lang="en-US" sz="4000" dirty="0">
                <a:solidFill>
                  <a:srgbClr val="FFFFFF"/>
                </a:solidFill>
              </a:rPr>
            </a:br>
            <a:r>
              <a:rPr lang="en-US" sz="4000" dirty="0">
                <a:solidFill>
                  <a:srgbClr val="FFFFFF"/>
                </a:solidFill>
              </a:rPr>
              <a:t>Model Template -- Ensembles</a:t>
            </a:r>
          </a:p>
        </p:txBody>
      </p:sp>
      <p:pic>
        <p:nvPicPr>
          <p:cNvPr id="6" name="Inhaltsplatzhalter 5">
            <a:extLst>
              <a:ext uri="{FF2B5EF4-FFF2-40B4-BE49-F238E27FC236}">
                <a16:creationId xmlns:a16="http://schemas.microsoft.com/office/drawing/2014/main" id="{B88ED279-C1D1-2BED-99E9-87C16235764F}"/>
              </a:ext>
            </a:extLst>
          </p:cNvPr>
          <p:cNvPicPr>
            <a:picLocks noGrp="1" noChangeAspect="1"/>
          </p:cNvPicPr>
          <p:nvPr>
            <p:ph idx="1"/>
          </p:nvPr>
        </p:nvPicPr>
        <p:blipFill>
          <a:blip r:embed="rId2"/>
          <a:stretch>
            <a:fillRect/>
          </a:stretch>
        </p:blipFill>
        <p:spPr>
          <a:xfrm>
            <a:off x="6095999" y="1000079"/>
            <a:ext cx="5433917" cy="4999203"/>
          </a:xfrm>
          <a:prstGeom prst="rect">
            <a:avLst/>
          </a:prstGeom>
        </p:spPr>
      </p:pic>
    </p:spTree>
    <p:extLst>
      <p:ext uri="{BB962C8B-B14F-4D97-AF65-F5344CB8AC3E}">
        <p14:creationId xmlns:p14="http://schemas.microsoft.com/office/powerpoint/2010/main" val="1576359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2" name="Rectangle 51">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55" name="Rectangle 54">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Second Iteration </a:t>
            </a:r>
            <a:br>
              <a:rPr lang="en-US" sz="3600" dirty="0">
                <a:solidFill>
                  <a:srgbClr val="FFFFFF"/>
                </a:solidFill>
              </a:rPr>
            </a:br>
            <a:r>
              <a:rPr lang="en-US" sz="3600" dirty="0">
                <a:solidFill>
                  <a:srgbClr val="FFFFFF"/>
                </a:solidFill>
              </a:rPr>
              <a:t>Modeling Result – ROC unbalanced</a:t>
            </a:r>
            <a:br>
              <a:rPr lang="en-US" sz="3600" dirty="0">
                <a:solidFill>
                  <a:srgbClr val="FFFFFF"/>
                </a:solidFill>
              </a:rPr>
            </a:br>
            <a:endParaRPr lang="en-US" sz="3600" dirty="0">
              <a:solidFill>
                <a:srgbClr val="FFFFFF"/>
              </a:solidFill>
            </a:endParaRPr>
          </a:p>
        </p:txBody>
      </p:sp>
      <p:pic>
        <p:nvPicPr>
          <p:cNvPr id="8" name="Inhaltsplatzhalter 7">
            <a:extLst>
              <a:ext uri="{FF2B5EF4-FFF2-40B4-BE49-F238E27FC236}">
                <a16:creationId xmlns:a16="http://schemas.microsoft.com/office/drawing/2014/main" id="{AAF545FD-6E59-DE4A-6C35-8411C55BB378}"/>
              </a:ext>
            </a:extLst>
          </p:cNvPr>
          <p:cNvPicPr>
            <a:picLocks noGrp="1" noChangeAspect="1"/>
          </p:cNvPicPr>
          <p:nvPr>
            <p:ph idx="1"/>
          </p:nvPr>
        </p:nvPicPr>
        <p:blipFill>
          <a:blip r:embed="rId3"/>
          <a:stretch>
            <a:fillRect/>
          </a:stretch>
        </p:blipFill>
        <p:spPr>
          <a:xfrm>
            <a:off x="4765053" y="1421511"/>
            <a:ext cx="6764864" cy="3991269"/>
          </a:xfrm>
          <a:prstGeom prst="rect">
            <a:avLst/>
          </a:prstGeom>
        </p:spPr>
      </p:pic>
    </p:spTree>
    <p:extLst>
      <p:ext uri="{BB962C8B-B14F-4D97-AF65-F5344CB8AC3E}">
        <p14:creationId xmlns:p14="http://schemas.microsoft.com/office/powerpoint/2010/main" val="2457033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8" name="Rectangle 37">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Second Iteration </a:t>
            </a:r>
            <a:br>
              <a:rPr lang="en-US" sz="3600" dirty="0">
                <a:solidFill>
                  <a:srgbClr val="FFFFFF"/>
                </a:solidFill>
              </a:rPr>
            </a:br>
            <a:r>
              <a:rPr lang="en-US" sz="3600" dirty="0">
                <a:solidFill>
                  <a:srgbClr val="FFFFFF"/>
                </a:solidFill>
              </a:rPr>
              <a:t>Modeling Result – ROC Balanced</a:t>
            </a:r>
            <a:br>
              <a:rPr lang="en-US" sz="3600" dirty="0">
                <a:solidFill>
                  <a:srgbClr val="FFFFFF"/>
                </a:solidFill>
              </a:rPr>
            </a:br>
            <a:endParaRPr lang="en-US" sz="3600" dirty="0">
              <a:solidFill>
                <a:srgbClr val="FFFFFF"/>
              </a:solidFill>
            </a:endParaRPr>
          </a:p>
        </p:txBody>
      </p:sp>
      <p:pic>
        <p:nvPicPr>
          <p:cNvPr id="6" name="Inhaltsplatzhalter 5">
            <a:extLst>
              <a:ext uri="{FF2B5EF4-FFF2-40B4-BE49-F238E27FC236}">
                <a16:creationId xmlns:a16="http://schemas.microsoft.com/office/drawing/2014/main" id="{ECD5BB94-0381-5599-B6D7-52DC168B93A5}"/>
              </a:ext>
            </a:extLst>
          </p:cNvPr>
          <p:cNvPicPr>
            <a:picLocks noGrp="1" noChangeAspect="1"/>
          </p:cNvPicPr>
          <p:nvPr>
            <p:ph idx="1"/>
          </p:nvPr>
        </p:nvPicPr>
        <p:blipFill>
          <a:blip r:embed="rId3"/>
          <a:stretch>
            <a:fillRect/>
          </a:stretch>
        </p:blipFill>
        <p:spPr>
          <a:xfrm>
            <a:off x="4526886" y="665547"/>
            <a:ext cx="7030521" cy="4847547"/>
          </a:xfrm>
        </p:spPr>
      </p:pic>
    </p:spTree>
    <p:extLst>
      <p:ext uri="{BB962C8B-B14F-4D97-AF65-F5344CB8AC3E}">
        <p14:creationId xmlns:p14="http://schemas.microsoft.com/office/powerpoint/2010/main" val="201829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E7ADA7-D199-447B-83C7-7FB0F7BF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7BDE25-3D6C-4A65-AE1F-17B3C31DC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6115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CD6E934-390A-4282-9C06-550879EA8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6115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207C480-2ED1-4822-91D1-C253F6887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5759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A62FAE06-6CFA-41A5-8807-43DD2423C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34570"/>
            <a:ext cx="11309338" cy="165668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4929704"/>
            <a:ext cx="10925008" cy="1245166"/>
          </a:xfrm>
        </p:spPr>
        <p:txBody>
          <a:bodyPr anchor="ctr">
            <a:normAutofit/>
          </a:bodyPr>
          <a:lstStyle/>
          <a:p>
            <a:r>
              <a:rPr lang="en-GB" dirty="0">
                <a:solidFill>
                  <a:srgbClr val="FFFEFF"/>
                </a:solidFill>
              </a:rPr>
              <a:t>Second Iteration Balanced Model Results</a:t>
            </a:r>
          </a:p>
        </p:txBody>
      </p:sp>
      <p:graphicFrame>
        <p:nvGraphicFramePr>
          <p:cNvPr id="14" name="Inhaltsplatzhalter 13"/>
          <p:cNvGraphicFramePr>
            <a:graphicFrameLocks noGrp="1"/>
          </p:cNvGraphicFramePr>
          <p:nvPr>
            <p:ph idx="1"/>
            <p:extLst>
              <p:ext uri="{D42A27DB-BD31-4B8C-83A1-F6EECF244321}">
                <p14:modId xmlns:p14="http://schemas.microsoft.com/office/powerpoint/2010/main" val="509508084"/>
              </p:ext>
            </p:extLst>
          </p:nvPr>
        </p:nvGraphicFramePr>
        <p:xfrm>
          <a:off x="581025" y="728488"/>
          <a:ext cx="11029950" cy="35602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595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Inhaltsplatzhalter 13"/>
          <p:cNvGraphicFramePr>
            <a:graphicFrameLocks noGrp="1"/>
          </p:cNvGraphicFramePr>
          <p:nvPr>
            <p:ph idx="1"/>
            <p:extLst>
              <p:ext uri="{D42A27DB-BD31-4B8C-83A1-F6EECF244321}">
                <p14:modId xmlns:p14="http://schemas.microsoft.com/office/powerpoint/2010/main" val="2198970807"/>
              </p:ext>
            </p:extLst>
          </p:nvPr>
        </p:nvGraphicFramePr>
        <p:xfrm>
          <a:off x="581025" y="1071797"/>
          <a:ext cx="11029950" cy="50840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4598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Inhaltsplatzhalter 13"/>
          <p:cNvGraphicFramePr>
            <a:graphicFrameLocks noGrp="1"/>
          </p:cNvGraphicFramePr>
          <p:nvPr>
            <p:ph idx="1"/>
            <p:extLst>
              <p:ext uri="{D42A27DB-BD31-4B8C-83A1-F6EECF244321}">
                <p14:modId xmlns:p14="http://schemas.microsoft.com/office/powerpoint/2010/main" val="3973856876"/>
              </p:ext>
            </p:extLst>
          </p:nvPr>
        </p:nvGraphicFramePr>
        <p:xfrm>
          <a:off x="581025" y="374753"/>
          <a:ext cx="11029950" cy="75550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16949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3811270365"/>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a:t>Goals</a:t>
                      </a:r>
                      <a:endParaRPr lang="en-US" sz="2800" noProof="0" dirty="0"/>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a:t>Predict Song Popularity (&gt;90%)</a:t>
                      </a:r>
                      <a:endParaRPr lang="en-US" sz="1600" noProof="0" dirty="0"/>
                    </a:p>
                  </a:txBody>
                  <a:tcPr marL="167640" marR="167640" marT="83820" marB="83820" anchor="ctr"/>
                </a:tc>
                <a:tc>
                  <a:txBody>
                    <a:bodyPr/>
                    <a:lstStyle/>
                    <a:p>
                      <a:r>
                        <a:rPr lang="en-US" sz="1600" noProof="0"/>
                        <a:t>SF Developer Application Programming Interface</a:t>
                      </a:r>
                      <a:endParaRPr lang="en-US" sz="1600" noProof="0" dirty="0"/>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a:t>KNN, Random Forest, Gradient Boosted Trees, Logistic Regr.</a:t>
                      </a:r>
                      <a:endParaRPr lang="en-US" sz="1600" noProof="0" dirty="0"/>
                    </a:p>
                  </a:txBody>
                  <a:tcPr marL="167640" marR="167640" marT="83820" marB="83820" anchor="ctr"/>
                </a:tc>
                <a:tc>
                  <a:txBody>
                    <a:bodyPr/>
                    <a:lstStyle/>
                    <a:p>
                      <a:r>
                        <a:rPr lang="en-US" sz="1600" noProof="0"/>
                        <a:t>Max. 72% Accuracy</a:t>
                      </a:r>
                      <a:endParaRPr lang="en-US" sz="1600" noProof="0" dirty="0"/>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a:t>Predict Hit in Billboard Hot 100</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Million Song Data Set (MSD), SF  API (Extra)</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a:t>
                      </a:r>
                      <a:r>
                        <a:rPr lang="en-US" sz="1600" dirty="0" err="1"/>
                        <a:t>Tiem</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a:t>Low Explanatory Power</a:t>
                      </a:r>
                      <a:endParaRPr lang="en-US" sz="1600" noProof="0" dirty="0"/>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Determine Features of Successful Playlists</a:t>
                      </a:r>
                      <a:endParaRPr lang="en-US" sz="1600" noProof="0" dirty="0"/>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a:t>Intimacy, Focus &amp; Variety</a:t>
                      </a:r>
                      <a:endParaRPr lang="en-US" sz="1600" noProof="0" dirty="0"/>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Decision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AA351360-A968-4C46-99F6-032A8D975217}"/>
              </a:ext>
            </a:extLst>
          </p:cNvPr>
          <p:cNvSpPr>
            <a:spLocks noGrp="1"/>
          </p:cNvSpPr>
          <p:nvPr>
            <p:ph idx="1"/>
          </p:nvPr>
        </p:nvSpPr>
        <p:spPr>
          <a:xfrm>
            <a:off x="609906" y="2340864"/>
            <a:ext cx="3568661" cy="3634486"/>
          </a:xfrm>
        </p:spPr>
        <p:txBody>
          <a:bodyPr>
            <a:normAutofit/>
          </a:bodyPr>
          <a:lstStyle/>
          <a:p>
            <a:r>
              <a:rPr lang="en-US" dirty="0"/>
              <a:t>Multiple Approaches</a:t>
            </a:r>
          </a:p>
          <a:p>
            <a:endParaRPr lang="en-US" dirty="0"/>
          </a:p>
          <a:p>
            <a:r>
              <a:rPr lang="en-US" dirty="0"/>
              <a:t>Different Goals &amp; </a:t>
            </a:r>
            <a:br>
              <a:rPr lang="en-US" dirty="0"/>
            </a:br>
            <a:r>
              <a:rPr lang="en-US" dirty="0"/>
              <a:t>Data Input</a:t>
            </a:r>
          </a:p>
          <a:p>
            <a:endParaRPr lang="en-US" dirty="0"/>
          </a:p>
          <a:p>
            <a:r>
              <a:rPr lang="en-US" dirty="0"/>
              <a:t>Different Results</a:t>
            </a:r>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50300671"/>
              </p:ext>
            </p:extLst>
          </p:nvPr>
        </p:nvGraphicFramePr>
        <p:xfrm>
          <a:off x="4497121" y="702155"/>
          <a:ext cx="7545355" cy="6010656"/>
        </p:xfrm>
        <a:graphic>
          <a:graphicData uri="http://schemas.openxmlformats.org/drawingml/2006/table">
            <a:tbl>
              <a:tblPr firstRow="1" bandRow="1">
                <a:tableStyleId>{5C22544A-7EE6-4342-B048-85BDC9FD1C3A}</a:tableStyleId>
              </a:tblPr>
              <a:tblGrid>
                <a:gridCol w="2689953">
                  <a:extLst>
                    <a:ext uri="{9D8B030D-6E8A-4147-A177-3AD203B41FA5}">
                      <a16:colId xmlns:a16="http://schemas.microsoft.com/office/drawing/2014/main" val="238196901"/>
                    </a:ext>
                  </a:extLst>
                </a:gridCol>
                <a:gridCol w="2427701">
                  <a:extLst>
                    <a:ext uri="{9D8B030D-6E8A-4147-A177-3AD203B41FA5}">
                      <a16:colId xmlns:a16="http://schemas.microsoft.com/office/drawing/2014/main" val="3632645385"/>
                    </a:ext>
                  </a:extLst>
                </a:gridCol>
                <a:gridCol w="2427701">
                  <a:extLst>
                    <a:ext uri="{9D8B030D-6E8A-4147-A177-3AD203B41FA5}">
                      <a16:colId xmlns:a16="http://schemas.microsoft.com/office/drawing/2014/main" val="3916790586"/>
                    </a:ext>
                  </a:extLst>
                </a:gridCol>
              </a:tblGrid>
              <a:tr h="737616">
                <a:tc>
                  <a:txBody>
                    <a:bodyPr/>
                    <a:lstStyle/>
                    <a:p>
                      <a:r>
                        <a:rPr lang="en-US" sz="3300" noProof="0" dirty="0"/>
                        <a:t>Goals</a:t>
                      </a:r>
                    </a:p>
                  </a:txBody>
                  <a:tcPr marL="167640" marR="167640" marT="83820" marB="83820"/>
                </a:tc>
                <a:tc>
                  <a:txBody>
                    <a:bodyPr/>
                    <a:lstStyle/>
                    <a:p>
                      <a:r>
                        <a:rPr lang="en-US" sz="3300" noProof="0"/>
                        <a:t>Input</a:t>
                      </a:r>
                    </a:p>
                  </a:txBody>
                  <a:tcPr marL="167640" marR="167640" marT="83820" marB="83820"/>
                </a:tc>
                <a:tc>
                  <a:txBody>
                    <a:bodyPr/>
                    <a:lstStyle/>
                    <a:p>
                      <a:r>
                        <a:rPr lang="en-US" sz="3300" noProof="0" dirty="0"/>
                        <a:t>Result</a:t>
                      </a:r>
                    </a:p>
                  </a:txBody>
                  <a:tcPr marL="167640" marR="167640" marT="83820" marB="83820"/>
                </a:tc>
                <a:extLst>
                  <a:ext uri="{0D108BD9-81ED-4DB2-BD59-A6C34878D82A}">
                    <a16:rowId xmlns:a16="http://schemas.microsoft.com/office/drawing/2014/main" val="1551240089"/>
                  </a:ext>
                </a:extLst>
              </a:tr>
              <a:tr h="838200">
                <a:tc>
                  <a:txBody>
                    <a:bodyPr/>
                    <a:lstStyle/>
                    <a:p>
                      <a:r>
                        <a:rPr lang="en-US" sz="2000" noProof="0" dirty="0"/>
                        <a:t>Predict Song Popularity (&gt;90%)</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Max. 72% Accuracy</a:t>
                      </a:r>
                    </a:p>
                  </a:txBody>
                  <a:tcPr marL="167640" marR="167640" marT="83820" marB="83820" anchor="ctr"/>
                </a:tc>
                <a:extLst>
                  <a:ext uri="{0D108BD9-81ED-4DB2-BD59-A6C34878D82A}">
                    <a16:rowId xmlns:a16="http://schemas.microsoft.com/office/drawing/2014/main" val="2333175254"/>
                  </a:ext>
                </a:extLst>
              </a:tr>
              <a:tr h="838200">
                <a:tc>
                  <a:txBody>
                    <a:bodyPr/>
                    <a:lstStyle/>
                    <a:p>
                      <a:r>
                        <a:rPr lang="en-US" sz="20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 &amp; Million Song Data Set (MSD)</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69 - 77% Accuracy</a:t>
                      </a:r>
                      <a:br>
                        <a:rPr lang="en-US" sz="2000" noProof="0" dirty="0"/>
                      </a:br>
                      <a:r>
                        <a:rPr lang="en-US" sz="2000" noProof="0" dirty="0"/>
                        <a:t>81 – 89% Accuracy</a:t>
                      </a:r>
                    </a:p>
                  </a:txBody>
                  <a:tcPr marL="167640" marR="167640" marT="83820" marB="83820" anchor="ctr"/>
                </a:tc>
                <a:extLst>
                  <a:ext uri="{0D108BD9-81ED-4DB2-BD59-A6C34878D82A}">
                    <a16:rowId xmlns:a16="http://schemas.microsoft.com/office/drawing/2014/main" val="3422675867"/>
                  </a:ext>
                </a:extLst>
              </a:tr>
              <a:tr h="838200">
                <a:tc>
                  <a:txBody>
                    <a:bodyPr/>
                    <a:lstStyle/>
                    <a:p>
                      <a:r>
                        <a:rPr lang="en-US" sz="20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txBody>
                  <a:tcPr marL="167640" marR="167640" marT="83820" marB="83820" anchor="ctr"/>
                </a:tc>
                <a:tc>
                  <a:txBody>
                    <a:bodyPr/>
                    <a:lstStyle/>
                    <a:p>
                      <a:r>
                        <a:rPr lang="en-US" sz="2000" noProof="0" dirty="0"/>
                        <a:t>Low Explanatory Power</a:t>
                      </a:r>
                    </a:p>
                  </a:txBody>
                  <a:tcPr marL="167640" marR="167640" marT="83820" marB="83820" anchor="ctr"/>
                </a:tc>
                <a:extLst>
                  <a:ext uri="{0D108BD9-81ED-4DB2-BD59-A6C34878D82A}">
                    <a16:rowId xmlns:a16="http://schemas.microsoft.com/office/drawing/2014/main" val="4292982442"/>
                  </a:ext>
                </a:extLst>
              </a:tr>
              <a:tr h="838200">
                <a:tc>
                  <a:txBody>
                    <a:bodyPr/>
                    <a:lstStyle/>
                    <a:p>
                      <a:r>
                        <a:rPr lang="en-US" sz="2000" noProof="0" dirty="0"/>
                        <a:t>Determine Variation of Attributes to Popularity</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Mixed Explanatory Power</a:t>
                      </a:r>
                    </a:p>
                  </a:txBody>
                  <a:tcPr marL="167640" marR="167640" marT="83820" marB="83820" anchor="ctr"/>
                </a:tc>
                <a:extLst>
                  <a:ext uri="{0D108BD9-81ED-4DB2-BD59-A6C34878D82A}">
                    <a16:rowId xmlns:a16="http://schemas.microsoft.com/office/drawing/2014/main" val="2853136905"/>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Determine Features of Successful Playlists</a:t>
                      </a:r>
                    </a:p>
                  </a:txBody>
                  <a:tcPr marL="167640" marR="167640" marT="83820" marB="83820" anchor="ctr"/>
                </a:tc>
                <a:tc>
                  <a:txBody>
                    <a:bodyPr/>
                    <a:lstStyle/>
                    <a:p>
                      <a:r>
                        <a:rPr lang="en-US" sz="2000" noProof="0" dirty="0"/>
                        <a:t>Spotify API &amp; Surveys</a:t>
                      </a:r>
                    </a:p>
                  </a:txBody>
                  <a:tcPr marL="167640" marR="167640" marT="83820" marB="83820" anchor="ctr"/>
                </a:tc>
                <a:tc>
                  <a:txBody>
                    <a:bodyPr/>
                    <a:lstStyle/>
                    <a:p>
                      <a:r>
                        <a:rPr lang="en-US" sz="2000" noProof="0" dirty="0"/>
                        <a:t>Intimacy, Focus &amp; Variety</a:t>
                      </a:r>
                    </a:p>
                  </a:txBody>
                  <a:tcPr marL="167640" marR="167640" marT="83820" marB="83820" anchor="ctr"/>
                </a:tc>
                <a:extLst>
                  <a:ext uri="{0D108BD9-81ED-4DB2-BD59-A6C34878D82A}">
                    <a16:rowId xmlns:a16="http://schemas.microsoft.com/office/drawing/2014/main" val="1272218878"/>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Characterize Trendy Music Clusters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p>
                      <a:endParaRPr lang="en-US" sz="2000" noProof="0" dirty="0"/>
                    </a:p>
                  </a:txBody>
                  <a:tcPr marL="167640" marR="167640" marT="83820" marB="83820" anchor="ctr"/>
                </a:tc>
                <a:tc>
                  <a:txBody>
                    <a:bodyPr/>
                    <a:lstStyle/>
                    <a:p>
                      <a:r>
                        <a:rPr lang="en-US" sz="20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4961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Imbalanced Attributes</a:t>
            </a:r>
          </a:p>
        </p:txBody>
      </p:sp>
      <p:pic>
        <p:nvPicPr>
          <p:cNvPr id="3" name="Inhaltsplatzhalter 2">
            <a:extLst>
              <a:ext uri="{FF2B5EF4-FFF2-40B4-BE49-F238E27FC236}">
                <a16:creationId xmlns:a16="http://schemas.microsoft.com/office/drawing/2014/main" id="{FB6AFB61-787C-45EC-9B7A-E62800ED1BE5}"/>
              </a:ext>
            </a:extLst>
          </p:cNvPr>
          <p:cNvPicPr>
            <a:picLocks noGrp="1" noChangeAspect="1"/>
          </p:cNvPicPr>
          <p:nvPr>
            <p:ph idx="1"/>
          </p:nvPr>
        </p:nvPicPr>
        <p:blipFill>
          <a:blip r:embed="rId2"/>
          <a:stretch>
            <a:fillRect/>
          </a:stretch>
        </p:blipFill>
        <p:spPr>
          <a:xfrm>
            <a:off x="3217369" y="1890876"/>
            <a:ext cx="5757262" cy="4837996"/>
          </a:xfrm>
          <a:prstGeom prst="rect">
            <a:avLst/>
          </a:prstGeom>
        </p:spPr>
      </p:pic>
    </p:spTree>
    <p:extLst>
      <p:ext uri="{BB962C8B-B14F-4D97-AF65-F5344CB8AC3E}">
        <p14:creationId xmlns:p14="http://schemas.microsoft.com/office/powerpoint/2010/main" val="338551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Remaining Attributes</a:t>
            </a:r>
          </a:p>
        </p:txBody>
      </p:sp>
      <p:pic>
        <p:nvPicPr>
          <p:cNvPr id="4" name="Inhaltsplatzhalter 3">
            <a:extLst>
              <a:ext uri="{FF2B5EF4-FFF2-40B4-BE49-F238E27FC236}">
                <a16:creationId xmlns:a16="http://schemas.microsoft.com/office/drawing/2014/main" id="{293B326B-6028-4BEF-8167-4383F16F4DDF}"/>
              </a:ext>
            </a:extLst>
          </p:cNvPr>
          <p:cNvPicPr>
            <a:picLocks noGrp="1" noChangeAspect="1"/>
          </p:cNvPicPr>
          <p:nvPr>
            <p:ph idx="1"/>
          </p:nvPr>
        </p:nvPicPr>
        <p:blipFill>
          <a:blip r:embed="rId2"/>
          <a:stretch>
            <a:fillRect/>
          </a:stretch>
        </p:blipFill>
        <p:spPr>
          <a:xfrm>
            <a:off x="3455234" y="1890876"/>
            <a:ext cx="5281532" cy="4629845"/>
          </a:xfrm>
          <a:prstGeom prst="rect">
            <a:avLst/>
          </a:prstGeom>
        </p:spPr>
      </p:pic>
    </p:spTree>
    <p:extLst>
      <p:ext uri="{BB962C8B-B14F-4D97-AF65-F5344CB8AC3E}">
        <p14:creationId xmlns:p14="http://schemas.microsoft.com/office/powerpoint/2010/main" val="2154687140"/>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1391</Words>
  <Application>Microsoft Office PowerPoint</Application>
  <PresentationFormat>Breitbild</PresentationFormat>
  <Paragraphs>170</Paragraphs>
  <Slides>27</Slides>
  <Notes>15</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27</vt:i4>
      </vt:variant>
    </vt:vector>
  </HeadingPairs>
  <TitlesOfParts>
    <vt:vector size="34" baseType="lpstr">
      <vt:lpstr>-apple-system</vt:lpstr>
      <vt:lpstr>Calibri</vt:lpstr>
      <vt:lpstr>Roboto</vt:lpstr>
      <vt:lpstr>Söhne</vt:lpstr>
      <vt:lpstr>Tw Cen MT</vt:lpstr>
      <vt:lpstr>Wingdings 2</vt:lpstr>
      <vt:lpstr>DividendVTI</vt:lpstr>
      <vt:lpstr>TOP Hit Prediction</vt:lpstr>
      <vt:lpstr>Scope</vt:lpstr>
      <vt:lpstr>PowerPoint-Präsentation</vt:lpstr>
      <vt:lpstr>Domain Exploration - Hit Song Science</vt:lpstr>
      <vt:lpstr>Domain Exploration – Previous Data Science Projects</vt:lpstr>
      <vt:lpstr>Domain Exploration</vt:lpstr>
      <vt:lpstr>Domain Exploration – Previous Data Science Projects</vt:lpstr>
      <vt:lpstr>FP Growth – Imbalanced Attributes</vt:lpstr>
      <vt:lpstr>FP Growth – Remaining Attributes</vt:lpstr>
      <vt:lpstr>FP Growth – Binning Result</vt:lpstr>
      <vt:lpstr>FP Growth – ProcesS</vt:lpstr>
      <vt:lpstr>FP Growth – Result</vt:lpstr>
      <vt:lpstr>FP Growth – Result (TRUE) (First Round)</vt:lpstr>
      <vt:lpstr>FP Growth – Result (TRUE) (Second Round)</vt:lpstr>
      <vt:lpstr>FP Growth – Result (False)</vt:lpstr>
      <vt:lpstr>FIRST Iteration  Unbalanced </vt:lpstr>
      <vt:lpstr>First Iteration unbalanced</vt:lpstr>
      <vt:lpstr>FIRST Iteration  Balanced </vt:lpstr>
      <vt:lpstr>First Iteration Balanced</vt:lpstr>
      <vt:lpstr>Second Iteration Model Template -- Parameter Tuning</vt:lpstr>
      <vt:lpstr>Second Iteration  Results After Training</vt:lpstr>
      <vt:lpstr>Second Iteration Model Template -- Ensembles</vt:lpstr>
      <vt:lpstr>Second Iteration  Modeling Result – ROC unbalanced </vt:lpstr>
      <vt:lpstr>Second Iteration  Modeling Result – ROC Balanced </vt:lpstr>
      <vt:lpstr>Second Iteration Balanced Model Results</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Weiss, Sven</cp:lastModifiedBy>
  <cp:revision>199</cp:revision>
  <dcterms:created xsi:type="dcterms:W3CDTF">2023-02-02T14:31:12Z</dcterms:created>
  <dcterms:modified xsi:type="dcterms:W3CDTF">2023-03-12T13:50:22Z</dcterms:modified>
</cp:coreProperties>
</file>