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76" r:id="rId2"/>
    <p:sldId id="257" r:id="rId3"/>
    <p:sldId id="261" r:id="rId4"/>
    <p:sldId id="258" r:id="rId5"/>
    <p:sldId id="277" r:id="rId6"/>
    <p:sldId id="259" r:id="rId7"/>
    <p:sldId id="262" r:id="rId8"/>
    <p:sldId id="260" r:id="rId9"/>
    <p:sldId id="265" r:id="rId10"/>
    <p:sldId id="266" r:id="rId11"/>
    <p:sldId id="268" r:id="rId12"/>
    <p:sldId id="269" r:id="rId13"/>
    <p:sldId id="271" r:id="rId14"/>
    <p:sldId id="270" r:id="rId15"/>
    <p:sldId id="272" r:id="rId16"/>
    <p:sldId id="274" r:id="rId17"/>
    <p:sldId id="27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4" d="100"/>
          <a:sy n="104" d="100"/>
        </p:scale>
        <p:origin x="132" y="252"/>
      </p:cViewPr>
      <p:guideLst/>
    </p:cSldViewPr>
  </p:slideViewPr>
  <p:notesTextViewPr>
    <p:cViewPr>
      <p:scale>
        <a:sx n="1" d="1"/>
        <a:sy n="1" d="1"/>
      </p:scale>
      <p:origin x="0" y="0"/>
    </p:cViewPr>
  </p:notesTextViewPr>
  <p:notesViewPr>
    <p:cSldViewPr snapToGrid="0">
      <p:cViewPr varScale="1">
        <p:scale>
          <a:sx n="84" d="100"/>
          <a:sy n="84" d="100"/>
        </p:scale>
        <p:origin x="391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7C7899-CF9E-4155-80CE-633F715D17F8}"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5572D91E-0678-403F-A820-426B729C3B28}">
      <dgm:prSet/>
      <dgm:spPr/>
      <dgm:t>
        <a:bodyPr/>
        <a:lstStyle/>
        <a:p>
          <a:r>
            <a:rPr lang="en-US"/>
            <a:t>Daten</a:t>
          </a:r>
        </a:p>
      </dgm:t>
    </dgm:pt>
    <dgm:pt modelId="{18F7045D-181D-4747-B471-895F65E26298}" type="parTrans" cxnId="{1F660C10-BADA-45AD-9C3B-1E56179879BB}">
      <dgm:prSet/>
      <dgm:spPr/>
      <dgm:t>
        <a:bodyPr/>
        <a:lstStyle/>
        <a:p>
          <a:endParaRPr lang="en-US"/>
        </a:p>
      </dgm:t>
    </dgm:pt>
    <dgm:pt modelId="{35F2360A-148E-43D1-ABFF-5378C98A3776}" type="sibTrans" cxnId="{1F660C10-BADA-45AD-9C3B-1E56179879BB}">
      <dgm:prSet/>
      <dgm:spPr/>
      <dgm:t>
        <a:bodyPr/>
        <a:lstStyle/>
        <a:p>
          <a:endParaRPr lang="en-US"/>
        </a:p>
      </dgm:t>
    </dgm:pt>
    <dgm:pt modelId="{8E333811-3449-403E-B257-1AFAA9370F59}">
      <dgm:prSet/>
      <dgm:spPr/>
      <dgm:t>
        <a:bodyPr/>
        <a:lstStyle/>
        <a:p>
          <a:r>
            <a:rPr lang="en-US" dirty="0"/>
            <a:t>Exploration</a:t>
          </a:r>
        </a:p>
      </dgm:t>
    </dgm:pt>
    <dgm:pt modelId="{231F5BA6-399C-4BC7-B5EE-26CDC69E0F4A}" type="parTrans" cxnId="{F755B2E0-CEC0-4747-A713-724195CF5880}">
      <dgm:prSet/>
      <dgm:spPr/>
      <dgm:t>
        <a:bodyPr/>
        <a:lstStyle/>
        <a:p>
          <a:endParaRPr lang="en-US"/>
        </a:p>
      </dgm:t>
    </dgm:pt>
    <dgm:pt modelId="{8E81BC3D-A1DD-46C8-86CD-79B854982CC2}" type="sibTrans" cxnId="{F755B2E0-CEC0-4747-A713-724195CF5880}">
      <dgm:prSet/>
      <dgm:spPr/>
      <dgm:t>
        <a:bodyPr/>
        <a:lstStyle/>
        <a:p>
          <a:endParaRPr lang="en-US"/>
        </a:p>
      </dgm:t>
    </dgm:pt>
    <dgm:pt modelId="{510263AC-4EF6-4E2A-BE31-011E2C78CFD4}">
      <dgm:prSet/>
      <dgm:spPr/>
      <dgm:t>
        <a:bodyPr/>
        <a:lstStyle/>
        <a:p>
          <a:r>
            <a:rPr lang="en-US" dirty="0"/>
            <a:t>Wrangling</a:t>
          </a:r>
        </a:p>
      </dgm:t>
    </dgm:pt>
    <dgm:pt modelId="{65A18CF6-4701-4792-81E3-EA9A8DF354F1}" type="parTrans" cxnId="{C7604AEC-ED19-42D3-9033-78E85377FDEA}">
      <dgm:prSet/>
      <dgm:spPr/>
      <dgm:t>
        <a:bodyPr/>
        <a:lstStyle/>
        <a:p>
          <a:endParaRPr lang="en-US"/>
        </a:p>
      </dgm:t>
    </dgm:pt>
    <dgm:pt modelId="{8C466BB8-C854-43A4-8E00-407255EDBEC1}" type="sibTrans" cxnId="{C7604AEC-ED19-42D3-9033-78E85377FDEA}">
      <dgm:prSet/>
      <dgm:spPr/>
      <dgm:t>
        <a:bodyPr/>
        <a:lstStyle/>
        <a:p>
          <a:endParaRPr lang="en-US"/>
        </a:p>
      </dgm:t>
    </dgm:pt>
    <dgm:pt modelId="{5729A1FF-1FA8-4832-9B91-44B93EEBADAF}">
      <dgm:prSet/>
      <dgm:spPr/>
      <dgm:t>
        <a:bodyPr/>
        <a:lstStyle/>
        <a:p>
          <a:r>
            <a:rPr lang="en-US" dirty="0" err="1"/>
            <a:t>Implementierung</a:t>
          </a:r>
          <a:r>
            <a:rPr lang="en-US" dirty="0"/>
            <a:t> in DWC</a:t>
          </a:r>
        </a:p>
      </dgm:t>
    </dgm:pt>
    <dgm:pt modelId="{539B2257-6919-4D75-929E-359BCEC75A58}" type="parTrans" cxnId="{3AD353AA-2FCC-4625-B840-5063D3A48EC2}">
      <dgm:prSet/>
      <dgm:spPr/>
      <dgm:t>
        <a:bodyPr/>
        <a:lstStyle/>
        <a:p>
          <a:endParaRPr lang="en-US"/>
        </a:p>
      </dgm:t>
    </dgm:pt>
    <dgm:pt modelId="{38CD0969-E39A-4B59-8B3B-E02D1B900FD7}" type="sibTrans" cxnId="{3AD353AA-2FCC-4625-B840-5063D3A48EC2}">
      <dgm:prSet/>
      <dgm:spPr/>
      <dgm:t>
        <a:bodyPr/>
        <a:lstStyle/>
        <a:p>
          <a:endParaRPr lang="en-US"/>
        </a:p>
      </dgm:t>
    </dgm:pt>
    <dgm:pt modelId="{077FD74D-09C2-4F11-ABC2-6117DD45DCD9}">
      <dgm:prSet/>
      <dgm:spPr/>
      <dgm:t>
        <a:bodyPr/>
        <a:lstStyle/>
        <a:p>
          <a:r>
            <a:rPr lang="en-US" dirty="0" err="1"/>
            <a:t>Prüfung</a:t>
          </a:r>
          <a:r>
            <a:rPr lang="en-US" dirty="0"/>
            <a:t> der </a:t>
          </a:r>
          <a:r>
            <a:rPr lang="en-US" dirty="0" err="1"/>
            <a:t>Datenqualität</a:t>
          </a:r>
          <a:r>
            <a:rPr lang="en-US" dirty="0"/>
            <a:t> für die </a:t>
          </a:r>
          <a:r>
            <a:rPr lang="en-US" dirty="0" err="1"/>
            <a:t>Analyse</a:t>
          </a:r>
          <a:endParaRPr lang="en-US" dirty="0"/>
        </a:p>
      </dgm:t>
    </dgm:pt>
    <dgm:pt modelId="{60BFC05F-4EDB-49C0-90B9-5995B6D01B76}" type="parTrans" cxnId="{6FD27DFE-F8FC-4F88-BD82-B6AC479E117A}">
      <dgm:prSet/>
      <dgm:spPr/>
      <dgm:t>
        <a:bodyPr/>
        <a:lstStyle/>
        <a:p>
          <a:endParaRPr lang="en-US"/>
        </a:p>
      </dgm:t>
    </dgm:pt>
    <dgm:pt modelId="{DBDB580F-6CCF-45D5-8891-B10061613FF3}" type="sibTrans" cxnId="{6FD27DFE-F8FC-4F88-BD82-B6AC479E117A}">
      <dgm:prSet/>
      <dgm:spPr/>
      <dgm:t>
        <a:bodyPr/>
        <a:lstStyle/>
        <a:p>
          <a:endParaRPr lang="en-US"/>
        </a:p>
      </dgm:t>
    </dgm:pt>
    <dgm:pt modelId="{36DFAF71-764C-4715-835A-AC4D266818E0}">
      <dgm:prSet/>
      <dgm:spPr/>
      <dgm:t>
        <a:bodyPr/>
        <a:lstStyle/>
        <a:p>
          <a:r>
            <a:rPr lang="en-US" dirty="0" err="1"/>
            <a:t>Transformationen</a:t>
          </a:r>
          <a:r>
            <a:rPr lang="en-US" dirty="0"/>
            <a:t> und Views</a:t>
          </a:r>
        </a:p>
      </dgm:t>
    </dgm:pt>
    <dgm:pt modelId="{E6EA5EF7-A44C-4D44-83BD-51BE1E3F4F77}" type="parTrans" cxnId="{EB4DEA83-402F-4E00-BE42-47AA27FAF8D1}">
      <dgm:prSet/>
      <dgm:spPr/>
      <dgm:t>
        <a:bodyPr/>
        <a:lstStyle/>
        <a:p>
          <a:endParaRPr lang="en-US"/>
        </a:p>
      </dgm:t>
    </dgm:pt>
    <dgm:pt modelId="{07462D45-FC9E-43FB-B03C-00F33351E9D5}" type="sibTrans" cxnId="{EB4DEA83-402F-4E00-BE42-47AA27FAF8D1}">
      <dgm:prSet/>
      <dgm:spPr/>
      <dgm:t>
        <a:bodyPr/>
        <a:lstStyle/>
        <a:p>
          <a:endParaRPr lang="en-US"/>
        </a:p>
      </dgm:t>
    </dgm:pt>
    <dgm:pt modelId="{34ECE0B7-A08D-4925-AC48-BC00972BCDD3}">
      <dgm:prSet/>
      <dgm:spPr/>
      <dgm:t>
        <a:bodyPr/>
        <a:lstStyle/>
        <a:p>
          <a:r>
            <a:rPr lang="en-US" dirty="0"/>
            <a:t>Stories in SAC</a:t>
          </a:r>
        </a:p>
      </dgm:t>
    </dgm:pt>
    <dgm:pt modelId="{EF7D081E-C722-4091-B7C6-F407B3611264}" type="parTrans" cxnId="{007D00B0-4F3B-45B5-8EF5-4F09205B60D6}">
      <dgm:prSet/>
      <dgm:spPr/>
      <dgm:t>
        <a:bodyPr/>
        <a:lstStyle/>
        <a:p>
          <a:endParaRPr lang="en-US"/>
        </a:p>
      </dgm:t>
    </dgm:pt>
    <dgm:pt modelId="{D3F8BC8C-7EFD-4903-B97C-6DE76570AF23}" type="sibTrans" cxnId="{007D00B0-4F3B-45B5-8EF5-4F09205B60D6}">
      <dgm:prSet/>
      <dgm:spPr/>
      <dgm:t>
        <a:bodyPr/>
        <a:lstStyle/>
        <a:p>
          <a:endParaRPr lang="en-US"/>
        </a:p>
      </dgm:t>
    </dgm:pt>
    <dgm:pt modelId="{4FB307FF-F82B-4E7A-B5B5-9B916B93C2BA}">
      <dgm:prSet/>
      <dgm:spPr/>
      <dgm:t>
        <a:bodyPr/>
        <a:lstStyle/>
        <a:p>
          <a:r>
            <a:rPr lang="en-US" dirty="0" err="1"/>
            <a:t>Modelle</a:t>
          </a:r>
          <a:endParaRPr lang="en-US" dirty="0"/>
        </a:p>
      </dgm:t>
    </dgm:pt>
    <dgm:pt modelId="{D6ED5491-F7AD-4732-8080-EA5FA51F1CB8}" type="parTrans" cxnId="{7EC1DEF5-35DC-4DD9-94EB-B09130AC27DF}">
      <dgm:prSet/>
      <dgm:spPr/>
      <dgm:t>
        <a:bodyPr/>
        <a:lstStyle/>
        <a:p>
          <a:endParaRPr lang="en-US"/>
        </a:p>
      </dgm:t>
    </dgm:pt>
    <dgm:pt modelId="{B7D3CA42-FEBE-49B8-AD54-26C953508DC2}" type="sibTrans" cxnId="{7EC1DEF5-35DC-4DD9-94EB-B09130AC27DF}">
      <dgm:prSet/>
      <dgm:spPr/>
      <dgm:t>
        <a:bodyPr/>
        <a:lstStyle/>
        <a:p>
          <a:endParaRPr lang="en-US"/>
        </a:p>
      </dgm:t>
    </dgm:pt>
    <dgm:pt modelId="{B331D674-071C-43DD-905E-38AAEFC35050}">
      <dgm:prSet/>
      <dgm:spPr/>
      <dgm:t>
        <a:bodyPr/>
        <a:lstStyle/>
        <a:p>
          <a:r>
            <a:rPr lang="en-US" dirty="0" err="1"/>
            <a:t>Logisches</a:t>
          </a:r>
          <a:r>
            <a:rPr lang="en-US" dirty="0"/>
            <a:t> Modell</a:t>
          </a:r>
        </a:p>
      </dgm:t>
    </dgm:pt>
    <dgm:pt modelId="{BCDB84F4-364C-4103-AF78-BCEC60A31598}" type="parTrans" cxnId="{84A9BF52-ED47-4714-BE64-B0AA7F16EFF2}">
      <dgm:prSet/>
      <dgm:spPr/>
      <dgm:t>
        <a:bodyPr/>
        <a:lstStyle/>
        <a:p>
          <a:endParaRPr lang="en-US"/>
        </a:p>
      </dgm:t>
    </dgm:pt>
    <dgm:pt modelId="{647E35DA-802A-408D-B525-895CC12CD2E7}" type="sibTrans" cxnId="{84A9BF52-ED47-4714-BE64-B0AA7F16EFF2}">
      <dgm:prSet/>
      <dgm:spPr/>
      <dgm:t>
        <a:bodyPr/>
        <a:lstStyle/>
        <a:p>
          <a:endParaRPr lang="en-US"/>
        </a:p>
      </dgm:t>
    </dgm:pt>
    <dgm:pt modelId="{F02762C5-8D77-4C0F-BF64-AC68FA2C6574}">
      <dgm:prSet/>
      <dgm:spPr/>
      <dgm:t>
        <a:bodyPr/>
        <a:lstStyle/>
        <a:p>
          <a:r>
            <a:rPr lang="en-US" dirty="0"/>
            <a:t>E/R Modell</a:t>
          </a:r>
        </a:p>
      </dgm:t>
    </dgm:pt>
    <dgm:pt modelId="{E339DA0C-A5C8-419F-AC32-031A8D74186A}" type="parTrans" cxnId="{634F3B47-65C1-4654-8929-F908CC5D4211}">
      <dgm:prSet/>
      <dgm:spPr/>
      <dgm:t>
        <a:bodyPr/>
        <a:lstStyle/>
        <a:p>
          <a:endParaRPr lang="en-US"/>
        </a:p>
      </dgm:t>
    </dgm:pt>
    <dgm:pt modelId="{8F70EF07-50BA-4AAB-84C3-4C72C9255B14}" type="sibTrans" cxnId="{634F3B47-65C1-4654-8929-F908CC5D4211}">
      <dgm:prSet/>
      <dgm:spPr/>
      <dgm:t>
        <a:bodyPr/>
        <a:lstStyle/>
        <a:p>
          <a:endParaRPr lang="en-US"/>
        </a:p>
      </dgm:t>
    </dgm:pt>
    <dgm:pt modelId="{8AEE0408-6C81-4CCA-89B1-01ACE996578A}">
      <dgm:prSet/>
      <dgm:spPr/>
      <dgm:t>
        <a:bodyPr/>
        <a:lstStyle/>
        <a:p>
          <a:r>
            <a:rPr lang="de-DE" dirty="0"/>
            <a:t>Fahrer und Hersteller</a:t>
          </a:r>
          <a:endParaRPr lang="en-US" dirty="0"/>
        </a:p>
      </dgm:t>
    </dgm:pt>
    <dgm:pt modelId="{0AB5A27E-1E0B-41EC-8E66-C4BB9255FEF0}" type="parTrans" cxnId="{E7AF47D3-D5E4-40F3-8D59-4DFB49703AC6}">
      <dgm:prSet/>
      <dgm:spPr/>
      <dgm:t>
        <a:bodyPr/>
        <a:lstStyle/>
        <a:p>
          <a:endParaRPr lang="en-US"/>
        </a:p>
      </dgm:t>
    </dgm:pt>
    <dgm:pt modelId="{AF2B1A08-F99B-45F1-9FF7-8721D538F9E7}" type="sibTrans" cxnId="{E7AF47D3-D5E4-40F3-8D59-4DFB49703AC6}">
      <dgm:prSet/>
      <dgm:spPr/>
      <dgm:t>
        <a:bodyPr/>
        <a:lstStyle/>
        <a:p>
          <a:endParaRPr lang="en-US"/>
        </a:p>
      </dgm:t>
    </dgm:pt>
    <dgm:pt modelId="{0FC29D1C-C58B-4546-A7A8-BA5EB0ACBBC0}">
      <dgm:prSet/>
      <dgm:spPr/>
      <dgm:t>
        <a:bodyPr/>
        <a:lstStyle/>
        <a:p>
          <a:r>
            <a:rPr lang="de-DE" dirty="0"/>
            <a:t>Statusauswertung</a:t>
          </a:r>
          <a:endParaRPr lang="en-US" dirty="0"/>
        </a:p>
      </dgm:t>
    </dgm:pt>
    <dgm:pt modelId="{A9CC2A61-E2E6-4045-8DB5-562E6F66E4CD}" type="parTrans" cxnId="{8CB20D9E-17E9-4259-8933-6766C64F5FB2}">
      <dgm:prSet/>
      <dgm:spPr/>
      <dgm:t>
        <a:bodyPr/>
        <a:lstStyle/>
        <a:p>
          <a:endParaRPr lang="en-US"/>
        </a:p>
      </dgm:t>
    </dgm:pt>
    <dgm:pt modelId="{DE004CA3-8489-40F7-BFC9-30BB16BB7F3D}" type="sibTrans" cxnId="{8CB20D9E-17E9-4259-8933-6766C64F5FB2}">
      <dgm:prSet/>
      <dgm:spPr/>
      <dgm:t>
        <a:bodyPr/>
        <a:lstStyle/>
        <a:p>
          <a:endParaRPr lang="en-US"/>
        </a:p>
      </dgm:t>
    </dgm:pt>
    <dgm:pt modelId="{B6FB829B-1C8E-40BE-8840-6599A9D5027D}">
      <dgm:prSet/>
      <dgm:spPr/>
      <dgm:t>
        <a:bodyPr/>
        <a:lstStyle/>
        <a:p>
          <a:r>
            <a:rPr lang="de-DE" dirty="0"/>
            <a:t>Zusätzliche Fahrdaten</a:t>
          </a:r>
          <a:endParaRPr lang="en-US" dirty="0"/>
        </a:p>
      </dgm:t>
    </dgm:pt>
    <dgm:pt modelId="{321D24F3-CDD5-4430-BD78-701AB994A30D}" type="parTrans" cxnId="{943D5540-C0A2-48E4-ACA2-B4007AE38D43}">
      <dgm:prSet/>
      <dgm:spPr/>
      <dgm:t>
        <a:bodyPr/>
        <a:lstStyle/>
        <a:p>
          <a:endParaRPr lang="en-US"/>
        </a:p>
      </dgm:t>
    </dgm:pt>
    <dgm:pt modelId="{BE8C5B32-A99E-427C-A4D3-D4E999B0FFEA}" type="sibTrans" cxnId="{943D5540-C0A2-48E4-ACA2-B4007AE38D43}">
      <dgm:prSet/>
      <dgm:spPr/>
      <dgm:t>
        <a:bodyPr/>
        <a:lstStyle/>
        <a:p>
          <a:endParaRPr lang="en-US"/>
        </a:p>
      </dgm:t>
    </dgm:pt>
    <dgm:pt modelId="{B57DFD4D-D62D-48CE-9D0F-604010CF0C60}">
      <dgm:prSet/>
      <dgm:spPr/>
      <dgm:t>
        <a:bodyPr/>
        <a:lstStyle/>
        <a:p>
          <a:r>
            <a:rPr lang="de-DE" dirty="0"/>
            <a:t>Fazit</a:t>
          </a:r>
          <a:endParaRPr lang="en-US" dirty="0"/>
        </a:p>
      </dgm:t>
    </dgm:pt>
    <dgm:pt modelId="{A836E1C3-7DBC-4B35-A3AF-59BA61037C56}" type="parTrans" cxnId="{51EC920A-34BC-43E3-A76D-54B2B9D0B031}">
      <dgm:prSet/>
      <dgm:spPr/>
      <dgm:t>
        <a:bodyPr/>
        <a:lstStyle/>
        <a:p>
          <a:endParaRPr lang="en-US"/>
        </a:p>
      </dgm:t>
    </dgm:pt>
    <dgm:pt modelId="{488A960C-8AFD-4664-ACBA-0B246658B957}" type="sibTrans" cxnId="{51EC920A-34BC-43E3-A76D-54B2B9D0B031}">
      <dgm:prSet/>
      <dgm:spPr/>
      <dgm:t>
        <a:bodyPr/>
        <a:lstStyle/>
        <a:p>
          <a:endParaRPr lang="en-US"/>
        </a:p>
      </dgm:t>
    </dgm:pt>
    <dgm:pt modelId="{0259A920-451D-44F5-B796-B49F17E38D87}">
      <dgm:prSet/>
      <dgm:spPr/>
      <dgm:t>
        <a:bodyPr/>
        <a:lstStyle/>
        <a:p>
          <a:r>
            <a:rPr lang="en-US" dirty="0" err="1"/>
            <a:t>Grundlage</a:t>
          </a:r>
          <a:endParaRPr lang="en-US" dirty="0"/>
        </a:p>
      </dgm:t>
    </dgm:pt>
    <dgm:pt modelId="{8E2E767C-0626-4CDD-BF70-154946E2BAA7}" type="parTrans" cxnId="{2718880B-8255-4EF0-83F6-77E79041320E}">
      <dgm:prSet/>
      <dgm:spPr/>
      <dgm:t>
        <a:bodyPr/>
        <a:lstStyle/>
        <a:p>
          <a:endParaRPr lang="en-US"/>
        </a:p>
      </dgm:t>
    </dgm:pt>
    <dgm:pt modelId="{1F5FFDFC-1336-4AA0-898E-295BEC6E7950}" type="sibTrans" cxnId="{2718880B-8255-4EF0-83F6-77E79041320E}">
      <dgm:prSet/>
      <dgm:spPr/>
      <dgm:t>
        <a:bodyPr/>
        <a:lstStyle/>
        <a:p>
          <a:endParaRPr lang="en-US"/>
        </a:p>
      </dgm:t>
    </dgm:pt>
    <dgm:pt modelId="{0B6636C0-3D56-4456-B5DD-6A049C448040}" type="pres">
      <dgm:prSet presAssocID="{007C7899-CF9E-4155-80CE-633F715D17F8}" presName="linear" presStyleCnt="0">
        <dgm:presLayoutVars>
          <dgm:animLvl val="lvl"/>
          <dgm:resizeHandles val="exact"/>
        </dgm:presLayoutVars>
      </dgm:prSet>
      <dgm:spPr/>
    </dgm:pt>
    <dgm:pt modelId="{AB853637-D1CD-4C9B-AC3B-0EB6B06AFF31}" type="pres">
      <dgm:prSet presAssocID="{5572D91E-0678-403F-A820-426B729C3B28}" presName="parentText" presStyleLbl="node1" presStyleIdx="0" presStyleCnt="5">
        <dgm:presLayoutVars>
          <dgm:chMax val="0"/>
          <dgm:bulletEnabled val="1"/>
        </dgm:presLayoutVars>
      </dgm:prSet>
      <dgm:spPr/>
    </dgm:pt>
    <dgm:pt modelId="{065605F1-2EE0-4D44-B6A6-7C7294D00B9B}" type="pres">
      <dgm:prSet presAssocID="{5572D91E-0678-403F-A820-426B729C3B28}" presName="childText" presStyleLbl="revTx" presStyleIdx="0" presStyleCnt="4">
        <dgm:presLayoutVars>
          <dgm:bulletEnabled val="1"/>
        </dgm:presLayoutVars>
      </dgm:prSet>
      <dgm:spPr/>
    </dgm:pt>
    <dgm:pt modelId="{706FE938-0B73-47CE-8993-59DC1E3A30A8}" type="pres">
      <dgm:prSet presAssocID="{4FB307FF-F82B-4E7A-B5B5-9B916B93C2BA}" presName="parentText" presStyleLbl="node1" presStyleIdx="1" presStyleCnt="5">
        <dgm:presLayoutVars>
          <dgm:chMax val="0"/>
          <dgm:bulletEnabled val="1"/>
        </dgm:presLayoutVars>
      </dgm:prSet>
      <dgm:spPr/>
    </dgm:pt>
    <dgm:pt modelId="{3D79D5D9-4D43-442B-95FA-579C6A9446FE}" type="pres">
      <dgm:prSet presAssocID="{4FB307FF-F82B-4E7A-B5B5-9B916B93C2BA}" presName="childText" presStyleLbl="revTx" presStyleIdx="1" presStyleCnt="4">
        <dgm:presLayoutVars>
          <dgm:bulletEnabled val="1"/>
        </dgm:presLayoutVars>
      </dgm:prSet>
      <dgm:spPr/>
    </dgm:pt>
    <dgm:pt modelId="{DE7414DD-1EC8-48EE-BB55-13654641D677}" type="pres">
      <dgm:prSet presAssocID="{5729A1FF-1FA8-4832-9B91-44B93EEBADAF}" presName="parentText" presStyleLbl="node1" presStyleIdx="2" presStyleCnt="5">
        <dgm:presLayoutVars>
          <dgm:chMax val="0"/>
          <dgm:bulletEnabled val="1"/>
        </dgm:presLayoutVars>
      </dgm:prSet>
      <dgm:spPr/>
    </dgm:pt>
    <dgm:pt modelId="{60E161DC-2AC8-4770-BE04-D11ACE42245C}" type="pres">
      <dgm:prSet presAssocID="{5729A1FF-1FA8-4832-9B91-44B93EEBADAF}" presName="childText" presStyleLbl="revTx" presStyleIdx="2" presStyleCnt="4">
        <dgm:presLayoutVars>
          <dgm:bulletEnabled val="1"/>
        </dgm:presLayoutVars>
      </dgm:prSet>
      <dgm:spPr/>
    </dgm:pt>
    <dgm:pt modelId="{F6350E86-D9EF-4F1F-B9CB-E7890162E252}" type="pres">
      <dgm:prSet presAssocID="{34ECE0B7-A08D-4925-AC48-BC00972BCDD3}" presName="parentText" presStyleLbl="node1" presStyleIdx="3" presStyleCnt="5">
        <dgm:presLayoutVars>
          <dgm:chMax val="0"/>
          <dgm:bulletEnabled val="1"/>
        </dgm:presLayoutVars>
      </dgm:prSet>
      <dgm:spPr/>
    </dgm:pt>
    <dgm:pt modelId="{E21BB1DB-6076-439E-A861-16C1F860BA70}" type="pres">
      <dgm:prSet presAssocID="{34ECE0B7-A08D-4925-AC48-BC00972BCDD3}" presName="childText" presStyleLbl="revTx" presStyleIdx="3" presStyleCnt="4">
        <dgm:presLayoutVars>
          <dgm:bulletEnabled val="1"/>
        </dgm:presLayoutVars>
      </dgm:prSet>
      <dgm:spPr/>
    </dgm:pt>
    <dgm:pt modelId="{FEF78E86-4EF6-470F-B14F-440A59A0E3FD}" type="pres">
      <dgm:prSet presAssocID="{B57DFD4D-D62D-48CE-9D0F-604010CF0C60}" presName="parentText" presStyleLbl="node1" presStyleIdx="4" presStyleCnt="5">
        <dgm:presLayoutVars>
          <dgm:chMax val="0"/>
          <dgm:bulletEnabled val="1"/>
        </dgm:presLayoutVars>
      </dgm:prSet>
      <dgm:spPr/>
    </dgm:pt>
  </dgm:ptLst>
  <dgm:cxnLst>
    <dgm:cxn modelId="{CEADFA02-F4E6-4294-96B5-A1BCBBFF6AF5}" type="presOf" srcId="{34ECE0B7-A08D-4925-AC48-BC00972BCDD3}" destId="{F6350E86-D9EF-4F1F-B9CB-E7890162E252}" srcOrd="0" destOrd="0" presId="urn:microsoft.com/office/officeart/2005/8/layout/vList2"/>
    <dgm:cxn modelId="{51EC920A-34BC-43E3-A76D-54B2B9D0B031}" srcId="{007C7899-CF9E-4155-80CE-633F715D17F8}" destId="{B57DFD4D-D62D-48CE-9D0F-604010CF0C60}" srcOrd="4" destOrd="0" parTransId="{A836E1C3-7DBC-4B35-A3AF-59BA61037C56}" sibTransId="{488A960C-8AFD-4664-ACBA-0B246658B957}"/>
    <dgm:cxn modelId="{2718880B-8255-4EF0-83F6-77E79041320E}" srcId="{5572D91E-0678-403F-A820-426B729C3B28}" destId="{0259A920-451D-44F5-B796-B49F17E38D87}" srcOrd="0" destOrd="0" parTransId="{8E2E767C-0626-4CDD-BF70-154946E2BAA7}" sibTransId="{1F5FFDFC-1336-4AA0-898E-295BEC6E7950}"/>
    <dgm:cxn modelId="{1F660C10-BADA-45AD-9C3B-1E56179879BB}" srcId="{007C7899-CF9E-4155-80CE-633F715D17F8}" destId="{5572D91E-0678-403F-A820-426B729C3B28}" srcOrd="0" destOrd="0" parTransId="{18F7045D-181D-4747-B471-895F65E26298}" sibTransId="{35F2360A-148E-43D1-ABFF-5378C98A3776}"/>
    <dgm:cxn modelId="{DC380C27-C15E-4585-9D84-08DDFDBF8BBA}" type="presOf" srcId="{0FC29D1C-C58B-4546-A7A8-BA5EB0ACBBC0}" destId="{E21BB1DB-6076-439E-A861-16C1F860BA70}" srcOrd="0" destOrd="1" presId="urn:microsoft.com/office/officeart/2005/8/layout/vList2"/>
    <dgm:cxn modelId="{50DAAB2A-8D5E-4501-BD17-84D859688453}" type="presOf" srcId="{510263AC-4EF6-4E2A-BE31-011E2C78CFD4}" destId="{065605F1-2EE0-4D44-B6A6-7C7294D00B9B}" srcOrd="0" destOrd="2" presId="urn:microsoft.com/office/officeart/2005/8/layout/vList2"/>
    <dgm:cxn modelId="{CA5F5E2C-36A5-40C2-9948-6487FC840C2D}" type="presOf" srcId="{5572D91E-0678-403F-A820-426B729C3B28}" destId="{AB853637-D1CD-4C9B-AC3B-0EB6B06AFF31}" srcOrd="0" destOrd="0" presId="urn:microsoft.com/office/officeart/2005/8/layout/vList2"/>
    <dgm:cxn modelId="{943D5540-C0A2-48E4-ACA2-B4007AE38D43}" srcId="{34ECE0B7-A08D-4925-AC48-BC00972BCDD3}" destId="{B6FB829B-1C8E-40BE-8840-6599A9D5027D}" srcOrd="2" destOrd="0" parTransId="{321D24F3-CDD5-4430-BD78-701AB994A30D}" sibTransId="{BE8C5B32-A99E-427C-A4D3-D4E999B0FFEA}"/>
    <dgm:cxn modelId="{634F3B47-65C1-4654-8929-F908CC5D4211}" srcId="{4FB307FF-F82B-4E7A-B5B5-9B916B93C2BA}" destId="{F02762C5-8D77-4C0F-BF64-AC68FA2C6574}" srcOrd="1" destOrd="0" parTransId="{E339DA0C-A5C8-419F-AC32-031A8D74186A}" sibTransId="{8F70EF07-50BA-4AAB-84C3-4C72C9255B14}"/>
    <dgm:cxn modelId="{84A9BF52-ED47-4714-BE64-B0AA7F16EFF2}" srcId="{4FB307FF-F82B-4E7A-B5B5-9B916B93C2BA}" destId="{B331D674-071C-43DD-905E-38AAEFC35050}" srcOrd="0" destOrd="0" parTransId="{BCDB84F4-364C-4103-AF78-BCEC60A31598}" sibTransId="{647E35DA-802A-408D-B525-895CC12CD2E7}"/>
    <dgm:cxn modelId="{2FD35E82-88C7-4EAD-A093-7A2FFC14901F}" type="presOf" srcId="{B57DFD4D-D62D-48CE-9D0F-604010CF0C60}" destId="{FEF78E86-4EF6-470F-B14F-440A59A0E3FD}" srcOrd="0" destOrd="0" presId="urn:microsoft.com/office/officeart/2005/8/layout/vList2"/>
    <dgm:cxn modelId="{EB4DEA83-402F-4E00-BE42-47AA27FAF8D1}" srcId="{5729A1FF-1FA8-4832-9B91-44B93EEBADAF}" destId="{36DFAF71-764C-4715-835A-AC4D266818E0}" srcOrd="1" destOrd="0" parTransId="{E6EA5EF7-A44C-4D44-83BD-51BE1E3F4F77}" sibTransId="{07462D45-FC9E-43FB-B03C-00F33351E9D5}"/>
    <dgm:cxn modelId="{B4C2138E-F5C3-4BFD-B51E-4277E3CD32EE}" type="presOf" srcId="{36DFAF71-764C-4715-835A-AC4D266818E0}" destId="{60E161DC-2AC8-4770-BE04-D11ACE42245C}" srcOrd="0" destOrd="1" presId="urn:microsoft.com/office/officeart/2005/8/layout/vList2"/>
    <dgm:cxn modelId="{8CB20D9E-17E9-4259-8933-6766C64F5FB2}" srcId="{34ECE0B7-A08D-4925-AC48-BC00972BCDD3}" destId="{0FC29D1C-C58B-4546-A7A8-BA5EB0ACBBC0}" srcOrd="1" destOrd="0" parTransId="{A9CC2A61-E2E6-4045-8DB5-562E6F66E4CD}" sibTransId="{DE004CA3-8489-40F7-BFC9-30BB16BB7F3D}"/>
    <dgm:cxn modelId="{D283439F-B1BB-4055-A79A-311528CDFBDF}" type="presOf" srcId="{007C7899-CF9E-4155-80CE-633F715D17F8}" destId="{0B6636C0-3D56-4456-B5DD-6A049C448040}" srcOrd="0" destOrd="0" presId="urn:microsoft.com/office/officeart/2005/8/layout/vList2"/>
    <dgm:cxn modelId="{E8855CA6-AFF7-47AF-A9A3-4FDFBCF264CB}" type="presOf" srcId="{4FB307FF-F82B-4E7A-B5B5-9B916B93C2BA}" destId="{706FE938-0B73-47CE-8993-59DC1E3A30A8}" srcOrd="0" destOrd="0" presId="urn:microsoft.com/office/officeart/2005/8/layout/vList2"/>
    <dgm:cxn modelId="{3AD353AA-2FCC-4625-B840-5063D3A48EC2}" srcId="{007C7899-CF9E-4155-80CE-633F715D17F8}" destId="{5729A1FF-1FA8-4832-9B91-44B93EEBADAF}" srcOrd="2" destOrd="0" parTransId="{539B2257-6919-4D75-929E-359BCEC75A58}" sibTransId="{38CD0969-E39A-4B59-8B3B-E02D1B900FD7}"/>
    <dgm:cxn modelId="{86B4C6AB-A3DD-41B6-9896-4B9C833897D2}" type="presOf" srcId="{5729A1FF-1FA8-4832-9B91-44B93EEBADAF}" destId="{DE7414DD-1EC8-48EE-BB55-13654641D677}" srcOrd="0" destOrd="0" presId="urn:microsoft.com/office/officeart/2005/8/layout/vList2"/>
    <dgm:cxn modelId="{55ECBCAD-E53D-4BDA-8780-98438DD274E9}" type="presOf" srcId="{8AEE0408-6C81-4CCA-89B1-01ACE996578A}" destId="{E21BB1DB-6076-439E-A861-16C1F860BA70}" srcOrd="0" destOrd="0" presId="urn:microsoft.com/office/officeart/2005/8/layout/vList2"/>
    <dgm:cxn modelId="{007D00B0-4F3B-45B5-8EF5-4F09205B60D6}" srcId="{007C7899-CF9E-4155-80CE-633F715D17F8}" destId="{34ECE0B7-A08D-4925-AC48-BC00972BCDD3}" srcOrd="3" destOrd="0" parTransId="{EF7D081E-C722-4091-B7C6-F407B3611264}" sibTransId="{D3F8BC8C-7EFD-4903-B97C-6DE76570AF23}"/>
    <dgm:cxn modelId="{054303BA-B41F-4C0B-A604-C2A8AA545EC8}" type="presOf" srcId="{0259A920-451D-44F5-B796-B49F17E38D87}" destId="{065605F1-2EE0-4D44-B6A6-7C7294D00B9B}" srcOrd="0" destOrd="0" presId="urn:microsoft.com/office/officeart/2005/8/layout/vList2"/>
    <dgm:cxn modelId="{60E687BB-B607-4B3D-971E-44347EF42FE5}" type="presOf" srcId="{8E333811-3449-403E-B257-1AFAA9370F59}" destId="{065605F1-2EE0-4D44-B6A6-7C7294D00B9B}" srcOrd="0" destOrd="1" presId="urn:microsoft.com/office/officeart/2005/8/layout/vList2"/>
    <dgm:cxn modelId="{E7AF47D3-D5E4-40F3-8D59-4DFB49703AC6}" srcId="{34ECE0B7-A08D-4925-AC48-BC00972BCDD3}" destId="{8AEE0408-6C81-4CCA-89B1-01ACE996578A}" srcOrd="0" destOrd="0" parTransId="{0AB5A27E-1E0B-41EC-8E66-C4BB9255FEF0}" sibTransId="{AF2B1A08-F99B-45F1-9FF7-8721D538F9E7}"/>
    <dgm:cxn modelId="{F755B2E0-CEC0-4747-A713-724195CF5880}" srcId="{5572D91E-0678-403F-A820-426B729C3B28}" destId="{8E333811-3449-403E-B257-1AFAA9370F59}" srcOrd="1" destOrd="0" parTransId="{231F5BA6-399C-4BC7-B5EE-26CDC69E0F4A}" sibTransId="{8E81BC3D-A1DD-46C8-86CD-79B854982CC2}"/>
    <dgm:cxn modelId="{241B26E1-E737-4D8F-B6EF-F1EC124EF8C5}" type="presOf" srcId="{F02762C5-8D77-4C0F-BF64-AC68FA2C6574}" destId="{3D79D5D9-4D43-442B-95FA-579C6A9446FE}" srcOrd="0" destOrd="1" presId="urn:microsoft.com/office/officeart/2005/8/layout/vList2"/>
    <dgm:cxn modelId="{C7604AEC-ED19-42D3-9033-78E85377FDEA}" srcId="{5572D91E-0678-403F-A820-426B729C3B28}" destId="{510263AC-4EF6-4E2A-BE31-011E2C78CFD4}" srcOrd="2" destOrd="0" parTransId="{65A18CF6-4701-4792-81E3-EA9A8DF354F1}" sibTransId="{8C466BB8-C854-43A4-8E00-407255EDBEC1}"/>
    <dgm:cxn modelId="{088AC8EE-9193-4FDD-8B60-BC99E23C4E19}" type="presOf" srcId="{077FD74D-09C2-4F11-ABC2-6117DD45DCD9}" destId="{60E161DC-2AC8-4770-BE04-D11ACE42245C}" srcOrd="0" destOrd="0" presId="urn:microsoft.com/office/officeart/2005/8/layout/vList2"/>
    <dgm:cxn modelId="{7EC1DEF5-35DC-4DD9-94EB-B09130AC27DF}" srcId="{007C7899-CF9E-4155-80CE-633F715D17F8}" destId="{4FB307FF-F82B-4E7A-B5B5-9B916B93C2BA}" srcOrd="1" destOrd="0" parTransId="{D6ED5491-F7AD-4732-8080-EA5FA51F1CB8}" sibTransId="{B7D3CA42-FEBE-49B8-AD54-26C953508DC2}"/>
    <dgm:cxn modelId="{FC35DCFB-49AE-4C0C-9078-910639140042}" type="presOf" srcId="{B331D674-071C-43DD-905E-38AAEFC35050}" destId="{3D79D5D9-4D43-442B-95FA-579C6A9446FE}" srcOrd="0" destOrd="0" presId="urn:microsoft.com/office/officeart/2005/8/layout/vList2"/>
    <dgm:cxn modelId="{1E4E20FC-7DC2-4401-93B8-6ABFED89F5AB}" type="presOf" srcId="{B6FB829B-1C8E-40BE-8840-6599A9D5027D}" destId="{E21BB1DB-6076-439E-A861-16C1F860BA70}" srcOrd="0" destOrd="2" presId="urn:microsoft.com/office/officeart/2005/8/layout/vList2"/>
    <dgm:cxn modelId="{6FD27DFE-F8FC-4F88-BD82-B6AC479E117A}" srcId="{5729A1FF-1FA8-4832-9B91-44B93EEBADAF}" destId="{077FD74D-09C2-4F11-ABC2-6117DD45DCD9}" srcOrd="0" destOrd="0" parTransId="{60BFC05F-4EDB-49C0-90B9-5995B6D01B76}" sibTransId="{DBDB580F-6CCF-45D5-8891-B10061613FF3}"/>
    <dgm:cxn modelId="{29322265-BF3E-4957-A761-688E3218CBF8}" type="presParOf" srcId="{0B6636C0-3D56-4456-B5DD-6A049C448040}" destId="{AB853637-D1CD-4C9B-AC3B-0EB6B06AFF31}" srcOrd="0" destOrd="0" presId="urn:microsoft.com/office/officeart/2005/8/layout/vList2"/>
    <dgm:cxn modelId="{EF17CB3E-18E8-4EB8-B8B2-AE9849BACBBF}" type="presParOf" srcId="{0B6636C0-3D56-4456-B5DD-6A049C448040}" destId="{065605F1-2EE0-4D44-B6A6-7C7294D00B9B}" srcOrd="1" destOrd="0" presId="urn:microsoft.com/office/officeart/2005/8/layout/vList2"/>
    <dgm:cxn modelId="{B70E0C4F-C520-4522-8311-6F2025F63C5D}" type="presParOf" srcId="{0B6636C0-3D56-4456-B5DD-6A049C448040}" destId="{706FE938-0B73-47CE-8993-59DC1E3A30A8}" srcOrd="2" destOrd="0" presId="urn:microsoft.com/office/officeart/2005/8/layout/vList2"/>
    <dgm:cxn modelId="{427F59E5-671F-40F4-98FD-08E3828E5E8F}" type="presParOf" srcId="{0B6636C0-3D56-4456-B5DD-6A049C448040}" destId="{3D79D5D9-4D43-442B-95FA-579C6A9446FE}" srcOrd="3" destOrd="0" presId="urn:microsoft.com/office/officeart/2005/8/layout/vList2"/>
    <dgm:cxn modelId="{82EA6918-E28C-4ADB-9405-2A1053DF70DD}" type="presParOf" srcId="{0B6636C0-3D56-4456-B5DD-6A049C448040}" destId="{DE7414DD-1EC8-48EE-BB55-13654641D677}" srcOrd="4" destOrd="0" presId="urn:microsoft.com/office/officeart/2005/8/layout/vList2"/>
    <dgm:cxn modelId="{271E232A-AD26-4ED3-931A-E1DDB3AE7766}" type="presParOf" srcId="{0B6636C0-3D56-4456-B5DD-6A049C448040}" destId="{60E161DC-2AC8-4770-BE04-D11ACE42245C}" srcOrd="5" destOrd="0" presId="urn:microsoft.com/office/officeart/2005/8/layout/vList2"/>
    <dgm:cxn modelId="{3375336F-E452-493B-A48F-1540436F5F7E}" type="presParOf" srcId="{0B6636C0-3D56-4456-B5DD-6A049C448040}" destId="{F6350E86-D9EF-4F1F-B9CB-E7890162E252}" srcOrd="6" destOrd="0" presId="urn:microsoft.com/office/officeart/2005/8/layout/vList2"/>
    <dgm:cxn modelId="{F878BE4A-8D63-44AD-936C-064DB1ECACEF}" type="presParOf" srcId="{0B6636C0-3D56-4456-B5DD-6A049C448040}" destId="{E21BB1DB-6076-439E-A861-16C1F860BA70}" srcOrd="7" destOrd="0" presId="urn:microsoft.com/office/officeart/2005/8/layout/vList2"/>
    <dgm:cxn modelId="{7358CE1E-C127-4604-8705-A7B1E6ABCE2E}" type="presParOf" srcId="{0B6636C0-3D56-4456-B5DD-6A049C448040}" destId="{FEF78E86-4EF6-470F-B14F-440A59A0E3FD}"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853637-D1CD-4C9B-AC3B-0EB6B06AFF31}">
      <dsp:nvSpPr>
        <dsp:cNvPr id="0" name=""/>
        <dsp:cNvSpPr/>
      </dsp:nvSpPr>
      <dsp:spPr>
        <a:xfrm>
          <a:off x="0" y="155288"/>
          <a:ext cx="6245265" cy="50368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Daten</a:t>
          </a:r>
        </a:p>
      </dsp:txBody>
      <dsp:txXfrm>
        <a:off x="24588" y="179876"/>
        <a:ext cx="6196089" cy="454509"/>
      </dsp:txXfrm>
    </dsp:sp>
    <dsp:sp modelId="{065605F1-2EE0-4D44-B6A6-7C7294D00B9B}">
      <dsp:nvSpPr>
        <dsp:cNvPr id="0" name=""/>
        <dsp:cNvSpPr/>
      </dsp:nvSpPr>
      <dsp:spPr>
        <a:xfrm>
          <a:off x="0" y="658973"/>
          <a:ext cx="6245265" cy="825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err="1"/>
            <a:t>Grundlage</a:t>
          </a:r>
          <a:endParaRPr lang="en-US" sz="1600" kern="1200" dirty="0"/>
        </a:p>
        <a:p>
          <a:pPr marL="171450" lvl="1" indent="-171450" algn="l" defTabSz="711200">
            <a:lnSpc>
              <a:spcPct val="90000"/>
            </a:lnSpc>
            <a:spcBef>
              <a:spcPct val="0"/>
            </a:spcBef>
            <a:spcAft>
              <a:spcPct val="20000"/>
            </a:spcAft>
            <a:buChar char="•"/>
          </a:pPr>
          <a:r>
            <a:rPr lang="en-US" sz="1600" kern="1200" dirty="0"/>
            <a:t>Exploration</a:t>
          </a:r>
        </a:p>
        <a:p>
          <a:pPr marL="171450" lvl="1" indent="-171450" algn="l" defTabSz="711200">
            <a:lnSpc>
              <a:spcPct val="90000"/>
            </a:lnSpc>
            <a:spcBef>
              <a:spcPct val="0"/>
            </a:spcBef>
            <a:spcAft>
              <a:spcPct val="20000"/>
            </a:spcAft>
            <a:buChar char="•"/>
          </a:pPr>
          <a:r>
            <a:rPr lang="en-US" sz="1600" kern="1200" dirty="0"/>
            <a:t>Wrangling</a:t>
          </a:r>
        </a:p>
      </dsp:txBody>
      <dsp:txXfrm>
        <a:off x="0" y="658973"/>
        <a:ext cx="6245265" cy="825930"/>
      </dsp:txXfrm>
    </dsp:sp>
    <dsp:sp modelId="{706FE938-0B73-47CE-8993-59DC1E3A30A8}">
      <dsp:nvSpPr>
        <dsp:cNvPr id="0" name=""/>
        <dsp:cNvSpPr/>
      </dsp:nvSpPr>
      <dsp:spPr>
        <a:xfrm>
          <a:off x="0" y="1484903"/>
          <a:ext cx="6245265" cy="503685"/>
        </a:xfrm>
        <a:prstGeom prst="round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err="1"/>
            <a:t>Modelle</a:t>
          </a:r>
          <a:endParaRPr lang="en-US" sz="2100" kern="1200" dirty="0"/>
        </a:p>
      </dsp:txBody>
      <dsp:txXfrm>
        <a:off x="24588" y="1509491"/>
        <a:ext cx="6196089" cy="454509"/>
      </dsp:txXfrm>
    </dsp:sp>
    <dsp:sp modelId="{3D79D5D9-4D43-442B-95FA-579C6A9446FE}">
      <dsp:nvSpPr>
        <dsp:cNvPr id="0" name=""/>
        <dsp:cNvSpPr/>
      </dsp:nvSpPr>
      <dsp:spPr>
        <a:xfrm>
          <a:off x="0" y="1988588"/>
          <a:ext cx="6245265" cy="554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err="1"/>
            <a:t>Logisches</a:t>
          </a:r>
          <a:r>
            <a:rPr lang="en-US" sz="1600" kern="1200" dirty="0"/>
            <a:t> Modell</a:t>
          </a:r>
        </a:p>
        <a:p>
          <a:pPr marL="171450" lvl="1" indent="-171450" algn="l" defTabSz="711200">
            <a:lnSpc>
              <a:spcPct val="90000"/>
            </a:lnSpc>
            <a:spcBef>
              <a:spcPct val="0"/>
            </a:spcBef>
            <a:spcAft>
              <a:spcPct val="20000"/>
            </a:spcAft>
            <a:buChar char="•"/>
          </a:pPr>
          <a:r>
            <a:rPr lang="en-US" sz="1600" kern="1200" dirty="0"/>
            <a:t>E/R Modell</a:t>
          </a:r>
        </a:p>
      </dsp:txBody>
      <dsp:txXfrm>
        <a:off x="0" y="1988588"/>
        <a:ext cx="6245265" cy="554242"/>
      </dsp:txXfrm>
    </dsp:sp>
    <dsp:sp modelId="{DE7414DD-1EC8-48EE-BB55-13654641D677}">
      <dsp:nvSpPr>
        <dsp:cNvPr id="0" name=""/>
        <dsp:cNvSpPr/>
      </dsp:nvSpPr>
      <dsp:spPr>
        <a:xfrm>
          <a:off x="0" y="2542831"/>
          <a:ext cx="6245265" cy="503685"/>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err="1"/>
            <a:t>Implementierung</a:t>
          </a:r>
          <a:r>
            <a:rPr lang="en-US" sz="2100" kern="1200" dirty="0"/>
            <a:t> in DWC</a:t>
          </a:r>
        </a:p>
      </dsp:txBody>
      <dsp:txXfrm>
        <a:off x="24588" y="2567419"/>
        <a:ext cx="6196089" cy="454509"/>
      </dsp:txXfrm>
    </dsp:sp>
    <dsp:sp modelId="{60E161DC-2AC8-4770-BE04-D11ACE42245C}">
      <dsp:nvSpPr>
        <dsp:cNvPr id="0" name=""/>
        <dsp:cNvSpPr/>
      </dsp:nvSpPr>
      <dsp:spPr>
        <a:xfrm>
          <a:off x="0" y="3046516"/>
          <a:ext cx="6245265" cy="554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err="1"/>
            <a:t>Prüfung</a:t>
          </a:r>
          <a:r>
            <a:rPr lang="en-US" sz="1600" kern="1200" dirty="0"/>
            <a:t> der </a:t>
          </a:r>
          <a:r>
            <a:rPr lang="en-US" sz="1600" kern="1200" dirty="0" err="1"/>
            <a:t>Datenqualität</a:t>
          </a:r>
          <a:r>
            <a:rPr lang="en-US" sz="1600" kern="1200" dirty="0"/>
            <a:t> für die </a:t>
          </a:r>
          <a:r>
            <a:rPr lang="en-US" sz="1600" kern="1200" dirty="0" err="1"/>
            <a:t>Analyse</a:t>
          </a:r>
          <a:endParaRPr lang="en-US" sz="1600" kern="1200" dirty="0"/>
        </a:p>
        <a:p>
          <a:pPr marL="171450" lvl="1" indent="-171450" algn="l" defTabSz="711200">
            <a:lnSpc>
              <a:spcPct val="90000"/>
            </a:lnSpc>
            <a:spcBef>
              <a:spcPct val="0"/>
            </a:spcBef>
            <a:spcAft>
              <a:spcPct val="20000"/>
            </a:spcAft>
            <a:buChar char="•"/>
          </a:pPr>
          <a:r>
            <a:rPr lang="en-US" sz="1600" kern="1200" dirty="0" err="1"/>
            <a:t>Transformationen</a:t>
          </a:r>
          <a:r>
            <a:rPr lang="en-US" sz="1600" kern="1200" dirty="0"/>
            <a:t> und Views</a:t>
          </a:r>
        </a:p>
      </dsp:txBody>
      <dsp:txXfrm>
        <a:off x="0" y="3046516"/>
        <a:ext cx="6245265" cy="554242"/>
      </dsp:txXfrm>
    </dsp:sp>
    <dsp:sp modelId="{F6350E86-D9EF-4F1F-B9CB-E7890162E252}">
      <dsp:nvSpPr>
        <dsp:cNvPr id="0" name=""/>
        <dsp:cNvSpPr/>
      </dsp:nvSpPr>
      <dsp:spPr>
        <a:xfrm>
          <a:off x="0" y="3600758"/>
          <a:ext cx="6245265" cy="503685"/>
        </a:xfrm>
        <a:prstGeom prst="round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Stories in SAC</a:t>
          </a:r>
        </a:p>
      </dsp:txBody>
      <dsp:txXfrm>
        <a:off x="24588" y="3625346"/>
        <a:ext cx="6196089" cy="454509"/>
      </dsp:txXfrm>
    </dsp:sp>
    <dsp:sp modelId="{E21BB1DB-6076-439E-A861-16C1F860BA70}">
      <dsp:nvSpPr>
        <dsp:cNvPr id="0" name=""/>
        <dsp:cNvSpPr/>
      </dsp:nvSpPr>
      <dsp:spPr>
        <a:xfrm>
          <a:off x="0" y="4104443"/>
          <a:ext cx="6245265" cy="825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de-DE" sz="1600" kern="1200" dirty="0"/>
            <a:t>Fahrer und Hersteller</a:t>
          </a:r>
          <a:endParaRPr lang="en-US" sz="1600" kern="1200" dirty="0"/>
        </a:p>
        <a:p>
          <a:pPr marL="171450" lvl="1" indent="-171450" algn="l" defTabSz="711200">
            <a:lnSpc>
              <a:spcPct val="90000"/>
            </a:lnSpc>
            <a:spcBef>
              <a:spcPct val="0"/>
            </a:spcBef>
            <a:spcAft>
              <a:spcPct val="20000"/>
            </a:spcAft>
            <a:buChar char="•"/>
          </a:pPr>
          <a:r>
            <a:rPr lang="de-DE" sz="1600" kern="1200" dirty="0"/>
            <a:t>Statusauswertung</a:t>
          </a:r>
          <a:endParaRPr lang="en-US" sz="1600" kern="1200" dirty="0"/>
        </a:p>
        <a:p>
          <a:pPr marL="171450" lvl="1" indent="-171450" algn="l" defTabSz="711200">
            <a:lnSpc>
              <a:spcPct val="90000"/>
            </a:lnSpc>
            <a:spcBef>
              <a:spcPct val="0"/>
            </a:spcBef>
            <a:spcAft>
              <a:spcPct val="20000"/>
            </a:spcAft>
            <a:buChar char="•"/>
          </a:pPr>
          <a:r>
            <a:rPr lang="de-DE" sz="1600" kern="1200" dirty="0"/>
            <a:t>Zusätzliche Fahrdaten</a:t>
          </a:r>
          <a:endParaRPr lang="en-US" sz="1600" kern="1200" dirty="0"/>
        </a:p>
      </dsp:txBody>
      <dsp:txXfrm>
        <a:off x="0" y="4104443"/>
        <a:ext cx="6245265" cy="825930"/>
      </dsp:txXfrm>
    </dsp:sp>
    <dsp:sp modelId="{FEF78E86-4EF6-470F-B14F-440A59A0E3FD}">
      <dsp:nvSpPr>
        <dsp:cNvPr id="0" name=""/>
        <dsp:cNvSpPr/>
      </dsp:nvSpPr>
      <dsp:spPr>
        <a:xfrm>
          <a:off x="0" y="4930373"/>
          <a:ext cx="6245265" cy="503685"/>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DE" sz="2100" kern="1200" dirty="0"/>
            <a:t>Fazit</a:t>
          </a:r>
          <a:endParaRPr lang="en-US" sz="2100" kern="1200" dirty="0"/>
        </a:p>
      </dsp:txBody>
      <dsp:txXfrm>
        <a:off x="24588" y="4954961"/>
        <a:ext cx="6196089" cy="45450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99EEB3-672E-41AD-AF27-19E0A04A837A}" type="datetimeFigureOut">
              <a:rPr lang="en-US" smtClean="0"/>
              <a:t>5/1/2023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AD68DA-F5B3-4CD9-A6B8-9D4E67AD83C3}" type="slidenum">
              <a:rPr lang="en-US" smtClean="0"/>
              <a:t>‹#›</a:t>
            </a:fld>
            <a:endParaRPr lang="en-US"/>
          </a:p>
        </p:txBody>
      </p:sp>
    </p:spTree>
    <p:extLst>
      <p:ext uri="{BB962C8B-B14F-4D97-AF65-F5344CB8AC3E}">
        <p14:creationId xmlns:p14="http://schemas.microsoft.com/office/powerpoint/2010/main" val="3341163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github.com/Imagin-io/country-nationality-list/blob/master/countries.csv"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BAD68DA-F5B3-4CD9-A6B8-9D4E67AD83C3}" type="slidenum">
              <a:rPr lang="en-US" smtClean="0"/>
              <a:t>3</a:t>
            </a:fld>
            <a:endParaRPr lang="en-US"/>
          </a:p>
        </p:txBody>
      </p:sp>
    </p:spTree>
    <p:extLst>
      <p:ext uri="{BB962C8B-B14F-4D97-AF65-F5344CB8AC3E}">
        <p14:creationId xmlns:p14="http://schemas.microsoft.com/office/powerpoint/2010/main" val="236854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00"/>
              </a:spcAft>
            </a:pPr>
            <a:r>
              <a:rPr lang="de-DE" dirty="0">
                <a:latin typeface="Calibri" panose="020F0502020204030204" pitchFamily="34" charset="0"/>
                <a:ea typeface="Times New Roman" panose="02020603050405020304" pitchFamily="18" charset="0"/>
                <a:cs typeface="Times New Roman" panose="02020603050405020304" pitchFamily="18" charset="0"/>
              </a:rPr>
              <a:t>D</a:t>
            </a:r>
            <a:r>
              <a:rPr lang="de-DE" dirty="0">
                <a:effectLst/>
                <a:latin typeface="Calibri" panose="020F0502020204030204" pitchFamily="34" charset="0"/>
                <a:ea typeface="Times New Roman" panose="02020603050405020304" pitchFamily="18" charset="0"/>
                <a:cs typeface="Times New Roman" panose="02020603050405020304" pitchFamily="18" charset="0"/>
              </a:rPr>
              <a:t>ie Datensätze stammen von </a:t>
            </a:r>
            <a:r>
              <a:rPr lang="de-DE" dirty="0" err="1">
                <a:effectLst/>
                <a:latin typeface="Calibri" panose="020F0502020204030204" pitchFamily="34" charset="0"/>
                <a:ea typeface="Times New Roman" panose="02020603050405020304" pitchFamily="18" charset="0"/>
                <a:cs typeface="Times New Roman" panose="02020603050405020304" pitchFamily="18" charset="0"/>
              </a:rPr>
              <a:t>Kaggle</a:t>
            </a:r>
            <a:r>
              <a:rPr lang="de-DE" dirty="0">
                <a:effectLst/>
                <a:latin typeface="Calibri" panose="020F0502020204030204" pitchFamily="34" charset="0"/>
                <a:ea typeface="Times New Roman" panose="02020603050405020304" pitchFamily="18" charset="0"/>
                <a:cs typeface="Times New Roman" panose="02020603050405020304" pitchFamily="18" charset="0"/>
              </a:rPr>
              <a:t>. Inhalt sind die Weltmeisterschaften der Formel 1 im Zeitraum von 1950 bis 2023. Die Daten sind durch die </a:t>
            </a:r>
            <a:r>
              <a:rPr lang="de-DE" dirty="0" err="1">
                <a:effectLst/>
                <a:latin typeface="Calibri" panose="020F0502020204030204" pitchFamily="34" charset="0"/>
                <a:ea typeface="Times New Roman" panose="02020603050405020304" pitchFamily="18" charset="0"/>
                <a:cs typeface="Times New Roman" panose="02020603050405020304" pitchFamily="18" charset="0"/>
              </a:rPr>
              <a:t>Ergast</a:t>
            </a:r>
            <a:r>
              <a:rPr lang="de-DE" dirty="0">
                <a:effectLst/>
                <a:latin typeface="Calibri" panose="020F0502020204030204" pitchFamily="34" charset="0"/>
                <a:ea typeface="Times New Roman" panose="02020603050405020304" pitchFamily="18" charset="0"/>
                <a:cs typeface="Times New Roman" panose="02020603050405020304" pitchFamily="18" charset="0"/>
              </a:rPr>
              <a:t> Developer API zusammengestellt worden, die Renndaten für nicht kommerzielle Zwecke zur Verfügung stellt. </a:t>
            </a:r>
            <a:br>
              <a:rPr lang="de-DE" dirty="0">
                <a:effectLst/>
                <a:latin typeface="Calibri" panose="020F0502020204030204" pitchFamily="34" charset="0"/>
                <a:ea typeface="Times New Roman" panose="02020603050405020304" pitchFamily="18" charset="0"/>
                <a:cs typeface="Times New Roman" panose="02020603050405020304" pitchFamily="18" charset="0"/>
              </a:rPr>
            </a:br>
            <a:r>
              <a:rPr lang="de-DE" dirty="0">
                <a:effectLst/>
                <a:latin typeface="Calibri" panose="020F0502020204030204" pitchFamily="34" charset="0"/>
                <a:ea typeface="Times New Roman" panose="02020603050405020304" pitchFamily="18" charset="0"/>
                <a:cs typeface="Times New Roman" panose="02020603050405020304" pitchFamily="18" charset="0"/>
              </a:rPr>
              <a:t>Die Daten beinhalten alle Informationen der Formel 1 Weltmeisterschaften seit 1950:</a:t>
            </a:r>
            <a:br>
              <a:rPr lang="de-DE" dirty="0">
                <a:effectLst/>
                <a:latin typeface="Calibri" panose="020F0502020204030204" pitchFamily="34" charset="0"/>
                <a:ea typeface="Times New Roman" panose="02020603050405020304" pitchFamily="18" charset="0"/>
                <a:cs typeface="Times New Roman" panose="02020603050405020304" pitchFamily="18" charset="0"/>
              </a:rPr>
            </a:br>
            <a:r>
              <a:rPr lang="de-DE" dirty="0">
                <a:effectLst/>
                <a:latin typeface="Calibri" panose="020F0502020204030204" pitchFamily="34" charset="0"/>
                <a:ea typeface="Times New Roman" panose="02020603050405020304" pitchFamily="18" charset="0"/>
                <a:cs typeface="Times New Roman" panose="02020603050405020304" pitchFamily="18" charset="0"/>
              </a:rPr>
              <a:t>Rennen, Fahrer, Konstrukteure, Qualifizierungen, Rennstrecken, Rundenzeiten, Boxenstopps und Ergebnisse. Diese Informationen sind in 14 Datensätze aufgeteilt</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000"/>
              </a:spcAft>
            </a:pPr>
            <a:r>
              <a:rPr lang="de-DE" dirty="0">
                <a:effectLst/>
                <a:latin typeface="Calibri" panose="020F0502020204030204" pitchFamily="34" charset="0"/>
                <a:ea typeface="Times New Roman" panose="02020603050405020304" pitchFamily="18" charset="0"/>
                <a:cs typeface="Times New Roman" panose="02020603050405020304" pitchFamily="18" charset="0"/>
              </a:rPr>
              <a:t>Die Formel 1 (Formelserie), ist durch den Automobil Dachverband Fédération Internationale de </a:t>
            </a:r>
            <a:r>
              <a:rPr lang="de-DE" dirty="0" err="1">
                <a:effectLst/>
                <a:latin typeface="Calibri" panose="020F0502020204030204" pitchFamily="34" charset="0"/>
                <a:ea typeface="Times New Roman" panose="02020603050405020304" pitchFamily="18" charset="0"/>
                <a:cs typeface="Times New Roman" panose="02020603050405020304" pitchFamily="18" charset="0"/>
              </a:rPr>
              <a:t>l’Automobile</a:t>
            </a:r>
            <a:r>
              <a:rPr lang="de-DE" dirty="0">
                <a:effectLst/>
                <a:latin typeface="Calibri" panose="020F0502020204030204" pitchFamily="34" charset="0"/>
                <a:ea typeface="Times New Roman" panose="02020603050405020304" pitchFamily="18" charset="0"/>
                <a:cs typeface="Times New Roman" panose="02020603050405020304" pitchFamily="18" charset="0"/>
              </a:rPr>
              <a:t> (FIA) autorisiert. Formelserie bedeutet, dass bestimmte Regeln (Formeln) auf technischer Ebene für die Leistungsfähigkeit der Fahrzeuge festgelegt wurden, um einen Wettkampf unter gleichbleibenden Bedingungen zu ermöglichen. Die Formel 1 Weltmeisterschaft fand erstmals 1950 statt und besteht pro Saison aus bis zu 23 Grand Prix (französisch für „Großer Preis) Rennen. Dies sind Einzelrennen auf ausgewählten Rennstrecken in jeweils unterschiedlichen Ländern. Dabei sammeln die Fahrer abhängig von ihrer Endposition bei diesen Rennen Punkte. Am Ende der Saison gewinnt der Fahrer mit den meisten Punkten.</a:t>
            </a:r>
            <a:br>
              <a:rPr lang="de-DE" dirty="0">
                <a:effectLst/>
                <a:latin typeface="Calibri" panose="020F0502020204030204" pitchFamily="34" charset="0"/>
                <a:ea typeface="Times New Roman" panose="02020603050405020304" pitchFamily="18" charset="0"/>
                <a:cs typeface="Times New Roman" panose="02020603050405020304" pitchFamily="18" charset="0"/>
              </a:rPr>
            </a:br>
            <a:r>
              <a:rPr lang="de-DE" dirty="0">
                <a:effectLst/>
                <a:latin typeface="Calibri" panose="020F0502020204030204" pitchFamily="34" charset="0"/>
                <a:ea typeface="Times New Roman" panose="02020603050405020304" pitchFamily="18" charset="0"/>
                <a:cs typeface="Times New Roman" panose="02020603050405020304" pitchFamily="18" charset="0"/>
              </a:rPr>
              <a:t>Außerdem erhalten die Konstrukteure der Wagen Punkte, die ebenfalls am Ende der Saison ausgewertet werden.</a:t>
            </a:r>
            <a:br>
              <a:rPr lang="de-DE" dirty="0">
                <a:effectLst/>
                <a:latin typeface="Calibri" panose="020F0502020204030204" pitchFamily="34" charset="0"/>
                <a:ea typeface="Times New Roman" panose="02020603050405020304" pitchFamily="18" charset="0"/>
                <a:cs typeface="Times New Roman" panose="02020603050405020304" pitchFamily="18" charset="0"/>
              </a:rPr>
            </a:br>
            <a:r>
              <a:rPr lang="de-DE" dirty="0">
                <a:effectLst/>
                <a:latin typeface="Calibri" panose="020F0502020204030204" pitchFamily="34" charset="0"/>
                <a:ea typeface="Times New Roman" panose="02020603050405020304" pitchFamily="18" charset="0"/>
                <a:cs typeface="Times New Roman" panose="02020603050405020304" pitchFamily="18" charset="0"/>
              </a:rPr>
              <a:t>Weitere Werte, wie z.B</a:t>
            </a:r>
            <a:r>
              <a:rPr lang="de-DE" dirty="0">
                <a:latin typeface="Calibri" panose="020F0502020204030204" pitchFamily="34" charset="0"/>
                <a:ea typeface="Times New Roman" panose="02020603050405020304" pitchFamily="18" charset="0"/>
                <a:cs typeface="Times New Roman" panose="02020603050405020304" pitchFamily="18" charset="0"/>
              </a:rPr>
              <a:t>. Rundenzeiten, Status, Geschwindigkeiten …</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7BAD68DA-F5B3-4CD9-A6B8-9D4E67AD83C3}" type="slidenum">
              <a:rPr lang="en-US" smtClean="0"/>
              <a:t>4</a:t>
            </a:fld>
            <a:endParaRPr lang="en-US"/>
          </a:p>
        </p:txBody>
      </p:sp>
    </p:spTree>
    <p:extLst>
      <p:ext uri="{BB962C8B-B14F-4D97-AF65-F5344CB8AC3E}">
        <p14:creationId xmlns:p14="http://schemas.microsoft.com/office/powerpoint/2010/main" val="3263342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125612"/>
          </a:xfrm>
        </p:spPr>
        <p:txBody>
          <a:bodyPr/>
          <a:lstStyle/>
          <a:p>
            <a:pPr marL="0" marR="0">
              <a:lnSpc>
                <a:spcPct val="115000"/>
              </a:lnSpc>
              <a:spcBef>
                <a:spcPts val="0"/>
              </a:spcBef>
              <a:spcAft>
                <a:spcPts val="1000"/>
              </a:spcAft>
            </a:pPr>
            <a:r>
              <a:rPr lang="de-DE" dirty="0">
                <a:effectLst/>
                <a:latin typeface="Calibri" panose="020F0502020204030204" pitchFamily="34" charset="0"/>
                <a:ea typeface="Times New Roman" panose="02020603050405020304" pitchFamily="18" charset="0"/>
                <a:cs typeface="Times New Roman" panose="02020603050405020304" pitchFamily="18" charset="0"/>
              </a:rPr>
              <a:t>Erste Übersicht der Daten in Python findet sich im </a:t>
            </a:r>
            <a:r>
              <a:rPr lang="de-DE" dirty="0" err="1">
                <a:effectLst/>
                <a:latin typeface="Calibri" panose="020F0502020204030204" pitchFamily="34" charset="0"/>
                <a:ea typeface="Times New Roman" panose="02020603050405020304" pitchFamily="18" charset="0"/>
                <a:cs typeface="Times New Roman" panose="02020603050405020304" pitchFamily="18" charset="0"/>
              </a:rPr>
              <a:t>DataExploration.ipynb</a:t>
            </a:r>
            <a:r>
              <a:rPr lang="de-DE" dirty="0">
                <a:effectLst/>
                <a:latin typeface="Calibri" panose="020F0502020204030204" pitchFamily="34" charset="0"/>
                <a:ea typeface="Times New Roman" panose="02020603050405020304" pitchFamily="18" charset="0"/>
                <a:cs typeface="Times New Roman" panose="02020603050405020304" pitchFamily="18" charset="0"/>
              </a:rPr>
              <a:t>. </a:t>
            </a: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Die Daten wurden in einer flachen Form zusammengeführt. Dabei haben wir uns auf die Fahrer Daten fokussiert und die </a:t>
            </a:r>
            <a:r>
              <a:rPr lang="de-DE" sz="1200" dirty="0" err="1">
                <a:effectLst/>
                <a:latin typeface="Calibri" panose="020F0502020204030204" pitchFamily="34" charset="0"/>
                <a:ea typeface="Times New Roman" panose="02020603050405020304" pitchFamily="18" charset="0"/>
                <a:cs typeface="Times New Roman" panose="02020603050405020304" pitchFamily="18" charset="0"/>
              </a:rPr>
              <a:t>Id</a:t>
            </a: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 Spalten genutzt, um die unterschiedlichen Datensätze miteinander zu </a:t>
            </a:r>
            <a:r>
              <a:rPr lang="de-DE" sz="1200" dirty="0" err="1">
                <a:effectLst/>
                <a:latin typeface="Calibri" panose="020F0502020204030204" pitchFamily="34" charset="0"/>
                <a:ea typeface="Times New Roman" panose="02020603050405020304" pitchFamily="18" charset="0"/>
                <a:cs typeface="Times New Roman" panose="02020603050405020304" pitchFamily="18" charset="0"/>
              </a:rPr>
              <a:t>joinen</a:t>
            </a: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 Die Struktur dient zur ersten Übersicht, sowie beispielhaften Verbindung der Datensätze zu einem finalen Datensatz. Damit wurden beispielhafte Auswertungen im Python Skript umgesetzt</a:t>
            </a:r>
            <a:br>
              <a:rPr lang="de-DE" dirty="0">
                <a:effectLst/>
                <a:latin typeface="Calibri" panose="020F0502020204030204" pitchFamily="34" charset="0"/>
                <a:ea typeface="Times New Roman" panose="02020603050405020304" pitchFamily="18" charset="0"/>
                <a:cs typeface="Times New Roman" panose="02020603050405020304" pitchFamily="18" charset="0"/>
              </a:rPr>
            </a:br>
            <a:r>
              <a:rPr lang="de-DE" dirty="0">
                <a:effectLst/>
                <a:latin typeface="Calibri" panose="020F0502020204030204" pitchFamily="34" charset="0"/>
                <a:ea typeface="Times New Roman" panose="02020603050405020304" pitchFamily="18" charset="0"/>
                <a:cs typeface="Times New Roman" panose="02020603050405020304" pitchFamily="18" charset="0"/>
              </a:rPr>
              <a:t>Die wichtigsten Erkenntnisse:</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de-DE" dirty="0">
                <a:effectLst/>
                <a:latin typeface="Calibri" panose="020F0502020204030204" pitchFamily="34" charset="0"/>
                <a:ea typeface="Times New Roman" panose="02020603050405020304" pitchFamily="18" charset="0"/>
                <a:cs typeface="Times New Roman" panose="02020603050405020304" pitchFamily="18" charset="0"/>
              </a:rPr>
              <a:t>Die Daten sind bereits „</a:t>
            </a:r>
            <a:r>
              <a:rPr lang="de-DE" dirty="0" err="1">
                <a:effectLst/>
                <a:latin typeface="Calibri" panose="020F0502020204030204" pitchFamily="34" charset="0"/>
                <a:ea typeface="Times New Roman" panose="02020603050405020304" pitchFamily="18" charset="0"/>
                <a:cs typeface="Times New Roman" panose="02020603050405020304" pitchFamily="18" charset="0"/>
              </a:rPr>
              <a:t>tidy</a:t>
            </a:r>
            <a:r>
              <a:rPr lang="de-DE" dirty="0">
                <a:effectLst/>
                <a:latin typeface="Calibri" panose="020F0502020204030204" pitchFamily="34" charset="0"/>
                <a:ea typeface="Times New Roman" panose="02020603050405020304" pitchFamily="18" charset="0"/>
                <a:cs typeface="Times New Roman" panose="02020603050405020304" pitchFamily="18" charset="0"/>
              </a:rPr>
              <a:t>“:</a:t>
            </a:r>
            <a:br>
              <a:rPr lang="de-DE" dirty="0">
                <a:effectLst/>
                <a:latin typeface="Calibri" panose="020F0502020204030204" pitchFamily="34" charset="0"/>
                <a:ea typeface="Times New Roman" panose="02020603050405020304" pitchFamily="18" charset="0"/>
                <a:cs typeface="Times New Roman" panose="02020603050405020304" pitchFamily="18" charset="0"/>
              </a:rPr>
            </a:br>
            <a:r>
              <a:rPr lang="de-DE" dirty="0">
                <a:effectLst/>
                <a:latin typeface="Calibri" panose="020F0502020204030204" pitchFamily="34" charset="0"/>
                <a:ea typeface="Times New Roman" panose="02020603050405020304" pitchFamily="18" charset="0"/>
                <a:cs typeface="Times New Roman" panose="02020603050405020304" pitchFamily="18" charset="0"/>
              </a:rPr>
              <a:t>Jede Zeile beinhaltet eine Beobachtung, </a:t>
            </a:r>
            <a:br>
              <a:rPr lang="de-DE" dirty="0">
                <a:effectLst/>
                <a:latin typeface="Calibri" panose="020F0502020204030204" pitchFamily="34" charset="0"/>
                <a:ea typeface="Times New Roman" panose="02020603050405020304" pitchFamily="18" charset="0"/>
                <a:cs typeface="Times New Roman" panose="02020603050405020304" pitchFamily="18" charset="0"/>
              </a:rPr>
            </a:br>
            <a:r>
              <a:rPr lang="de-DE" dirty="0">
                <a:effectLst/>
                <a:latin typeface="Calibri" panose="020F0502020204030204" pitchFamily="34" charset="0"/>
                <a:ea typeface="Times New Roman" panose="02020603050405020304" pitchFamily="18" charset="0"/>
                <a:cs typeface="Times New Roman" panose="02020603050405020304" pitchFamily="18" charset="0"/>
              </a:rPr>
              <a:t>jede Spalte beschreibt eine Variable, </a:t>
            </a:r>
            <a:br>
              <a:rPr lang="de-DE" dirty="0">
                <a:effectLst/>
                <a:latin typeface="Calibri" panose="020F0502020204030204" pitchFamily="34" charset="0"/>
                <a:ea typeface="Times New Roman" panose="02020603050405020304" pitchFamily="18" charset="0"/>
                <a:cs typeface="Times New Roman" panose="02020603050405020304" pitchFamily="18" charset="0"/>
              </a:rPr>
            </a:br>
            <a:r>
              <a:rPr lang="de-DE" dirty="0">
                <a:effectLst/>
                <a:latin typeface="Calibri" panose="020F0502020204030204" pitchFamily="34" charset="0"/>
                <a:ea typeface="Times New Roman" panose="02020603050405020304" pitchFamily="18" charset="0"/>
                <a:cs typeface="Times New Roman" panose="02020603050405020304" pitchFamily="18" charset="0"/>
              </a:rPr>
              <a:t>in jeder Zelle ist genau ein Wert (und nicht mehrere).</a:t>
            </a:r>
            <a:br>
              <a:rPr lang="de-DE" dirty="0">
                <a:effectLst/>
                <a:latin typeface="Calibri" panose="020F0502020204030204" pitchFamily="34" charset="0"/>
                <a:ea typeface="Times New Roman" panose="02020603050405020304" pitchFamily="18" charset="0"/>
                <a:cs typeface="Times New Roman" panose="02020603050405020304" pitchFamily="18" charset="0"/>
              </a:rPr>
            </a:br>
            <a:r>
              <a:rPr lang="de-DE" dirty="0">
                <a:effectLst/>
                <a:latin typeface="Calibri" panose="020F0502020204030204" pitchFamily="34" charset="0"/>
                <a:ea typeface="Times New Roman" panose="02020603050405020304" pitchFamily="18" charset="0"/>
                <a:cs typeface="Times New Roman" panose="02020603050405020304" pitchFamily="18" charset="0"/>
              </a:rPr>
              <a:t>Ausnahme hierzu bilden die Tabellen „</a:t>
            </a:r>
            <a:r>
              <a:rPr lang="de-DE" dirty="0" err="1">
                <a:effectLst/>
                <a:latin typeface="Calibri" panose="020F0502020204030204" pitchFamily="34" charset="0"/>
                <a:ea typeface="Times New Roman" panose="02020603050405020304" pitchFamily="18" charset="0"/>
                <a:cs typeface="Times New Roman" panose="02020603050405020304" pitchFamily="18" charset="0"/>
              </a:rPr>
              <a:t>races</a:t>
            </a:r>
            <a:r>
              <a:rPr lang="de-DE" dirty="0">
                <a:effectLst/>
                <a:latin typeface="Calibri" panose="020F0502020204030204" pitchFamily="34" charset="0"/>
                <a:ea typeface="Times New Roman" panose="02020603050405020304" pitchFamily="18" charset="0"/>
                <a:cs typeface="Times New Roman" panose="02020603050405020304" pitchFamily="18" charset="0"/>
              </a:rPr>
              <a:t>“ und „</a:t>
            </a:r>
            <a:r>
              <a:rPr lang="de-DE" dirty="0" err="1">
                <a:effectLst/>
                <a:latin typeface="Calibri" panose="020F0502020204030204" pitchFamily="34" charset="0"/>
                <a:ea typeface="Times New Roman" panose="02020603050405020304" pitchFamily="18" charset="0"/>
                <a:cs typeface="Times New Roman" panose="02020603050405020304" pitchFamily="18" charset="0"/>
              </a:rPr>
              <a:t>qualifying</a:t>
            </a:r>
            <a:r>
              <a:rPr lang="de-DE" dirty="0">
                <a:effectLst/>
                <a:latin typeface="Calibri" panose="020F0502020204030204" pitchFamily="34" charset="0"/>
                <a:ea typeface="Times New Roman" panose="02020603050405020304" pitchFamily="18" charset="0"/>
                <a:cs typeface="Times New Roman" panose="02020603050405020304" pitchFamily="18" charset="0"/>
              </a:rPr>
              <a:t>“, in der einige Werte fehlen.</a:t>
            </a:r>
            <a:br>
              <a:rPr lang="de-DE" dirty="0">
                <a:effectLst/>
                <a:latin typeface="Calibri" panose="020F0502020204030204" pitchFamily="34" charset="0"/>
                <a:ea typeface="Times New Roman" panose="02020603050405020304" pitchFamily="18" charset="0"/>
                <a:cs typeface="Times New Roman" panose="02020603050405020304" pitchFamily="18" charset="0"/>
              </a:rPr>
            </a:br>
            <a:r>
              <a:rPr lang="de-DE" dirty="0">
                <a:effectLst/>
                <a:latin typeface="Calibri" panose="020F0502020204030204" pitchFamily="34" charset="0"/>
                <a:ea typeface="Times New Roman" panose="02020603050405020304" pitchFamily="18" charset="0"/>
                <a:cs typeface="Times New Roman" panose="02020603050405020304" pitchFamily="18" charset="0"/>
              </a:rPr>
              <a:t>Das wird im Data </a:t>
            </a:r>
            <a:r>
              <a:rPr lang="de-DE" dirty="0" err="1">
                <a:effectLst/>
                <a:latin typeface="Calibri" panose="020F0502020204030204" pitchFamily="34" charset="0"/>
                <a:ea typeface="Times New Roman" panose="02020603050405020304" pitchFamily="18" charset="0"/>
                <a:cs typeface="Times New Roman" panose="02020603050405020304" pitchFamily="18" charset="0"/>
              </a:rPr>
              <a:t>Wrangling</a:t>
            </a:r>
            <a:r>
              <a:rPr lang="de-DE" dirty="0">
                <a:effectLst/>
                <a:latin typeface="Calibri" panose="020F0502020204030204" pitchFamily="34" charset="0"/>
                <a:ea typeface="Times New Roman" panose="02020603050405020304" pitchFamily="18" charset="0"/>
                <a:cs typeface="Times New Roman" panose="02020603050405020304" pitchFamily="18" charset="0"/>
              </a:rPr>
              <a:t> behoben</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1000"/>
              </a:spcAft>
              <a:buFont typeface="Symbol" panose="05050102010706020507" pitchFamily="18" charset="2"/>
              <a:buChar char=""/>
            </a:pPr>
            <a:r>
              <a:rPr lang="de-DE" dirty="0">
                <a:effectLst/>
                <a:latin typeface="Calibri" panose="020F0502020204030204" pitchFamily="34" charset="0"/>
                <a:ea typeface="Times New Roman" panose="02020603050405020304" pitchFamily="18" charset="0"/>
                <a:cs typeface="Times New Roman" panose="02020603050405020304" pitchFamily="18" charset="0"/>
              </a:rPr>
              <a:t>Die Datensätze besitzen mindestens eine </a:t>
            </a:r>
            <a:r>
              <a:rPr lang="de-DE" dirty="0" err="1">
                <a:effectLst/>
                <a:latin typeface="Calibri" panose="020F0502020204030204" pitchFamily="34" charset="0"/>
                <a:ea typeface="Times New Roman" panose="02020603050405020304" pitchFamily="18" charset="0"/>
                <a:cs typeface="Times New Roman" panose="02020603050405020304" pitchFamily="18" charset="0"/>
              </a:rPr>
              <a:t>Id</a:t>
            </a:r>
            <a:r>
              <a:rPr lang="de-DE" dirty="0">
                <a:effectLst/>
                <a:latin typeface="Calibri" panose="020F0502020204030204" pitchFamily="34" charset="0"/>
                <a:ea typeface="Times New Roman" panose="02020603050405020304" pitchFamily="18" charset="0"/>
                <a:cs typeface="Times New Roman" panose="02020603050405020304" pitchFamily="18" charset="0"/>
              </a:rPr>
              <a:t> Spalte (Primärschlüssel). wodurch sich die Daten leicht referenzieren lassen. Manche Datensätze haben weitere </a:t>
            </a:r>
            <a:r>
              <a:rPr lang="de-DE" dirty="0" err="1">
                <a:effectLst/>
                <a:latin typeface="Calibri" panose="020F0502020204030204" pitchFamily="34" charset="0"/>
                <a:ea typeface="Times New Roman" panose="02020603050405020304" pitchFamily="18" charset="0"/>
                <a:cs typeface="Times New Roman" panose="02020603050405020304" pitchFamily="18" charset="0"/>
              </a:rPr>
              <a:t>Id</a:t>
            </a:r>
            <a:r>
              <a:rPr lang="de-DE" dirty="0">
                <a:effectLst/>
                <a:latin typeface="Calibri" panose="020F0502020204030204" pitchFamily="34" charset="0"/>
                <a:ea typeface="Times New Roman" panose="02020603050405020304" pitchFamily="18" charset="0"/>
                <a:cs typeface="Times New Roman" panose="02020603050405020304" pitchFamily="18" charset="0"/>
              </a:rPr>
              <a:t> Spalten aufgelistet, die als Fremdschlüssel verwendet werden können.</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000"/>
              </a:spcAft>
            </a:pPr>
            <a:r>
              <a:rPr lang="de-DE" dirty="0">
                <a:effectLst/>
                <a:latin typeface="Calibri" panose="020F0502020204030204" pitchFamily="34" charset="0"/>
                <a:ea typeface="Times New Roman" panose="02020603050405020304" pitchFamily="18" charset="0"/>
                <a:cs typeface="Times New Roman" panose="02020603050405020304" pitchFamily="18" charset="0"/>
              </a:rPr>
              <a:t>Zusätzlich haben wir eine Tabelle zum Mapping der Länder und Nationalitäten genutzt. Die Daten dazu haben wir von einem öffentlichen GitHub Repository heruntergeladen:</a:t>
            </a:r>
            <a:br>
              <a:rPr lang="de-DE" dirty="0">
                <a:effectLst/>
                <a:latin typeface="Calibri" panose="020F0502020204030204" pitchFamily="34" charset="0"/>
                <a:ea typeface="Times New Roman" panose="02020603050405020304" pitchFamily="18" charset="0"/>
                <a:cs typeface="Times New Roman" panose="02020603050405020304" pitchFamily="18" charset="0"/>
              </a:rPr>
            </a:br>
            <a:r>
              <a:rPr lang="de-DE" u="sng" dirty="0">
                <a:solidFill>
                  <a:srgbClr val="0000FF"/>
                </a:solidFill>
                <a:effectLst/>
                <a:latin typeface="Calibri" panose="020F0502020204030204" pitchFamily="34" charset="0"/>
                <a:ea typeface="Times New Roman" panose="02020603050405020304" pitchFamily="18" charset="0"/>
                <a:cs typeface="Times New Roman" panose="02020603050405020304" pitchFamily="18" charset="0"/>
                <a:hlinkClick r:id="rId3"/>
              </a:rPr>
              <a:t>https://github.com/Imagin-io/country-nationality-list/blob/master/countries.csv</a:t>
            </a:r>
            <a:r>
              <a:rPr lang="de-DE"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7BAD68DA-F5B3-4CD9-A6B8-9D4E67AD83C3}" type="slidenum">
              <a:rPr lang="en-US" smtClean="0"/>
              <a:t>5</a:t>
            </a:fld>
            <a:endParaRPr lang="en-US"/>
          </a:p>
        </p:txBody>
      </p:sp>
    </p:spTree>
    <p:extLst>
      <p:ext uri="{BB962C8B-B14F-4D97-AF65-F5344CB8AC3E}">
        <p14:creationId xmlns:p14="http://schemas.microsoft.com/office/powerpoint/2010/main" val="4238283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1000"/>
              </a:spcAft>
            </a:pP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Zum initialen Laden der Tabellen in DWC wurde eine JSON-Datei erstellt (180_FormulaOne.json), die die Tabellen und Verbindungen anlegt.</a:t>
            </a:r>
            <a:br>
              <a:rPr lang="de-DE" sz="1200" dirty="0">
                <a:effectLst/>
                <a:latin typeface="Calibri" panose="020F0502020204030204" pitchFamily="34" charset="0"/>
                <a:ea typeface="Times New Roman" panose="02020603050405020304" pitchFamily="18" charset="0"/>
                <a:cs typeface="Times New Roman" panose="02020603050405020304" pitchFamily="18" charset="0"/>
              </a:rPr>
            </a:b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Folgende Anpassungen haben wir vorgenommen:</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Driver_standings.csv	-	</a:t>
            </a:r>
            <a:r>
              <a:rPr lang="de-DE" sz="1200" dirty="0" err="1">
                <a:effectLst/>
                <a:latin typeface="Calibri" panose="020F0502020204030204" pitchFamily="34" charset="0"/>
                <a:ea typeface="Times New Roman" panose="02020603050405020304" pitchFamily="18" charset="0"/>
                <a:cs typeface="Times New Roman" panose="02020603050405020304" pitchFamily="18" charset="0"/>
              </a:rPr>
              <a:t>positionText</a:t>
            </a: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 Spalte entfernt</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Pit_stops.csv	-	</a:t>
            </a:r>
            <a:r>
              <a:rPr lang="de-DE" sz="1200" dirty="0" err="1">
                <a:effectLst/>
                <a:latin typeface="Calibri" panose="020F0502020204030204" pitchFamily="34" charset="0"/>
                <a:ea typeface="Times New Roman" panose="02020603050405020304" pitchFamily="18" charset="0"/>
                <a:cs typeface="Times New Roman" panose="02020603050405020304" pitchFamily="18" charset="0"/>
              </a:rPr>
              <a:t>duration</a:t>
            </a: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 Spalte entfernt</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Results.csv	-	</a:t>
            </a:r>
            <a:r>
              <a:rPr lang="de-DE" sz="1200" dirty="0" err="1">
                <a:effectLst/>
                <a:latin typeface="Calibri" panose="020F0502020204030204" pitchFamily="34" charset="0"/>
                <a:ea typeface="Times New Roman" panose="02020603050405020304" pitchFamily="18" charset="0"/>
                <a:cs typeface="Times New Roman" panose="02020603050405020304" pitchFamily="18" charset="0"/>
              </a:rPr>
              <a:t>positon</a:t>
            </a: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 </a:t>
            </a:r>
            <a:r>
              <a:rPr lang="de-DE" sz="1200" dirty="0" err="1">
                <a:effectLst/>
                <a:latin typeface="Calibri" panose="020F0502020204030204" pitchFamily="34" charset="0"/>
                <a:ea typeface="Times New Roman" panose="02020603050405020304" pitchFamily="18" charset="0"/>
                <a:cs typeface="Times New Roman" panose="02020603050405020304" pitchFamily="18" charset="0"/>
              </a:rPr>
              <a:t>positionText</a:t>
            </a: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 Spalte entfernt</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Constructor_standings.csv - 	</a:t>
            </a:r>
            <a:r>
              <a:rPr lang="en-US" sz="1200" dirty="0" err="1">
                <a:effectLst/>
                <a:latin typeface="Calibri" panose="020F0502020204030204" pitchFamily="34" charset="0"/>
                <a:ea typeface="Times New Roman" panose="02020603050405020304" pitchFamily="18" charset="0"/>
                <a:cs typeface="Times New Roman" panose="02020603050405020304" pitchFamily="18" charset="0"/>
              </a:rPr>
              <a:t>positionText</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effectLst/>
                <a:latin typeface="Calibri" panose="020F0502020204030204" pitchFamily="34" charset="0"/>
                <a:ea typeface="Times New Roman" panose="02020603050405020304" pitchFamily="18" charset="0"/>
                <a:cs typeface="Times New Roman" panose="02020603050405020304" pitchFamily="18" charset="0"/>
              </a:rPr>
              <a:t>Spalte</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effectLst/>
                <a:latin typeface="Calibri" panose="020F0502020204030204" pitchFamily="34" charset="0"/>
                <a:ea typeface="Times New Roman" panose="02020603050405020304" pitchFamily="18" charset="0"/>
                <a:cs typeface="Times New Roman" panose="02020603050405020304" pitchFamily="18" charset="0"/>
              </a:rPr>
              <a:t>entfernt</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Sprint_results.csv	-	</a:t>
            </a:r>
            <a:r>
              <a:rPr lang="de-DE" sz="1200" dirty="0" err="1">
                <a:effectLst/>
                <a:latin typeface="Calibri" panose="020F0502020204030204" pitchFamily="34" charset="0"/>
                <a:ea typeface="Times New Roman" panose="02020603050405020304" pitchFamily="18" charset="0"/>
                <a:cs typeface="Times New Roman" panose="02020603050405020304" pitchFamily="18" charset="0"/>
              </a:rPr>
              <a:t>positon</a:t>
            </a: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 </a:t>
            </a:r>
            <a:r>
              <a:rPr lang="de-DE" sz="1200" dirty="0" err="1">
                <a:effectLst/>
                <a:latin typeface="Calibri" panose="020F0502020204030204" pitchFamily="34" charset="0"/>
                <a:ea typeface="Times New Roman" panose="02020603050405020304" pitchFamily="18" charset="0"/>
                <a:cs typeface="Times New Roman" panose="02020603050405020304" pitchFamily="18" charset="0"/>
              </a:rPr>
              <a:t>positionText</a:t>
            </a: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 Spalte entfernt</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Alle „URL“ Spalten in jedem Datensatz entfernt (für die Auswertung nicht relevant)</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de-DE"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de-DE" dirty="0">
                <a:latin typeface="Calibri" panose="020F0502020204030204" pitchFamily="34" charset="0"/>
                <a:ea typeface="Times New Roman" panose="02020603050405020304" pitchFamily="18" charset="0"/>
                <a:cs typeface="Times New Roman" panose="02020603050405020304" pitchFamily="18" charset="0"/>
              </a:rPr>
              <a:t>Season.csv nicht genutzt, da hier keine neuen Informationen enthalten sind, die nicht bereits durch einen </a:t>
            </a:r>
            <a:r>
              <a:rPr lang="de-DE" dirty="0" err="1">
                <a:latin typeface="Calibri" panose="020F0502020204030204" pitchFamily="34" charset="0"/>
                <a:ea typeface="Times New Roman" panose="02020603050405020304" pitchFamily="18" charset="0"/>
                <a:cs typeface="Times New Roman" panose="02020603050405020304" pitchFamily="18" charset="0"/>
              </a:rPr>
              <a:t>Join</a:t>
            </a:r>
            <a:r>
              <a:rPr lang="de-DE" dirty="0">
                <a:latin typeface="Calibri" panose="020F0502020204030204" pitchFamily="34" charset="0"/>
                <a:ea typeface="Times New Roman" panose="02020603050405020304" pitchFamily="18" charset="0"/>
                <a:cs typeface="Times New Roman" panose="02020603050405020304" pitchFamily="18" charset="0"/>
              </a:rPr>
              <a:t> in den anderen Datensätzen vorhanden sind.</a:t>
            </a:r>
            <a:endParaRPr lang="de-DE"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de-DE"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de-DE" sz="1200" dirty="0">
                <a:effectLst/>
                <a:latin typeface="Calibri" panose="020F0502020204030204" pitchFamily="34" charset="0"/>
                <a:ea typeface="Times New Roman" panose="02020603050405020304" pitchFamily="18" charset="0"/>
                <a:cs typeface="Times New Roman" panose="02020603050405020304" pitchFamily="18" charset="0"/>
              </a:rPr>
              <a:t>Die entfernten Spalten haben keinen Mehrwert geboten, da alle Informationen bereits in anderen Spalten vorhanden waren. Die konkreten Schritte sind im </a:t>
            </a:r>
            <a:r>
              <a:rPr lang="de-DE" sz="1200" dirty="0" err="1">
                <a:effectLst/>
                <a:latin typeface="Calibri" panose="020F0502020204030204" pitchFamily="34" charset="0"/>
                <a:ea typeface="Times New Roman" panose="02020603050405020304" pitchFamily="18" charset="0"/>
                <a:cs typeface="Times New Roman" panose="02020603050405020304" pitchFamily="18" charset="0"/>
              </a:rPr>
              <a:t>DataWrangling.ipynb</a:t>
            </a: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 nachzuvollziehen. </a:t>
            </a:r>
            <a:endParaRPr lang="en-US" dirty="0"/>
          </a:p>
          <a:p>
            <a:endParaRPr lang="en-US" dirty="0"/>
          </a:p>
        </p:txBody>
      </p:sp>
      <p:sp>
        <p:nvSpPr>
          <p:cNvPr id="4" name="Slide Number Placeholder 3"/>
          <p:cNvSpPr>
            <a:spLocks noGrp="1"/>
          </p:cNvSpPr>
          <p:nvPr>
            <p:ph type="sldNum" sz="quarter" idx="5"/>
          </p:nvPr>
        </p:nvSpPr>
        <p:spPr/>
        <p:txBody>
          <a:bodyPr/>
          <a:lstStyle/>
          <a:p>
            <a:fld id="{7BAD68DA-F5B3-4CD9-A6B8-9D4E67AD83C3}" type="slidenum">
              <a:rPr lang="en-US" smtClean="0"/>
              <a:t>6</a:t>
            </a:fld>
            <a:endParaRPr lang="en-US"/>
          </a:p>
        </p:txBody>
      </p:sp>
    </p:spTree>
    <p:extLst>
      <p:ext uri="{BB962C8B-B14F-4D97-AF65-F5344CB8AC3E}">
        <p14:creationId xmlns:p14="http://schemas.microsoft.com/office/powerpoint/2010/main" val="2927535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BAD68DA-F5B3-4CD9-A6B8-9D4E67AD83C3}" type="slidenum">
              <a:rPr lang="en-US" smtClean="0"/>
              <a:t>7</a:t>
            </a:fld>
            <a:endParaRPr lang="en-US"/>
          </a:p>
        </p:txBody>
      </p:sp>
    </p:spTree>
    <p:extLst>
      <p:ext uri="{BB962C8B-B14F-4D97-AF65-F5344CB8AC3E}">
        <p14:creationId xmlns:p14="http://schemas.microsoft.com/office/powerpoint/2010/main" val="487229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Übersicht der Primär- und Sekundärschlüssel der einzelnen Datensätze.</a:t>
            </a:r>
          </a:p>
          <a:p>
            <a:r>
              <a:rPr lang="en-US" dirty="0" err="1"/>
              <a:t>Haupttabellen</a:t>
            </a:r>
            <a:r>
              <a:rPr lang="en-US" dirty="0"/>
              <a:t> für die </a:t>
            </a:r>
            <a:r>
              <a:rPr lang="en-US" dirty="0" err="1"/>
              <a:t>Auswertungen</a:t>
            </a:r>
            <a:r>
              <a:rPr lang="en-US" dirty="0"/>
              <a:t> </a:t>
            </a:r>
            <a:r>
              <a:rPr lang="en-US" dirty="0" err="1"/>
              <a:t>sind</a:t>
            </a:r>
            <a:r>
              <a:rPr lang="en-US" dirty="0"/>
              <a:t> Driver, races und constructor.</a:t>
            </a:r>
          </a:p>
          <a:p>
            <a:r>
              <a:rPr lang="en-US" dirty="0"/>
              <a:t>Die </a:t>
            </a:r>
            <a:r>
              <a:rPr lang="en-US" dirty="0" err="1"/>
              <a:t>Linien</a:t>
            </a:r>
            <a:r>
              <a:rPr lang="en-US" dirty="0"/>
              <a:t> </a:t>
            </a:r>
            <a:r>
              <a:rPr lang="en-US" dirty="0" err="1"/>
              <a:t>bilden</a:t>
            </a:r>
            <a:r>
              <a:rPr lang="en-US" dirty="0"/>
              <a:t> die </a:t>
            </a:r>
            <a:r>
              <a:rPr lang="en-US" dirty="0" err="1"/>
              <a:t>Kardinalitäten</a:t>
            </a:r>
            <a:r>
              <a:rPr lang="en-US" dirty="0"/>
              <a:t> </a:t>
            </a:r>
            <a:r>
              <a:rPr lang="en-US" dirty="0" err="1"/>
              <a:t>zwischen</a:t>
            </a:r>
            <a:r>
              <a:rPr lang="en-US" dirty="0"/>
              <a:t> den </a:t>
            </a:r>
            <a:r>
              <a:rPr lang="en-US" dirty="0" err="1"/>
              <a:t>Tabellen</a:t>
            </a:r>
            <a:r>
              <a:rPr lang="en-US" dirty="0"/>
              <a:t> ab, die in den Joins </a:t>
            </a:r>
            <a:r>
              <a:rPr lang="en-US" dirty="0" err="1"/>
              <a:t>berücksichtig</a:t>
            </a:r>
            <a:r>
              <a:rPr lang="en-US" dirty="0"/>
              <a:t> warden </a:t>
            </a:r>
            <a:r>
              <a:rPr lang="en-US" dirty="0" err="1"/>
              <a:t>müssen</a:t>
            </a:r>
            <a:r>
              <a:rPr lang="en-US" dirty="0"/>
              <a:t>.</a:t>
            </a:r>
          </a:p>
        </p:txBody>
      </p:sp>
      <p:sp>
        <p:nvSpPr>
          <p:cNvPr id="4" name="Slide Number Placeholder 3"/>
          <p:cNvSpPr>
            <a:spLocks noGrp="1"/>
          </p:cNvSpPr>
          <p:nvPr>
            <p:ph type="sldNum" sz="quarter" idx="5"/>
          </p:nvPr>
        </p:nvSpPr>
        <p:spPr/>
        <p:txBody>
          <a:bodyPr/>
          <a:lstStyle/>
          <a:p>
            <a:fld id="{7BAD68DA-F5B3-4CD9-A6B8-9D4E67AD83C3}" type="slidenum">
              <a:rPr lang="en-US" smtClean="0"/>
              <a:t>8</a:t>
            </a:fld>
            <a:endParaRPr lang="en-US"/>
          </a:p>
        </p:txBody>
      </p:sp>
    </p:spTree>
    <p:extLst>
      <p:ext uri="{BB962C8B-B14F-4D97-AF65-F5344CB8AC3E}">
        <p14:creationId xmlns:p14="http://schemas.microsoft.com/office/powerpoint/2010/main" val="3643796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88A91-CE0A-6E18-A6FD-C3788DADE0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ED1660-6D8F-1FE6-96B2-EFF4923ED7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E5BD5EE-242D-5A09-154F-56FE1AC7DBAB}"/>
              </a:ext>
            </a:extLst>
          </p:cNvPr>
          <p:cNvSpPr>
            <a:spLocks noGrp="1"/>
          </p:cNvSpPr>
          <p:nvPr>
            <p:ph type="dt" sz="half" idx="10"/>
          </p:nvPr>
        </p:nvSpPr>
        <p:spPr/>
        <p:txBody>
          <a:bodyPr/>
          <a:lstStyle/>
          <a:p>
            <a:fld id="{FB188550-3822-4E72-8518-357FC7BC8576}" type="datetime1">
              <a:rPr lang="en-US" smtClean="0"/>
              <a:t>5/1/2023</a:t>
            </a:fld>
            <a:endParaRPr lang="en-US"/>
          </a:p>
        </p:txBody>
      </p:sp>
      <p:sp>
        <p:nvSpPr>
          <p:cNvPr id="5" name="Footer Placeholder 4">
            <a:extLst>
              <a:ext uri="{FF2B5EF4-FFF2-40B4-BE49-F238E27FC236}">
                <a16:creationId xmlns:a16="http://schemas.microsoft.com/office/drawing/2014/main" id="{293A7502-CB92-9A90-1315-B9C2A78873C8}"/>
              </a:ext>
            </a:extLst>
          </p:cNvPr>
          <p:cNvSpPr>
            <a:spLocks noGrp="1"/>
          </p:cNvSpPr>
          <p:nvPr>
            <p:ph type="ftr" sz="quarter" idx="11"/>
          </p:nvPr>
        </p:nvSpPr>
        <p:spPr/>
        <p:txBody>
          <a:bodyPr/>
          <a:lstStyle/>
          <a:p>
            <a:r>
              <a:rPr lang="de-DE"/>
              <a:t>Formel 1</a:t>
            </a:r>
            <a:endParaRPr lang="en-US"/>
          </a:p>
        </p:txBody>
      </p:sp>
      <p:sp>
        <p:nvSpPr>
          <p:cNvPr id="6" name="Slide Number Placeholder 5">
            <a:extLst>
              <a:ext uri="{FF2B5EF4-FFF2-40B4-BE49-F238E27FC236}">
                <a16:creationId xmlns:a16="http://schemas.microsoft.com/office/drawing/2014/main" id="{A049DF9B-0C5F-B4B8-836D-1DCF234F116B}"/>
              </a:ext>
            </a:extLst>
          </p:cNvPr>
          <p:cNvSpPr>
            <a:spLocks noGrp="1"/>
          </p:cNvSpPr>
          <p:nvPr>
            <p:ph type="sldNum" sz="quarter" idx="12"/>
          </p:nvPr>
        </p:nvSpPr>
        <p:spPr/>
        <p:txBody>
          <a:bodyPr/>
          <a:lstStyle/>
          <a:p>
            <a:fld id="{4A02C0CA-695B-4E24-A1D3-3DA5FEDE07AC}" type="slidenum">
              <a:rPr lang="en-US" smtClean="0"/>
              <a:t>‹#›</a:t>
            </a:fld>
            <a:endParaRPr lang="en-US"/>
          </a:p>
        </p:txBody>
      </p:sp>
    </p:spTree>
    <p:extLst>
      <p:ext uri="{BB962C8B-B14F-4D97-AF65-F5344CB8AC3E}">
        <p14:creationId xmlns:p14="http://schemas.microsoft.com/office/powerpoint/2010/main" val="158621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AC7E1-FEB3-2503-3683-729B4BA2AA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C7E9D16-2D5F-2B62-0BBA-3D3869E361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B62DC5-D2C7-883D-7258-1758629A3F9E}"/>
              </a:ext>
            </a:extLst>
          </p:cNvPr>
          <p:cNvSpPr>
            <a:spLocks noGrp="1"/>
          </p:cNvSpPr>
          <p:nvPr>
            <p:ph type="dt" sz="half" idx="10"/>
          </p:nvPr>
        </p:nvSpPr>
        <p:spPr/>
        <p:txBody>
          <a:bodyPr/>
          <a:lstStyle/>
          <a:p>
            <a:fld id="{0D5EFCE2-676E-4A8C-B75B-56B27DA7CA23}" type="datetime1">
              <a:rPr lang="en-US" smtClean="0"/>
              <a:t>5/1/2023</a:t>
            </a:fld>
            <a:endParaRPr lang="en-US"/>
          </a:p>
        </p:txBody>
      </p:sp>
      <p:sp>
        <p:nvSpPr>
          <p:cNvPr id="5" name="Footer Placeholder 4">
            <a:extLst>
              <a:ext uri="{FF2B5EF4-FFF2-40B4-BE49-F238E27FC236}">
                <a16:creationId xmlns:a16="http://schemas.microsoft.com/office/drawing/2014/main" id="{26FF0A30-3C3F-34A9-A9A1-AAADA8174AA2}"/>
              </a:ext>
            </a:extLst>
          </p:cNvPr>
          <p:cNvSpPr>
            <a:spLocks noGrp="1"/>
          </p:cNvSpPr>
          <p:nvPr>
            <p:ph type="ftr" sz="quarter" idx="11"/>
          </p:nvPr>
        </p:nvSpPr>
        <p:spPr/>
        <p:txBody>
          <a:bodyPr/>
          <a:lstStyle/>
          <a:p>
            <a:r>
              <a:rPr lang="de-DE"/>
              <a:t>Formel 1</a:t>
            </a:r>
            <a:endParaRPr lang="en-US"/>
          </a:p>
        </p:txBody>
      </p:sp>
      <p:sp>
        <p:nvSpPr>
          <p:cNvPr id="6" name="Slide Number Placeholder 5">
            <a:extLst>
              <a:ext uri="{FF2B5EF4-FFF2-40B4-BE49-F238E27FC236}">
                <a16:creationId xmlns:a16="http://schemas.microsoft.com/office/drawing/2014/main" id="{C7080EE9-C742-6801-C842-D9F304A79E60}"/>
              </a:ext>
            </a:extLst>
          </p:cNvPr>
          <p:cNvSpPr>
            <a:spLocks noGrp="1"/>
          </p:cNvSpPr>
          <p:nvPr>
            <p:ph type="sldNum" sz="quarter" idx="12"/>
          </p:nvPr>
        </p:nvSpPr>
        <p:spPr/>
        <p:txBody>
          <a:bodyPr/>
          <a:lstStyle/>
          <a:p>
            <a:fld id="{4A02C0CA-695B-4E24-A1D3-3DA5FEDE07AC}" type="slidenum">
              <a:rPr lang="en-US" smtClean="0"/>
              <a:t>‹#›</a:t>
            </a:fld>
            <a:endParaRPr lang="en-US"/>
          </a:p>
        </p:txBody>
      </p:sp>
    </p:spTree>
    <p:extLst>
      <p:ext uri="{BB962C8B-B14F-4D97-AF65-F5344CB8AC3E}">
        <p14:creationId xmlns:p14="http://schemas.microsoft.com/office/powerpoint/2010/main" val="979156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780E13-A217-3622-F485-F15FFF90954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C2E8FBC-AFD8-9E52-F52A-EBBE36EF45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B77C85-FA19-D225-E70C-BA61FDEEC874}"/>
              </a:ext>
            </a:extLst>
          </p:cNvPr>
          <p:cNvSpPr>
            <a:spLocks noGrp="1"/>
          </p:cNvSpPr>
          <p:nvPr>
            <p:ph type="dt" sz="half" idx="10"/>
          </p:nvPr>
        </p:nvSpPr>
        <p:spPr/>
        <p:txBody>
          <a:bodyPr/>
          <a:lstStyle/>
          <a:p>
            <a:fld id="{C038A9A4-9F0E-4DBC-8123-F17B1F22CF0F}" type="datetime1">
              <a:rPr lang="en-US" smtClean="0"/>
              <a:t>5/1/2023</a:t>
            </a:fld>
            <a:endParaRPr lang="en-US"/>
          </a:p>
        </p:txBody>
      </p:sp>
      <p:sp>
        <p:nvSpPr>
          <p:cNvPr id="5" name="Footer Placeholder 4">
            <a:extLst>
              <a:ext uri="{FF2B5EF4-FFF2-40B4-BE49-F238E27FC236}">
                <a16:creationId xmlns:a16="http://schemas.microsoft.com/office/drawing/2014/main" id="{1D0D518B-431A-C1AD-DD83-8B03B64DFEA4}"/>
              </a:ext>
            </a:extLst>
          </p:cNvPr>
          <p:cNvSpPr>
            <a:spLocks noGrp="1"/>
          </p:cNvSpPr>
          <p:nvPr>
            <p:ph type="ftr" sz="quarter" idx="11"/>
          </p:nvPr>
        </p:nvSpPr>
        <p:spPr/>
        <p:txBody>
          <a:bodyPr/>
          <a:lstStyle/>
          <a:p>
            <a:r>
              <a:rPr lang="de-DE"/>
              <a:t>Formel 1</a:t>
            </a:r>
            <a:endParaRPr lang="en-US"/>
          </a:p>
        </p:txBody>
      </p:sp>
      <p:sp>
        <p:nvSpPr>
          <p:cNvPr id="6" name="Slide Number Placeholder 5">
            <a:extLst>
              <a:ext uri="{FF2B5EF4-FFF2-40B4-BE49-F238E27FC236}">
                <a16:creationId xmlns:a16="http://schemas.microsoft.com/office/drawing/2014/main" id="{8F062886-2D46-A3EA-D58A-451510AEAF40}"/>
              </a:ext>
            </a:extLst>
          </p:cNvPr>
          <p:cNvSpPr>
            <a:spLocks noGrp="1"/>
          </p:cNvSpPr>
          <p:nvPr>
            <p:ph type="sldNum" sz="quarter" idx="12"/>
          </p:nvPr>
        </p:nvSpPr>
        <p:spPr/>
        <p:txBody>
          <a:bodyPr/>
          <a:lstStyle/>
          <a:p>
            <a:fld id="{4A02C0CA-695B-4E24-A1D3-3DA5FEDE07AC}" type="slidenum">
              <a:rPr lang="en-US" smtClean="0"/>
              <a:t>‹#›</a:t>
            </a:fld>
            <a:endParaRPr lang="en-US"/>
          </a:p>
        </p:txBody>
      </p:sp>
    </p:spTree>
    <p:extLst>
      <p:ext uri="{BB962C8B-B14F-4D97-AF65-F5344CB8AC3E}">
        <p14:creationId xmlns:p14="http://schemas.microsoft.com/office/powerpoint/2010/main" val="2060884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AEA08-8E82-E7FD-7370-454606B597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67BC0D-766B-107C-DBA5-A0A3F8C804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18A2FA-7C24-E242-11BE-55FAFE648BB4}"/>
              </a:ext>
            </a:extLst>
          </p:cNvPr>
          <p:cNvSpPr>
            <a:spLocks noGrp="1"/>
          </p:cNvSpPr>
          <p:nvPr>
            <p:ph type="dt" sz="half" idx="10"/>
          </p:nvPr>
        </p:nvSpPr>
        <p:spPr/>
        <p:txBody>
          <a:bodyPr/>
          <a:lstStyle/>
          <a:p>
            <a:fld id="{154CABC4-7B03-495A-9AFA-D4B9B0DC9A84}" type="datetime1">
              <a:rPr lang="en-US" smtClean="0"/>
              <a:t>5/1/2023</a:t>
            </a:fld>
            <a:endParaRPr lang="en-US"/>
          </a:p>
        </p:txBody>
      </p:sp>
      <p:sp>
        <p:nvSpPr>
          <p:cNvPr id="5" name="Footer Placeholder 4">
            <a:extLst>
              <a:ext uri="{FF2B5EF4-FFF2-40B4-BE49-F238E27FC236}">
                <a16:creationId xmlns:a16="http://schemas.microsoft.com/office/drawing/2014/main" id="{AAD0E2B3-7F24-E2E4-07C5-D75C036FC000}"/>
              </a:ext>
            </a:extLst>
          </p:cNvPr>
          <p:cNvSpPr>
            <a:spLocks noGrp="1"/>
          </p:cNvSpPr>
          <p:nvPr>
            <p:ph type="ftr" sz="quarter" idx="11"/>
          </p:nvPr>
        </p:nvSpPr>
        <p:spPr/>
        <p:txBody>
          <a:bodyPr/>
          <a:lstStyle/>
          <a:p>
            <a:r>
              <a:rPr lang="de-DE"/>
              <a:t>Formel 1</a:t>
            </a:r>
            <a:endParaRPr lang="en-US"/>
          </a:p>
        </p:txBody>
      </p:sp>
      <p:sp>
        <p:nvSpPr>
          <p:cNvPr id="6" name="Slide Number Placeholder 5">
            <a:extLst>
              <a:ext uri="{FF2B5EF4-FFF2-40B4-BE49-F238E27FC236}">
                <a16:creationId xmlns:a16="http://schemas.microsoft.com/office/drawing/2014/main" id="{6007D961-5306-031A-C25A-3ACC0FBE374B}"/>
              </a:ext>
            </a:extLst>
          </p:cNvPr>
          <p:cNvSpPr>
            <a:spLocks noGrp="1"/>
          </p:cNvSpPr>
          <p:nvPr>
            <p:ph type="sldNum" sz="quarter" idx="12"/>
          </p:nvPr>
        </p:nvSpPr>
        <p:spPr/>
        <p:txBody>
          <a:bodyPr/>
          <a:lstStyle/>
          <a:p>
            <a:fld id="{4A02C0CA-695B-4E24-A1D3-3DA5FEDE07AC}" type="slidenum">
              <a:rPr lang="en-US" smtClean="0"/>
              <a:t>‹#›</a:t>
            </a:fld>
            <a:endParaRPr lang="en-US"/>
          </a:p>
        </p:txBody>
      </p:sp>
    </p:spTree>
    <p:extLst>
      <p:ext uri="{BB962C8B-B14F-4D97-AF65-F5344CB8AC3E}">
        <p14:creationId xmlns:p14="http://schemas.microsoft.com/office/powerpoint/2010/main" val="3760345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76577-F3CF-DC3A-99DD-CEFAD823A5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9DC7A8-2BB6-7161-10B9-DCF68BFA86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F67204-8E49-ABA6-4D13-DB2892970734}"/>
              </a:ext>
            </a:extLst>
          </p:cNvPr>
          <p:cNvSpPr>
            <a:spLocks noGrp="1"/>
          </p:cNvSpPr>
          <p:nvPr>
            <p:ph type="dt" sz="half" idx="10"/>
          </p:nvPr>
        </p:nvSpPr>
        <p:spPr/>
        <p:txBody>
          <a:bodyPr/>
          <a:lstStyle/>
          <a:p>
            <a:fld id="{78192B49-66E0-4E1A-94F4-973D637B7DA2}" type="datetime1">
              <a:rPr lang="en-US" smtClean="0"/>
              <a:t>5/1/2023</a:t>
            </a:fld>
            <a:endParaRPr lang="en-US"/>
          </a:p>
        </p:txBody>
      </p:sp>
      <p:sp>
        <p:nvSpPr>
          <p:cNvPr id="5" name="Footer Placeholder 4">
            <a:extLst>
              <a:ext uri="{FF2B5EF4-FFF2-40B4-BE49-F238E27FC236}">
                <a16:creationId xmlns:a16="http://schemas.microsoft.com/office/drawing/2014/main" id="{646CE807-E106-E40F-1A6E-61F09B7FAFBA}"/>
              </a:ext>
            </a:extLst>
          </p:cNvPr>
          <p:cNvSpPr>
            <a:spLocks noGrp="1"/>
          </p:cNvSpPr>
          <p:nvPr>
            <p:ph type="ftr" sz="quarter" idx="11"/>
          </p:nvPr>
        </p:nvSpPr>
        <p:spPr/>
        <p:txBody>
          <a:bodyPr/>
          <a:lstStyle/>
          <a:p>
            <a:r>
              <a:rPr lang="de-DE"/>
              <a:t>Formel 1</a:t>
            </a:r>
            <a:endParaRPr lang="en-US"/>
          </a:p>
        </p:txBody>
      </p:sp>
      <p:sp>
        <p:nvSpPr>
          <p:cNvPr id="6" name="Slide Number Placeholder 5">
            <a:extLst>
              <a:ext uri="{FF2B5EF4-FFF2-40B4-BE49-F238E27FC236}">
                <a16:creationId xmlns:a16="http://schemas.microsoft.com/office/drawing/2014/main" id="{11A58527-DE1D-6CDA-BFE9-E86A73C0DA5B}"/>
              </a:ext>
            </a:extLst>
          </p:cNvPr>
          <p:cNvSpPr>
            <a:spLocks noGrp="1"/>
          </p:cNvSpPr>
          <p:nvPr>
            <p:ph type="sldNum" sz="quarter" idx="12"/>
          </p:nvPr>
        </p:nvSpPr>
        <p:spPr/>
        <p:txBody>
          <a:bodyPr/>
          <a:lstStyle/>
          <a:p>
            <a:fld id="{4A02C0CA-695B-4E24-A1D3-3DA5FEDE07AC}" type="slidenum">
              <a:rPr lang="en-US" smtClean="0"/>
              <a:t>‹#›</a:t>
            </a:fld>
            <a:endParaRPr lang="en-US"/>
          </a:p>
        </p:txBody>
      </p:sp>
    </p:spTree>
    <p:extLst>
      <p:ext uri="{BB962C8B-B14F-4D97-AF65-F5344CB8AC3E}">
        <p14:creationId xmlns:p14="http://schemas.microsoft.com/office/powerpoint/2010/main" val="1448105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FA8E3-7C7D-D8CE-8079-6D551DD91C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FD299D-4B26-BC7F-A777-12F5F6BC31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0DB30B-1BB6-103E-1CFA-C9DFBC0D17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F497B41-C2F1-1E04-D9CE-AEEAB7F8AE00}"/>
              </a:ext>
            </a:extLst>
          </p:cNvPr>
          <p:cNvSpPr>
            <a:spLocks noGrp="1"/>
          </p:cNvSpPr>
          <p:nvPr>
            <p:ph type="dt" sz="half" idx="10"/>
          </p:nvPr>
        </p:nvSpPr>
        <p:spPr/>
        <p:txBody>
          <a:bodyPr/>
          <a:lstStyle/>
          <a:p>
            <a:fld id="{2ECA240D-021D-4026-8FED-EFFD90335E41}" type="datetime1">
              <a:rPr lang="en-US" smtClean="0"/>
              <a:t>5/1/2023</a:t>
            </a:fld>
            <a:endParaRPr lang="en-US"/>
          </a:p>
        </p:txBody>
      </p:sp>
      <p:sp>
        <p:nvSpPr>
          <p:cNvPr id="6" name="Footer Placeholder 5">
            <a:extLst>
              <a:ext uri="{FF2B5EF4-FFF2-40B4-BE49-F238E27FC236}">
                <a16:creationId xmlns:a16="http://schemas.microsoft.com/office/drawing/2014/main" id="{93C075F8-B0D9-4AA9-4847-EBA423EF62A7}"/>
              </a:ext>
            </a:extLst>
          </p:cNvPr>
          <p:cNvSpPr>
            <a:spLocks noGrp="1"/>
          </p:cNvSpPr>
          <p:nvPr>
            <p:ph type="ftr" sz="quarter" idx="11"/>
          </p:nvPr>
        </p:nvSpPr>
        <p:spPr/>
        <p:txBody>
          <a:bodyPr/>
          <a:lstStyle/>
          <a:p>
            <a:r>
              <a:rPr lang="de-DE"/>
              <a:t>Formel 1</a:t>
            </a:r>
            <a:endParaRPr lang="en-US"/>
          </a:p>
        </p:txBody>
      </p:sp>
      <p:sp>
        <p:nvSpPr>
          <p:cNvPr id="7" name="Slide Number Placeholder 6">
            <a:extLst>
              <a:ext uri="{FF2B5EF4-FFF2-40B4-BE49-F238E27FC236}">
                <a16:creationId xmlns:a16="http://schemas.microsoft.com/office/drawing/2014/main" id="{02C7B2DA-8AEF-6AA9-4C2C-61779649E01C}"/>
              </a:ext>
            </a:extLst>
          </p:cNvPr>
          <p:cNvSpPr>
            <a:spLocks noGrp="1"/>
          </p:cNvSpPr>
          <p:nvPr>
            <p:ph type="sldNum" sz="quarter" idx="12"/>
          </p:nvPr>
        </p:nvSpPr>
        <p:spPr/>
        <p:txBody>
          <a:bodyPr/>
          <a:lstStyle/>
          <a:p>
            <a:fld id="{4A02C0CA-695B-4E24-A1D3-3DA5FEDE07AC}" type="slidenum">
              <a:rPr lang="en-US" smtClean="0"/>
              <a:t>‹#›</a:t>
            </a:fld>
            <a:endParaRPr lang="en-US"/>
          </a:p>
        </p:txBody>
      </p:sp>
    </p:spTree>
    <p:extLst>
      <p:ext uri="{BB962C8B-B14F-4D97-AF65-F5344CB8AC3E}">
        <p14:creationId xmlns:p14="http://schemas.microsoft.com/office/powerpoint/2010/main" val="1088280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CAB0C-5DE5-ACA4-98C0-3A1127D4448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96D2F4C-19FF-2041-8F2F-E40347D698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75296B-B5AB-4CC7-2818-20F009D51A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A432C5-F63B-2DBB-E091-17B9994068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07F65F-EF72-2409-39CC-C54AD255C6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B07E699-F530-7A96-A17B-B8FB0CBE6B89}"/>
              </a:ext>
            </a:extLst>
          </p:cNvPr>
          <p:cNvSpPr>
            <a:spLocks noGrp="1"/>
          </p:cNvSpPr>
          <p:nvPr>
            <p:ph type="dt" sz="half" idx="10"/>
          </p:nvPr>
        </p:nvSpPr>
        <p:spPr/>
        <p:txBody>
          <a:bodyPr/>
          <a:lstStyle/>
          <a:p>
            <a:fld id="{B9F77142-2A5A-4429-B94C-6B1AC0BB33C7}" type="datetime1">
              <a:rPr lang="en-US" smtClean="0"/>
              <a:t>5/1/2023</a:t>
            </a:fld>
            <a:endParaRPr lang="en-US"/>
          </a:p>
        </p:txBody>
      </p:sp>
      <p:sp>
        <p:nvSpPr>
          <p:cNvPr id="8" name="Footer Placeholder 7">
            <a:extLst>
              <a:ext uri="{FF2B5EF4-FFF2-40B4-BE49-F238E27FC236}">
                <a16:creationId xmlns:a16="http://schemas.microsoft.com/office/drawing/2014/main" id="{5776DF2E-D9EC-3090-D4B3-EF6B05808503}"/>
              </a:ext>
            </a:extLst>
          </p:cNvPr>
          <p:cNvSpPr>
            <a:spLocks noGrp="1"/>
          </p:cNvSpPr>
          <p:nvPr>
            <p:ph type="ftr" sz="quarter" idx="11"/>
          </p:nvPr>
        </p:nvSpPr>
        <p:spPr/>
        <p:txBody>
          <a:bodyPr/>
          <a:lstStyle/>
          <a:p>
            <a:r>
              <a:rPr lang="de-DE"/>
              <a:t>Formel 1</a:t>
            </a:r>
            <a:endParaRPr lang="en-US"/>
          </a:p>
        </p:txBody>
      </p:sp>
      <p:sp>
        <p:nvSpPr>
          <p:cNvPr id="9" name="Slide Number Placeholder 8">
            <a:extLst>
              <a:ext uri="{FF2B5EF4-FFF2-40B4-BE49-F238E27FC236}">
                <a16:creationId xmlns:a16="http://schemas.microsoft.com/office/drawing/2014/main" id="{41386A14-45B5-1696-2817-2E8E8AC9906E}"/>
              </a:ext>
            </a:extLst>
          </p:cNvPr>
          <p:cNvSpPr>
            <a:spLocks noGrp="1"/>
          </p:cNvSpPr>
          <p:nvPr>
            <p:ph type="sldNum" sz="quarter" idx="12"/>
          </p:nvPr>
        </p:nvSpPr>
        <p:spPr/>
        <p:txBody>
          <a:bodyPr/>
          <a:lstStyle/>
          <a:p>
            <a:fld id="{4A02C0CA-695B-4E24-A1D3-3DA5FEDE07AC}" type="slidenum">
              <a:rPr lang="en-US" smtClean="0"/>
              <a:t>‹#›</a:t>
            </a:fld>
            <a:endParaRPr lang="en-US"/>
          </a:p>
        </p:txBody>
      </p:sp>
    </p:spTree>
    <p:extLst>
      <p:ext uri="{BB962C8B-B14F-4D97-AF65-F5344CB8AC3E}">
        <p14:creationId xmlns:p14="http://schemas.microsoft.com/office/powerpoint/2010/main" val="3103546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3939C-62A5-0F62-DB08-936747D618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A1CC19E-FF62-40A1-1A1C-AB26774BF8DB}"/>
              </a:ext>
            </a:extLst>
          </p:cNvPr>
          <p:cNvSpPr>
            <a:spLocks noGrp="1"/>
          </p:cNvSpPr>
          <p:nvPr>
            <p:ph type="dt" sz="half" idx="10"/>
          </p:nvPr>
        </p:nvSpPr>
        <p:spPr/>
        <p:txBody>
          <a:bodyPr/>
          <a:lstStyle/>
          <a:p>
            <a:fld id="{D344FF2C-4999-425C-859C-90D84AE67B50}" type="datetime1">
              <a:rPr lang="en-US" smtClean="0"/>
              <a:t>5/1/2023</a:t>
            </a:fld>
            <a:endParaRPr lang="en-US"/>
          </a:p>
        </p:txBody>
      </p:sp>
      <p:sp>
        <p:nvSpPr>
          <p:cNvPr id="4" name="Footer Placeholder 3">
            <a:extLst>
              <a:ext uri="{FF2B5EF4-FFF2-40B4-BE49-F238E27FC236}">
                <a16:creationId xmlns:a16="http://schemas.microsoft.com/office/drawing/2014/main" id="{F3D11ABD-AF71-C41F-5EBD-0F6988B45721}"/>
              </a:ext>
            </a:extLst>
          </p:cNvPr>
          <p:cNvSpPr>
            <a:spLocks noGrp="1"/>
          </p:cNvSpPr>
          <p:nvPr>
            <p:ph type="ftr" sz="quarter" idx="11"/>
          </p:nvPr>
        </p:nvSpPr>
        <p:spPr/>
        <p:txBody>
          <a:bodyPr/>
          <a:lstStyle/>
          <a:p>
            <a:r>
              <a:rPr lang="de-DE"/>
              <a:t>Formel 1</a:t>
            </a:r>
            <a:endParaRPr lang="en-US"/>
          </a:p>
        </p:txBody>
      </p:sp>
      <p:sp>
        <p:nvSpPr>
          <p:cNvPr id="5" name="Slide Number Placeholder 4">
            <a:extLst>
              <a:ext uri="{FF2B5EF4-FFF2-40B4-BE49-F238E27FC236}">
                <a16:creationId xmlns:a16="http://schemas.microsoft.com/office/drawing/2014/main" id="{65D06564-A898-4E52-23E6-63E40702C6F0}"/>
              </a:ext>
            </a:extLst>
          </p:cNvPr>
          <p:cNvSpPr>
            <a:spLocks noGrp="1"/>
          </p:cNvSpPr>
          <p:nvPr>
            <p:ph type="sldNum" sz="quarter" idx="12"/>
          </p:nvPr>
        </p:nvSpPr>
        <p:spPr/>
        <p:txBody>
          <a:bodyPr/>
          <a:lstStyle/>
          <a:p>
            <a:fld id="{4A02C0CA-695B-4E24-A1D3-3DA5FEDE07AC}" type="slidenum">
              <a:rPr lang="en-US" smtClean="0"/>
              <a:t>‹#›</a:t>
            </a:fld>
            <a:endParaRPr lang="en-US"/>
          </a:p>
        </p:txBody>
      </p:sp>
    </p:spTree>
    <p:extLst>
      <p:ext uri="{BB962C8B-B14F-4D97-AF65-F5344CB8AC3E}">
        <p14:creationId xmlns:p14="http://schemas.microsoft.com/office/powerpoint/2010/main" val="1895773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9478D-1905-A5FB-C91B-1595F163D8E3}"/>
              </a:ext>
            </a:extLst>
          </p:cNvPr>
          <p:cNvSpPr>
            <a:spLocks noGrp="1"/>
          </p:cNvSpPr>
          <p:nvPr>
            <p:ph type="dt" sz="half" idx="10"/>
          </p:nvPr>
        </p:nvSpPr>
        <p:spPr/>
        <p:txBody>
          <a:bodyPr/>
          <a:lstStyle/>
          <a:p>
            <a:fld id="{91A23E8F-5F80-4B65-91DE-6720E6D23E3A}" type="datetime1">
              <a:rPr lang="en-US" smtClean="0"/>
              <a:t>5/1/2023</a:t>
            </a:fld>
            <a:endParaRPr lang="en-US"/>
          </a:p>
        </p:txBody>
      </p:sp>
      <p:sp>
        <p:nvSpPr>
          <p:cNvPr id="3" name="Footer Placeholder 2">
            <a:extLst>
              <a:ext uri="{FF2B5EF4-FFF2-40B4-BE49-F238E27FC236}">
                <a16:creationId xmlns:a16="http://schemas.microsoft.com/office/drawing/2014/main" id="{7EC51A5C-06C2-BAB9-40A0-00FAF3D35713}"/>
              </a:ext>
            </a:extLst>
          </p:cNvPr>
          <p:cNvSpPr>
            <a:spLocks noGrp="1"/>
          </p:cNvSpPr>
          <p:nvPr>
            <p:ph type="ftr" sz="quarter" idx="11"/>
          </p:nvPr>
        </p:nvSpPr>
        <p:spPr/>
        <p:txBody>
          <a:bodyPr/>
          <a:lstStyle/>
          <a:p>
            <a:r>
              <a:rPr lang="de-DE"/>
              <a:t>Formel 1</a:t>
            </a:r>
            <a:endParaRPr lang="en-US"/>
          </a:p>
        </p:txBody>
      </p:sp>
      <p:sp>
        <p:nvSpPr>
          <p:cNvPr id="4" name="Slide Number Placeholder 3">
            <a:extLst>
              <a:ext uri="{FF2B5EF4-FFF2-40B4-BE49-F238E27FC236}">
                <a16:creationId xmlns:a16="http://schemas.microsoft.com/office/drawing/2014/main" id="{10D13EEA-012F-97DC-693D-22942F32DF04}"/>
              </a:ext>
            </a:extLst>
          </p:cNvPr>
          <p:cNvSpPr>
            <a:spLocks noGrp="1"/>
          </p:cNvSpPr>
          <p:nvPr>
            <p:ph type="sldNum" sz="quarter" idx="12"/>
          </p:nvPr>
        </p:nvSpPr>
        <p:spPr/>
        <p:txBody>
          <a:bodyPr/>
          <a:lstStyle/>
          <a:p>
            <a:fld id="{4A02C0CA-695B-4E24-A1D3-3DA5FEDE07AC}" type="slidenum">
              <a:rPr lang="en-US" smtClean="0"/>
              <a:t>‹#›</a:t>
            </a:fld>
            <a:endParaRPr lang="en-US"/>
          </a:p>
        </p:txBody>
      </p:sp>
    </p:spTree>
    <p:extLst>
      <p:ext uri="{BB962C8B-B14F-4D97-AF65-F5344CB8AC3E}">
        <p14:creationId xmlns:p14="http://schemas.microsoft.com/office/powerpoint/2010/main" val="2813780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11D8F-7A72-D4C8-AAC8-4ECF954778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26B643-2E49-C3AD-5D5D-A872220B81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235838-4D82-269E-FF45-D764301A70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5A659E-4058-5B86-D69B-71AE89717E8D}"/>
              </a:ext>
            </a:extLst>
          </p:cNvPr>
          <p:cNvSpPr>
            <a:spLocks noGrp="1"/>
          </p:cNvSpPr>
          <p:nvPr>
            <p:ph type="dt" sz="half" idx="10"/>
          </p:nvPr>
        </p:nvSpPr>
        <p:spPr/>
        <p:txBody>
          <a:bodyPr/>
          <a:lstStyle/>
          <a:p>
            <a:fld id="{70DECF2F-A177-4234-884F-D665E99597BF}" type="datetime1">
              <a:rPr lang="en-US" smtClean="0"/>
              <a:t>5/1/2023</a:t>
            </a:fld>
            <a:endParaRPr lang="en-US"/>
          </a:p>
        </p:txBody>
      </p:sp>
      <p:sp>
        <p:nvSpPr>
          <p:cNvPr id="6" name="Footer Placeholder 5">
            <a:extLst>
              <a:ext uri="{FF2B5EF4-FFF2-40B4-BE49-F238E27FC236}">
                <a16:creationId xmlns:a16="http://schemas.microsoft.com/office/drawing/2014/main" id="{00749136-4677-CA28-7C89-D54D9C7635E6}"/>
              </a:ext>
            </a:extLst>
          </p:cNvPr>
          <p:cNvSpPr>
            <a:spLocks noGrp="1"/>
          </p:cNvSpPr>
          <p:nvPr>
            <p:ph type="ftr" sz="quarter" idx="11"/>
          </p:nvPr>
        </p:nvSpPr>
        <p:spPr/>
        <p:txBody>
          <a:bodyPr/>
          <a:lstStyle/>
          <a:p>
            <a:r>
              <a:rPr lang="de-DE"/>
              <a:t>Formel 1</a:t>
            </a:r>
            <a:endParaRPr lang="en-US"/>
          </a:p>
        </p:txBody>
      </p:sp>
      <p:sp>
        <p:nvSpPr>
          <p:cNvPr id="7" name="Slide Number Placeholder 6">
            <a:extLst>
              <a:ext uri="{FF2B5EF4-FFF2-40B4-BE49-F238E27FC236}">
                <a16:creationId xmlns:a16="http://schemas.microsoft.com/office/drawing/2014/main" id="{9363805C-80A3-322E-2BEE-9BFBB267CACA}"/>
              </a:ext>
            </a:extLst>
          </p:cNvPr>
          <p:cNvSpPr>
            <a:spLocks noGrp="1"/>
          </p:cNvSpPr>
          <p:nvPr>
            <p:ph type="sldNum" sz="quarter" idx="12"/>
          </p:nvPr>
        </p:nvSpPr>
        <p:spPr/>
        <p:txBody>
          <a:bodyPr/>
          <a:lstStyle/>
          <a:p>
            <a:fld id="{4A02C0CA-695B-4E24-A1D3-3DA5FEDE07AC}" type="slidenum">
              <a:rPr lang="en-US" smtClean="0"/>
              <a:t>‹#›</a:t>
            </a:fld>
            <a:endParaRPr lang="en-US"/>
          </a:p>
        </p:txBody>
      </p:sp>
    </p:spTree>
    <p:extLst>
      <p:ext uri="{BB962C8B-B14F-4D97-AF65-F5344CB8AC3E}">
        <p14:creationId xmlns:p14="http://schemas.microsoft.com/office/powerpoint/2010/main" val="3765948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D5712-7BF2-EBE2-5320-CA1DA55406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F61D0D-FAA1-7BF2-1136-D6C18C396A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E6C79F-D5FB-D86C-C2A7-5E9E649E5A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16DF60-42B2-BCF4-2A44-60D12C41555D}"/>
              </a:ext>
            </a:extLst>
          </p:cNvPr>
          <p:cNvSpPr>
            <a:spLocks noGrp="1"/>
          </p:cNvSpPr>
          <p:nvPr>
            <p:ph type="dt" sz="half" idx="10"/>
          </p:nvPr>
        </p:nvSpPr>
        <p:spPr/>
        <p:txBody>
          <a:bodyPr/>
          <a:lstStyle/>
          <a:p>
            <a:fld id="{E432B4FC-9111-4FA6-83D7-26158D9FFB01}" type="datetime1">
              <a:rPr lang="en-US" smtClean="0"/>
              <a:t>5/1/2023</a:t>
            </a:fld>
            <a:endParaRPr lang="en-US"/>
          </a:p>
        </p:txBody>
      </p:sp>
      <p:sp>
        <p:nvSpPr>
          <p:cNvPr id="6" name="Footer Placeholder 5">
            <a:extLst>
              <a:ext uri="{FF2B5EF4-FFF2-40B4-BE49-F238E27FC236}">
                <a16:creationId xmlns:a16="http://schemas.microsoft.com/office/drawing/2014/main" id="{261190AF-6A79-AC8B-E348-EC8A7BC86A11}"/>
              </a:ext>
            </a:extLst>
          </p:cNvPr>
          <p:cNvSpPr>
            <a:spLocks noGrp="1"/>
          </p:cNvSpPr>
          <p:nvPr>
            <p:ph type="ftr" sz="quarter" idx="11"/>
          </p:nvPr>
        </p:nvSpPr>
        <p:spPr/>
        <p:txBody>
          <a:bodyPr/>
          <a:lstStyle/>
          <a:p>
            <a:r>
              <a:rPr lang="de-DE"/>
              <a:t>Formel 1</a:t>
            </a:r>
            <a:endParaRPr lang="en-US"/>
          </a:p>
        </p:txBody>
      </p:sp>
      <p:sp>
        <p:nvSpPr>
          <p:cNvPr id="7" name="Slide Number Placeholder 6">
            <a:extLst>
              <a:ext uri="{FF2B5EF4-FFF2-40B4-BE49-F238E27FC236}">
                <a16:creationId xmlns:a16="http://schemas.microsoft.com/office/drawing/2014/main" id="{0F876756-1F87-E828-2F60-027F77466BB1}"/>
              </a:ext>
            </a:extLst>
          </p:cNvPr>
          <p:cNvSpPr>
            <a:spLocks noGrp="1"/>
          </p:cNvSpPr>
          <p:nvPr>
            <p:ph type="sldNum" sz="quarter" idx="12"/>
          </p:nvPr>
        </p:nvSpPr>
        <p:spPr/>
        <p:txBody>
          <a:bodyPr/>
          <a:lstStyle/>
          <a:p>
            <a:fld id="{4A02C0CA-695B-4E24-A1D3-3DA5FEDE07AC}" type="slidenum">
              <a:rPr lang="en-US" smtClean="0"/>
              <a:t>‹#›</a:t>
            </a:fld>
            <a:endParaRPr lang="en-US"/>
          </a:p>
        </p:txBody>
      </p:sp>
    </p:spTree>
    <p:extLst>
      <p:ext uri="{BB962C8B-B14F-4D97-AF65-F5344CB8AC3E}">
        <p14:creationId xmlns:p14="http://schemas.microsoft.com/office/powerpoint/2010/main" val="2455555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A82A82-2C62-47AE-5840-AB295543C1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CB67079-2D55-A67E-DD8D-45300A4B69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C51410-1815-0A96-C8CC-A4A503131D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8A961A-93B5-48C4-A464-A55C83187F94}" type="datetime1">
              <a:rPr lang="en-US" smtClean="0"/>
              <a:t>5/1/2023</a:t>
            </a:fld>
            <a:endParaRPr lang="en-US"/>
          </a:p>
        </p:txBody>
      </p:sp>
      <p:sp>
        <p:nvSpPr>
          <p:cNvPr id="5" name="Footer Placeholder 4">
            <a:extLst>
              <a:ext uri="{FF2B5EF4-FFF2-40B4-BE49-F238E27FC236}">
                <a16:creationId xmlns:a16="http://schemas.microsoft.com/office/drawing/2014/main" id="{11167802-30C3-4DD8-03E7-725A7891DC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a:t>Formel 1</a:t>
            </a:r>
            <a:endParaRPr lang="en-US"/>
          </a:p>
        </p:txBody>
      </p:sp>
      <p:sp>
        <p:nvSpPr>
          <p:cNvPr id="6" name="Slide Number Placeholder 5">
            <a:extLst>
              <a:ext uri="{FF2B5EF4-FFF2-40B4-BE49-F238E27FC236}">
                <a16:creationId xmlns:a16="http://schemas.microsoft.com/office/drawing/2014/main" id="{7A0CAB65-94E0-6999-2821-619083DF6B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02C0CA-695B-4E24-A1D3-3DA5FEDE07AC}" type="slidenum">
              <a:rPr lang="en-US" smtClean="0"/>
              <a:t>‹#›</a:t>
            </a:fld>
            <a:endParaRPr lang="en-US"/>
          </a:p>
        </p:txBody>
      </p:sp>
    </p:spTree>
    <p:extLst>
      <p:ext uri="{BB962C8B-B14F-4D97-AF65-F5344CB8AC3E}">
        <p14:creationId xmlns:p14="http://schemas.microsoft.com/office/powerpoint/2010/main" val="953394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help.sap.com/docs/SAP_HANA_PLATFORM/4fe29514fd584807ac9f2a04f6754767/20a61f29751910149f99f0300dd95cd9.html" TargetMode="Externa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rohanrao/formula-1-world-championship-1950-2020"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Imagin-io/country-nationality-list/blob/master/countries.csv"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race team working at a pit stop">
            <a:extLst>
              <a:ext uri="{FF2B5EF4-FFF2-40B4-BE49-F238E27FC236}">
                <a16:creationId xmlns:a16="http://schemas.microsoft.com/office/drawing/2014/main" id="{201D4572-33E5-60FF-85F3-FC3565C3F57F}"/>
              </a:ext>
            </a:extLst>
          </p:cNvPr>
          <p:cNvPicPr>
            <a:picLocks noChangeAspect="1"/>
          </p:cNvPicPr>
          <p:nvPr/>
        </p:nvPicPr>
        <p:blipFill rotWithShape="1">
          <a:blip r:embed="rId2">
            <a:alphaModFix amt="50000"/>
          </a:blip>
          <a:srcRect t="196" b="12594"/>
          <a:stretch/>
        </p:blipFill>
        <p:spPr>
          <a:xfrm>
            <a:off x="20" y="1"/>
            <a:ext cx="12191980" cy="6857999"/>
          </a:xfrm>
          <a:prstGeom prst="rect">
            <a:avLst/>
          </a:prstGeom>
        </p:spPr>
      </p:pic>
      <p:sp>
        <p:nvSpPr>
          <p:cNvPr id="2" name="Title 1">
            <a:extLst>
              <a:ext uri="{FF2B5EF4-FFF2-40B4-BE49-F238E27FC236}">
                <a16:creationId xmlns:a16="http://schemas.microsoft.com/office/drawing/2014/main" id="{FE3BFB52-C476-E47F-7478-2548E64F30D0}"/>
              </a:ext>
            </a:extLst>
          </p:cNvPr>
          <p:cNvSpPr>
            <a:spLocks noGrp="1"/>
          </p:cNvSpPr>
          <p:nvPr>
            <p:ph type="ctrTitle"/>
          </p:nvPr>
        </p:nvSpPr>
        <p:spPr>
          <a:xfrm>
            <a:off x="1524000" y="1122362"/>
            <a:ext cx="9144000" cy="2900518"/>
          </a:xfrm>
        </p:spPr>
        <p:txBody>
          <a:bodyPr>
            <a:normAutofit/>
          </a:bodyPr>
          <a:lstStyle/>
          <a:p>
            <a:r>
              <a:rPr lang="en-US" sz="9000">
                <a:ln w="22225">
                  <a:solidFill>
                    <a:schemeClr val="tx1"/>
                  </a:solidFill>
                  <a:miter lim="800000"/>
                </a:ln>
                <a:solidFill>
                  <a:srgbClr val="FFFFFF"/>
                </a:solidFill>
              </a:rPr>
              <a:t>Formel 1</a:t>
            </a:r>
            <a:endParaRPr lang="en-US" sz="9000" dirty="0">
              <a:solidFill>
                <a:srgbClr val="FFFFFF"/>
              </a:solidFill>
            </a:endParaRPr>
          </a:p>
        </p:txBody>
      </p:sp>
      <p:sp>
        <p:nvSpPr>
          <p:cNvPr id="3" name="Subtitle 2">
            <a:extLst>
              <a:ext uri="{FF2B5EF4-FFF2-40B4-BE49-F238E27FC236}">
                <a16:creationId xmlns:a16="http://schemas.microsoft.com/office/drawing/2014/main" id="{17DE6D39-AD15-5883-E433-DA9EF1A7B89F}"/>
              </a:ext>
            </a:extLst>
          </p:cNvPr>
          <p:cNvSpPr>
            <a:spLocks noGrp="1"/>
          </p:cNvSpPr>
          <p:nvPr>
            <p:ph type="subTitle" idx="1"/>
          </p:nvPr>
        </p:nvSpPr>
        <p:spPr>
          <a:xfrm>
            <a:off x="1524000" y="4159404"/>
            <a:ext cx="9144000" cy="1098395"/>
          </a:xfrm>
        </p:spPr>
        <p:txBody>
          <a:bodyPr>
            <a:normAutofit/>
          </a:bodyPr>
          <a:lstStyle/>
          <a:p>
            <a:r>
              <a:rPr lang="en-US" sz="1300">
                <a:solidFill>
                  <a:srgbClr val="FFFFFF"/>
                </a:solidFill>
              </a:rPr>
              <a:t>Alexandra Speer und Nicolas Henzel</a:t>
            </a:r>
          </a:p>
          <a:p>
            <a:endParaRPr lang="en-US" sz="1300">
              <a:solidFill>
                <a:srgbClr val="FFFFFF"/>
              </a:solidFill>
            </a:endParaRPr>
          </a:p>
          <a:p>
            <a:r>
              <a:rPr lang="en-US" sz="1300">
                <a:solidFill>
                  <a:srgbClr val="FFFFFF"/>
                </a:solidFill>
              </a:rPr>
              <a:t>Datawarehouse Workshop</a:t>
            </a:r>
            <a:br>
              <a:rPr lang="en-US" sz="1300">
                <a:solidFill>
                  <a:srgbClr val="FFFFFF"/>
                </a:solidFill>
              </a:rPr>
            </a:br>
            <a:r>
              <a:rPr lang="en-US" sz="1300">
                <a:solidFill>
                  <a:srgbClr val="FFFFFF"/>
                </a:solidFill>
              </a:rPr>
              <a:t>Hochschule der Medien</a:t>
            </a:r>
          </a:p>
          <a:p>
            <a:endParaRPr lang="en-US" sz="1300">
              <a:solidFill>
                <a:srgbClr val="FFFFFF"/>
              </a:solidFill>
            </a:endParaRPr>
          </a:p>
        </p:txBody>
      </p:sp>
      <p:sp>
        <p:nvSpPr>
          <p:cNvPr id="4" name="Date Placeholder 3">
            <a:extLst>
              <a:ext uri="{FF2B5EF4-FFF2-40B4-BE49-F238E27FC236}">
                <a16:creationId xmlns:a16="http://schemas.microsoft.com/office/drawing/2014/main" id="{3FB4D718-1E0B-BA4D-C409-B71C4A60526F}"/>
              </a:ext>
            </a:extLst>
          </p:cNvPr>
          <p:cNvSpPr>
            <a:spLocks noGrp="1"/>
          </p:cNvSpPr>
          <p:nvPr>
            <p:ph type="dt" sz="half" idx="10"/>
          </p:nvPr>
        </p:nvSpPr>
        <p:spPr>
          <a:xfrm>
            <a:off x="838200" y="6356350"/>
            <a:ext cx="2743200" cy="365125"/>
          </a:xfrm>
        </p:spPr>
        <p:txBody>
          <a:bodyPr>
            <a:normAutofit/>
          </a:bodyPr>
          <a:lstStyle/>
          <a:p>
            <a:pPr>
              <a:spcAft>
                <a:spcPts val="600"/>
              </a:spcAft>
            </a:pPr>
            <a:fld id="{DE09A133-822E-494A-95E0-16F4FA6718EF}" type="datetime1">
              <a:rPr lang="en-US" smtClean="0">
                <a:solidFill>
                  <a:srgbClr val="FFFFFF"/>
                </a:solidFill>
              </a:rPr>
              <a:t>5/1/2023</a:t>
            </a:fld>
            <a:endParaRPr lang="en-US">
              <a:solidFill>
                <a:srgbClr val="FFFFFF"/>
              </a:solidFill>
            </a:endParaRPr>
          </a:p>
        </p:txBody>
      </p:sp>
      <p:sp>
        <p:nvSpPr>
          <p:cNvPr id="5" name="Footer Placeholder 4">
            <a:extLst>
              <a:ext uri="{FF2B5EF4-FFF2-40B4-BE49-F238E27FC236}">
                <a16:creationId xmlns:a16="http://schemas.microsoft.com/office/drawing/2014/main" id="{F34BBCB3-15C4-4758-AE6E-79F0182B48BC}"/>
              </a:ext>
            </a:extLst>
          </p:cNvPr>
          <p:cNvSpPr>
            <a:spLocks noGrp="1"/>
          </p:cNvSpPr>
          <p:nvPr>
            <p:ph type="ftr" sz="quarter" idx="11"/>
          </p:nvPr>
        </p:nvSpPr>
        <p:spPr>
          <a:xfrm>
            <a:off x="4038600" y="6356350"/>
            <a:ext cx="4114800" cy="365125"/>
          </a:xfrm>
        </p:spPr>
        <p:txBody>
          <a:bodyPr>
            <a:normAutofit/>
          </a:bodyPr>
          <a:lstStyle/>
          <a:p>
            <a:pPr>
              <a:spcAft>
                <a:spcPts val="600"/>
              </a:spcAft>
            </a:pPr>
            <a:r>
              <a:rPr lang="de-DE">
                <a:solidFill>
                  <a:srgbClr val="FFFFFF"/>
                </a:solidFill>
              </a:rPr>
              <a:t>Formel 1</a:t>
            </a:r>
            <a:endParaRPr lang="en-US" dirty="0">
              <a:solidFill>
                <a:srgbClr val="FFFFFF"/>
              </a:solidFill>
            </a:endParaRPr>
          </a:p>
        </p:txBody>
      </p:sp>
      <p:sp>
        <p:nvSpPr>
          <p:cNvPr id="6" name="Slide Number Placeholder 5">
            <a:extLst>
              <a:ext uri="{FF2B5EF4-FFF2-40B4-BE49-F238E27FC236}">
                <a16:creationId xmlns:a16="http://schemas.microsoft.com/office/drawing/2014/main" id="{3AA90E87-1DC6-B9C5-663E-4BD72841A75C}"/>
              </a:ext>
            </a:extLst>
          </p:cNvPr>
          <p:cNvSpPr>
            <a:spLocks noGrp="1"/>
          </p:cNvSpPr>
          <p:nvPr>
            <p:ph type="sldNum" sz="quarter" idx="12"/>
          </p:nvPr>
        </p:nvSpPr>
        <p:spPr>
          <a:xfrm>
            <a:off x="8610600" y="6356350"/>
            <a:ext cx="2743200" cy="365125"/>
          </a:xfrm>
        </p:spPr>
        <p:txBody>
          <a:bodyPr>
            <a:normAutofit/>
          </a:bodyPr>
          <a:lstStyle/>
          <a:p>
            <a:pPr>
              <a:spcAft>
                <a:spcPts val="600"/>
              </a:spcAft>
            </a:pPr>
            <a:fld id="{4A02C0CA-695B-4E24-A1D3-3DA5FEDE07AC}" type="slidenum">
              <a:rPr lang="en-US" smtClean="0">
                <a:solidFill>
                  <a:srgbClr val="FFFFFF"/>
                </a:solidFill>
              </a:rPr>
              <a:pPr>
                <a:spcAft>
                  <a:spcPts val="600"/>
                </a:spcAft>
              </a:pPr>
              <a:t>1</a:t>
            </a:fld>
            <a:endParaRPr lang="en-US">
              <a:solidFill>
                <a:srgbClr val="FFFFFF"/>
              </a:solidFill>
            </a:endParaRPr>
          </a:p>
        </p:txBody>
      </p:sp>
    </p:spTree>
    <p:extLst>
      <p:ext uri="{BB962C8B-B14F-4D97-AF65-F5344CB8AC3E}">
        <p14:creationId xmlns:p14="http://schemas.microsoft.com/office/powerpoint/2010/main" val="322374795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Interlocking cogs">
            <a:extLst>
              <a:ext uri="{FF2B5EF4-FFF2-40B4-BE49-F238E27FC236}">
                <a16:creationId xmlns:a16="http://schemas.microsoft.com/office/drawing/2014/main" id="{9EF225EA-1D5F-12C2-EDE0-5429BA5D56E9}"/>
              </a:ext>
            </a:extLst>
          </p:cNvPr>
          <p:cNvPicPr>
            <a:picLocks noChangeAspect="1"/>
          </p:cNvPicPr>
          <p:nvPr/>
        </p:nvPicPr>
        <p:blipFill rotWithShape="1">
          <a:blip r:embed="rId2"/>
          <a:srcRect t="3952" r="13818" b="5139"/>
          <a:stretch/>
        </p:blipFill>
        <p:spPr>
          <a:xfrm>
            <a:off x="3586480" y="10"/>
            <a:ext cx="8605520" cy="6857990"/>
          </a:xfrm>
          <a:prstGeom prst="rect">
            <a:avLst/>
          </a:prstGeom>
        </p:spPr>
      </p:pic>
      <p:sp>
        <p:nvSpPr>
          <p:cNvPr id="47" name="Rectangle 46">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B5DD0CD-3FD9-3E37-9F1E-A4372C169092}"/>
              </a:ext>
            </a:extLst>
          </p:cNvPr>
          <p:cNvSpPr>
            <a:spLocks noGrp="1"/>
          </p:cNvSpPr>
          <p:nvPr>
            <p:ph type="title"/>
          </p:nvPr>
        </p:nvSpPr>
        <p:spPr>
          <a:xfrm>
            <a:off x="477980" y="1122363"/>
            <a:ext cx="7359733" cy="3204134"/>
          </a:xfrm>
        </p:spPr>
        <p:txBody>
          <a:bodyPr vert="horz" lIns="91440" tIns="45720" rIns="91440" bIns="45720" rtlCol="0" anchor="t">
            <a:noAutofit/>
          </a:bodyPr>
          <a:lstStyle/>
          <a:p>
            <a:r>
              <a:rPr lang="en-US" sz="8000" dirty="0" err="1"/>
              <a:t>Implementierung</a:t>
            </a:r>
            <a:br>
              <a:rPr lang="en-US" sz="8000" dirty="0"/>
            </a:br>
            <a:r>
              <a:rPr lang="en-US" sz="8000" dirty="0"/>
              <a:t>in DWC</a:t>
            </a:r>
          </a:p>
        </p:txBody>
      </p:sp>
      <p:sp>
        <p:nvSpPr>
          <p:cNvPr id="3" name="Text Placeholder 2">
            <a:extLst>
              <a:ext uri="{FF2B5EF4-FFF2-40B4-BE49-F238E27FC236}">
                <a16:creationId xmlns:a16="http://schemas.microsoft.com/office/drawing/2014/main" id="{B39724A5-0C7C-91B4-8632-FBE522D1041D}"/>
              </a:ext>
            </a:extLst>
          </p:cNvPr>
          <p:cNvSpPr>
            <a:spLocks noGrp="1"/>
          </p:cNvSpPr>
          <p:nvPr>
            <p:ph type="body" idx="1"/>
          </p:nvPr>
        </p:nvSpPr>
        <p:spPr>
          <a:xfrm>
            <a:off x="477980" y="4872922"/>
            <a:ext cx="4023359" cy="1208141"/>
          </a:xfrm>
        </p:spPr>
        <p:txBody>
          <a:bodyPr vert="horz" lIns="91440" tIns="45720" rIns="91440" bIns="45720" rtlCol="0">
            <a:normAutofit/>
          </a:bodyPr>
          <a:lstStyle/>
          <a:p>
            <a:endParaRPr lang="en-US" sz="2000">
              <a:solidFill>
                <a:schemeClr val="tx1"/>
              </a:solidFill>
            </a:endParaRPr>
          </a:p>
        </p:txBody>
      </p:sp>
      <p:sp>
        <p:nvSpPr>
          <p:cNvPr id="49" name="Rectangle 4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1" name="Rectangle 5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Date Placeholder 3">
            <a:extLst>
              <a:ext uri="{FF2B5EF4-FFF2-40B4-BE49-F238E27FC236}">
                <a16:creationId xmlns:a16="http://schemas.microsoft.com/office/drawing/2014/main" id="{8C3CEEFD-6453-A09D-B585-3810AC3E47EB}"/>
              </a:ext>
            </a:extLst>
          </p:cNvPr>
          <p:cNvSpPr>
            <a:spLocks noGrp="1"/>
          </p:cNvSpPr>
          <p:nvPr>
            <p:ph type="dt" sz="half" idx="10"/>
          </p:nvPr>
        </p:nvSpPr>
        <p:spPr>
          <a:xfrm>
            <a:off x="477981" y="6356350"/>
            <a:ext cx="1214339" cy="365125"/>
          </a:xfrm>
        </p:spPr>
        <p:txBody>
          <a:bodyPr vert="horz" lIns="91440" tIns="45720" rIns="91440" bIns="45720" rtlCol="0" anchor="ctr">
            <a:normAutofit/>
          </a:bodyPr>
          <a:lstStyle/>
          <a:p>
            <a:pPr>
              <a:spcAft>
                <a:spcPts val="600"/>
              </a:spcAft>
              <a:defRPr/>
            </a:pPr>
            <a:fld id="{A0850FF4-9550-4223-AF0F-9F70D52416A9}" type="datetime1">
              <a:rPr lang="en-US" smtClean="0">
                <a:solidFill>
                  <a:schemeClr val="tx1">
                    <a:lumMod val="50000"/>
                    <a:lumOff val="50000"/>
                  </a:schemeClr>
                </a:solidFill>
                <a:latin typeface="Calibri" panose="020F0502020204030204"/>
              </a:rPr>
              <a:t>5/1/2023</a:t>
            </a:fld>
            <a:endParaRPr lang="en-US">
              <a:solidFill>
                <a:schemeClr val="tx1">
                  <a:lumMod val="50000"/>
                  <a:lumOff val="50000"/>
                </a:schemeClr>
              </a:solidFill>
              <a:latin typeface="Calibri" panose="020F0502020204030204"/>
            </a:endParaRPr>
          </a:p>
        </p:txBody>
      </p:sp>
      <p:sp>
        <p:nvSpPr>
          <p:cNvPr id="5" name="Footer Placeholder 4">
            <a:extLst>
              <a:ext uri="{FF2B5EF4-FFF2-40B4-BE49-F238E27FC236}">
                <a16:creationId xmlns:a16="http://schemas.microsoft.com/office/drawing/2014/main" id="{9F911F93-AE39-82E0-083A-8FD94BD494FB}"/>
              </a:ext>
            </a:extLst>
          </p:cNvPr>
          <p:cNvSpPr>
            <a:spLocks noGrp="1"/>
          </p:cNvSpPr>
          <p:nvPr>
            <p:ph type="ftr" sz="quarter" idx="11"/>
          </p:nvPr>
        </p:nvSpPr>
        <p:spPr>
          <a:xfrm>
            <a:off x="1692321" y="6356350"/>
            <a:ext cx="2809017" cy="365125"/>
          </a:xfrm>
        </p:spPr>
        <p:txBody>
          <a:bodyPr vert="horz" lIns="91440" tIns="45720" rIns="91440" bIns="45720" rtlCol="0" anchor="ctr">
            <a:normAutofit/>
          </a:bodyPr>
          <a:lstStyle/>
          <a:p>
            <a:pPr algn="r">
              <a:spcAft>
                <a:spcPts val="600"/>
              </a:spcAft>
              <a:defRPr/>
            </a:pPr>
            <a:r>
              <a:rPr lang="en-US" kern="1200">
                <a:solidFill>
                  <a:schemeClr val="tx1">
                    <a:lumMod val="50000"/>
                    <a:lumOff val="50000"/>
                  </a:schemeClr>
                </a:solidFill>
                <a:latin typeface="Calibri" panose="020F0502020204030204"/>
                <a:ea typeface="+mn-ea"/>
                <a:cs typeface="+mn-cs"/>
              </a:rPr>
              <a:t>Formel 1</a:t>
            </a:r>
          </a:p>
        </p:txBody>
      </p:sp>
      <p:sp>
        <p:nvSpPr>
          <p:cNvPr id="6" name="Slide Number Placeholder 5">
            <a:extLst>
              <a:ext uri="{FF2B5EF4-FFF2-40B4-BE49-F238E27FC236}">
                <a16:creationId xmlns:a16="http://schemas.microsoft.com/office/drawing/2014/main" id="{7D96ECEB-76B4-AAD7-6530-A2F3925D5C92}"/>
              </a:ext>
            </a:extLst>
          </p:cNvPr>
          <p:cNvSpPr>
            <a:spLocks noGrp="1"/>
          </p:cNvSpPr>
          <p:nvPr>
            <p:ph type="sldNum" sz="quarter" idx="12"/>
          </p:nvPr>
        </p:nvSpPr>
        <p:spPr>
          <a:xfrm>
            <a:off x="8970819" y="6356350"/>
            <a:ext cx="2743200" cy="365125"/>
          </a:xfrm>
        </p:spPr>
        <p:txBody>
          <a:bodyPr vert="horz" lIns="91440" tIns="45720" rIns="91440" bIns="45720" rtlCol="0" anchor="ctr">
            <a:normAutofit/>
          </a:bodyPr>
          <a:lstStyle/>
          <a:p>
            <a:pPr>
              <a:spcAft>
                <a:spcPts val="600"/>
              </a:spcAft>
              <a:defRPr/>
            </a:pPr>
            <a:fld id="{4A02C0CA-695B-4E24-A1D3-3DA5FEDE07AC}" type="slidenum">
              <a:rPr lang="en-US">
                <a:solidFill>
                  <a:schemeClr val="bg1"/>
                </a:solidFill>
                <a:latin typeface="Calibri" panose="020F0502020204030204"/>
              </a:rPr>
              <a:pPr>
                <a:spcAft>
                  <a:spcPts val="600"/>
                </a:spcAft>
                <a:defRPr/>
              </a:pPr>
              <a:t>10</a:t>
            </a:fld>
            <a:endParaRPr lang="en-US">
              <a:solidFill>
                <a:schemeClr val="bg1"/>
              </a:solidFill>
              <a:latin typeface="Calibri" panose="020F0502020204030204"/>
            </a:endParaRPr>
          </a:p>
        </p:txBody>
      </p:sp>
    </p:spTree>
    <p:extLst>
      <p:ext uri="{BB962C8B-B14F-4D97-AF65-F5344CB8AC3E}">
        <p14:creationId xmlns:p14="http://schemas.microsoft.com/office/powerpoint/2010/main" val="2052178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9318A-9D06-BD27-CB27-A65923319643}"/>
              </a:ext>
            </a:extLst>
          </p:cNvPr>
          <p:cNvSpPr>
            <a:spLocks noGrp="1"/>
          </p:cNvSpPr>
          <p:nvPr>
            <p:ph type="title"/>
          </p:nvPr>
        </p:nvSpPr>
        <p:spPr/>
        <p:txBody>
          <a:bodyPr/>
          <a:lstStyle/>
          <a:p>
            <a:pPr lvl="0"/>
            <a:r>
              <a:rPr lang="en-US" dirty="0" err="1"/>
              <a:t>Prüfung</a:t>
            </a:r>
            <a:r>
              <a:rPr lang="en-US" dirty="0"/>
              <a:t> der </a:t>
            </a:r>
            <a:r>
              <a:rPr lang="en-US" dirty="0" err="1"/>
              <a:t>Datenqualität</a:t>
            </a:r>
            <a:r>
              <a:rPr lang="en-US" dirty="0"/>
              <a:t> für die </a:t>
            </a:r>
            <a:r>
              <a:rPr lang="en-US" dirty="0" err="1"/>
              <a:t>Analyse</a:t>
            </a:r>
            <a:endParaRPr lang="en-US" dirty="0"/>
          </a:p>
        </p:txBody>
      </p:sp>
      <p:sp>
        <p:nvSpPr>
          <p:cNvPr id="3" name="Content Placeholder 2">
            <a:extLst>
              <a:ext uri="{FF2B5EF4-FFF2-40B4-BE49-F238E27FC236}">
                <a16:creationId xmlns:a16="http://schemas.microsoft.com/office/drawing/2014/main" id="{EB4A4FF9-D4A0-C67E-F73A-E0F60A28A491}"/>
              </a:ext>
            </a:extLst>
          </p:cNvPr>
          <p:cNvSpPr>
            <a:spLocks noGrp="1"/>
          </p:cNvSpPr>
          <p:nvPr>
            <p:ph idx="1"/>
          </p:nvPr>
        </p:nvSpPr>
        <p:spPr/>
        <p:txBody>
          <a:bodyPr/>
          <a:lstStyle/>
          <a:p>
            <a:pPr marL="0" marR="0">
              <a:lnSpc>
                <a:spcPct val="115000"/>
              </a:lnSpc>
              <a:spcBef>
                <a:spcPts val="0"/>
              </a:spcBef>
              <a:spcAft>
                <a:spcPts val="1000"/>
              </a:spcAft>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Im Abschnitt Daten haben wir angemerkt, dass in der Tabelle „</a:t>
            </a:r>
            <a:r>
              <a:rPr lang="de-DE" sz="1800" dirty="0" err="1">
                <a:effectLst/>
                <a:latin typeface="Calibri" panose="020F0502020204030204" pitchFamily="34" charset="0"/>
                <a:ea typeface="Times New Roman" panose="02020603050405020304" pitchFamily="18" charset="0"/>
                <a:cs typeface="Times New Roman" panose="02020603050405020304" pitchFamily="18" charset="0"/>
              </a:rPr>
              <a:t>races</a:t>
            </a: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 (in DWC 180_FormulaOneRaces) einige Werte fehlen. Konkret sind die Spalten I – R (fp1_date, fp1_time, …, </a:t>
            </a:r>
            <a:r>
              <a:rPr lang="de-DE" sz="1800" dirty="0" err="1">
                <a:effectLst/>
                <a:latin typeface="Calibri" panose="020F0502020204030204" pitchFamily="34" charset="0"/>
                <a:ea typeface="Times New Roman" panose="02020603050405020304" pitchFamily="18" charset="0"/>
                <a:cs typeface="Times New Roman" panose="02020603050405020304" pitchFamily="18" charset="0"/>
              </a:rPr>
              <a:t>sprint_time</a:t>
            </a: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 nur mit 67 Werten oder weniger befüllt. Aus diesem Grund haben wir hier keine Auswertungen erstellt, da nicht ausreichend Daten vorhanden sind. </a:t>
            </a:r>
            <a:br>
              <a:rPr lang="de-DE" sz="1800" dirty="0">
                <a:effectLst/>
                <a:latin typeface="Calibri" panose="020F0502020204030204" pitchFamily="34" charset="0"/>
                <a:ea typeface="Times New Roman" panose="02020603050405020304" pitchFamily="18" charset="0"/>
                <a:cs typeface="Times New Roman" panose="02020603050405020304" pitchFamily="18" charset="0"/>
              </a:rPr>
            </a:b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Ähnliches gilt für die Tabelle „</a:t>
            </a:r>
            <a:r>
              <a:rPr lang="de-DE" sz="1800" dirty="0" err="1">
                <a:effectLst/>
                <a:latin typeface="Calibri" panose="020F0502020204030204" pitchFamily="34" charset="0"/>
                <a:ea typeface="Times New Roman" panose="02020603050405020304" pitchFamily="18" charset="0"/>
                <a:cs typeface="Times New Roman" panose="02020603050405020304" pitchFamily="18" charset="0"/>
              </a:rPr>
              <a:t>qualifying</a:t>
            </a: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 und „</a:t>
            </a:r>
            <a:r>
              <a:rPr lang="de-DE" sz="1800" dirty="0" err="1">
                <a:effectLst/>
                <a:latin typeface="Calibri" panose="020F0502020204030204" pitchFamily="34" charset="0"/>
                <a:ea typeface="Times New Roman" panose="02020603050405020304" pitchFamily="18" charset="0"/>
                <a:cs typeface="Times New Roman" panose="02020603050405020304" pitchFamily="18" charset="0"/>
              </a:rPr>
              <a:t>sprint_results</a:t>
            </a: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 – da hier viele Datenpunkte fehlen, oder zu wenige vorhanden sind (</a:t>
            </a:r>
            <a:r>
              <a:rPr lang="de-DE" sz="1800" dirty="0" err="1">
                <a:effectLst/>
                <a:latin typeface="Calibri" panose="020F0502020204030204" pitchFamily="34" charset="0"/>
                <a:ea typeface="Times New Roman" panose="02020603050405020304" pitchFamily="18" charset="0"/>
                <a:cs typeface="Times New Roman" panose="02020603050405020304" pitchFamily="18" charset="0"/>
              </a:rPr>
              <a:t>sprint_results</a:t>
            </a: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 werden mit diesen Daten keine Auswertungen durchgeführt.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000"/>
              </a:spcAft>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In der Tabelle „</a:t>
            </a:r>
            <a:r>
              <a:rPr lang="de-DE" sz="1800" dirty="0" err="1">
                <a:effectLst/>
                <a:latin typeface="Calibri" panose="020F0502020204030204" pitchFamily="34" charset="0"/>
                <a:ea typeface="Times New Roman" panose="02020603050405020304" pitchFamily="18" charset="0"/>
                <a:cs typeface="Times New Roman" panose="02020603050405020304" pitchFamily="18" charset="0"/>
              </a:rPr>
              <a:t>results</a:t>
            </a: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 ist die Zeit in zwei unterschiedlichen Formaten enthalten. Für den ersten Platz eines Rennens ist in Zeitformat in der Form HH:MM:SS.MS angegeben, alle weiteren Zeiten des gleichen Rennens in der Form +S.MS. Da die Transformation dieser Daten innerhalb von DWC nicht möglich ist, haben wir uns entschieden diese Daten nicht zu verwerten (siehe Anhang).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000"/>
              </a:spcAft>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Beim Importieren der Daten sind einige Inhalte in Spalten, die einen Zeitwert enthalten, nicht korrekt erkannt worden, da diese nicht im H:MM:SS Format vorliegen, sondern M:SS.MS.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3C8115AE-9A49-7AEB-9CD9-B8816F439B77}"/>
              </a:ext>
            </a:extLst>
          </p:cNvPr>
          <p:cNvSpPr>
            <a:spLocks noGrp="1"/>
          </p:cNvSpPr>
          <p:nvPr>
            <p:ph type="dt" sz="half" idx="10"/>
          </p:nvPr>
        </p:nvSpPr>
        <p:spPr/>
        <p:txBody>
          <a:bodyPr/>
          <a:lstStyle/>
          <a:p>
            <a:fld id="{615C672C-8BB3-41B4-B0FE-0881E05E57D5}" type="datetime1">
              <a:rPr lang="en-US" smtClean="0"/>
              <a:t>5/1/2023</a:t>
            </a:fld>
            <a:endParaRPr lang="en-US"/>
          </a:p>
        </p:txBody>
      </p:sp>
      <p:sp>
        <p:nvSpPr>
          <p:cNvPr id="5" name="Footer Placeholder 4">
            <a:extLst>
              <a:ext uri="{FF2B5EF4-FFF2-40B4-BE49-F238E27FC236}">
                <a16:creationId xmlns:a16="http://schemas.microsoft.com/office/drawing/2014/main" id="{04E00187-8D39-DD26-5838-9D9622664C5E}"/>
              </a:ext>
            </a:extLst>
          </p:cNvPr>
          <p:cNvSpPr>
            <a:spLocks noGrp="1"/>
          </p:cNvSpPr>
          <p:nvPr>
            <p:ph type="ftr" sz="quarter" idx="11"/>
          </p:nvPr>
        </p:nvSpPr>
        <p:spPr/>
        <p:txBody>
          <a:bodyPr/>
          <a:lstStyle/>
          <a:p>
            <a:r>
              <a:rPr lang="de-DE"/>
              <a:t>Formel 1</a:t>
            </a:r>
            <a:endParaRPr lang="en-US"/>
          </a:p>
        </p:txBody>
      </p:sp>
      <p:sp>
        <p:nvSpPr>
          <p:cNvPr id="6" name="Slide Number Placeholder 5">
            <a:extLst>
              <a:ext uri="{FF2B5EF4-FFF2-40B4-BE49-F238E27FC236}">
                <a16:creationId xmlns:a16="http://schemas.microsoft.com/office/drawing/2014/main" id="{238CD91A-4F47-E94C-F818-019C7891B4EA}"/>
              </a:ext>
            </a:extLst>
          </p:cNvPr>
          <p:cNvSpPr>
            <a:spLocks noGrp="1"/>
          </p:cNvSpPr>
          <p:nvPr>
            <p:ph type="sldNum" sz="quarter" idx="12"/>
          </p:nvPr>
        </p:nvSpPr>
        <p:spPr/>
        <p:txBody>
          <a:bodyPr/>
          <a:lstStyle/>
          <a:p>
            <a:fld id="{4A02C0CA-695B-4E24-A1D3-3DA5FEDE07AC}" type="slidenum">
              <a:rPr lang="en-US" smtClean="0"/>
              <a:t>11</a:t>
            </a:fld>
            <a:endParaRPr lang="en-US"/>
          </a:p>
        </p:txBody>
      </p:sp>
      <p:pic>
        <p:nvPicPr>
          <p:cNvPr id="13" name="Picture 12">
            <a:extLst>
              <a:ext uri="{FF2B5EF4-FFF2-40B4-BE49-F238E27FC236}">
                <a16:creationId xmlns:a16="http://schemas.microsoft.com/office/drawing/2014/main" id="{D3BD1FCA-D23D-36D6-BF8B-8DB9D5A02EEE}"/>
              </a:ext>
            </a:extLst>
          </p:cNvPr>
          <p:cNvPicPr>
            <a:picLocks noChangeAspect="1"/>
          </p:cNvPicPr>
          <p:nvPr/>
        </p:nvPicPr>
        <p:blipFill>
          <a:blip r:embed="rId2"/>
          <a:stretch>
            <a:fillRect/>
          </a:stretch>
        </p:blipFill>
        <p:spPr>
          <a:xfrm>
            <a:off x="3215640" y="3018155"/>
            <a:ext cx="5760720" cy="821690"/>
          </a:xfrm>
          <a:prstGeom prst="rect">
            <a:avLst/>
          </a:prstGeom>
        </p:spPr>
      </p:pic>
    </p:spTree>
    <p:extLst>
      <p:ext uri="{BB962C8B-B14F-4D97-AF65-F5344CB8AC3E}">
        <p14:creationId xmlns:p14="http://schemas.microsoft.com/office/powerpoint/2010/main" val="3396499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58333-E24A-A861-AAF2-788CDAE310E5}"/>
              </a:ext>
            </a:extLst>
          </p:cNvPr>
          <p:cNvSpPr>
            <a:spLocks noGrp="1"/>
          </p:cNvSpPr>
          <p:nvPr>
            <p:ph type="title"/>
          </p:nvPr>
        </p:nvSpPr>
        <p:spPr/>
        <p:txBody>
          <a:bodyPr/>
          <a:lstStyle/>
          <a:p>
            <a:r>
              <a:rPr lang="de-DE" dirty="0"/>
              <a:t>Transformationen</a:t>
            </a:r>
            <a:br>
              <a:rPr lang="de-DE" dirty="0"/>
            </a:br>
            <a:r>
              <a:rPr lang="de-DE" dirty="0"/>
              <a:t>Screenshot Dimensional View </a:t>
            </a:r>
            <a:endParaRPr lang="en-US" dirty="0"/>
          </a:p>
        </p:txBody>
      </p:sp>
      <p:sp>
        <p:nvSpPr>
          <p:cNvPr id="3" name="Content Placeholder 2">
            <a:extLst>
              <a:ext uri="{FF2B5EF4-FFF2-40B4-BE49-F238E27FC236}">
                <a16:creationId xmlns:a16="http://schemas.microsoft.com/office/drawing/2014/main" id="{F34A6C57-44B6-1455-81B7-CDE124F3D862}"/>
              </a:ext>
            </a:extLst>
          </p:cNvPr>
          <p:cNvSpPr>
            <a:spLocks noGrp="1"/>
          </p:cNvSpPr>
          <p:nvPr>
            <p:ph idx="1"/>
          </p:nvPr>
        </p:nvSpPr>
        <p:spPr/>
        <p:txBody>
          <a:bodyPr>
            <a:normAutofit fontScale="77500" lnSpcReduction="20000"/>
          </a:bodyPr>
          <a:lstStyle/>
          <a:p>
            <a:pPr marL="0" marR="0">
              <a:lnSpc>
                <a:spcPct val="115000"/>
              </a:lnSpc>
              <a:spcBef>
                <a:spcPts val="0"/>
              </a:spcBef>
              <a:spcAft>
                <a:spcPts val="1000"/>
              </a:spcAft>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Aus diesem Grund haben wir diese Spalten als String importiert, nachdem die Fehlermeldung in DWC aufgetreten ist. Diese werden anschließend in DWC in das Format H:MM:SS transformiert, indem eine Berechnung genutzt wird:</a:t>
            </a:r>
            <a:br>
              <a:rPr lang="de-DE" sz="1800" dirty="0">
                <a:effectLst/>
                <a:latin typeface="Calibri" panose="020F0502020204030204" pitchFamily="34" charset="0"/>
                <a:ea typeface="Times New Roman" panose="02020603050405020304" pitchFamily="18" charset="0"/>
                <a:cs typeface="Times New Roman" panose="02020603050405020304" pitchFamily="18" charset="0"/>
              </a:rPr>
            </a:b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TO_TIME(CONCAT('00:0',SUBSTRING(SPALTENNAME,1,4)))</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000"/>
              </a:spcAft>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Die Zeitwerte sind zusätzlich als Millisekunden in den entsprechenden Spalten in Integer Werten vorhanden. Diese konnten auch nach mehrfachen Versuchen nicht in das Format H:MM:SS transformiert werden, da die in DWC vorhandenen Funktionen nicht ausreichend waren, um die Transformation durchzuführen. Die konkreten Schritte sind im Anhang aufgelistet.</a:t>
            </a:r>
            <a:br>
              <a:rPr lang="de-DE" sz="1800" dirty="0">
                <a:effectLst/>
                <a:latin typeface="Calibri" panose="020F0502020204030204" pitchFamily="34" charset="0"/>
                <a:ea typeface="Times New Roman" panose="02020603050405020304" pitchFamily="18" charset="0"/>
                <a:cs typeface="Times New Roman" panose="02020603050405020304" pitchFamily="18" charset="0"/>
              </a:rPr>
            </a:br>
            <a:br>
              <a:rPr lang="de-DE" sz="1800" dirty="0">
                <a:effectLst/>
                <a:latin typeface="Calibri" panose="020F0502020204030204" pitchFamily="34" charset="0"/>
                <a:ea typeface="Times New Roman" panose="02020603050405020304" pitchFamily="18" charset="0"/>
                <a:cs typeface="Times New Roman" panose="02020603050405020304" pitchFamily="18" charset="0"/>
              </a:rPr>
            </a:b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Zusätzlich gibt es Spalten mit Zahlen, die auf den ersten Blick wie Integer aussehen, nach dem Import jedoch </a:t>
            </a:r>
            <a:r>
              <a:rPr lang="de-DE" sz="1800" dirty="0" err="1">
                <a:effectLst/>
                <a:latin typeface="Calibri" panose="020F0502020204030204" pitchFamily="34" charset="0"/>
                <a:ea typeface="Times New Roman" panose="02020603050405020304" pitchFamily="18" charset="0"/>
                <a:cs typeface="Times New Roman" panose="02020603050405020304" pitchFamily="18" charset="0"/>
              </a:rPr>
              <a:t>Float</a:t>
            </a: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 sind, was wir auch anpassen mussten (z.B. </a:t>
            </a:r>
            <a:r>
              <a:rPr lang="de-DE" sz="1800" dirty="0" err="1">
                <a:effectLst/>
                <a:latin typeface="Calibri" panose="020F0502020204030204" pitchFamily="34" charset="0"/>
                <a:ea typeface="Times New Roman" panose="02020603050405020304" pitchFamily="18" charset="0"/>
                <a:cs typeface="Times New Roman" panose="02020603050405020304" pitchFamily="18" charset="0"/>
              </a:rPr>
              <a:t>points</a:t>
            </a: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 Spalte in results.csv).</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Zuerst haben wir die SQL Views 180_FormulaOneLapTimesGroupedView und 180_FormulaOnePitStopsGroupedView erstellt. In der ersten View haben wir pro Fahrer je Rennen die einzelnen Rundenzeiten und Rundenpositionen als Mittelwert aggregiert:</a:t>
            </a:r>
            <a:br>
              <a:rPr lang="de-DE" sz="1800" dirty="0">
                <a:effectLst/>
                <a:latin typeface="Calibri" panose="020F0502020204030204" pitchFamily="34" charset="0"/>
                <a:ea typeface="Times New Roman" panose="02020603050405020304" pitchFamily="18" charset="0"/>
                <a:cs typeface="Times New Roman" panose="02020603050405020304" pitchFamily="18" charset="0"/>
              </a:rPr>
            </a:br>
            <a:r>
              <a:rPr lang="de-DE" sz="1800" dirty="0">
                <a:effectLst/>
                <a:latin typeface="Calibri" panose="020F0502020204030204" pitchFamily="34" charset="0"/>
                <a:ea typeface="Times New Roman" panose="02020603050405020304" pitchFamily="18" charset="0"/>
                <a:cs typeface="Times New Roman" panose="02020603050405020304" pitchFamily="18" charset="0"/>
                <a:hlinkClick r:id="rId2"/>
              </a:rPr>
              <a:t>https://help.sap.com/docs/SAP_HANA_PLATFORM/4fe29514fd584807ac9f2a04f6754767/20a61f29751910149f99f0300dd95cd9.html</a:t>
            </a:r>
            <a:endParaRPr lang="de-DE"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000"/>
              </a:spcAft>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Hierbei konnten wir leider nur die durchschnittlichen Rundenzeiten in Millisekunden angeben, nicht im Format HH:MM:SS, da die Transformation nicht erfolgreich war (siehe oben). Als eine weitere Idee haben wir versucht die vorhandenen Zeitwerte in Millisekunden umzurechnen, diese Werte zu aggregieren und die Transformation rückgängig zu machen. Leider reicht dafür der Umfang der Funktionen in SAP </a:t>
            </a:r>
            <a:r>
              <a:rPr lang="de-DE" sz="1800" dirty="0" err="1">
                <a:effectLst/>
                <a:latin typeface="Calibri" panose="020F0502020204030204" pitchFamily="34" charset="0"/>
                <a:ea typeface="Times New Roman" panose="02020603050405020304" pitchFamily="18" charset="0"/>
                <a:cs typeface="Times New Roman" panose="02020603050405020304" pitchFamily="18" charset="0"/>
              </a:rPr>
              <a:t>Datasphere</a:t>
            </a: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 nicht aus (siehe Anhang).</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de-DE" sz="1800" dirty="0">
                <a:effectLst/>
                <a:latin typeface="Calibri" panose="020F0502020204030204" pitchFamily="34" charset="0"/>
                <a:ea typeface="Times New Roman" panose="02020603050405020304" pitchFamily="18" charset="0"/>
                <a:cs typeface="Times New Roman" panose="02020603050405020304" pitchFamily="18" charset="0"/>
              </a:rPr>
              <a:t>In der zweiten sind pro Fahrer je Rennen die Boxenstopps und durchschnittliche Dauer aggregiert:</a:t>
            </a:r>
            <a:br>
              <a:rPr lang="de-DE" sz="1800" dirty="0">
                <a:effectLst/>
                <a:latin typeface="Calibri" panose="020F0502020204030204" pitchFamily="34" charset="0"/>
                <a:ea typeface="Times New Roman" panose="02020603050405020304" pitchFamily="18" charset="0"/>
                <a:cs typeface="Times New Roman" panose="02020603050405020304" pitchFamily="18" charset="0"/>
              </a:rPr>
            </a:b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57DB5354-6F1F-878B-16B9-FE29CB728488}"/>
              </a:ext>
            </a:extLst>
          </p:cNvPr>
          <p:cNvSpPr>
            <a:spLocks noGrp="1"/>
          </p:cNvSpPr>
          <p:nvPr>
            <p:ph type="dt" sz="half" idx="10"/>
          </p:nvPr>
        </p:nvSpPr>
        <p:spPr/>
        <p:txBody>
          <a:bodyPr/>
          <a:lstStyle/>
          <a:p>
            <a:fld id="{C09D2358-4BC9-4C6D-BAB7-840D5BFD5432}" type="datetime1">
              <a:rPr lang="en-US" smtClean="0"/>
              <a:t>5/1/2023</a:t>
            </a:fld>
            <a:endParaRPr lang="en-US"/>
          </a:p>
        </p:txBody>
      </p:sp>
      <p:sp>
        <p:nvSpPr>
          <p:cNvPr id="5" name="Footer Placeholder 4">
            <a:extLst>
              <a:ext uri="{FF2B5EF4-FFF2-40B4-BE49-F238E27FC236}">
                <a16:creationId xmlns:a16="http://schemas.microsoft.com/office/drawing/2014/main" id="{E3F8DEAA-97A7-E075-DB53-8DE3310504FE}"/>
              </a:ext>
            </a:extLst>
          </p:cNvPr>
          <p:cNvSpPr>
            <a:spLocks noGrp="1"/>
          </p:cNvSpPr>
          <p:nvPr>
            <p:ph type="ftr" sz="quarter" idx="11"/>
          </p:nvPr>
        </p:nvSpPr>
        <p:spPr/>
        <p:txBody>
          <a:bodyPr/>
          <a:lstStyle/>
          <a:p>
            <a:r>
              <a:rPr lang="de-DE"/>
              <a:t>Formel 1</a:t>
            </a:r>
            <a:endParaRPr lang="en-US"/>
          </a:p>
        </p:txBody>
      </p:sp>
      <p:sp>
        <p:nvSpPr>
          <p:cNvPr id="6" name="Slide Number Placeholder 5">
            <a:extLst>
              <a:ext uri="{FF2B5EF4-FFF2-40B4-BE49-F238E27FC236}">
                <a16:creationId xmlns:a16="http://schemas.microsoft.com/office/drawing/2014/main" id="{8B456B2A-F479-82C9-D5F6-F7C9824801F4}"/>
              </a:ext>
            </a:extLst>
          </p:cNvPr>
          <p:cNvSpPr>
            <a:spLocks noGrp="1"/>
          </p:cNvSpPr>
          <p:nvPr>
            <p:ph type="sldNum" sz="quarter" idx="12"/>
          </p:nvPr>
        </p:nvSpPr>
        <p:spPr/>
        <p:txBody>
          <a:bodyPr/>
          <a:lstStyle/>
          <a:p>
            <a:fld id="{4A02C0CA-695B-4E24-A1D3-3DA5FEDE07AC}" type="slidenum">
              <a:rPr lang="en-US" smtClean="0"/>
              <a:t>12</a:t>
            </a:fld>
            <a:endParaRPr lang="en-US"/>
          </a:p>
        </p:txBody>
      </p:sp>
      <p:pic>
        <p:nvPicPr>
          <p:cNvPr id="7" name="Picture 6">
            <a:extLst>
              <a:ext uri="{FF2B5EF4-FFF2-40B4-BE49-F238E27FC236}">
                <a16:creationId xmlns:a16="http://schemas.microsoft.com/office/drawing/2014/main" id="{B94CB1EB-D240-ADF4-9686-7C29ADCEBEB1}"/>
              </a:ext>
            </a:extLst>
          </p:cNvPr>
          <p:cNvPicPr>
            <a:picLocks noChangeAspect="1"/>
          </p:cNvPicPr>
          <p:nvPr/>
        </p:nvPicPr>
        <p:blipFill>
          <a:blip r:embed="rId3"/>
          <a:stretch>
            <a:fillRect/>
          </a:stretch>
        </p:blipFill>
        <p:spPr>
          <a:xfrm>
            <a:off x="3215640" y="3086100"/>
            <a:ext cx="5760720" cy="685800"/>
          </a:xfrm>
          <a:prstGeom prst="rect">
            <a:avLst/>
          </a:prstGeom>
        </p:spPr>
      </p:pic>
      <p:pic>
        <p:nvPicPr>
          <p:cNvPr id="8" name="Picture 7">
            <a:extLst>
              <a:ext uri="{FF2B5EF4-FFF2-40B4-BE49-F238E27FC236}">
                <a16:creationId xmlns:a16="http://schemas.microsoft.com/office/drawing/2014/main" id="{62C512EC-8EB8-5618-CE24-22904C1E9492}"/>
              </a:ext>
            </a:extLst>
          </p:cNvPr>
          <p:cNvPicPr>
            <a:picLocks noChangeAspect="1"/>
          </p:cNvPicPr>
          <p:nvPr/>
        </p:nvPicPr>
        <p:blipFill>
          <a:blip r:embed="rId4"/>
          <a:stretch>
            <a:fillRect/>
          </a:stretch>
        </p:blipFill>
        <p:spPr>
          <a:xfrm>
            <a:off x="3215640" y="2629376"/>
            <a:ext cx="5760720" cy="389255"/>
          </a:xfrm>
          <a:prstGeom prst="rect">
            <a:avLst/>
          </a:prstGeom>
        </p:spPr>
      </p:pic>
      <p:pic>
        <p:nvPicPr>
          <p:cNvPr id="9" name="Picture 8">
            <a:extLst>
              <a:ext uri="{FF2B5EF4-FFF2-40B4-BE49-F238E27FC236}">
                <a16:creationId xmlns:a16="http://schemas.microsoft.com/office/drawing/2014/main" id="{E89AF215-B438-592C-3CD3-B5FE6DAEA280}"/>
              </a:ext>
            </a:extLst>
          </p:cNvPr>
          <p:cNvPicPr>
            <a:picLocks noChangeAspect="1"/>
          </p:cNvPicPr>
          <p:nvPr/>
        </p:nvPicPr>
        <p:blipFill>
          <a:blip r:embed="rId5"/>
          <a:stretch>
            <a:fillRect/>
          </a:stretch>
        </p:blipFill>
        <p:spPr>
          <a:xfrm>
            <a:off x="3301365" y="4807109"/>
            <a:ext cx="5760720" cy="334645"/>
          </a:xfrm>
          <a:prstGeom prst="rect">
            <a:avLst/>
          </a:prstGeom>
        </p:spPr>
      </p:pic>
      <p:pic>
        <p:nvPicPr>
          <p:cNvPr id="10" name="Picture 9" descr="Table&#10;&#10;Description automatically generated">
            <a:extLst>
              <a:ext uri="{FF2B5EF4-FFF2-40B4-BE49-F238E27FC236}">
                <a16:creationId xmlns:a16="http://schemas.microsoft.com/office/drawing/2014/main" id="{1092127C-C2DF-F0B5-1A31-2A91FEDA116D}"/>
              </a:ext>
            </a:extLst>
          </p:cNvPr>
          <p:cNvPicPr>
            <a:picLocks noChangeAspect="1"/>
          </p:cNvPicPr>
          <p:nvPr/>
        </p:nvPicPr>
        <p:blipFill>
          <a:blip r:embed="rId6"/>
          <a:stretch>
            <a:fillRect/>
          </a:stretch>
        </p:blipFill>
        <p:spPr>
          <a:xfrm>
            <a:off x="3301365" y="5167313"/>
            <a:ext cx="5760720" cy="786130"/>
          </a:xfrm>
          <a:prstGeom prst="rect">
            <a:avLst/>
          </a:prstGeom>
        </p:spPr>
      </p:pic>
    </p:spTree>
    <p:extLst>
      <p:ext uri="{BB962C8B-B14F-4D97-AF65-F5344CB8AC3E}">
        <p14:creationId xmlns:p14="http://schemas.microsoft.com/office/powerpoint/2010/main" val="841565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4EFDB-C276-86D8-F3F4-494E28B8047B}"/>
              </a:ext>
            </a:extLst>
          </p:cNvPr>
          <p:cNvSpPr>
            <a:spLocks noGrp="1"/>
          </p:cNvSpPr>
          <p:nvPr>
            <p:ph type="title"/>
          </p:nvPr>
        </p:nvSpPr>
        <p:spPr/>
        <p:txBody>
          <a:bodyPr/>
          <a:lstStyle/>
          <a:p>
            <a:r>
              <a:rPr lang="de-DE" dirty="0"/>
              <a:t>Dimensional Views</a:t>
            </a:r>
            <a:br>
              <a:rPr lang="de-DE" dirty="0"/>
            </a:br>
            <a:r>
              <a:rPr lang="de-DE" dirty="0"/>
              <a:t>Screenshot </a:t>
            </a:r>
            <a:r>
              <a:rPr lang="de-DE" dirty="0" err="1"/>
              <a:t>Dim</a:t>
            </a:r>
            <a:r>
              <a:rPr lang="de-DE" dirty="0"/>
              <a:t> Views einfügen</a:t>
            </a:r>
            <a:endParaRPr lang="en-US" dirty="0"/>
          </a:p>
        </p:txBody>
      </p:sp>
      <p:sp>
        <p:nvSpPr>
          <p:cNvPr id="3" name="Content Placeholder 2">
            <a:extLst>
              <a:ext uri="{FF2B5EF4-FFF2-40B4-BE49-F238E27FC236}">
                <a16:creationId xmlns:a16="http://schemas.microsoft.com/office/drawing/2014/main" id="{4428E749-22EF-AA5D-8750-FDCBE2CE7AAD}"/>
              </a:ext>
            </a:extLst>
          </p:cNvPr>
          <p:cNvSpPr>
            <a:spLocks noGrp="1"/>
          </p:cNvSpPr>
          <p:nvPr>
            <p:ph idx="1"/>
          </p:nvPr>
        </p:nvSpPr>
        <p:spPr/>
        <p:txBody>
          <a:bodyPr/>
          <a:lstStyle/>
          <a:p>
            <a:pPr marL="342900" marR="0" lvl="0" indent="-342900">
              <a:lnSpc>
                <a:spcPct val="115000"/>
              </a:lnSpc>
              <a:spcBef>
                <a:spcPts val="1200"/>
              </a:spcBef>
              <a:spcAft>
                <a:spcPts val="0"/>
              </a:spcAft>
              <a:buFont typeface="Symbol" panose="05050102010706020507" pitchFamily="18" charset="2"/>
              <a:buChar char=""/>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180_FormulaOneNationHierarchy– Dimensional View, bildet die Hierarchie von Driver und </a:t>
            </a:r>
            <a:r>
              <a:rPr lang="de-DE" sz="1800" dirty="0" err="1">
                <a:effectLst/>
                <a:latin typeface="Calibri" panose="020F0502020204030204" pitchFamily="34" charset="0"/>
                <a:ea typeface="Times New Roman" panose="02020603050405020304" pitchFamily="18" charset="0"/>
                <a:cs typeface="Times New Roman" panose="02020603050405020304" pitchFamily="18" charset="0"/>
              </a:rPr>
              <a:t>Contsructor</a:t>
            </a: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 zum Land ab.</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1000"/>
              </a:spcAft>
              <a:buFont typeface="Symbol" panose="05050102010706020507" pitchFamily="18" charset="2"/>
              <a:buChar char=""/>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180_FormulaOneGeoDim – Dimensional View, zur Erstellung der Location Dimension.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D8E4175D-7986-F896-DD8D-E4FE2A68791F}"/>
              </a:ext>
            </a:extLst>
          </p:cNvPr>
          <p:cNvSpPr>
            <a:spLocks noGrp="1"/>
          </p:cNvSpPr>
          <p:nvPr>
            <p:ph type="dt" sz="half" idx="10"/>
          </p:nvPr>
        </p:nvSpPr>
        <p:spPr/>
        <p:txBody>
          <a:bodyPr/>
          <a:lstStyle/>
          <a:p>
            <a:fld id="{3C028EAF-51DD-4B07-914F-DAAE205F3D33}" type="datetime1">
              <a:rPr lang="en-US" smtClean="0"/>
              <a:t>5/1/2023</a:t>
            </a:fld>
            <a:endParaRPr lang="en-US"/>
          </a:p>
        </p:txBody>
      </p:sp>
      <p:sp>
        <p:nvSpPr>
          <p:cNvPr id="5" name="Footer Placeholder 4">
            <a:extLst>
              <a:ext uri="{FF2B5EF4-FFF2-40B4-BE49-F238E27FC236}">
                <a16:creationId xmlns:a16="http://schemas.microsoft.com/office/drawing/2014/main" id="{949FB311-5C04-C5F4-FD7C-1D9DB63F057E}"/>
              </a:ext>
            </a:extLst>
          </p:cNvPr>
          <p:cNvSpPr>
            <a:spLocks noGrp="1"/>
          </p:cNvSpPr>
          <p:nvPr>
            <p:ph type="ftr" sz="quarter" idx="11"/>
          </p:nvPr>
        </p:nvSpPr>
        <p:spPr/>
        <p:txBody>
          <a:bodyPr/>
          <a:lstStyle/>
          <a:p>
            <a:r>
              <a:rPr lang="de-DE"/>
              <a:t>Formel 1</a:t>
            </a:r>
            <a:endParaRPr lang="en-US"/>
          </a:p>
        </p:txBody>
      </p:sp>
      <p:sp>
        <p:nvSpPr>
          <p:cNvPr id="6" name="Slide Number Placeholder 5">
            <a:extLst>
              <a:ext uri="{FF2B5EF4-FFF2-40B4-BE49-F238E27FC236}">
                <a16:creationId xmlns:a16="http://schemas.microsoft.com/office/drawing/2014/main" id="{B06FE1BD-0F8E-28FB-3393-A6B93B8739A4}"/>
              </a:ext>
            </a:extLst>
          </p:cNvPr>
          <p:cNvSpPr>
            <a:spLocks noGrp="1"/>
          </p:cNvSpPr>
          <p:nvPr>
            <p:ph type="sldNum" sz="quarter" idx="12"/>
          </p:nvPr>
        </p:nvSpPr>
        <p:spPr/>
        <p:txBody>
          <a:bodyPr/>
          <a:lstStyle/>
          <a:p>
            <a:fld id="{4A02C0CA-695B-4E24-A1D3-3DA5FEDE07AC}" type="slidenum">
              <a:rPr lang="en-US" smtClean="0"/>
              <a:t>13</a:t>
            </a:fld>
            <a:endParaRPr lang="en-US"/>
          </a:p>
        </p:txBody>
      </p:sp>
    </p:spTree>
    <p:extLst>
      <p:ext uri="{BB962C8B-B14F-4D97-AF65-F5344CB8AC3E}">
        <p14:creationId xmlns:p14="http://schemas.microsoft.com/office/powerpoint/2010/main" val="788108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8351F-AF2F-FD7D-EAEC-04FFAD06F9FB}"/>
              </a:ext>
            </a:extLst>
          </p:cNvPr>
          <p:cNvSpPr>
            <a:spLocks noGrp="1"/>
          </p:cNvSpPr>
          <p:nvPr>
            <p:ph type="title"/>
          </p:nvPr>
        </p:nvSpPr>
        <p:spPr/>
        <p:txBody>
          <a:bodyPr>
            <a:normAutofit/>
          </a:bodyPr>
          <a:lstStyle/>
          <a:p>
            <a:r>
              <a:rPr lang="de-DE" dirty="0"/>
              <a:t>Analytische Views</a:t>
            </a:r>
            <a:br>
              <a:rPr lang="de-DE" dirty="0"/>
            </a:br>
            <a:r>
              <a:rPr lang="de-DE" dirty="0"/>
              <a:t>Screenshot SQL und </a:t>
            </a:r>
            <a:r>
              <a:rPr lang="de-DE" dirty="0" err="1"/>
              <a:t>Graphical</a:t>
            </a:r>
            <a:r>
              <a:rPr lang="de-DE" dirty="0"/>
              <a:t> View einfügen</a:t>
            </a:r>
            <a:endParaRPr lang="en-US" dirty="0"/>
          </a:p>
        </p:txBody>
      </p:sp>
      <p:sp>
        <p:nvSpPr>
          <p:cNvPr id="3" name="Content Placeholder 2">
            <a:extLst>
              <a:ext uri="{FF2B5EF4-FFF2-40B4-BE49-F238E27FC236}">
                <a16:creationId xmlns:a16="http://schemas.microsoft.com/office/drawing/2014/main" id="{91195078-68C4-CA6A-38C5-F4304173FA35}"/>
              </a:ext>
            </a:extLst>
          </p:cNvPr>
          <p:cNvSpPr>
            <a:spLocks noGrp="1"/>
          </p:cNvSpPr>
          <p:nvPr>
            <p:ph idx="1"/>
          </p:nvPr>
        </p:nvSpPr>
        <p:spPr/>
        <p:txBody>
          <a:bodyPr>
            <a:normAutofit/>
          </a:bodyPr>
          <a:lstStyle/>
          <a:p>
            <a:pPr marL="0" marR="0" indent="0">
              <a:lnSpc>
                <a:spcPct val="115000"/>
              </a:lnSpc>
              <a:spcBef>
                <a:spcPts val="0"/>
              </a:spcBef>
              <a:spcAft>
                <a:spcPts val="1000"/>
              </a:spcAft>
              <a:buNone/>
            </a:pP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1200"/>
              </a:spcBef>
              <a:spcAft>
                <a:spcPts val="0"/>
              </a:spcAft>
              <a:buFont typeface="Symbol" panose="05050102010706020507" pitchFamily="18" charset="2"/>
              <a:buChar char=""/>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180_FormulaOneDriverStandingsFirstAnalysis – Eingrenzung der oberen View auf </a:t>
            </a:r>
            <a:r>
              <a:rPr lang="de-DE" sz="1800" dirty="0" err="1">
                <a:effectLst/>
                <a:latin typeface="Calibri" panose="020F0502020204030204" pitchFamily="34" charset="0"/>
                <a:ea typeface="Times New Roman" panose="02020603050405020304" pitchFamily="18" charset="0"/>
                <a:cs typeface="Times New Roman" panose="02020603050405020304" pitchFamily="18" charset="0"/>
              </a:rPr>
              <a:t>FinalPosition</a:t>
            </a: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 = 1 (Fahrer, die erster wurden im jeweiligen Rennen). Hierarchien sind eingebaut.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180_FormulaOneRaceResultsAnalysis – Analyse aller Rennergebnisse pro Fahrer und Konstrukteur auf jeder Strecke ab 1950 bis 2023.</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180_FormulaOneAVGLapTimeAnalysis – Analyse der Durchschnittlichen Rundenzeit pro Fahrer pro Strecke. Auflistung der Jahre, um Werte vergleichbar zu machen.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1000"/>
              </a:spcAft>
              <a:buFont typeface="Symbol" panose="05050102010706020507" pitchFamily="18" charset="2"/>
              <a:buChar char=""/>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180_FormulaOneMapAnalysis – Mapping von </a:t>
            </a:r>
            <a:r>
              <a:rPr lang="de-DE" sz="1800" dirty="0" err="1">
                <a:effectLst/>
                <a:latin typeface="Calibri" panose="020F0502020204030204" pitchFamily="34" charset="0"/>
                <a:ea typeface="Times New Roman" panose="02020603050405020304" pitchFamily="18" charset="0"/>
                <a:cs typeface="Times New Roman" panose="02020603050405020304" pitchFamily="18" charset="0"/>
              </a:rPr>
              <a:t>Longitude</a:t>
            </a: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 und Latitude als </a:t>
            </a:r>
            <a:r>
              <a:rPr lang="de-DE" sz="1800" dirty="0" err="1">
                <a:effectLst/>
                <a:latin typeface="Calibri" panose="020F0502020204030204" pitchFamily="34" charset="0"/>
                <a:ea typeface="Times New Roman" panose="02020603050405020304" pitchFamily="18" charset="0"/>
                <a:cs typeface="Times New Roman" panose="02020603050405020304" pitchFamily="18" charset="0"/>
              </a:rPr>
              <a:t>Geo</a:t>
            </a: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 Koordinate, um eine Karte abbilden zu können.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80EF59EC-849F-BEF3-B225-796237ABD1ED}"/>
              </a:ext>
            </a:extLst>
          </p:cNvPr>
          <p:cNvSpPr>
            <a:spLocks noGrp="1"/>
          </p:cNvSpPr>
          <p:nvPr>
            <p:ph type="dt" sz="half" idx="10"/>
          </p:nvPr>
        </p:nvSpPr>
        <p:spPr/>
        <p:txBody>
          <a:bodyPr/>
          <a:lstStyle/>
          <a:p>
            <a:fld id="{AA26B459-5CF9-4FBD-A954-6AB72B68ECA7}" type="datetime1">
              <a:rPr lang="en-US" smtClean="0"/>
              <a:t>5/1/2023</a:t>
            </a:fld>
            <a:endParaRPr lang="en-US"/>
          </a:p>
        </p:txBody>
      </p:sp>
      <p:sp>
        <p:nvSpPr>
          <p:cNvPr id="5" name="Footer Placeholder 4">
            <a:extLst>
              <a:ext uri="{FF2B5EF4-FFF2-40B4-BE49-F238E27FC236}">
                <a16:creationId xmlns:a16="http://schemas.microsoft.com/office/drawing/2014/main" id="{CE54B6B0-7E10-EF60-ED8C-7FBCD95777F3}"/>
              </a:ext>
            </a:extLst>
          </p:cNvPr>
          <p:cNvSpPr>
            <a:spLocks noGrp="1"/>
          </p:cNvSpPr>
          <p:nvPr>
            <p:ph type="ftr" sz="quarter" idx="11"/>
          </p:nvPr>
        </p:nvSpPr>
        <p:spPr/>
        <p:txBody>
          <a:bodyPr/>
          <a:lstStyle/>
          <a:p>
            <a:r>
              <a:rPr lang="de-DE"/>
              <a:t>Formel 1</a:t>
            </a:r>
            <a:endParaRPr lang="en-US"/>
          </a:p>
        </p:txBody>
      </p:sp>
      <p:sp>
        <p:nvSpPr>
          <p:cNvPr id="6" name="Slide Number Placeholder 5">
            <a:extLst>
              <a:ext uri="{FF2B5EF4-FFF2-40B4-BE49-F238E27FC236}">
                <a16:creationId xmlns:a16="http://schemas.microsoft.com/office/drawing/2014/main" id="{A5A178BC-76E5-7CAB-D671-1053B49AF7CB}"/>
              </a:ext>
            </a:extLst>
          </p:cNvPr>
          <p:cNvSpPr>
            <a:spLocks noGrp="1"/>
          </p:cNvSpPr>
          <p:nvPr>
            <p:ph type="sldNum" sz="quarter" idx="12"/>
          </p:nvPr>
        </p:nvSpPr>
        <p:spPr/>
        <p:txBody>
          <a:bodyPr/>
          <a:lstStyle/>
          <a:p>
            <a:fld id="{4A02C0CA-695B-4E24-A1D3-3DA5FEDE07AC}" type="slidenum">
              <a:rPr lang="en-US" smtClean="0"/>
              <a:t>14</a:t>
            </a:fld>
            <a:endParaRPr lang="en-US"/>
          </a:p>
        </p:txBody>
      </p:sp>
    </p:spTree>
    <p:extLst>
      <p:ext uri="{BB962C8B-B14F-4D97-AF65-F5344CB8AC3E}">
        <p14:creationId xmlns:p14="http://schemas.microsoft.com/office/powerpoint/2010/main" val="1732624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White alphabet letters placed flat and stacked">
            <a:extLst>
              <a:ext uri="{FF2B5EF4-FFF2-40B4-BE49-F238E27FC236}">
                <a16:creationId xmlns:a16="http://schemas.microsoft.com/office/drawing/2014/main" id="{AE550C41-915D-F9F7-5E0D-C77F020CA0F3}"/>
              </a:ext>
            </a:extLst>
          </p:cNvPr>
          <p:cNvPicPr>
            <a:picLocks noChangeAspect="1"/>
          </p:cNvPicPr>
          <p:nvPr/>
        </p:nvPicPr>
        <p:blipFill rotWithShape="1">
          <a:blip r:embed="rId2"/>
          <a:srcRect t="9091" r="23298"/>
          <a:stretch/>
        </p:blipFill>
        <p:spPr>
          <a:xfrm>
            <a:off x="3523488" y="10"/>
            <a:ext cx="8668512" cy="6857990"/>
          </a:xfrm>
          <a:prstGeom prst="rect">
            <a:avLst/>
          </a:prstGeom>
        </p:spPr>
      </p:pic>
      <p:sp>
        <p:nvSpPr>
          <p:cNvPr id="30" name="Rectangle 29">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9E2F032-8DD1-F58C-455F-5F11F9C8763C}"/>
              </a:ext>
            </a:extLst>
          </p:cNvPr>
          <p:cNvSpPr>
            <a:spLocks noGrp="1"/>
          </p:cNvSpPr>
          <p:nvPr>
            <p:ph type="title"/>
          </p:nvPr>
        </p:nvSpPr>
        <p:spPr>
          <a:xfrm>
            <a:off x="477981" y="1122363"/>
            <a:ext cx="4023360" cy="3204134"/>
          </a:xfrm>
        </p:spPr>
        <p:txBody>
          <a:bodyPr vert="horz" lIns="91440" tIns="45720" rIns="91440" bIns="45720" rtlCol="0" anchor="t">
            <a:normAutofit/>
          </a:bodyPr>
          <a:lstStyle/>
          <a:p>
            <a:r>
              <a:rPr lang="en-US" sz="8000" dirty="0"/>
              <a:t>Stories </a:t>
            </a:r>
            <a:br>
              <a:rPr lang="en-US" sz="8000" dirty="0"/>
            </a:br>
            <a:r>
              <a:rPr lang="en-US" sz="8000" dirty="0"/>
              <a:t>in SAC</a:t>
            </a:r>
          </a:p>
        </p:txBody>
      </p:sp>
      <p:sp>
        <p:nvSpPr>
          <p:cNvPr id="32" name="Rectangle 3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4" name="Rectangle 3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Date Placeholder 3">
            <a:extLst>
              <a:ext uri="{FF2B5EF4-FFF2-40B4-BE49-F238E27FC236}">
                <a16:creationId xmlns:a16="http://schemas.microsoft.com/office/drawing/2014/main" id="{A741C8E6-435B-1DFF-DD30-ABFBDCB45AD3}"/>
              </a:ext>
            </a:extLst>
          </p:cNvPr>
          <p:cNvSpPr>
            <a:spLocks noGrp="1"/>
          </p:cNvSpPr>
          <p:nvPr>
            <p:ph type="dt" sz="half" idx="10"/>
          </p:nvPr>
        </p:nvSpPr>
        <p:spPr>
          <a:xfrm>
            <a:off x="477981" y="6356350"/>
            <a:ext cx="1214339" cy="365125"/>
          </a:xfrm>
        </p:spPr>
        <p:txBody>
          <a:bodyPr vert="horz" lIns="91440" tIns="45720" rIns="91440" bIns="45720" rtlCol="0" anchor="ctr">
            <a:normAutofit/>
          </a:bodyPr>
          <a:lstStyle/>
          <a:p>
            <a:pPr>
              <a:spcAft>
                <a:spcPts val="600"/>
              </a:spcAft>
              <a:defRPr/>
            </a:pPr>
            <a:fld id="{28380C84-5E13-4DD0-AD31-F3F451048A3C}" type="datetime1">
              <a:rPr lang="en-US" smtClean="0">
                <a:solidFill>
                  <a:schemeClr val="tx1">
                    <a:lumMod val="50000"/>
                    <a:lumOff val="50000"/>
                  </a:schemeClr>
                </a:solidFill>
                <a:latin typeface="Calibri" panose="020F0502020204030204"/>
              </a:rPr>
              <a:t>5/1/2023</a:t>
            </a:fld>
            <a:endParaRPr lang="en-US">
              <a:solidFill>
                <a:schemeClr val="tx1">
                  <a:lumMod val="50000"/>
                  <a:lumOff val="50000"/>
                </a:schemeClr>
              </a:solidFill>
              <a:latin typeface="Calibri" panose="020F0502020204030204"/>
            </a:endParaRPr>
          </a:p>
        </p:txBody>
      </p:sp>
      <p:sp>
        <p:nvSpPr>
          <p:cNvPr id="5" name="Footer Placeholder 4">
            <a:extLst>
              <a:ext uri="{FF2B5EF4-FFF2-40B4-BE49-F238E27FC236}">
                <a16:creationId xmlns:a16="http://schemas.microsoft.com/office/drawing/2014/main" id="{7DFEECD3-56DB-F79A-BF8C-122B5105BF05}"/>
              </a:ext>
            </a:extLst>
          </p:cNvPr>
          <p:cNvSpPr>
            <a:spLocks noGrp="1"/>
          </p:cNvSpPr>
          <p:nvPr>
            <p:ph type="ftr" sz="quarter" idx="11"/>
          </p:nvPr>
        </p:nvSpPr>
        <p:spPr>
          <a:xfrm>
            <a:off x="1692321" y="6356350"/>
            <a:ext cx="2809017" cy="365125"/>
          </a:xfrm>
        </p:spPr>
        <p:txBody>
          <a:bodyPr vert="horz" lIns="91440" tIns="45720" rIns="91440" bIns="45720" rtlCol="0" anchor="ctr">
            <a:normAutofit/>
          </a:bodyPr>
          <a:lstStyle/>
          <a:p>
            <a:pPr algn="r">
              <a:spcAft>
                <a:spcPts val="600"/>
              </a:spcAft>
              <a:defRPr/>
            </a:pPr>
            <a:r>
              <a:rPr lang="en-US" kern="1200">
                <a:solidFill>
                  <a:schemeClr val="tx1">
                    <a:lumMod val="50000"/>
                    <a:lumOff val="50000"/>
                  </a:schemeClr>
                </a:solidFill>
                <a:latin typeface="Calibri" panose="020F0502020204030204"/>
                <a:ea typeface="+mn-ea"/>
                <a:cs typeface="+mn-cs"/>
              </a:rPr>
              <a:t>Formel 1</a:t>
            </a:r>
          </a:p>
        </p:txBody>
      </p:sp>
      <p:sp>
        <p:nvSpPr>
          <p:cNvPr id="6" name="Slide Number Placeholder 5">
            <a:extLst>
              <a:ext uri="{FF2B5EF4-FFF2-40B4-BE49-F238E27FC236}">
                <a16:creationId xmlns:a16="http://schemas.microsoft.com/office/drawing/2014/main" id="{B8F67CC3-5EB1-B607-8C73-E6A721139E31}"/>
              </a:ext>
            </a:extLst>
          </p:cNvPr>
          <p:cNvSpPr>
            <a:spLocks noGrp="1"/>
          </p:cNvSpPr>
          <p:nvPr>
            <p:ph type="sldNum" sz="quarter" idx="12"/>
          </p:nvPr>
        </p:nvSpPr>
        <p:spPr>
          <a:xfrm>
            <a:off x="8970819" y="6356350"/>
            <a:ext cx="2743200" cy="365125"/>
          </a:xfrm>
        </p:spPr>
        <p:txBody>
          <a:bodyPr vert="horz" lIns="91440" tIns="45720" rIns="91440" bIns="45720" rtlCol="0" anchor="ctr">
            <a:normAutofit/>
          </a:bodyPr>
          <a:lstStyle/>
          <a:p>
            <a:pPr>
              <a:spcAft>
                <a:spcPts val="600"/>
              </a:spcAft>
              <a:defRPr/>
            </a:pPr>
            <a:fld id="{4A02C0CA-695B-4E24-A1D3-3DA5FEDE07AC}" type="slidenum">
              <a:rPr lang="en-US">
                <a:solidFill>
                  <a:schemeClr val="bg1"/>
                </a:solidFill>
                <a:latin typeface="Calibri" panose="020F0502020204030204"/>
              </a:rPr>
              <a:pPr>
                <a:spcAft>
                  <a:spcPts val="600"/>
                </a:spcAft>
                <a:defRPr/>
              </a:pPr>
              <a:t>15</a:t>
            </a:fld>
            <a:endParaRPr lang="en-US">
              <a:solidFill>
                <a:schemeClr val="bg1"/>
              </a:solidFill>
              <a:latin typeface="Calibri" panose="020F0502020204030204"/>
            </a:endParaRPr>
          </a:p>
        </p:txBody>
      </p:sp>
    </p:spTree>
    <p:extLst>
      <p:ext uri="{BB962C8B-B14F-4D97-AF65-F5344CB8AC3E}">
        <p14:creationId xmlns:p14="http://schemas.microsoft.com/office/powerpoint/2010/main" val="1003584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finish line on an asphalt">
            <a:extLst>
              <a:ext uri="{FF2B5EF4-FFF2-40B4-BE49-F238E27FC236}">
                <a16:creationId xmlns:a16="http://schemas.microsoft.com/office/drawing/2014/main" id="{7E1CEE1B-D098-A1E5-9FAD-3E354ED83639}"/>
              </a:ext>
            </a:extLst>
          </p:cNvPr>
          <p:cNvPicPr>
            <a:picLocks noChangeAspect="1"/>
          </p:cNvPicPr>
          <p:nvPr/>
        </p:nvPicPr>
        <p:blipFill rotWithShape="1">
          <a:blip r:embed="rId2"/>
          <a:srcRect l="18156" r="1" b="1"/>
          <a:stretch/>
        </p:blipFill>
        <p:spPr>
          <a:xfrm>
            <a:off x="3523488" y="10"/>
            <a:ext cx="8668512" cy="6857990"/>
          </a:xfrm>
          <a:prstGeom prst="rect">
            <a:avLst/>
          </a:prstGeom>
        </p:spPr>
      </p:pic>
      <p:sp>
        <p:nvSpPr>
          <p:cNvPr id="14" name="Rectangle 13">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C511491-2A81-D651-5827-0B8600739770}"/>
              </a:ext>
            </a:extLst>
          </p:cNvPr>
          <p:cNvSpPr>
            <a:spLocks noGrp="1"/>
          </p:cNvSpPr>
          <p:nvPr>
            <p:ph type="title"/>
          </p:nvPr>
        </p:nvSpPr>
        <p:spPr>
          <a:xfrm>
            <a:off x="477981" y="1122363"/>
            <a:ext cx="4023360" cy="3204134"/>
          </a:xfrm>
        </p:spPr>
        <p:txBody>
          <a:bodyPr vert="horz" lIns="91440" tIns="45720" rIns="91440" bIns="45720" rtlCol="0" anchor="t">
            <a:normAutofit/>
          </a:bodyPr>
          <a:lstStyle/>
          <a:p>
            <a:r>
              <a:rPr lang="en-US" sz="8000" dirty="0" err="1"/>
              <a:t>Fazit</a:t>
            </a:r>
            <a:endParaRPr lang="en-US" sz="8000" dirty="0"/>
          </a:p>
        </p:txBody>
      </p:sp>
      <p:sp>
        <p:nvSpPr>
          <p:cNvPr id="3" name="Text Placeholder 2">
            <a:extLst>
              <a:ext uri="{FF2B5EF4-FFF2-40B4-BE49-F238E27FC236}">
                <a16:creationId xmlns:a16="http://schemas.microsoft.com/office/drawing/2014/main" id="{D2366CB3-264A-F230-B01A-0F553DB13FA4}"/>
              </a:ext>
            </a:extLst>
          </p:cNvPr>
          <p:cNvSpPr>
            <a:spLocks noGrp="1"/>
          </p:cNvSpPr>
          <p:nvPr>
            <p:ph type="body" idx="1"/>
          </p:nvPr>
        </p:nvSpPr>
        <p:spPr>
          <a:xfrm>
            <a:off x="477980" y="4872922"/>
            <a:ext cx="4023359" cy="1208141"/>
          </a:xfrm>
        </p:spPr>
        <p:txBody>
          <a:bodyPr vert="horz" lIns="91440" tIns="45720" rIns="91440" bIns="45720" rtlCol="0">
            <a:normAutofit/>
          </a:bodyPr>
          <a:lstStyle/>
          <a:p>
            <a:endParaRPr lang="en-US" sz="2000">
              <a:solidFill>
                <a:schemeClr val="tx1"/>
              </a:solidFill>
            </a:endParaRP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Date Placeholder 3">
            <a:extLst>
              <a:ext uri="{FF2B5EF4-FFF2-40B4-BE49-F238E27FC236}">
                <a16:creationId xmlns:a16="http://schemas.microsoft.com/office/drawing/2014/main" id="{B5AD71A9-5040-C640-EA17-56C053E67D60}"/>
              </a:ext>
            </a:extLst>
          </p:cNvPr>
          <p:cNvSpPr>
            <a:spLocks noGrp="1"/>
          </p:cNvSpPr>
          <p:nvPr>
            <p:ph type="dt" sz="half" idx="10"/>
          </p:nvPr>
        </p:nvSpPr>
        <p:spPr>
          <a:xfrm>
            <a:off x="477981" y="6356350"/>
            <a:ext cx="1214339" cy="365125"/>
          </a:xfrm>
        </p:spPr>
        <p:txBody>
          <a:bodyPr vert="horz" lIns="91440" tIns="45720" rIns="91440" bIns="45720" rtlCol="0" anchor="ctr">
            <a:normAutofit/>
          </a:bodyPr>
          <a:lstStyle/>
          <a:p>
            <a:pPr>
              <a:spcAft>
                <a:spcPts val="600"/>
              </a:spcAft>
              <a:defRPr/>
            </a:pPr>
            <a:fld id="{FEAD29D6-FE08-4C3B-AE84-C924675FFB91}" type="datetime1">
              <a:rPr lang="en-US" smtClean="0">
                <a:solidFill>
                  <a:schemeClr val="tx1">
                    <a:lumMod val="50000"/>
                    <a:lumOff val="50000"/>
                  </a:schemeClr>
                </a:solidFill>
                <a:latin typeface="Calibri" panose="020F0502020204030204"/>
              </a:rPr>
              <a:t>5/1/2023</a:t>
            </a:fld>
            <a:endParaRPr lang="en-US">
              <a:solidFill>
                <a:schemeClr val="tx1">
                  <a:lumMod val="50000"/>
                  <a:lumOff val="50000"/>
                </a:schemeClr>
              </a:solidFill>
              <a:latin typeface="Calibri" panose="020F0502020204030204"/>
            </a:endParaRPr>
          </a:p>
        </p:txBody>
      </p:sp>
      <p:sp>
        <p:nvSpPr>
          <p:cNvPr id="5" name="Footer Placeholder 4">
            <a:extLst>
              <a:ext uri="{FF2B5EF4-FFF2-40B4-BE49-F238E27FC236}">
                <a16:creationId xmlns:a16="http://schemas.microsoft.com/office/drawing/2014/main" id="{EE07FC15-6A0D-EFF9-3B70-8D65E8EE7401}"/>
              </a:ext>
            </a:extLst>
          </p:cNvPr>
          <p:cNvSpPr>
            <a:spLocks noGrp="1"/>
          </p:cNvSpPr>
          <p:nvPr>
            <p:ph type="ftr" sz="quarter" idx="11"/>
          </p:nvPr>
        </p:nvSpPr>
        <p:spPr>
          <a:xfrm>
            <a:off x="1692321" y="6356350"/>
            <a:ext cx="2809017" cy="365125"/>
          </a:xfrm>
        </p:spPr>
        <p:txBody>
          <a:bodyPr vert="horz" lIns="91440" tIns="45720" rIns="91440" bIns="45720" rtlCol="0" anchor="ctr">
            <a:normAutofit/>
          </a:bodyPr>
          <a:lstStyle/>
          <a:p>
            <a:pPr algn="r">
              <a:spcAft>
                <a:spcPts val="600"/>
              </a:spcAft>
              <a:defRPr/>
            </a:pPr>
            <a:r>
              <a:rPr lang="en-US" kern="1200" dirty="0">
                <a:solidFill>
                  <a:schemeClr val="tx1">
                    <a:lumMod val="50000"/>
                    <a:lumOff val="50000"/>
                  </a:schemeClr>
                </a:solidFill>
                <a:latin typeface="Calibri" panose="020F0502020204030204"/>
                <a:ea typeface="+mn-ea"/>
                <a:cs typeface="+mn-cs"/>
              </a:rPr>
              <a:t>Formel 1</a:t>
            </a:r>
          </a:p>
        </p:txBody>
      </p:sp>
      <p:sp>
        <p:nvSpPr>
          <p:cNvPr id="6" name="Slide Number Placeholder 5">
            <a:extLst>
              <a:ext uri="{FF2B5EF4-FFF2-40B4-BE49-F238E27FC236}">
                <a16:creationId xmlns:a16="http://schemas.microsoft.com/office/drawing/2014/main" id="{7A1C2CE9-C9DC-C5EB-AE67-6BE0DDA8E575}"/>
              </a:ext>
            </a:extLst>
          </p:cNvPr>
          <p:cNvSpPr>
            <a:spLocks noGrp="1"/>
          </p:cNvSpPr>
          <p:nvPr>
            <p:ph type="sldNum" sz="quarter" idx="12"/>
          </p:nvPr>
        </p:nvSpPr>
        <p:spPr>
          <a:xfrm>
            <a:off x="8970819" y="6356350"/>
            <a:ext cx="2743200" cy="365125"/>
          </a:xfrm>
        </p:spPr>
        <p:txBody>
          <a:bodyPr vert="horz" lIns="91440" tIns="45720" rIns="91440" bIns="45720" rtlCol="0" anchor="ctr">
            <a:normAutofit/>
          </a:bodyPr>
          <a:lstStyle/>
          <a:p>
            <a:pPr>
              <a:spcAft>
                <a:spcPts val="600"/>
              </a:spcAft>
              <a:defRPr/>
            </a:pPr>
            <a:fld id="{4A02C0CA-695B-4E24-A1D3-3DA5FEDE07AC}" type="slidenum">
              <a:rPr lang="en-US">
                <a:solidFill>
                  <a:schemeClr val="bg1"/>
                </a:solidFill>
                <a:latin typeface="Calibri" panose="020F0502020204030204"/>
              </a:rPr>
              <a:pPr>
                <a:spcAft>
                  <a:spcPts val="600"/>
                </a:spcAft>
                <a:defRPr/>
              </a:pPr>
              <a:t>16</a:t>
            </a:fld>
            <a:endParaRPr lang="en-US">
              <a:solidFill>
                <a:schemeClr val="bg1"/>
              </a:solidFill>
              <a:latin typeface="Calibri" panose="020F0502020204030204"/>
            </a:endParaRPr>
          </a:p>
        </p:txBody>
      </p:sp>
    </p:spTree>
    <p:extLst>
      <p:ext uri="{BB962C8B-B14F-4D97-AF65-F5344CB8AC3E}">
        <p14:creationId xmlns:p14="http://schemas.microsoft.com/office/powerpoint/2010/main" val="3179838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5E6355-5EB3-704E-F717-0B77F6A4D92A}"/>
              </a:ext>
            </a:extLst>
          </p:cNvPr>
          <p:cNvSpPr>
            <a:spLocks noGrp="1"/>
          </p:cNvSpPr>
          <p:nvPr>
            <p:ph type="title"/>
          </p:nvPr>
        </p:nvSpPr>
        <p:spPr>
          <a:xfrm>
            <a:off x="803775" y="1106007"/>
            <a:ext cx="10550025" cy="1182927"/>
          </a:xfrm>
        </p:spPr>
        <p:txBody>
          <a:bodyPr anchor="b">
            <a:normAutofit/>
          </a:bodyPr>
          <a:lstStyle/>
          <a:p>
            <a:r>
              <a:rPr lang="de-DE" sz="5600" dirty="0"/>
              <a:t>Fazit</a:t>
            </a:r>
            <a:endParaRPr lang="en-US" sz="5600" dirty="0"/>
          </a:p>
        </p:txBody>
      </p:sp>
      <p:cxnSp>
        <p:nvCxnSpPr>
          <p:cNvPr id="13" name="Straight Connector 12">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41953BD3-3FF4-732C-CB56-69DD639D4FB9}"/>
              </a:ext>
            </a:extLst>
          </p:cNvPr>
          <p:cNvSpPr>
            <a:spLocks noGrp="1"/>
          </p:cNvSpPr>
          <p:nvPr>
            <p:ph type="ftr" sz="quarter" idx="11"/>
          </p:nvPr>
        </p:nvSpPr>
        <p:spPr>
          <a:xfrm>
            <a:off x="7962190" y="623907"/>
            <a:ext cx="4114800" cy="365125"/>
          </a:xfrm>
        </p:spPr>
        <p:txBody>
          <a:bodyPr>
            <a:normAutofit/>
          </a:bodyPr>
          <a:lstStyle/>
          <a:p>
            <a:pPr>
              <a:spcAft>
                <a:spcPts val="600"/>
              </a:spcAft>
            </a:pPr>
            <a:r>
              <a:rPr lang="de-DE" dirty="0">
                <a:solidFill>
                  <a:schemeClr val="tx1">
                    <a:alpha val="60000"/>
                  </a:schemeClr>
                </a:solidFill>
              </a:rPr>
              <a:t>Formel 1</a:t>
            </a:r>
            <a:endParaRPr lang="en-US" dirty="0">
              <a:solidFill>
                <a:schemeClr val="tx1">
                  <a:alpha val="60000"/>
                </a:schemeClr>
              </a:solidFill>
            </a:endParaRPr>
          </a:p>
        </p:txBody>
      </p:sp>
      <p:sp>
        <p:nvSpPr>
          <p:cNvPr id="3" name="Content Placeholder 2">
            <a:extLst>
              <a:ext uri="{FF2B5EF4-FFF2-40B4-BE49-F238E27FC236}">
                <a16:creationId xmlns:a16="http://schemas.microsoft.com/office/drawing/2014/main" id="{A0650A77-1C76-0F94-1544-2F5EC4F2F087}"/>
              </a:ext>
            </a:extLst>
          </p:cNvPr>
          <p:cNvSpPr>
            <a:spLocks noGrp="1"/>
          </p:cNvSpPr>
          <p:nvPr>
            <p:ph idx="1"/>
          </p:nvPr>
        </p:nvSpPr>
        <p:spPr>
          <a:xfrm>
            <a:off x="803775" y="2598947"/>
            <a:ext cx="10550025" cy="3677348"/>
          </a:xfrm>
        </p:spPr>
        <p:txBody>
          <a:bodyPr anchor="t">
            <a:normAutofit/>
          </a:bodyPr>
          <a:lstStyle/>
          <a:p>
            <a:r>
              <a:rPr lang="de-DE" sz="2000" dirty="0">
                <a:solidFill>
                  <a:schemeClr val="tx1">
                    <a:alpha val="80000"/>
                  </a:schemeClr>
                </a:solidFill>
              </a:rPr>
              <a:t>Graphische und SQL Views für unterschiedliche Zwecke sinnvoll</a:t>
            </a:r>
          </a:p>
          <a:p>
            <a:r>
              <a:rPr lang="de-DE" sz="2000" dirty="0">
                <a:solidFill>
                  <a:schemeClr val="tx1">
                    <a:alpha val="80000"/>
                  </a:schemeClr>
                </a:solidFill>
              </a:rPr>
              <a:t>Vorschau der Inhalte in Views vorteilhaft zur Gegenprüfung (SQL View / </a:t>
            </a:r>
            <a:r>
              <a:rPr lang="de-DE" sz="2000" dirty="0" err="1">
                <a:solidFill>
                  <a:schemeClr val="tx1">
                    <a:alpha val="80000"/>
                  </a:schemeClr>
                </a:solidFill>
              </a:rPr>
              <a:t>Joins</a:t>
            </a:r>
            <a:r>
              <a:rPr lang="de-DE" sz="2000" dirty="0">
                <a:solidFill>
                  <a:schemeClr val="tx1">
                    <a:alpha val="80000"/>
                  </a:schemeClr>
                </a:solidFill>
              </a:rPr>
              <a:t>)</a:t>
            </a:r>
          </a:p>
          <a:p>
            <a:r>
              <a:rPr lang="de-DE" sz="2000" dirty="0">
                <a:solidFill>
                  <a:schemeClr val="tx1">
                    <a:alpha val="80000"/>
                  </a:schemeClr>
                </a:solidFill>
              </a:rPr>
              <a:t>View Erstellung für Analysen nicht intuitiv / viele </a:t>
            </a:r>
            <a:r>
              <a:rPr lang="de-DE" sz="2000" dirty="0" err="1">
                <a:solidFill>
                  <a:schemeClr val="tx1">
                    <a:alpha val="80000"/>
                  </a:schemeClr>
                </a:solidFill>
              </a:rPr>
              <a:t>Einzelviews</a:t>
            </a:r>
            <a:r>
              <a:rPr lang="de-DE" sz="2000" dirty="0">
                <a:solidFill>
                  <a:schemeClr val="tx1">
                    <a:alpha val="80000"/>
                  </a:schemeClr>
                </a:solidFill>
              </a:rPr>
              <a:t> erstellt (Location und Hierarchien nur in Dimensionsview)</a:t>
            </a:r>
          </a:p>
          <a:p>
            <a:r>
              <a:rPr lang="de-DE" sz="2000" dirty="0">
                <a:solidFill>
                  <a:schemeClr val="tx1">
                    <a:alpha val="80000"/>
                  </a:schemeClr>
                </a:solidFill>
              </a:rPr>
              <a:t>Nur begrenzte SQL Funktionen in DWC vorhanden (z.B. für Umwandlung Zeitformat in </a:t>
            </a:r>
            <a:r>
              <a:rPr lang="de-DE" sz="2000" dirty="0" err="1">
                <a:solidFill>
                  <a:schemeClr val="tx1">
                    <a:alpha val="80000"/>
                  </a:schemeClr>
                </a:solidFill>
              </a:rPr>
              <a:t>millisekunden</a:t>
            </a:r>
            <a:r>
              <a:rPr lang="de-DE" sz="2000" dirty="0">
                <a:solidFill>
                  <a:schemeClr val="tx1">
                    <a:alpha val="80000"/>
                  </a:schemeClr>
                </a:solidFill>
              </a:rPr>
              <a:t>)</a:t>
            </a:r>
          </a:p>
          <a:p>
            <a:r>
              <a:rPr lang="de-DE" sz="2000" dirty="0">
                <a:solidFill>
                  <a:schemeClr val="tx1">
                    <a:alpha val="80000"/>
                  </a:schemeClr>
                </a:solidFill>
              </a:rPr>
              <a:t>Um Änderungen in SAC sichtbar zu machen müssen die Views neu deployt werden -&gt; Zeitaufwendig</a:t>
            </a:r>
            <a:endParaRPr lang="en-US" sz="2000" dirty="0">
              <a:solidFill>
                <a:schemeClr val="tx1">
                  <a:alpha val="80000"/>
                </a:schemeClr>
              </a:solidFill>
            </a:endParaRPr>
          </a:p>
        </p:txBody>
      </p:sp>
      <p:grpSp>
        <p:nvGrpSpPr>
          <p:cNvPr id="15" name="Group 14">
            <a:extLst>
              <a:ext uri="{FF2B5EF4-FFF2-40B4-BE49-F238E27FC236}">
                <a16:creationId xmlns:a16="http://schemas.microsoft.com/office/drawing/2014/main" id="{78350D8D-73D6-4132-89B5-DD52F3962A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88224" y="2325422"/>
            <a:ext cx="465458" cy="872153"/>
            <a:chOff x="11388224" y="2325422"/>
            <a:chExt cx="465458" cy="872153"/>
          </a:xfrm>
        </p:grpSpPr>
        <p:sp>
          <p:nvSpPr>
            <p:cNvPr id="16"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8"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2D47CEF-B41D-0E7E-F8C3-7CF1EE86CD85}"/>
              </a:ext>
            </a:extLst>
          </p:cNvPr>
          <p:cNvSpPr>
            <a:spLocks noGrp="1"/>
          </p:cNvSpPr>
          <p:nvPr>
            <p:ph type="dt" sz="half" idx="10"/>
          </p:nvPr>
        </p:nvSpPr>
        <p:spPr>
          <a:xfrm>
            <a:off x="838200" y="6356350"/>
            <a:ext cx="2743200" cy="365125"/>
          </a:xfrm>
        </p:spPr>
        <p:txBody>
          <a:bodyPr>
            <a:normAutofit/>
          </a:bodyPr>
          <a:lstStyle/>
          <a:p>
            <a:pPr>
              <a:spcAft>
                <a:spcPts val="600"/>
              </a:spcAft>
            </a:pPr>
            <a:fld id="{154CABC4-7B03-495A-9AFA-D4B9B0DC9A84}" type="datetime1">
              <a:rPr lang="en-US">
                <a:solidFill>
                  <a:schemeClr val="tx1">
                    <a:alpha val="60000"/>
                  </a:schemeClr>
                </a:solidFill>
              </a:rPr>
              <a:pPr>
                <a:spcAft>
                  <a:spcPts val="600"/>
                </a:spcAft>
              </a:pPr>
              <a:t>5/1/2023</a:t>
            </a:fld>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F8603E93-6098-2FB5-466D-32CCA69281C3}"/>
              </a:ext>
            </a:extLst>
          </p:cNvPr>
          <p:cNvSpPr>
            <a:spLocks noGrp="1"/>
          </p:cNvSpPr>
          <p:nvPr>
            <p:ph type="sldNum" sz="quarter" idx="12"/>
          </p:nvPr>
        </p:nvSpPr>
        <p:spPr>
          <a:xfrm>
            <a:off x="8610600" y="6356350"/>
            <a:ext cx="2743200" cy="365125"/>
          </a:xfrm>
        </p:spPr>
        <p:txBody>
          <a:bodyPr>
            <a:normAutofit/>
          </a:bodyPr>
          <a:lstStyle/>
          <a:p>
            <a:pPr>
              <a:spcAft>
                <a:spcPts val="600"/>
              </a:spcAft>
            </a:pPr>
            <a:fld id="{4A02C0CA-695B-4E24-A1D3-3DA5FEDE07AC}" type="slidenum">
              <a:rPr lang="en-US">
                <a:solidFill>
                  <a:schemeClr val="tx1">
                    <a:alpha val="60000"/>
                  </a:schemeClr>
                </a:solidFill>
              </a:rPr>
              <a:pPr>
                <a:spcAft>
                  <a:spcPts val="600"/>
                </a:spcAft>
              </a:pPr>
              <a:t>17</a:t>
            </a:fld>
            <a:endParaRPr lang="en-US">
              <a:solidFill>
                <a:schemeClr val="tx1">
                  <a:alpha val="60000"/>
                </a:schemeClr>
              </a:solidFill>
            </a:endParaRPr>
          </a:p>
        </p:txBody>
      </p:sp>
    </p:spTree>
    <p:extLst>
      <p:ext uri="{BB962C8B-B14F-4D97-AF65-F5344CB8AC3E}">
        <p14:creationId xmlns:p14="http://schemas.microsoft.com/office/powerpoint/2010/main" val="1800114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3621AFF9-E50A-B6DC-C43B-39DD88A7080D}"/>
              </a:ext>
            </a:extLst>
          </p:cNvPr>
          <p:cNvSpPr>
            <a:spLocks noGrp="1"/>
          </p:cNvSpPr>
          <p:nvPr>
            <p:ph type="title"/>
          </p:nvPr>
        </p:nvSpPr>
        <p:spPr>
          <a:xfrm>
            <a:off x="479394" y="1070800"/>
            <a:ext cx="3939688" cy="5583126"/>
          </a:xfrm>
        </p:spPr>
        <p:txBody>
          <a:bodyPr anchor="t">
            <a:normAutofit/>
          </a:bodyPr>
          <a:lstStyle/>
          <a:p>
            <a:r>
              <a:rPr lang="en-US" sz="8000" dirty="0"/>
              <a:t>Agenda</a:t>
            </a:r>
          </a:p>
        </p:txBody>
      </p:sp>
      <p:sp>
        <p:nvSpPr>
          <p:cNvPr id="6" name="Slide Number Placeholder 5">
            <a:extLst>
              <a:ext uri="{FF2B5EF4-FFF2-40B4-BE49-F238E27FC236}">
                <a16:creationId xmlns:a16="http://schemas.microsoft.com/office/drawing/2014/main" id="{A9E43718-6C02-2A58-423B-D3C6D102AE4B}"/>
              </a:ext>
            </a:extLst>
          </p:cNvPr>
          <p:cNvSpPr>
            <a:spLocks noGrp="1"/>
          </p:cNvSpPr>
          <p:nvPr>
            <p:ph type="sldNum" sz="quarter" idx="12"/>
          </p:nvPr>
        </p:nvSpPr>
        <p:spPr>
          <a:xfrm>
            <a:off x="8959881" y="6358209"/>
            <a:ext cx="2743200" cy="365125"/>
          </a:xfrm>
        </p:spPr>
        <p:txBody>
          <a:bodyPr>
            <a:normAutofit/>
          </a:bodyPr>
          <a:lstStyle/>
          <a:p>
            <a:pPr>
              <a:spcAft>
                <a:spcPts val="600"/>
              </a:spcAft>
            </a:pPr>
            <a:fld id="{4A02C0CA-695B-4E24-A1D3-3DA5FEDE07AC}" type="slidenum">
              <a:rPr lang="en-US" smtClean="0">
                <a:solidFill>
                  <a:schemeClr val="tx1">
                    <a:alpha val="60000"/>
                  </a:schemeClr>
                </a:solidFill>
              </a:rPr>
              <a:pPr>
                <a:spcAft>
                  <a:spcPts val="600"/>
                </a:spcAft>
              </a:pPr>
              <a:t>2</a:t>
            </a:fld>
            <a:endParaRPr lang="en-US" dirty="0">
              <a:solidFill>
                <a:schemeClr val="tx1">
                  <a:alpha val="60000"/>
                </a:schemeClr>
              </a:solidFill>
            </a:endParaRPr>
          </a:p>
        </p:txBody>
      </p:sp>
      <p:cxnSp>
        <p:nvCxnSpPr>
          <p:cNvPr id="41" name="Straight Connector 4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34" name="Content Placeholder 2">
            <a:extLst>
              <a:ext uri="{FF2B5EF4-FFF2-40B4-BE49-F238E27FC236}">
                <a16:creationId xmlns:a16="http://schemas.microsoft.com/office/drawing/2014/main" id="{40DBC785-98C4-27CB-67BA-9F40092BD405}"/>
              </a:ext>
            </a:extLst>
          </p:cNvPr>
          <p:cNvGraphicFramePr>
            <a:graphicFrameLocks noGrp="1"/>
          </p:cNvGraphicFramePr>
          <p:nvPr>
            <p:ph idx="1"/>
            <p:extLst>
              <p:ext uri="{D42A27DB-BD31-4B8C-83A1-F6EECF244321}">
                <p14:modId xmlns:p14="http://schemas.microsoft.com/office/powerpoint/2010/main" val="946812002"/>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3">
            <a:extLst>
              <a:ext uri="{FF2B5EF4-FFF2-40B4-BE49-F238E27FC236}">
                <a16:creationId xmlns:a16="http://schemas.microsoft.com/office/drawing/2014/main" id="{B296BE48-2092-DB56-FBD6-6367C048519F}"/>
              </a:ext>
            </a:extLst>
          </p:cNvPr>
          <p:cNvSpPr txBox="1">
            <a:spLocks/>
          </p:cNvSpPr>
          <p:nvPr/>
        </p:nvSpPr>
        <p:spPr>
          <a:xfrm>
            <a:off x="477981" y="6356350"/>
            <a:ext cx="1214339"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defRPr/>
            </a:pPr>
            <a:fld id="{1E63CFDE-077C-43D0-A02B-85A3F6A507CC}" type="datetime1">
              <a:rPr lang="en-US" smtClean="0">
                <a:solidFill>
                  <a:schemeClr val="tx1">
                    <a:lumMod val="50000"/>
                    <a:lumOff val="50000"/>
                  </a:schemeClr>
                </a:solidFill>
                <a:latin typeface="Calibri" panose="020F0502020204030204"/>
              </a:rPr>
              <a:pPr>
                <a:spcAft>
                  <a:spcPts val="600"/>
                </a:spcAft>
                <a:defRPr/>
              </a:pPr>
              <a:t>5/1/2023</a:t>
            </a:fld>
            <a:endParaRPr lang="en-US">
              <a:solidFill>
                <a:schemeClr val="tx1">
                  <a:lumMod val="50000"/>
                  <a:lumOff val="50000"/>
                </a:schemeClr>
              </a:solidFill>
              <a:latin typeface="Calibri" panose="020F0502020204030204"/>
            </a:endParaRPr>
          </a:p>
        </p:txBody>
      </p:sp>
      <p:sp>
        <p:nvSpPr>
          <p:cNvPr id="7" name="Footer Placeholder 4">
            <a:extLst>
              <a:ext uri="{FF2B5EF4-FFF2-40B4-BE49-F238E27FC236}">
                <a16:creationId xmlns:a16="http://schemas.microsoft.com/office/drawing/2014/main" id="{E667E3F2-43AC-22FC-2F86-E867847CDD99}"/>
              </a:ext>
            </a:extLst>
          </p:cNvPr>
          <p:cNvSpPr txBox="1">
            <a:spLocks/>
          </p:cNvSpPr>
          <p:nvPr/>
        </p:nvSpPr>
        <p:spPr>
          <a:xfrm>
            <a:off x="1692321" y="6356350"/>
            <a:ext cx="2809017" cy="365125"/>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Aft>
                <a:spcPts val="600"/>
              </a:spcAft>
              <a:defRPr/>
            </a:pPr>
            <a:r>
              <a:rPr lang="en-US">
                <a:solidFill>
                  <a:schemeClr val="tx1">
                    <a:lumMod val="50000"/>
                    <a:lumOff val="50000"/>
                  </a:schemeClr>
                </a:solidFill>
                <a:latin typeface="Calibri" panose="020F0502020204030204"/>
              </a:rPr>
              <a:t>Formel 1</a:t>
            </a:r>
            <a:endParaRPr lang="en-US" dirty="0">
              <a:solidFill>
                <a:schemeClr val="tx1">
                  <a:lumMod val="50000"/>
                  <a:lumOff val="50000"/>
                </a:schemeClr>
              </a:solidFill>
              <a:latin typeface="Calibri" panose="020F0502020204030204"/>
            </a:endParaRPr>
          </a:p>
        </p:txBody>
      </p:sp>
    </p:spTree>
    <p:extLst>
      <p:ext uri="{BB962C8B-B14F-4D97-AF65-F5344CB8AC3E}">
        <p14:creationId xmlns:p14="http://schemas.microsoft.com/office/powerpoint/2010/main" val="145240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61" descr="Vibrant multicolour checkered floor design">
            <a:extLst>
              <a:ext uri="{FF2B5EF4-FFF2-40B4-BE49-F238E27FC236}">
                <a16:creationId xmlns:a16="http://schemas.microsoft.com/office/drawing/2014/main" id="{B5CFB1E1-1CA2-AC85-E55F-85F1C78E0796}"/>
              </a:ext>
            </a:extLst>
          </p:cNvPr>
          <p:cNvPicPr>
            <a:picLocks noChangeAspect="1"/>
          </p:cNvPicPr>
          <p:nvPr/>
        </p:nvPicPr>
        <p:blipFill rotWithShape="1">
          <a:blip r:embed="rId3"/>
          <a:srcRect r="14680"/>
          <a:stretch/>
        </p:blipFill>
        <p:spPr>
          <a:xfrm>
            <a:off x="3523488" y="10"/>
            <a:ext cx="8668512" cy="6857990"/>
          </a:xfrm>
          <a:prstGeom prst="rect">
            <a:avLst/>
          </a:prstGeom>
        </p:spPr>
      </p:pic>
      <p:sp>
        <p:nvSpPr>
          <p:cNvPr id="68" name="Rectangle 67">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AA97F6C-7D68-9F08-3EB9-423DF39050DE}"/>
              </a:ext>
            </a:extLst>
          </p:cNvPr>
          <p:cNvSpPr>
            <a:spLocks noGrp="1"/>
          </p:cNvSpPr>
          <p:nvPr>
            <p:ph type="title"/>
          </p:nvPr>
        </p:nvSpPr>
        <p:spPr>
          <a:xfrm>
            <a:off x="477981" y="1122363"/>
            <a:ext cx="4023360" cy="3204134"/>
          </a:xfrm>
        </p:spPr>
        <p:txBody>
          <a:bodyPr vert="horz" lIns="91440" tIns="45720" rIns="91440" bIns="45720" rtlCol="0" anchor="t">
            <a:normAutofit/>
          </a:bodyPr>
          <a:lstStyle/>
          <a:p>
            <a:r>
              <a:rPr lang="en-US" sz="8000" dirty="0" err="1"/>
              <a:t>Daten</a:t>
            </a:r>
            <a:endParaRPr lang="en-US" sz="8000" dirty="0"/>
          </a:p>
        </p:txBody>
      </p:sp>
      <p:sp>
        <p:nvSpPr>
          <p:cNvPr id="3" name="Text Placeholder 2">
            <a:extLst>
              <a:ext uri="{FF2B5EF4-FFF2-40B4-BE49-F238E27FC236}">
                <a16:creationId xmlns:a16="http://schemas.microsoft.com/office/drawing/2014/main" id="{F885760B-2DD4-E292-2D87-FF982302AE1F}"/>
              </a:ext>
            </a:extLst>
          </p:cNvPr>
          <p:cNvSpPr>
            <a:spLocks noGrp="1"/>
          </p:cNvSpPr>
          <p:nvPr>
            <p:ph type="body" idx="1"/>
          </p:nvPr>
        </p:nvSpPr>
        <p:spPr>
          <a:xfrm>
            <a:off x="477980" y="4872922"/>
            <a:ext cx="4023359" cy="1208141"/>
          </a:xfrm>
        </p:spPr>
        <p:txBody>
          <a:bodyPr vert="horz" lIns="91440" tIns="45720" rIns="91440" bIns="45720" rtlCol="0">
            <a:normAutofit/>
          </a:bodyPr>
          <a:lstStyle/>
          <a:p>
            <a:endParaRPr lang="en-US" sz="2000">
              <a:solidFill>
                <a:schemeClr val="tx1"/>
              </a:solidFill>
            </a:endParaRPr>
          </a:p>
        </p:txBody>
      </p:sp>
      <p:sp>
        <p:nvSpPr>
          <p:cNvPr id="70" name="Rectangle 6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2" name="Rectangle 7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Date Placeholder 3">
            <a:extLst>
              <a:ext uri="{FF2B5EF4-FFF2-40B4-BE49-F238E27FC236}">
                <a16:creationId xmlns:a16="http://schemas.microsoft.com/office/drawing/2014/main" id="{9C32F176-BAEC-9433-3270-2813048E244C}"/>
              </a:ext>
            </a:extLst>
          </p:cNvPr>
          <p:cNvSpPr>
            <a:spLocks noGrp="1"/>
          </p:cNvSpPr>
          <p:nvPr>
            <p:ph type="dt" sz="half" idx="10"/>
          </p:nvPr>
        </p:nvSpPr>
        <p:spPr>
          <a:xfrm>
            <a:off x="477981" y="6356350"/>
            <a:ext cx="1214339" cy="365125"/>
          </a:xfrm>
        </p:spPr>
        <p:txBody>
          <a:bodyPr vert="horz" lIns="91440" tIns="45720" rIns="91440" bIns="45720" rtlCol="0" anchor="ctr">
            <a:normAutofit/>
          </a:bodyPr>
          <a:lstStyle/>
          <a:p>
            <a:pPr>
              <a:spcAft>
                <a:spcPts val="600"/>
              </a:spcAft>
              <a:defRPr/>
            </a:pPr>
            <a:fld id="{1E63CFDE-077C-43D0-A02B-85A3F6A507CC}" type="datetime1">
              <a:rPr lang="en-US" smtClean="0">
                <a:solidFill>
                  <a:schemeClr val="tx1">
                    <a:lumMod val="50000"/>
                    <a:lumOff val="50000"/>
                  </a:schemeClr>
                </a:solidFill>
                <a:latin typeface="Calibri" panose="020F0502020204030204"/>
              </a:rPr>
              <a:t>5/1/2023</a:t>
            </a:fld>
            <a:endParaRPr lang="en-US">
              <a:solidFill>
                <a:schemeClr val="tx1">
                  <a:lumMod val="50000"/>
                  <a:lumOff val="50000"/>
                </a:schemeClr>
              </a:solidFill>
              <a:latin typeface="Calibri" panose="020F0502020204030204"/>
            </a:endParaRPr>
          </a:p>
        </p:txBody>
      </p:sp>
      <p:sp>
        <p:nvSpPr>
          <p:cNvPr id="5" name="Footer Placeholder 4">
            <a:extLst>
              <a:ext uri="{FF2B5EF4-FFF2-40B4-BE49-F238E27FC236}">
                <a16:creationId xmlns:a16="http://schemas.microsoft.com/office/drawing/2014/main" id="{82C64F39-D578-2726-76A8-F420554054A2}"/>
              </a:ext>
            </a:extLst>
          </p:cNvPr>
          <p:cNvSpPr>
            <a:spLocks noGrp="1"/>
          </p:cNvSpPr>
          <p:nvPr>
            <p:ph type="ftr" sz="quarter" idx="11"/>
          </p:nvPr>
        </p:nvSpPr>
        <p:spPr>
          <a:xfrm>
            <a:off x="1692321" y="6356350"/>
            <a:ext cx="2809017" cy="365125"/>
          </a:xfrm>
        </p:spPr>
        <p:txBody>
          <a:bodyPr vert="horz" lIns="91440" tIns="45720" rIns="91440" bIns="45720" rtlCol="0" anchor="ctr">
            <a:normAutofit/>
          </a:bodyPr>
          <a:lstStyle/>
          <a:p>
            <a:pPr algn="r">
              <a:spcAft>
                <a:spcPts val="600"/>
              </a:spcAft>
              <a:defRPr/>
            </a:pPr>
            <a:r>
              <a:rPr lang="en-US" kern="1200">
                <a:solidFill>
                  <a:schemeClr val="tx1">
                    <a:lumMod val="50000"/>
                    <a:lumOff val="50000"/>
                  </a:schemeClr>
                </a:solidFill>
                <a:latin typeface="Calibri" panose="020F0502020204030204"/>
                <a:ea typeface="+mn-ea"/>
                <a:cs typeface="+mn-cs"/>
              </a:rPr>
              <a:t>Formel 1</a:t>
            </a:r>
            <a:endParaRPr lang="en-US" kern="1200" dirty="0">
              <a:solidFill>
                <a:schemeClr val="tx1">
                  <a:lumMod val="50000"/>
                  <a:lumOff val="50000"/>
                </a:schemeClr>
              </a:solidFill>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0410F145-6A67-E17A-3093-C11F01600768}"/>
              </a:ext>
            </a:extLst>
          </p:cNvPr>
          <p:cNvSpPr>
            <a:spLocks noGrp="1"/>
          </p:cNvSpPr>
          <p:nvPr>
            <p:ph type="sldNum" sz="quarter" idx="12"/>
          </p:nvPr>
        </p:nvSpPr>
        <p:spPr>
          <a:xfrm>
            <a:off x="8970819" y="6356350"/>
            <a:ext cx="2743200" cy="365125"/>
          </a:xfrm>
        </p:spPr>
        <p:txBody>
          <a:bodyPr vert="horz" lIns="91440" tIns="45720" rIns="91440" bIns="45720" rtlCol="0" anchor="ctr">
            <a:normAutofit/>
          </a:bodyPr>
          <a:lstStyle/>
          <a:p>
            <a:pPr>
              <a:spcAft>
                <a:spcPts val="600"/>
              </a:spcAft>
              <a:defRPr/>
            </a:pPr>
            <a:fld id="{4A02C0CA-695B-4E24-A1D3-3DA5FEDE07AC}" type="slidenum">
              <a:rPr lang="en-US" smtClean="0">
                <a:solidFill>
                  <a:schemeClr val="bg1"/>
                </a:solidFill>
                <a:latin typeface="Calibri" panose="020F0502020204030204"/>
              </a:rPr>
              <a:pPr>
                <a:spcAft>
                  <a:spcPts val="600"/>
                </a:spcAft>
                <a:defRPr/>
              </a:pPr>
              <a:t>3</a:t>
            </a:fld>
            <a:endParaRPr lang="en-US">
              <a:solidFill>
                <a:schemeClr val="bg1"/>
              </a:solidFill>
              <a:latin typeface="Calibri" panose="020F0502020204030204"/>
            </a:endParaRPr>
          </a:p>
        </p:txBody>
      </p:sp>
    </p:spTree>
    <p:extLst>
      <p:ext uri="{BB962C8B-B14F-4D97-AF65-F5344CB8AC3E}">
        <p14:creationId xmlns:p14="http://schemas.microsoft.com/office/powerpoint/2010/main" val="1181244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22918E-1165-1D89-9AE4-3753722CA760}"/>
              </a:ext>
            </a:extLst>
          </p:cNvPr>
          <p:cNvSpPr>
            <a:spLocks noGrp="1"/>
          </p:cNvSpPr>
          <p:nvPr>
            <p:ph type="title"/>
          </p:nvPr>
        </p:nvSpPr>
        <p:spPr>
          <a:xfrm>
            <a:off x="838200" y="1336390"/>
            <a:ext cx="6155988" cy="1182927"/>
          </a:xfrm>
        </p:spPr>
        <p:txBody>
          <a:bodyPr anchor="b">
            <a:normAutofit/>
          </a:bodyPr>
          <a:lstStyle/>
          <a:p>
            <a:r>
              <a:rPr lang="de-DE" sz="5600" dirty="0"/>
              <a:t>Grundlage</a:t>
            </a:r>
            <a:endParaRPr lang="en-US" sz="5600" dirty="0"/>
          </a:p>
        </p:txBody>
      </p:sp>
      <p:cxnSp>
        <p:nvCxnSpPr>
          <p:cNvPr id="26" name="Straight Connector 25">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1F42D828-4308-197E-27E4-4A20042C3417}"/>
              </a:ext>
            </a:extLst>
          </p:cNvPr>
          <p:cNvSpPr>
            <a:spLocks noGrp="1"/>
          </p:cNvSpPr>
          <p:nvPr>
            <p:ph type="ftr" sz="quarter" idx="11"/>
          </p:nvPr>
        </p:nvSpPr>
        <p:spPr>
          <a:xfrm>
            <a:off x="7962190" y="623907"/>
            <a:ext cx="4114800" cy="365125"/>
          </a:xfrm>
        </p:spPr>
        <p:txBody>
          <a:bodyPr>
            <a:normAutofit/>
          </a:bodyPr>
          <a:lstStyle/>
          <a:p>
            <a:pPr>
              <a:spcAft>
                <a:spcPts val="600"/>
              </a:spcAft>
            </a:pPr>
            <a:r>
              <a:rPr lang="de-DE">
                <a:solidFill>
                  <a:schemeClr val="tx1">
                    <a:alpha val="60000"/>
                  </a:schemeClr>
                </a:solidFill>
              </a:rPr>
              <a:t>Formel 1</a:t>
            </a:r>
            <a:endParaRPr lang="en-US">
              <a:solidFill>
                <a:schemeClr val="tx1">
                  <a:alpha val="60000"/>
                </a:schemeClr>
              </a:solidFill>
            </a:endParaRPr>
          </a:p>
        </p:txBody>
      </p:sp>
      <p:sp>
        <p:nvSpPr>
          <p:cNvPr id="3" name="Content Placeholder 2">
            <a:extLst>
              <a:ext uri="{FF2B5EF4-FFF2-40B4-BE49-F238E27FC236}">
                <a16:creationId xmlns:a16="http://schemas.microsoft.com/office/drawing/2014/main" id="{748CCCAF-D71F-267D-51F6-D261DA6F41C8}"/>
              </a:ext>
            </a:extLst>
          </p:cNvPr>
          <p:cNvSpPr>
            <a:spLocks noGrp="1"/>
          </p:cNvSpPr>
          <p:nvPr>
            <p:ph idx="1"/>
          </p:nvPr>
        </p:nvSpPr>
        <p:spPr>
          <a:xfrm>
            <a:off x="803776" y="2829330"/>
            <a:ext cx="6190412" cy="3344459"/>
          </a:xfrm>
        </p:spPr>
        <p:txBody>
          <a:bodyPr anchor="t">
            <a:normAutofit/>
          </a:bodyPr>
          <a:lstStyle/>
          <a:p>
            <a:pPr>
              <a:spcBef>
                <a:spcPts val="0"/>
              </a:spcBef>
              <a:spcAft>
                <a:spcPts val="1000"/>
              </a:spcAft>
            </a:pPr>
            <a:r>
              <a:rPr lang="de-DE" sz="1800" dirty="0">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rPr>
              <a:t>Weltmeisterschaften Formel 1 (1950 bis 2023).</a:t>
            </a:r>
            <a:br>
              <a:rPr lang="de-DE" sz="1800" dirty="0">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rPr>
            </a:br>
            <a:r>
              <a:rPr lang="de-DE" sz="1800" dirty="0">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rPr>
              <a:t>14 Datensätze auf </a:t>
            </a:r>
            <a:r>
              <a:rPr lang="de-DE" sz="1800" dirty="0" err="1">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rPr>
              <a:t>Kaggle</a:t>
            </a:r>
            <a:r>
              <a:rPr lang="de-DE" sz="1800" dirty="0">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rPr>
              <a:t> von </a:t>
            </a:r>
            <a:r>
              <a:rPr lang="de-DE" sz="1800" dirty="0" err="1">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rPr>
              <a:t>Ergast</a:t>
            </a:r>
            <a:r>
              <a:rPr lang="de-DE" sz="1800" dirty="0">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rPr>
              <a:t> Developer API.</a:t>
            </a:r>
            <a:br>
              <a:rPr lang="de-DE" sz="1800" dirty="0">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rPr>
            </a:br>
            <a:r>
              <a:rPr lang="de-DE" sz="1800" u="sng" dirty="0">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hlinkClick r:id="rId3"/>
              </a:rPr>
              <a:t>https://www.kaggle.com/datasets/rohanrao/formula-1-world-championship-1950-2020</a:t>
            </a:r>
            <a:endParaRPr lang="de-DE" sz="1800" dirty="0">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1000"/>
              </a:spcAft>
            </a:pPr>
            <a:r>
              <a:rPr lang="de-DE" sz="1800" dirty="0">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rPr>
              <a:t>Formel 1: Regeln (Formeln) für die Leistungsfähigkeit der Fahrzeuge. </a:t>
            </a:r>
          </a:p>
          <a:p>
            <a:pPr marL="0" marR="0">
              <a:spcBef>
                <a:spcPts val="0"/>
              </a:spcBef>
              <a:spcAft>
                <a:spcPts val="1000"/>
              </a:spcAft>
            </a:pPr>
            <a:r>
              <a:rPr lang="de-DE" sz="1800" dirty="0">
                <a:solidFill>
                  <a:schemeClr val="tx1">
                    <a:alpha val="80000"/>
                  </a:schemeClr>
                </a:solidFill>
                <a:latin typeface="Calibri" panose="020F0502020204030204" pitchFamily="34" charset="0"/>
                <a:ea typeface="Times New Roman" panose="02020603050405020304" pitchFamily="18" charset="0"/>
                <a:cs typeface="Times New Roman" panose="02020603050405020304" pitchFamily="18" charset="0"/>
              </a:rPr>
              <a:t>P</a:t>
            </a:r>
            <a:r>
              <a:rPr lang="de-DE" sz="1800" dirty="0">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rPr>
              <a:t>ro Saison bis zu 23 Grand Prix (</a:t>
            </a:r>
            <a:r>
              <a:rPr lang="de-DE" sz="1800" dirty="0">
                <a:solidFill>
                  <a:schemeClr val="tx1">
                    <a:alpha val="80000"/>
                  </a:schemeClr>
                </a:solidFill>
                <a:latin typeface="Calibri" panose="020F0502020204030204" pitchFamily="34" charset="0"/>
                <a:ea typeface="Times New Roman" panose="02020603050405020304" pitchFamily="18" charset="0"/>
                <a:cs typeface="Times New Roman" panose="02020603050405020304" pitchFamily="18" charset="0"/>
              </a:rPr>
              <a:t>Einzelrennen)</a:t>
            </a:r>
            <a:r>
              <a:rPr lang="de-DE" sz="1800" dirty="0">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p>
          <a:p>
            <a:pPr marL="0">
              <a:spcBef>
                <a:spcPts val="0"/>
              </a:spcBef>
              <a:spcAft>
                <a:spcPts val="1000"/>
              </a:spcAft>
            </a:pPr>
            <a:r>
              <a:rPr lang="de-DE" sz="1800" dirty="0">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rPr>
              <a:t>Punkte abhängig von Endposition f</a:t>
            </a:r>
            <a:r>
              <a:rPr lang="de-DE" sz="1800" dirty="0">
                <a:solidFill>
                  <a:schemeClr val="tx1">
                    <a:alpha val="80000"/>
                  </a:schemeClr>
                </a:solidFill>
                <a:latin typeface="Calibri" panose="020F0502020204030204" pitchFamily="34" charset="0"/>
                <a:ea typeface="Times New Roman" panose="02020603050405020304" pitchFamily="18" charset="0"/>
                <a:cs typeface="Times New Roman" panose="02020603050405020304" pitchFamily="18" charset="0"/>
              </a:rPr>
              <a:t>ür Fahrer und Konstrukteure.</a:t>
            </a:r>
            <a:endParaRPr lang="de-DE" sz="1800" dirty="0">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F1AB219E-05DB-6196-427B-894B094C050D}"/>
              </a:ext>
            </a:extLst>
          </p:cNvPr>
          <p:cNvPicPr>
            <a:picLocks noChangeAspect="1"/>
          </p:cNvPicPr>
          <p:nvPr/>
        </p:nvPicPr>
        <p:blipFill>
          <a:blip r:embed="rId4"/>
          <a:stretch>
            <a:fillRect/>
          </a:stretch>
        </p:blipFill>
        <p:spPr>
          <a:xfrm>
            <a:off x="7983590" y="1336390"/>
            <a:ext cx="2726530" cy="4837394"/>
          </a:xfrm>
          <a:prstGeom prst="rect">
            <a:avLst/>
          </a:prstGeom>
        </p:spPr>
      </p:pic>
      <p:sp>
        <p:nvSpPr>
          <p:cNvPr id="28"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30"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
        <p:nvSpPr>
          <p:cNvPr id="4" name="Date Placeholder 3">
            <a:extLst>
              <a:ext uri="{FF2B5EF4-FFF2-40B4-BE49-F238E27FC236}">
                <a16:creationId xmlns:a16="http://schemas.microsoft.com/office/drawing/2014/main" id="{5BCB232C-2652-C0F2-0900-FAD72AAFF4C5}"/>
              </a:ext>
            </a:extLst>
          </p:cNvPr>
          <p:cNvSpPr>
            <a:spLocks noGrp="1"/>
          </p:cNvSpPr>
          <p:nvPr>
            <p:ph type="dt" sz="half" idx="10"/>
          </p:nvPr>
        </p:nvSpPr>
        <p:spPr>
          <a:xfrm>
            <a:off x="838200" y="6356350"/>
            <a:ext cx="2743200" cy="365125"/>
          </a:xfrm>
        </p:spPr>
        <p:txBody>
          <a:bodyPr>
            <a:normAutofit/>
          </a:bodyPr>
          <a:lstStyle/>
          <a:p>
            <a:pPr>
              <a:spcAft>
                <a:spcPts val="600"/>
              </a:spcAft>
            </a:pPr>
            <a:fld id="{A3FFF3AE-1E7F-48A8-98F9-87186044748E}" type="datetime1">
              <a:rPr lang="en-US">
                <a:solidFill>
                  <a:schemeClr val="tx1">
                    <a:alpha val="60000"/>
                  </a:schemeClr>
                </a:solidFill>
              </a:rPr>
              <a:pPr>
                <a:spcAft>
                  <a:spcPts val="600"/>
                </a:spcAft>
              </a:pPr>
              <a:t>5/1/2023</a:t>
            </a:fld>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8027694B-2B66-487C-966E-3B831CD2F592}"/>
              </a:ext>
            </a:extLst>
          </p:cNvPr>
          <p:cNvSpPr>
            <a:spLocks noGrp="1"/>
          </p:cNvSpPr>
          <p:nvPr>
            <p:ph type="sldNum" sz="quarter" idx="12"/>
          </p:nvPr>
        </p:nvSpPr>
        <p:spPr>
          <a:xfrm>
            <a:off x="8610600" y="6356350"/>
            <a:ext cx="2743200" cy="365125"/>
          </a:xfrm>
        </p:spPr>
        <p:txBody>
          <a:bodyPr>
            <a:normAutofit/>
          </a:bodyPr>
          <a:lstStyle/>
          <a:p>
            <a:pPr>
              <a:spcAft>
                <a:spcPts val="600"/>
              </a:spcAft>
            </a:pPr>
            <a:fld id="{4A02C0CA-695B-4E24-A1D3-3DA5FEDE07AC}" type="slidenum">
              <a:rPr lang="en-US">
                <a:solidFill>
                  <a:schemeClr val="tx1">
                    <a:alpha val="60000"/>
                  </a:schemeClr>
                </a:solidFill>
              </a:rPr>
              <a:pPr>
                <a:spcAft>
                  <a:spcPts val="600"/>
                </a:spcAft>
              </a:pPr>
              <a:t>4</a:t>
            </a:fld>
            <a:endParaRPr lang="en-US">
              <a:solidFill>
                <a:schemeClr val="tx1">
                  <a:alpha val="60000"/>
                </a:schemeClr>
              </a:solidFill>
            </a:endParaRPr>
          </a:p>
        </p:txBody>
      </p:sp>
    </p:spTree>
    <p:extLst>
      <p:ext uri="{BB962C8B-B14F-4D97-AF65-F5344CB8AC3E}">
        <p14:creationId xmlns:p14="http://schemas.microsoft.com/office/powerpoint/2010/main" val="2332037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22918E-1165-1D89-9AE4-3753722CA760}"/>
              </a:ext>
            </a:extLst>
          </p:cNvPr>
          <p:cNvSpPr>
            <a:spLocks noGrp="1"/>
          </p:cNvSpPr>
          <p:nvPr>
            <p:ph type="title"/>
          </p:nvPr>
        </p:nvSpPr>
        <p:spPr>
          <a:xfrm>
            <a:off x="838200" y="1336390"/>
            <a:ext cx="6155988" cy="1182927"/>
          </a:xfrm>
        </p:spPr>
        <p:txBody>
          <a:bodyPr anchor="b">
            <a:normAutofit/>
          </a:bodyPr>
          <a:lstStyle/>
          <a:p>
            <a:r>
              <a:rPr lang="de-DE" sz="5600" dirty="0"/>
              <a:t>Exploration</a:t>
            </a:r>
            <a:endParaRPr lang="en-US" sz="5600" dirty="0"/>
          </a:p>
        </p:txBody>
      </p:sp>
      <p:cxnSp>
        <p:nvCxnSpPr>
          <p:cNvPr id="26" name="Straight Connector 25">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1F42D828-4308-197E-27E4-4A20042C3417}"/>
              </a:ext>
            </a:extLst>
          </p:cNvPr>
          <p:cNvSpPr>
            <a:spLocks noGrp="1"/>
          </p:cNvSpPr>
          <p:nvPr>
            <p:ph type="ftr" sz="quarter" idx="11"/>
          </p:nvPr>
        </p:nvSpPr>
        <p:spPr>
          <a:xfrm>
            <a:off x="7962190" y="623907"/>
            <a:ext cx="4114800" cy="365125"/>
          </a:xfrm>
        </p:spPr>
        <p:txBody>
          <a:bodyPr>
            <a:normAutofit/>
          </a:bodyPr>
          <a:lstStyle/>
          <a:p>
            <a:pPr>
              <a:spcAft>
                <a:spcPts val="600"/>
              </a:spcAft>
            </a:pPr>
            <a:r>
              <a:rPr lang="de-DE">
                <a:solidFill>
                  <a:schemeClr val="tx1">
                    <a:alpha val="60000"/>
                  </a:schemeClr>
                </a:solidFill>
              </a:rPr>
              <a:t>Formel 1</a:t>
            </a:r>
            <a:endParaRPr lang="en-US">
              <a:solidFill>
                <a:schemeClr val="tx1">
                  <a:alpha val="60000"/>
                </a:schemeClr>
              </a:solidFill>
            </a:endParaRPr>
          </a:p>
        </p:txBody>
      </p:sp>
      <p:sp>
        <p:nvSpPr>
          <p:cNvPr id="3" name="Content Placeholder 2">
            <a:extLst>
              <a:ext uri="{FF2B5EF4-FFF2-40B4-BE49-F238E27FC236}">
                <a16:creationId xmlns:a16="http://schemas.microsoft.com/office/drawing/2014/main" id="{748CCCAF-D71F-267D-51F6-D261DA6F41C8}"/>
              </a:ext>
            </a:extLst>
          </p:cNvPr>
          <p:cNvSpPr>
            <a:spLocks noGrp="1"/>
          </p:cNvSpPr>
          <p:nvPr>
            <p:ph idx="1"/>
          </p:nvPr>
        </p:nvSpPr>
        <p:spPr>
          <a:xfrm>
            <a:off x="803776" y="2829330"/>
            <a:ext cx="6190412" cy="3344459"/>
          </a:xfrm>
        </p:spPr>
        <p:txBody>
          <a:bodyPr anchor="t">
            <a:normAutofit/>
          </a:bodyPr>
          <a:lstStyle/>
          <a:p>
            <a:pPr marL="0" marR="0">
              <a:spcBef>
                <a:spcPts val="0"/>
              </a:spcBef>
              <a:spcAft>
                <a:spcPts val="1000"/>
              </a:spcAft>
            </a:pPr>
            <a:r>
              <a:rPr lang="de-DE" sz="1800" dirty="0">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rPr>
              <a:t>Erste Übersicht der Daten in Python auf Fahrer Daten</a:t>
            </a:r>
          </a:p>
          <a:p>
            <a:pPr marL="0" marR="0">
              <a:spcBef>
                <a:spcPts val="0"/>
              </a:spcBef>
              <a:spcAft>
                <a:spcPts val="1000"/>
              </a:spcAft>
            </a:pPr>
            <a:r>
              <a:rPr lang="de-DE" sz="1800" dirty="0">
                <a:solidFill>
                  <a:schemeClr val="tx1">
                    <a:alpha val="80000"/>
                  </a:schemeClr>
                </a:solidFill>
                <a:latin typeface="Calibri" panose="020F0502020204030204" pitchFamily="34" charset="0"/>
                <a:ea typeface="Times New Roman" panose="02020603050405020304" pitchFamily="18" charset="0"/>
                <a:cs typeface="Times New Roman" panose="02020603050405020304" pitchFamily="18" charset="0"/>
              </a:rPr>
              <a:t>Inhalte und mögliche </a:t>
            </a:r>
            <a:r>
              <a:rPr lang="de-DE" sz="1800" dirty="0" err="1">
                <a:solidFill>
                  <a:schemeClr val="tx1">
                    <a:alpha val="80000"/>
                  </a:schemeClr>
                </a:solidFill>
                <a:latin typeface="Calibri" panose="020F0502020204030204" pitchFamily="34" charset="0"/>
                <a:ea typeface="Times New Roman" panose="02020603050405020304" pitchFamily="18" charset="0"/>
                <a:cs typeface="Times New Roman" panose="02020603050405020304" pitchFamily="18" charset="0"/>
              </a:rPr>
              <a:t>Joins</a:t>
            </a:r>
            <a:endParaRPr lang="de-DE" sz="1800" dirty="0">
              <a:solidFill>
                <a:schemeClr val="tx1">
                  <a:alpha val="80000"/>
                </a:schemeClr>
              </a:solidFill>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1000"/>
              </a:spcAft>
            </a:pPr>
            <a:r>
              <a:rPr lang="de-DE" sz="1800" dirty="0">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rPr>
              <a:t>Daten sind „</a:t>
            </a:r>
            <a:r>
              <a:rPr lang="de-DE" sz="1800" dirty="0" err="1">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rPr>
              <a:t>tidy</a:t>
            </a:r>
            <a:r>
              <a:rPr lang="de-DE" sz="1800" dirty="0">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rPr>
              <a:t>“</a:t>
            </a:r>
          </a:p>
          <a:p>
            <a:pPr marL="0" marR="0">
              <a:spcBef>
                <a:spcPts val="0"/>
              </a:spcBef>
              <a:spcAft>
                <a:spcPts val="1000"/>
              </a:spcAft>
            </a:pPr>
            <a:r>
              <a:rPr lang="de-DE" sz="1800" dirty="0">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rPr>
              <a:t>Immer eine </a:t>
            </a:r>
            <a:r>
              <a:rPr lang="de-DE" sz="1800" dirty="0" err="1">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rPr>
              <a:t>Id</a:t>
            </a:r>
            <a:r>
              <a:rPr lang="de-DE" sz="1800" dirty="0">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rPr>
              <a:t> Spalte (Primärschlüssel), teilweise mehrere (Fremdschlüssel).</a:t>
            </a:r>
          </a:p>
          <a:p>
            <a:pPr marL="0" marR="0">
              <a:spcBef>
                <a:spcPts val="0"/>
              </a:spcBef>
              <a:spcAft>
                <a:spcPts val="1000"/>
              </a:spcAft>
            </a:pPr>
            <a:r>
              <a:rPr lang="de-DE" sz="1800" dirty="0">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rPr>
              <a:t>Tabelle zum Mapping der Länder und Nationalitäten genutzt.</a:t>
            </a:r>
            <a:br>
              <a:rPr lang="de-DE" sz="1800" dirty="0">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rPr>
            </a:br>
            <a:r>
              <a:rPr lang="de-DE" sz="1800" u="sng" dirty="0">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hlinkClick r:id="rId3"/>
              </a:rPr>
              <a:t>https://github.com/Imagin-io/country-nationality-list/blob/master/countries.csv</a:t>
            </a:r>
            <a:endParaRPr lang="en-US" sz="1800" dirty="0">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D1B8BA7E-63EE-6879-9BF2-CC2527C619F2}"/>
              </a:ext>
            </a:extLst>
          </p:cNvPr>
          <p:cNvPicPr>
            <a:picLocks noChangeAspect="1"/>
          </p:cNvPicPr>
          <p:nvPr/>
        </p:nvPicPr>
        <p:blipFill>
          <a:blip r:embed="rId4"/>
          <a:stretch>
            <a:fillRect/>
          </a:stretch>
        </p:blipFill>
        <p:spPr>
          <a:xfrm>
            <a:off x="7572653" y="1551110"/>
            <a:ext cx="3548404" cy="4407954"/>
          </a:xfrm>
          <a:prstGeom prst="rect">
            <a:avLst/>
          </a:prstGeom>
        </p:spPr>
      </p:pic>
      <p:sp>
        <p:nvSpPr>
          <p:cNvPr id="28"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30"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
        <p:nvSpPr>
          <p:cNvPr id="4" name="Date Placeholder 3">
            <a:extLst>
              <a:ext uri="{FF2B5EF4-FFF2-40B4-BE49-F238E27FC236}">
                <a16:creationId xmlns:a16="http://schemas.microsoft.com/office/drawing/2014/main" id="{5BCB232C-2652-C0F2-0900-FAD72AAFF4C5}"/>
              </a:ext>
            </a:extLst>
          </p:cNvPr>
          <p:cNvSpPr>
            <a:spLocks noGrp="1"/>
          </p:cNvSpPr>
          <p:nvPr>
            <p:ph type="dt" sz="half" idx="10"/>
          </p:nvPr>
        </p:nvSpPr>
        <p:spPr>
          <a:xfrm>
            <a:off x="838200" y="6356350"/>
            <a:ext cx="2743200" cy="365125"/>
          </a:xfrm>
        </p:spPr>
        <p:txBody>
          <a:bodyPr>
            <a:normAutofit/>
          </a:bodyPr>
          <a:lstStyle/>
          <a:p>
            <a:pPr>
              <a:spcAft>
                <a:spcPts val="600"/>
              </a:spcAft>
            </a:pPr>
            <a:fld id="{A3FFF3AE-1E7F-48A8-98F9-87186044748E}" type="datetime1">
              <a:rPr lang="en-US">
                <a:solidFill>
                  <a:schemeClr val="tx1">
                    <a:alpha val="60000"/>
                  </a:schemeClr>
                </a:solidFill>
              </a:rPr>
              <a:pPr>
                <a:spcAft>
                  <a:spcPts val="600"/>
                </a:spcAft>
              </a:pPr>
              <a:t>5/1/2023</a:t>
            </a:fld>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8027694B-2B66-487C-966E-3B831CD2F592}"/>
              </a:ext>
            </a:extLst>
          </p:cNvPr>
          <p:cNvSpPr>
            <a:spLocks noGrp="1"/>
          </p:cNvSpPr>
          <p:nvPr>
            <p:ph type="sldNum" sz="quarter" idx="12"/>
          </p:nvPr>
        </p:nvSpPr>
        <p:spPr>
          <a:xfrm>
            <a:off x="8610600" y="6356350"/>
            <a:ext cx="2743200" cy="365125"/>
          </a:xfrm>
        </p:spPr>
        <p:txBody>
          <a:bodyPr>
            <a:normAutofit/>
          </a:bodyPr>
          <a:lstStyle/>
          <a:p>
            <a:pPr>
              <a:spcAft>
                <a:spcPts val="600"/>
              </a:spcAft>
            </a:pPr>
            <a:fld id="{4A02C0CA-695B-4E24-A1D3-3DA5FEDE07AC}" type="slidenum">
              <a:rPr lang="en-US">
                <a:solidFill>
                  <a:schemeClr val="tx1">
                    <a:alpha val="60000"/>
                  </a:schemeClr>
                </a:solidFill>
              </a:rPr>
              <a:pPr>
                <a:spcAft>
                  <a:spcPts val="600"/>
                </a:spcAft>
              </a:pPr>
              <a:t>5</a:t>
            </a:fld>
            <a:endParaRPr lang="en-US">
              <a:solidFill>
                <a:schemeClr val="tx1">
                  <a:alpha val="60000"/>
                </a:schemeClr>
              </a:solidFill>
            </a:endParaRPr>
          </a:p>
        </p:txBody>
      </p:sp>
    </p:spTree>
    <p:extLst>
      <p:ext uri="{BB962C8B-B14F-4D97-AF65-F5344CB8AC3E}">
        <p14:creationId xmlns:p14="http://schemas.microsoft.com/office/powerpoint/2010/main" val="2849746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F513A932-EFD7-39B9-A5A9-5748751DDD03}"/>
              </a:ext>
            </a:extLst>
          </p:cNvPr>
          <p:cNvSpPr>
            <a:spLocks noGrp="1"/>
          </p:cNvSpPr>
          <p:nvPr>
            <p:ph type="title"/>
          </p:nvPr>
        </p:nvSpPr>
        <p:spPr>
          <a:xfrm>
            <a:off x="803776" y="1336390"/>
            <a:ext cx="6190412" cy="1182927"/>
          </a:xfrm>
        </p:spPr>
        <p:txBody>
          <a:bodyPr anchor="b">
            <a:normAutofit/>
          </a:bodyPr>
          <a:lstStyle/>
          <a:p>
            <a:r>
              <a:rPr lang="de-DE" sz="5600" dirty="0" err="1"/>
              <a:t>Wrangling</a:t>
            </a:r>
            <a:endParaRPr lang="en-US" sz="5600" dirty="0"/>
          </a:p>
        </p:txBody>
      </p:sp>
      <p:cxnSp>
        <p:nvCxnSpPr>
          <p:cNvPr id="28" name="Straight Connector 27">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43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1345A321-1BDD-BFD3-DA33-E39A2FFFCEFE}"/>
              </a:ext>
            </a:extLst>
          </p:cNvPr>
          <p:cNvSpPr>
            <a:spLocks noGrp="1"/>
          </p:cNvSpPr>
          <p:nvPr>
            <p:ph type="ftr" sz="quarter" idx="11"/>
          </p:nvPr>
        </p:nvSpPr>
        <p:spPr>
          <a:xfrm>
            <a:off x="7962190" y="623907"/>
            <a:ext cx="4114800" cy="365125"/>
          </a:xfrm>
        </p:spPr>
        <p:txBody>
          <a:bodyPr>
            <a:normAutofit/>
          </a:bodyPr>
          <a:lstStyle/>
          <a:p>
            <a:pPr>
              <a:spcAft>
                <a:spcPts val="600"/>
              </a:spcAft>
            </a:pPr>
            <a:r>
              <a:rPr lang="de-DE">
                <a:solidFill>
                  <a:schemeClr val="tx1">
                    <a:alpha val="60000"/>
                  </a:schemeClr>
                </a:solidFill>
              </a:rPr>
              <a:t>Formel 1</a:t>
            </a:r>
            <a:endParaRPr lang="en-US">
              <a:solidFill>
                <a:schemeClr val="tx1">
                  <a:alpha val="60000"/>
                </a:schemeClr>
              </a:solidFill>
            </a:endParaRPr>
          </a:p>
        </p:txBody>
      </p:sp>
      <p:sp>
        <p:nvSpPr>
          <p:cNvPr id="3" name="Content Placeholder 2">
            <a:extLst>
              <a:ext uri="{FF2B5EF4-FFF2-40B4-BE49-F238E27FC236}">
                <a16:creationId xmlns:a16="http://schemas.microsoft.com/office/drawing/2014/main" id="{03360896-9122-B93B-C600-85A126D8C60A}"/>
              </a:ext>
            </a:extLst>
          </p:cNvPr>
          <p:cNvSpPr>
            <a:spLocks noGrp="1"/>
          </p:cNvSpPr>
          <p:nvPr>
            <p:ph idx="1"/>
          </p:nvPr>
        </p:nvSpPr>
        <p:spPr>
          <a:xfrm>
            <a:off x="803776" y="2829330"/>
            <a:ext cx="6190412" cy="3344459"/>
          </a:xfrm>
        </p:spPr>
        <p:txBody>
          <a:bodyPr anchor="t">
            <a:normAutofit/>
          </a:bodyPr>
          <a:lstStyle/>
          <a:p>
            <a:pPr marL="0" marR="0" indent="0">
              <a:spcBef>
                <a:spcPts val="0"/>
              </a:spcBef>
              <a:spcAft>
                <a:spcPts val="1000"/>
              </a:spcAft>
              <a:buNone/>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Folgende Anpassungen haben wir vorgenommen: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R="0" lvl="0">
              <a:spcBef>
                <a:spcPts val="0"/>
              </a:spcBef>
              <a:spcAft>
                <a:spcPts val="0"/>
              </a:spcAft>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Duration, </a:t>
            </a:r>
            <a:r>
              <a:rPr lang="de-DE" sz="1800" dirty="0" err="1">
                <a:effectLst/>
                <a:latin typeface="Calibri" panose="020F0502020204030204" pitchFamily="34" charset="0"/>
                <a:ea typeface="Times New Roman" panose="02020603050405020304" pitchFamily="18" charset="0"/>
                <a:cs typeface="Times New Roman" panose="02020603050405020304" pitchFamily="18" charset="0"/>
              </a:rPr>
              <a:t>positon</a:t>
            </a: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 und </a:t>
            </a:r>
            <a:r>
              <a:rPr lang="de-DE" sz="1800" dirty="0" err="1">
                <a:effectLst/>
                <a:latin typeface="Calibri" panose="020F0502020204030204" pitchFamily="34" charset="0"/>
                <a:ea typeface="Times New Roman" panose="02020603050405020304" pitchFamily="18" charset="0"/>
                <a:cs typeface="Times New Roman" panose="02020603050405020304" pitchFamily="18" charset="0"/>
              </a:rPr>
              <a:t>positionText</a:t>
            </a: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 Spalten entfernt</a:t>
            </a:r>
          </a:p>
          <a:p>
            <a:pPr marR="0" lvl="0">
              <a:spcBef>
                <a:spcPts val="0"/>
              </a:spcBef>
              <a:spcAft>
                <a:spcPts val="0"/>
              </a:spcAft>
            </a:pP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R="0" lvl="0">
              <a:spcBef>
                <a:spcPts val="0"/>
              </a:spcBef>
              <a:spcAft>
                <a:spcPts val="0"/>
              </a:spcAft>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„URL“ Spalten in jedem Datensatz entfernt</a:t>
            </a:r>
          </a:p>
          <a:p>
            <a:pPr marR="0" lvl="0">
              <a:spcBef>
                <a:spcPts val="0"/>
              </a:spcBef>
              <a:spcAft>
                <a:spcPts val="0"/>
              </a:spcAft>
            </a:pPr>
            <a:endParaRPr lang="de-DE"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R="0" lvl="0">
              <a:spcBef>
                <a:spcPts val="0"/>
              </a:spcBef>
              <a:spcAft>
                <a:spcPts val="0"/>
              </a:spcAft>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Der seasons.csv Datensatz wurde nicht genutzt – keine neuen Informationen</a:t>
            </a:r>
            <a:endParaRPr lang="de-DE" sz="1800" dirty="0">
              <a:latin typeface="Calibri" panose="020F0502020204030204" pitchFamily="34" charset="0"/>
              <a:ea typeface="Times New Roman" panose="02020603050405020304" pitchFamily="18" charset="0"/>
              <a:cs typeface="Times New Roman" panose="02020603050405020304" pitchFamily="18" charset="0"/>
            </a:endParaRPr>
          </a:p>
          <a:p>
            <a:pPr>
              <a:spcBef>
                <a:spcPts val="0"/>
              </a:spcBef>
              <a:spcAft>
                <a:spcPts val="1000"/>
              </a:spcAft>
            </a:pPr>
            <a:endParaRPr lang="de-DE" sz="1800" dirty="0">
              <a:effectLst/>
              <a:latin typeface="Calibri" panose="020F0502020204030204" pitchFamily="34" charset="0"/>
              <a:ea typeface="Times New Roman" panose="02020603050405020304" pitchFamily="18" charset="0"/>
              <a:cs typeface="Times New Roman" panose="02020603050405020304" pitchFamily="18" charset="0"/>
            </a:endParaRPr>
          </a:p>
          <a:p>
            <a:pPr>
              <a:spcBef>
                <a:spcPts val="0"/>
              </a:spcBef>
              <a:spcAft>
                <a:spcPts val="1000"/>
              </a:spcAft>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JSON-Datei zum initialen Laden erstellt.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grpSp>
        <p:nvGrpSpPr>
          <p:cNvPr id="30" name="Group 29">
            <a:extLst>
              <a:ext uri="{FF2B5EF4-FFF2-40B4-BE49-F238E27FC236}">
                <a16:creationId xmlns:a16="http://schemas.microsoft.com/office/drawing/2014/main" id="{4A52B06C-3838-48F3-8CF4-F4054598D9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401" y="3608452"/>
            <a:ext cx="427516" cy="353137"/>
            <a:chOff x="7974401" y="3608452"/>
            <a:chExt cx="427516" cy="353137"/>
          </a:xfrm>
        </p:grpSpPr>
        <p:sp>
          <p:nvSpPr>
            <p:cNvPr id="31"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2878" y="360845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3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74401" y="387045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grpSp>
      <p:pic>
        <p:nvPicPr>
          <p:cNvPr id="12" name="Picture 11">
            <a:extLst>
              <a:ext uri="{FF2B5EF4-FFF2-40B4-BE49-F238E27FC236}">
                <a16:creationId xmlns:a16="http://schemas.microsoft.com/office/drawing/2014/main" id="{C4B99D6D-BBC2-45B1-9B3E-0249C211B230}"/>
              </a:ext>
            </a:extLst>
          </p:cNvPr>
          <p:cNvPicPr>
            <a:picLocks noChangeAspect="1"/>
          </p:cNvPicPr>
          <p:nvPr/>
        </p:nvPicPr>
        <p:blipFill rotWithShape="1">
          <a:blip r:embed="rId3"/>
          <a:srcRect l="2901" r="17888" b="6"/>
          <a:stretch/>
        </p:blipFill>
        <p:spPr>
          <a:xfrm>
            <a:off x="8610595" y="1227809"/>
            <a:ext cx="3300386" cy="3300386"/>
          </a:xfrm>
          <a:custGeom>
            <a:avLst/>
            <a:gdLst/>
            <a:ahLst/>
            <a:cxnLst/>
            <a:rect l="l" t="t" r="r" b="b"/>
            <a:pathLst>
              <a:path w="2457864" h="2457864">
                <a:moveTo>
                  <a:pt x="1228932" y="0"/>
                </a:moveTo>
                <a:cubicBezTo>
                  <a:pt x="1907652" y="0"/>
                  <a:pt x="2457864" y="550212"/>
                  <a:pt x="2457864" y="1228932"/>
                </a:cubicBezTo>
                <a:cubicBezTo>
                  <a:pt x="2457864" y="1907652"/>
                  <a:pt x="1907652" y="2457864"/>
                  <a:pt x="1228932" y="2457864"/>
                </a:cubicBezTo>
                <a:cubicBezTo>
                  <a:pt x="550212" y="2457864"/>
                  <a:pt x="0" y="1907652"/>
                  <a:pt x="0" y="1228932"/>
                </a:cubicBezTo>
                <a:cubicBezTo>
                  <a:pt x="0" y="550212"/>
                  <a:pt x="550212" y="0"/>
                  <a:pt x="1228932" y="0"/>
                </a:cubicBezTo>
                <a:close/>
              </a:path>
            </a:pathLst>
          </a:custGeom>
        </p:spPr>
      </p:pic>
      <p:sp>
        <p:nvSpPr>
          <p:cNvPr id="4" name="Date Placeholder 3">
            <a:extLst>
              <a:ext uri="{FF2B5EF4-FFF2-40B4-BE49-F238E27FC236}">
                <a16:creationId xmlns:a16="http://schemas.microsoft.com/office/drawing/2014/main" id="{382B74D2-7435-2CF0-E9F1-DBEA6F30D2AF}"/>
              </a:ext>
            </a:extLst>
          </p:cNvPr>
          <p:cNvSpPr>
            <a:spLocks noGrp="1"/>
          </p:cNvSpPr>
          <p:nvPr>
            <p:ph type="dt" sz="half" idx="10"/>
          </p:nvPr>
        </p:nvSpPr>
        <p:spPr>
          <a:xfrm>
            <a:off x="838200" y="6356350"/>
            <a:ext cx="2743200" cy="365125"/>
          </a:xfrm>
        </p:spPr>
        <p:txBody>
          <a:bodyPr>
            <a:normAutofit/>
          </a:bodyPr>
          <a:lstStyle/>
          <a:p>
            <a:pPr>
              <a:spcAft>
                <a:spcPts val="600"/>
              </a:spcAft>
            </a:pPr>
            <a:fld id="{1BADA6F5-F0CA-4C21-AD29-A12E3C6F6613}" type="datetime1">
              <a:rPr lang="en-US">
                <a:solidFill>
                  <a:schemeClr val="tx1">
                    <a:alpha val="60000"/>
                  </a:schemeClr>
                </a:solidFill>
              </a:rPr>
              <a:pPr>
                <a:spcAft>
                  <a:spcPts val="600"/>
                </a:spcAft>
              </a:pPr>
              <a:t>5/1/2023</a:t>
            </a:fld>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274C4543-2210-F162-794A-05995E2579B2}"/>
              </a:ext>
            </a:extLst>
          </p:cNvPr>
          <p:cNvSpPr>
            <a:spLocks noGrp="1"/>
          </p:cNvSpPr>
          <p:nvPr>
            <p:ph type="sldNum" sz="quarter" idx="12"/>
          </p:nvPr>
        </p:nvSpPr>
        <p:spPr>
          <a:xfrm>
            <a:off x="8610600" y="6356350"/>
            <a:ext cx="2743200" cy="365125"/>
          </a:xfrm>
        </p:spPr>
        <p:txBody>
          <a:bodyPr>
            <a:normAutofit/>
          </a:bodyPr>
          <a:lstStyle/>
          <a:p>
            <a:pPr>
              <a:spcAft>
                <a:spcPts val="600"/>
              </a:spcAft>
            </a:pPr>
            <a:fld id="{4A02C0CA-695B-4E24-A1D3-3DA5FEDE07AC}" type="slidenum">
              <a:rPr lang="en-US">
                <a:solidFill>
                  <a:schemeClr val="tx1">
                    <a:alpha val="60000"/>
                  </a:schemeClr>
                </a:solidFill>
              </a:rPr>
              <a:pPr>
                <a:spcAft>
                  <a:spcPts val="600"/>
                </a:spcAft>
              </a:pPr>
              <a:t>6</a:t>
            </a:fld>
            <a:endParaRPr lang="en-US">
              <a:solidFill>
                <a:schemeClr val="tx1">
                  <a:alpha val="60000"/>
                </a:schemeClr>
              </a:solidFill>
            </a:endParaRPr>
          </a:p>
        </p:txBody>
      </p:sp>
      <p:pic>
        <p:nvPicPr>
          <p:cNvPr id="10" name="Picture 9">
            <a:extLst>
              <a:ext uri="{FF2B5EF4-FFF2-40B4-BE49-F238E27FC236}">
                <a16:creationId xmlns:a16="http://schemas.microsoft.com/office/drawing/2014/main" id="{5406408F-154F-C335-C465-BC64D837F5F8}"/>
              </a:ext>
            </a:extLst>
          </p:cNvPr>
          <p:cNvPicPr>
            <a:picLocks noChangeAspect="1"/>
          </p:cNvPicPr>
          <p:nvPr/>
        </p:nvPicPr>
        <p:blipFill rotWithShape="1">
          <a:blip r:embed="rId4"/>
          <a:srcRect l="4792" r="61207"/>
          <a:stretch/>
        </p:blipFill>
        <p:spPr>
          <a:xfrm>
            <a:off x="7288230" y="4296585"/>
            <a:ext cx="2324791" cy="2324791"/>
          </a:xfrm>
          <a:custGeom>
            <a:avLst/>
            <a:gdLst/>
            <a:ahLst/>
            <a:cxnLst/>
            <a:rect l="l" t="t" r="r" b="b"/>
            <a:pathLst>
              <a:path w="2241934" h="2241934">
                <a:moveTo>
                  <a:pt x="1120967" y="0"/>
                </a:moveTo>
                <a:cubicBezTo>
                  <a:pt x="1740060" y="0"/>
                  <a:pt x="2241934" y="501874"/>
                  <a:pt x="2241934" y="1120967"/>
                </a:cubicBezTo>
                <a:cubicBezTo>
                  <a:pt x="2241934" y="1740060"/>
                  <a:pt x="1740060" y="2241934"/>
                  <a:pt x="1120967" y="2241934"/>
                </a:cubicBezTo>
                <a:cubicBezTo>
                  <a:pt x="501874" y="2241934"/>
                  <a:pt x="0" y="1740060"/>
                  <a:pt x="0" y="1120967"/>
                </a:cubicBezTo>
                <a:cubicBezTo>
                  <a:pt x="0" y="501874"/>
                  <a:pt x="501874" y="0"/>
                  <a:pt x="1120967" y="0"/>
                </a:cubicBezTo>
                <a:close/>
              </a:path>
            </a:pathLst>
          </a:custGeom>
        </p:spPr>
      </p:pic>
    </p:spTree>
    <p:extLst>
      <p:ext uri="{BB962C8B-B14F-4D97-AF65-F5344CB8AC3E}">
        <p14:creationId xmlns:p14="http://schemas.microsoft.com/office/powerpoint/2010/main" val="1528951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00A82ADD-5F1E-AE03-DBF6-2A43630EE278}"/>
              </a:ext>
            </a:extLst>
          </p:cNvPr>
          <p:cNvPicPr>
            <a:picLocks noChangeAspect="1"/>
          </p:cNvPicPr>
          <p:nvPr/>
        </p:nvPicPr>
        <p:blipFill rotWithShape="1">
          <a:blip r:embed="rId3"/>
          <a:srcRect l="2381" t="10098" r="6709" b="-2"/>
          <a:stretch/>
        </p:blipFill>
        <p:spPr>
          <a:xfrm>
            <a:off x="3523488" y="10"/>
            <a:ext cx="8668512" cy="6857990"/>
          </a:xfrm>
          <a:prstGeom prst="rect">
            <a:avLst/>
          </a:prstGeom>
        </p:spPr>
      </p:pic>
      <p:sp>
        <p:nvSpPr>
          <p:cNvPr id="25" name="Rectangle 24">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A2D689B-5491-2BEC-6664-58E5B3346388}"/>
              </a:ext>
            </a:extLst>
          </p:cNvPr>
          <p:cNvSpPr>
            <a:spLocks noGrp="1"/>
          </p:cNvSpPr>
          <p:nvPr>
            <p:ph type="title"/>
          </p:nvPr>
        </p:nvSpPr>
        <p:spPr>
          <a:xfrm>
            <a:off x="477981" y="1122363"/>
            <a:ext cx="4023360" cy="3204134"/>
          </a:xfrm>
        </p:spPr>
        <p:txBody>
          <a:bodyPr vert="horz" lIns="91440" tIns="45720" rIns="91440" bIns="45720" rtlCol="0" anchor="t">
            <a:normAutofit/>
          </a:bodyPr>
          <a:lstStyle/>
          <a:p>
            <a:r>
              <a:rPr lang="en-US" sz="8000" dirty="0" err="1"/>
              <a:t>Modelle</a:t>
            </a:r>
            <a:endParaRPr lang="en-US" sz="8000" dirty="0"/>
          </a:p>
        </p:txBody>
      </p:sp>
      <p:sp>
        <p:nvSpPr>
          <p:cNvPr id="3" name="Text Placeholder 2">
            <a:extLst>
              <a:ext uri="{FF2B5EF4-FFF2-40B4-BE49-F238E27FC236}">
                <a16:creationId xmlns:a16="http://schemas.microsoft.com/office/drawing/2014/main" id="{B883CF68-5F79-8540-2E72-7D419B29CD6C}"/>
              </a:ext>
            </a:extLst>
          </p:cNvPr>
          <p:cNvSpPr>
            <a:spLocks noGrp="1"/>
          </p:cNvSpPr>
          <p:nvPr>
            <p:ph type="body" idx="1"/>
          </p:nvPr>
        </p:nvSpPr>
        <p:spPr>
          <a:xfrm>
            <a:off x="477980" y="4872922"/>
            <a:ext cx="4023359" cy="1208141"/>
          </a:xfrm>
        </p:spPr>
        <p:txBody>
          <a:bodyPr vert="horz" lIns="91440" tIns="45720" rIns="91440" bIns="45720" rtlCol="0">
            <a:normAutofit/>
          </a:bodyPr>
          <a:lstStyle/>
          <a:p>
            <a:endParaRPr lang="en-US" sz="2000">
              <a:solidFill>
                <a:schemeClr val="tx1"/>
              </a:solidFill>
            </a:endParaRPr>
          </a:p>
        </p:txBody>
      </p:sp>
      <p:sp>
        <p:nvSpPr>
          <p:cNvPr id="27" name="Rectangle 2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9" name="Rectangle 2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Date Placeholder 3">
            <a:extLst>
              <a:ext uri="{FF2B5EF4-FFF2-40B4-BE49-F238E27FC236}">
                <a16:creationId xmlns:a16="http://schemas.microsoft.com/office/drawing/2014/main" id="{71B81FCF-364D-D38B-E362-99AE46E14E34}"/>
              </a:ext>
            </a:extLst>
          </p:cNvPr>
          <p:cNvSpPr>
            <a:spLocks noGrp="1"/>
          </p:cNvSpPr>
          <p:nvPr>
            <p:ph type="dt" sz="half" idx="10"/>
          </p:nvPr>
        </p:nvSpPr>
        <p:spPr>
          <a:xfrm>
            <a:off x="477981" y="6356350"/>
            <a:ext cx="1214339" cy="365125"/>
          </a:xfrm>
        </p:spPr>
        <p:txBody>
          <a:bodyPr vert="horz" lIns="91440" tIns="45720" rIns="91440" bIns="45720" rtlCol="0" anchor="ctr">
            <a:normAutofit/>
          </a:bodyPr>
          <a:lstStyle/>
          <a:p>
            <a:pPr>
              <a:spcAft>
                <a:spcPts val="600"/>
              </a:spcAft>
              <a:defRPr/>
            </a:pPr>
            <a:fld id="{ED780DCF-6A2B-47D3-9FDC-24B601AECBA7}" type="datetime1">
              <a:rPr lang="en-US" smtClean="0">
                <a:solidFill>
                  <a:schemeClr val="tx1">
                    <a:lumMod val="50000"/>
                    <a:lumOff val="50000"/>
                  </a:schemeClr>
                </a:solidFill>
                <a:latin typeface="Calibri" panose="020F0502020204030204"/>
              </a:rPr>
              <a:t>5/1/2023</a:t>
            </a:fld>
            <a:endParaRPr lang="en-US">
              <a:solidFill>
                <a:schemeClr val="tx1">
                  <a:lumMod val="50000"/>
                  <a:lumOff val="50000"/>
                </a:schemeClr>
              </a:solidFill>
              <a:latin typeface="Calibri" panose="020F0502020204030204"/>
            </a:endParaRPr>
          </a:p>
        </p:txBody>
      </p:sp>
      <p:sp>
        <p:nvSpPr>
          <p:cNvPr id="5" name="Footer Placeholder 4">
            <a:extLst>
              <a:ext uri="{FF2B5EF4-FFF2-40B4-BE49-F238E27FC236}">
                <a16:creationId xmlns:a16="http://schemas.microsoft.com/office/drawing/2014/main" id="{91754D3C-7005-28E7-6F88-EB66A0B176D9}"/>
              </a:ext>
            </a:extLst>
          </p:cNvPr>
          <p:cNvSpPr>
            <a:spLocks noGrp="1"/>
          </p:cNvSpPr>
          <p:nvPr>
            <p:ph type="ftr" sz="quarter" idx="11"/>
          </p:nvPr>
        </p:nvSpPr>
        <p:spPr>
          <a:xfrm>
            <a:off x="1692321" y="6356350"/>
            <a:ext cx="2809017" cy="365125"/>
          </a:xfrm>
        </p:spPr>
        <p:txBody>
          <a:bodyPr vert="horz" lIns="91440" tIns="45720" rIns="91440" bIns="45720" rtlCol="0" anchor="ctr">
            <a:normAutofit/>
          </a:bodyPr>
          <a:lstStyle/>
          <a:p>
            <a:pPr algn="r">
              <a:spcAft>
                <a:spcPts val="600"/>
              </a:spcAft>
              <a:defRPr/>
            </a:pPr>
            <a:r>
              <a:rPr lang="en-US" kern="1200">
                <a:solidFill>
                  <a:schemeClr val="tx1">
                    <a:lumMod val="50000"/>
                    <a:lumOff val="50000"/>
                  </a:schemeClr>
                </a:solidFill>
                <a:latin typeface="Calibri" panose="020F0502020204030204"/>
                <a:ea typeface="+mn-ea"/>
                <a:cs typeface="+mn-cs"/>
              </a:rPr>
              <a:t>Formel 1</a:t>
            </a:r>
          </a:p>
        </p:txBody>
      </p:sp>
      <p:sp>
        <p:nvSpPr>
          <p:cNvPr id="6" name="Slide Number Placeholder 5">
            <a:extLst>
              <a:ext uri="{FF2B5EF4-FFF2-40B4-BE49-F238E27FC236}">
                <a16:creationId xmlns:a16="http://schemas.microsoft.com/office/drawing/2014/main" id="{AF7FA5FA-5D89-4DAC-3E7E-F92CCA9ECE43}"/>
              </a:ext>
            </a:extLst>
          </p:cNvPr>
          <p:cNvSpPr>
            <a:spLocks noGrp="1"/>
          </p:cNvSpPr>
          <p:nvPr>
            <p:ph type="sldNum" sz="quarter" idx="12"/>
          </p:nvPr>
        </p:nvSpPr>
        <p:spPr>
          <a:xfrm>
            <a:off x="8970819" y="6356350"/>
            <a:ext cx="2743200" cy="365125"/>
          </a:xfrm>
        </p:spPr>
        <p:txBody>
          <a:bodyPr vert="horz" lIns="91440" tIns="45720" rIns="91440" bIns="45720" rtlCol="0" anchor="ctr">
            <a:normAutofit/>
          </a:bodyPr>
          <a:lstStyle/>
          <a:p>
            <a:pPr>
              <a:spcAft>
                <a:spcPts val="600"/>
              </a:spcAft>
              <a:defRPr/>
            </a:pPr>
            <a:fld id="{4A02C0CA-695B-4E24-A1D3-3DA5FEDE07AC}" type="slidenum">
              <a:rPr lang="en-US">
                <a:solidFill>
                  <a:schemeClr val="bg1"/>
                </a:solidFill>
                <a:latin typeface="Calibri" panose="020F0502020204030204"/>
              </a:rPr>
              <a:pPr>
                <a:spcAft>
                  <a:spcPts val="600"/>
                </a:spcAft>
                <a:defRPr/>
              </a:pPr>
              <a:t>7</a:t>
            </a:fld>
            <a:endParaRPr lang="en-US">
              <a:solidFill>
                <a:schemeClr val="bg1"/>
              </a:solidFill>
              <a:latin typeface="Calibri" panose="020F0502020204030204"/>
            </a:endParaRPr>
          </a:p>
        </p:txBody>
      </p:sp>
    </p:spTree>
    <p:extLst>
      <p:ext uri="{BB962C8B-B14F-4D97-AF65-F5344CB8AC3E}">
        <p14:creationId xmlns:p14="http://schemas.microsoft.com/office/powerpoint/2010/main" val="2654097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6424B9F-6266-AAFC-F012-78F9608AC95F}"/>
              </a:ext>
            </a:extLst>
          </p:cNvPr>
          <p:cNvSpPr>
            <a:spLocks noGrp="1"/>
          </p:cNvSpPr>
          <p:nvPr>
            <p:ph type="title"/>
          </p:nvPr>
        </p:nvSpPr>
        <p:spPr>
          <a:xfrm>
            <a:off x="838200" y="1558368"/>
            <a:ext cx="6155988" cy="2168809"/>
          </a:xfrm>
        </p:spPr>
        <p:txBody>
          <a:bodyPr anchor="t">
            <a:normAutofit/>
          </a:bodyPr>
          <a:lstStyle/>
          <a:p>
            <a:r>
              <a:rPr lang="de-DE" sz="5600" dirty="0"/>
              <a:t>Logisches Modell</a:t>
            </a:r>
            <a:endParaRPr lang="en-US" sz="5600" dirty="0"/>
          </a:p>
        </p:txBody>
      </p:sp>
      <p:cxnSp>
        <p:nvCxnSpPr>
          <p:cNvPr id="16" name="Straight Connector 15">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130C6CAC-0929-6D20-D84D-B8EE40EB774F}"/>
              </a:ext>
            </a:extLst>
          </p:cNvPr>
          <p:cNvSpPr>
            <a:spLocks noGrp="1"/>
          </p:cNvSpPr>
          <p:nvPr>
            <p:ph type="ftr" sz="quarter" idx="11"/>
          </p:nvPr>
        </p:nvSpPr>
        <p:spPr>
          <a:xfrm>
            <a:off x="7962190" y="623907"/>
            <a:ext cx="4114800" cy="365125"/>
          </a:xfrm>
        </p:spPr>
        <p:txBody>
          <a:bodyPr>
            <a:normAutofit/>
          </a:bodyPr>
          <a:lstStyle/>
          <a:p>
            <a:pPr>
              <a:spcAft>
                <a:spcPts val="600"/>
              </a:spcAft>
            </a:pPr>
            <a:r>
              <a:rPr lang="de-DE">
                <a:solidFill>
                  <a:schemeClr val="tx1">
                    <a:alpha val="60000"/>
                  </a:schemeClr>
                </a:solidFill>
              </a:rPr>
              <a:t>Formel 1</a:t>
            </a:r>
            <a:endParaRPr lang="en-US">
              <a:solidFill>
                <a:schemeClr val="tx1">
                  <a:alpha val="60000"/>
                </a:schemeClr>
              </a:solidFill>
            </a:endParaRPr>
          </a:p>
        </p:txBody>
      </p:sp>
      <p:pic>
        <p:nvPicPr>
          <p:cNvPr id="7" name="Grafik 3">
            <a:extLst>
              <a:ext uri="{FF2B5EF4-FFF2-40B4-BE49-F238E27FC236}">
                <a16:creationId xmlns:a16="http://schemas.microsoft.com/office/drawing/2014/main" id="{0A1E3550-FE44-DB91-FB02-66F036DBC4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168799" y="97157"/>
            <a:ext cx="4653582" cy="6624318"/>
          </a:xfrm>
          <a:prstGeom prst="rect">
            <a:avLst/>
          </a:prstGeom>
          <a:noFill/>
        </p:spPr>
      </p:pic>
      <p:sp>
        <p:nvSpPr>
          <p:cNvPr id="18"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20"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
        <p:nvSpPr>
          <p:cNvPr id="4" name="Date Placeholder 3">
            <a:extLst>
              <a:ext uri="{FF2B5EF4-FFF2-40B4-BE49-F238E27FC236}">
                <a16:creationId xmlns:a16="http://schemas.microsoft.com/office/drawing/2014/main" id="{21470358-78B2-7D98-BFEE-C3592A2FDF05}"/>
              </a:ext>
            </a:extLst>
          </p:cNvPr>
          <p:cNvSpPr>
            <a:spLocks noGrp="1"/>
          </p:cNvSpPr>
          <p:nvPr>
            <p:ph type="dt" sz="half" idx="10"/>
          </p:nvPr>
        </p:nvSpPr>
        <p:spPr>
          <a:xfrm>
            <a:off x="838200" y="6356350"/>
            <a:ext cx="2743200" cy="365125"/>
          </a:xfrm>
        </p:spPr>
        <p:txBody>
          <a:bodyPr>
            <a:normAutofit/>
          </a:bodyPr>
          <a:lstStyle/>
          <a:p>
            <a:pPr>
              <a:spcAft>
                <a:spcPts val="600"/>
              </a:spcAft>
            </a:pPr>
            <a:fld id="{6D1A1DE7-46DC-4140-BB40-6D71500A2207}" type="datetime1">
              <a:rPr lang="en-US" smtClean="0">
                <a:solidFill>
                  <a:schemeClr val="tx1">
                    <a:alpha val="60000"/>
                  </a:schemeClr>
                </a:solidFill>
              </a:rPr>
              <a:t>5/1/2023</a:t>
            </a:fld>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87E6D2B0-E9FD-039E-0C3E-BA7D1508DB73}"/>
              </a:ext>
            </a:extLst>
          </p:cNvPr>
          <p:cNvSpPr>
            <a:spLocks noGrp="1"/>
          </p:cNvSpPr>
          <p:nvPr>
            <p:ph type="sldNum" sz="quarter" idx="12"/>
          </p:nvPr>
        </p:nvSpPr>
        <p:spPr>
          <a:xfrm>
            <a:off x="8610600" y="6356350"/>
            <a:ext cx="2743200" cy="365125"/>
          </a:xfrm>
        </p:spPr>
        <p:txBody>
          <a:bodyPr>
            <a:normAutofit/>
          </a:bodyPr>
          <a:lstStyle/>
          <a:p>
            <a:pPr>
              <a:spcAft>
                <a:spcPts val="600"/>
              </a:spcAft>
            </a:pPr>
            <a:fld id="{4A02C0CA-695B-4E24-A1D3-3DA5FEDE07AC}" type="slidenum">
              <a:rPr lang="en-US">
                <a:solidFill>
                  <a:schemeClr val="tx1">
                    <a:alpha val="60000"/>
                  </a:schemeClr>
                </a:solidFill>
              </a:rPr>
              <a:pPr>
                <a:spcAft>
                  <a:spcPts val="600"/>
                </a:spcAft>
              </a:pPr>
              <a:t>8</a:t>
            </a:fld>
            <a:endParaRPr lang="en-US">
              <a:solidFill>
                <a:schemeClr val="tx1">
                  <a:alpha val="60000"/>
                </a:schemeClr>
              </a:solidFill>
            </a:endParaRPr>
          </a:p>
        </p:txBody>
      </p:sp>
      <p:sp>
        <p:nvSpPr>
          <p:cNvPr id="8" name="Content Placeholder 2">
            <a:extLst>
              <a:ext uri="{FF2B5EF4-FFF2-40B4-BE49-F238E27FC236}">
                <a16:creationId xmlns:a16="http://schemas.microsoft.com/office/drawing/2014/main" id="{32461A24-0881-EF53-567E-D0D5527182D8}"/>
              </a:ext>
            </a:extLst>
          </p:cNvPr>
          <p:cNvSpPr>
            <a:spLocks noGrp="1"/>
          </p:cNvSpPr>
          <p:nvPr>
            <p:ph idx="1"/>
          </p:nvPr>
        </p:nvSpPr>
        <p:spPr>
          <a:xfrm>
            <a:off x="803776" y="2829330"/>
            <a:ext cx="6190412" cy="3344459"/>
          </a:xfrm>
        </p:spPr>
        <p:txBody>
          <a:bodyPr anchor="t">
            <a:normAutofit/>
          </a:bodyPr>
          <a:lstStyle/>
          <a:p>
            <a:r>
              <a:rPr lang="en-US" sz="1800" dirty="0" err="1"/>
              <a:t>Zentrale</a:t>
            </a:r>
            <a:r>
              <a:rPr lang="en-US" sz="1800" dirty="0"/>
              <a:t> </a:t>
            </a:r>
            <a:r>
              <a:rPr lang="en-US" sz="1800" dirty="0" err="1"/>
              <a:t>Tabellen</a:t>
            </a:r>
            <a:r>
              <a:rPr lang="en-US" sz="1800" dirty="0"/>
              <a:t>: Drivers, races und constructors</a:t>
            </a:r>
          </a:p>
          <a:p>
            <a:endParaRPr lang="de-DE" sz="1800" dirty="0"/>
          </a:p>
          <a:p>
            <a:r>
              <a:rPr lang="de-DE" sz="1800" dirty="0"/>
              <a:t>Übersicht Primär- und Sekundärschlüssel, sowie Kardinalitäten zwischen Tabellen</a:t>
            </a:r>
            <a:endParaRPr lang="en-US" sz="1800" dirty="0"/>
          </a:p>
        </p:txBody>
      </p:sp>
    </p:spTree>
    <p:extLst>
      <p:ext uri="{BB962C8B-B14F-4D97-AF65-F5344CB8AC3E}">
        <p14:creationId xmlns:p14="http://schemas.microsoft.com/office/powerpoint/2010/main" val="1250633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E97CED-F608-25AD-4337-79674FCD8781}"/>
              </a:ext>
            </a:extLst>
          </p:cNvPr>
          <p:cNvSpPr>
            <a:spLocks noGrp="1"/>
          </p:cNvSpPr>
          <p:nvPr>
            <p:ph type="title"/>
          </p:nvPr>
        </p:nvSpPr>
        <p:spPr>
          <a:xfrm>
            <a:off x="838200" y="1336390"/>
            <a:ext cx="6155988" cy="1182927"/>
          </a:xfrm>
        </p:spPr>
        <p:txBody>
          <a:bodyPr anchor="b">
            <a:normAutofit/>
          </a:bodyPr>
          <a:lstStyle/>
          <a:p>
            <a:r>
              <a:rPr lang="de-DE" sz="5600" dirty="0"/>
              <a:t>E/R Modell</a:t>
            </a:r>
            <a:endParaRPr lang="en-US" sz="5600" dirty="0"/>
          </a:p>
        </p:txBody>
      </p:sp>
      <p:cxnSp>
        <p:nvCxnSpPr>
          <p:cNvPr id="14" name="Straight Connector 13">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DE575E51-23D0-0F16-F936-A84616288FA2}"/>
              </a:ext>
            </a:extLst>
          </p:cNvPr>
          <p:cNvSpPr>
            <a:spLocks noGrp="1"/>
          </p:cNvSpPr>
          <p:nvPr>
            <p:ph type="ftr" sz="quarter" idx="11"/>
          </p:nvPr>
        </p:nvSpPr>
        <p:spPr>
          <a:xfrm>
            <a:off x="7962190" y="623907"/>
            <a:ext cx="4114800" cy="365125"/>
          </a:xfrm>
        </p:spPr>
        <p:txBody>
          <a:bodyPr>
            <a:normAutofit/>
          </a:bodyPr>
          <a:lstStyle/>
          <a:p>
            <a:pPr>
              <a:spcAft>
                <a:spcPts val="600"/>
              </a:spcAft>
            </a:pPr>
            <a:r>
              <a:rPr lang="de-DE">
                <a:solidFill>
                  <a:schemeClr val="tx1">
                    <a:alpha val="60000"/>
                  </a:schemeClr>
                </a:solidFill>
              </a:rPr>
              <a:t>Formel 1</a:t>
            </a:r>
            <a:endParaRPr lang="en-US">
              <a:solidFill>
                <a:schemeClr val="tx1">
                  <a:alpha val="60000"/>
                </a:schemeClr>
              </a:solidFill>
            </a:endParaRPr>
          </a:p>
        </p:txBody>
      </p:sp>
      <p:sp>
        <p:nvSpPr>
          <p:cNvPr id="16"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18"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
        <p:nvSpPr>
          <p:cNvPr id="4" name="Date Placeholder 3">
            <a:extLst>
              <a:ext uri="{FF2B5EF4-FFF2-40B4-BE49-F238E27FC236}">
                <a16:creationId xmlns:a16="http://schemas.microsoft.com/office/drawing/2014/main" id="{7DD585B7-1C43-30D9-CC70-4D39A75E5834}"/>
              </a:ext>
            </a:extLst>
          </p:cNvPr>
          <p:cNvSpPr>
            <a:spLocks noGrp="1"/>
          </p:cNvSpPr>
          <p:nvPr>
            <p:ph type="dt" sz="half" idx="10"/>
          </p:nvPr>
        </p:nvSpPr>
        <p:spPr>
          <a:xfrm>
            <a:off x="838200" y="6356350"/>
            <a:ext cx="2743200" cy="365125"/>
          </a:xfrm>
        </p:spPr>
        <p:txBody>
          <a:bodyPr>
            <a:normAutofit/>
          </a:bodyPr>
          <a:lstStyle/>
          <a:p>
            <a:pPr>
              <a:spcAft>
                <a:spcPts val="600"/>
              </a:spcAft>
            </a:pPr>
            <a:fld id="{74AB47EB-D7D3-4B67-9D84-C28BD8AA30DE}" type="datetime1">
              <a:rPr lang="en-US" smtClean="0">
                <a:solidFill>
                  <a:schemeClr val="tx1">
                    <a:alpha val="60000"/>
                  </a:schemeClr>
                </a:solidFill>
              </a:rPr>
              <a:t>5/1/2023</a:t>
            </a:fld>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15A3DDC-9790-1369-0558-F9749133A994}"/>
              </a:ext>
            </a:extLst>
          </p:cNvPr>
          <p:cNvSpPr>
            <a:spLocks noGrp="1"/>
          </p:cNvSpPr>
          <p:nvPr>
            <p:ph type="sldNum" sz="quarter" idx="12"/>
          </p:nvPr>
        </p:nvSpPr>
        <p:spPr>
          <a:xfrm>
            <a:off x="8610600" y="6356350"/>
            <a:ext cx="2743200" cy="365125"/>
          </a:xfrm>
        </p:spPr>
        <p:txBody>
          <a:bodyPr>
            <a:normAutofit/>
          </a:bodyPr>
          <a:lstStyle/>
          <a:p>
            <a:pPr>
              <a:spcAft>
                <a:spcPts val="600"/>
              </a:spcAft>
            </a:pPr>
            <a:fld id="{4A02C0CA-695B-4E24-A1D3-3DA5FEDE07AC}" type="slidenum">
              <a:rPr lang="en-US" smtClean="0">
                <a:solidFill>
                  <a:schemeClr val="tx1">
                    <a:alpha val="60000"/>
                  </a:schemeClr>
                </a:solidFill>
              </a:rPr>
              <a:pPr>
                <a:spcAft>
                  <a:spcPts val="600"/>
                </a:spcAft>
              </a:pPr>
              <a:t>9</a:t>
            </a:fld>
            <a:endParaRPr lang="en-US">
              <a:solidFill>
                <a:schemeClr val="tx1">
                  <a:alpha val="60000"/>
                </a:schemeClr>
              </a:solidFill>
            </a:endParaRPr>
          </a:p>
        </p:txBody>
      </p:sp>
      <p:sp>
        <p:nvSpPr>
          <p:cNvPr id="8" name="Content Placeholder 2">
            <a:extLst>
              <a:ext uri="{FF2B5EF4-FFF2-40B4-BE49-F238E27FC236}">
                <a16:creationId xmlns:a16="http://schemas.microsoft.com/office/drawing/2014/main" id="{8C04DBEA-F493-A54D-F99A-A72B2EDB1DBB}"/>
              </a:ext>
            </a:extLst>
          </p:cNvPr>
          <p:cNvSpPr>
            <a:spLocks noGrp="1"/>
          </p:cNvSpPr>
          <p:nvPr>
            <p:ph idx="1"/>
          </p:nvPr>
        </p:nvSpPr>
        <p:spPr>
          <a:xfrm>
            <a:off x="803776" y="2829330"/>
            <a:ext cx="6190412" cy="3344459"/>
          </a:xfrm>
        </p:spPr>
        <p:txBody>
          <a:bodyPr anchor="t">
            <a:normAutofit/>
          </a:bodyPr>
          <a:lstStyle/>
          <a:p>
            <a:r>
              <a:rPr lang="en-US" sz="1800" dirty="0" err="1"/>
              <a:t>Übernahme</a:t>
            </a:r>
            <a:r>
              <a:rPr lang="en-US" sz="1800" dirty="0"/>
              <a:t> </a:t>
            </a:r>
            <a:r>
              <a:rPr lang="en-US" sz="1800" dirty="0" err="1"/>
              <a:t>Logisches</a:t>
            </a:r>
            <a:r>
              <a:rPr lang="en-US" sz="1800" dirty="0"/>
              <a:t> Modell in DWC</a:t>
            </a:r>
          </a:p>
          <a:p>
            <a:r>
              <a:rPr lang="en-US" sz="1800" dirty="0" err="1"/>
              <a:t>Ergänzung</a:t>
            </a:r>
            <a:r>
              <a:rPr lang="en-US" sz="1800" dirty="0"/>
              <a:t> um </a:t>
            </a:r>
            <a:r>
              <a:rPr lang="en-US" sz="1800" dirty="0" err="1"/>
              <a:t>erstellte</a:t>
            </a:r>
            <a:r>
              <a:rPr lang="en-US" sz="1800" dirty="0"/>
              <a:t> Views für </a:t>
            </a:r>
            <a:r>
              <a:rPr lang="en-US" sz="1800" dirty="0" err="1"/>
              <a:t>Analyse</a:t>
            </a:r>
            <a:endParaRPr lang="en-US" sz="1800" dirty="0"/>
          </a:p>
        </p:txBody>
      </p:sp>
    </p:spTree>
    <p:extLst>
      <p:ext uri="{BB962C8B-B14F-4D97-AF65-F5344CB8AC3E}">
        <p14:creationId xmlns:p14="http://schemas.microsoft.com/office/powerpoint/2010/main" val="4235410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TotalTime>
  <Words>1701</Words>
  <Application>Microsoft Office PowerPoint</Application>
  <PresentationFormat>Widescreen</PresentationFormat>
  <Paragraphs>154</Paragraphs>
  <Slides>17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Symbol</vt:lpstr>
      <vt:lpstr>Office Theme</vt:lpstr>
      <vt:lpstr>Formel 1</vt:lpstr>
      <vt:lpstr>Agenda</vt:lpstr>
      <vt:lpstr>Daten</vt:lpstr>
      <vt:lpstr>Grundlage</vt:lpstr>
      <vt:lpstr>Exploration</vt:lpstr>
      <vt:lpstr>Wrangling</vt:lpstr>
      <vt:lpstr>Modelle</vt:lpstr>
      <vt:lpstr>Logisches Modell</vt:lpstr>
      <vt:lpstr>E/R Modell</vt:lpstr>
      <vt:lpstr>Implementierung in DWC</vt:lpstr>
      <vt:lpstr>Prüfung der Datenqualität für die Analyse</vt:lpstr>
      <vt:lpstr>Transformationen Screenshot Dimensional View </vt:lpstr>
      <vt:lpstr>Dimensional Views Screenshot Dim Views einfügen</vt:lpstr>
      <vt:lpstr>Analytische Views Screenshot SQL und Graphical View einfügen</vt:lpstr>
      <vt:lpstr>Stories  in SAC</vt:lpstr>
      <vt:lpstr>Fazit</vt:lpstr>
      <vt:lpstr>Fazit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Formel 1 </dc:title>
  <dc:creator>Nicolas Henzel</dc:creator>
  <cp:lastModifiedBy>Nicolas Henzel</cp:lastModifiedBy>
  <cp:revision>55</cp:revision>
  <dcterms:created xsi:type="dcterms:W3CDTF">2023-04-28T19:49:49Z</dcterms:created>
  <dcterms:modified xsi:type="dcterms:W3CDTF">2023-05-01T14:52:24Z</dcterms:modified>
</cp:coreProperties>
</file>