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57" r:id="rId3"/>
    <p:sldId id="261" r:id="rId4"/>
    <p:sldId id="258" r:id="rId5"/>
    <p:sldId id="277" r:id="rId6"/>
    <p:sldId id="259" r:id="rId7"/>
    <p:sldId id="262" r:id="rId8"/>
    <p:sldId id="260" r:id="rId9"/>
    <p:sldId id="265" r:id="rId10"/>
    <p:sldId id="266" r:id="rId11"/>
    <p:sldId id="268" r:id="rId12"/>
    <p:sldId id="269" r:id="rId13"/>
    <p:sldId id="271" r:id="rId14"/>
    <p:sldId id="270" r:id="rId15"/>
    <p:sldId id="272" r:id="rId16"/>
    <p:sldId id="274"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7899-CF9E-4155-80CE-633F715D17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72D91E-0678-403F-A820-426B729C3B28}">
      <dgm:prSet/>
      <dgm:spPr/>
      <dgm:t>
        <a:bodyPr/>
        <a:lstStyle/>
        <a:p>
          <a:r>
            <a:rPr lang="en-US"/>
            <a:t>Daten</a:t>
          </a:r>
        </a:p>
      </dgm:t>
    </dgm:pt>
    <dgm:pt modelId="{18F7045D-181D-4747-B471-895F65E26298}" type="parTrans" cxnId="{1F660C10-BADA-45AD-9C3B-1E56179879BB}">
      <dgm:prSet/>
      <dgm:spPr/>
      <dgm:t>
        <a:bodyPr/>
        <a:lstStyle/>
        <a:p>
          <a:endParaRPr lang="en-US"/>
        </a:p>
      </dgm:t>
    </dgm:pt>
    <dgm:pt modelId="{35F2360A-148E-43D1-ABFF-5378C98A3776}" type="sibTrans" cxnId="{1F660C10-BADA-45AD-9C3B-1E56179879BB}">
      <dgm:prSet/>
      <dgm:spPr/>
      <dgm:t>
        <a:bodyPr/>
        <a:lstStyle/>
        <a:p>
          <a:endParaRPr lang="en-US"/>
        </a:p>
      </dgm:t>
    </dgm:pt>
    <dgm:pt modelId="{8E333811-3449-403E-B257-1AFAA9370F59}">
      <dgm:prSet/>
      <dgm:spPr/>
      <dgm:t>
        <a:bodyPr/>
        <a:lstStyle/>
        <a:p>
          <a:r>
            <a:rPr lang="en-US" dirty="0"/>
            <a:t>Exploration</a:t>
          </a:r>
        </a:p>
      </dgm:t>
    </dgm:pt>
    <dgm:pt modelId="{231F5BA6-399C-4BC7-B5EE-26CDC69E0F4A}" type="parTrans" cxnId="{F755B2E0-CEC0-4747-A713-724195CF5880}">
      <dgm:prSet/>
      <dgm:spPr/>
      <dgm:t>
        <a:bodyPr/>
        <a:lstStyle/>
        <a:p>
          <a:endParaRPr lang="en-US"/>
        </a:p>
      </dgm:t>
    </dgm:pt>
    <dgm:pt modelId="{8E81BC3D-A1DD-46C8-86CD-79B854982CC2}" type="sibTrans" cxnId="{F755B2E0-CEC0-4747-A713-724195CF5880}">
      <dgm:prSet/>
      <dgm:spPr/>
      <dgm:t>
        <a:bodyPr/>
        <a:lstStyle/>
        <a:p>
          <a:endParaRPr lang="en-US"/>
        </a:p>
      </dgm:t>
    </dgm:pt>
    <dgm:pt modelId="{510263AC-4EF6-4E2A-BE31-011E2C78CFD4}">
      <dgm:prSet/>
      <dgm:spPr/>
      <dgm:t>
        <a:bodyPr/>
        <a:lstStyle/>
        <a:p>
          <a:r>
            <a:rPr lang="en-US" dirty="0"/>
            <a:t>Wrangling</a:t>
          </a:r>
        </a:p>
      </dgm:t>
    </dgm:pt>
    <dgm:pt modelId="{65A18CF6-4701-4792-81E3-EA9A8DF354F1}" type="parTrans" cxnId="{C7604AEC-ED19-42D3-9033-78E85377FDEA}">
      <dgm:prSet/>
      <dgm:spPr/>
      <dgm:t>
        <a:bodyPr/>
        <a:lstStyle/>
        <a:p>
          <a:endParaRPr lang="en-US"/>
        </a:p>
      </dgm:t>
    </dgm:pt>
    <dgm:pt modelId="{8C466BB8-C854-43A4-8E00-407255EDBEC1}" type="sibTrans" cxnId="{C7604AEC-ED19-42D3-9033-78E85377FDEA}">
      <dgm:prSet/>
      <dgm:spPr/>
      <dgm:t>
        <a:bodyPr/>
        <a:lstStyle/>
        <a:p>
          <a:endParaRPr lang="en-US"/>
        </a:p>
      </dgm:t>
    </dgm:pt>
    <dgm:pt modelId="{5729A1FF-1FA8-4832-9B91-44B93EEBADAF}">
      <dgm:prSet/>
      <dgm:spPr/>
      <dgm:t>
        <a:bodyPr/>
        <a:lstStyle/>
        <a:p>
          <a:r>
            <a:rPr lang="en-US" dirty="0" err="1"/>
            <a:t>Implementierung</a:t>
          </a:r>
          <a:r>
            <a:rPr lang="en-US" dirty="0"/>
            <a:t> DWC</a:t>
          </a:r>
        </a:p>
      </dgm:t>
    </dgm:pt>
    <dgm:pt modelId="{539B2257-6919-4D75-929E-359BCEC75A58}" type="parTrans" cxnId="{3AD353AA-2FCC-4625-B840-5063D3A48EC2}">
      <dgm:prSet/>
      <dgm:spPr/>
      <dgm:t>
        <a:bodyPr/>
        <a:lstStyle/>
        <a:p>
          <a:endParaRPr lang="en-US"/>
        </a:p>
      </dgm:t>
    </dgm:pt>
    <dgm:pt modelId="{38CD0969-E39A-4B59-8B3B-E02D1B900FD7}" type="sibTrans" cxnId="{3AD353AA-2FCC-4625-B840-5063D3A48EC2}">
      <dgm:prSet/>
      <dgm:spPr/>
      <dgm:t>
        <a:bodyPr/>
        <a:lstStyle/>
        <a:p>
          <a:endParaRPr lang="en-US"/>
        </a:p>
      </dgm:t>
    </dgm:pt>
    <dgm:pt modelId="{077FD74D-09C2-4F11-ABC2-6117DD45DCD9}">
      <dgm:prSet/>
      <dgm:spPr/>
      <dgm:t>
        <a:bodyPr/>
        <a:lstStyle/>
        <a:p>
          <a:r>
            <a:rPr lang="en-US" dirty="0" err="1"/>
            <a:t>Datenqualität</a:t>
          </a:r>
          <a:endParaRPr lang="en-US" dirty="0"/>
        </a:p>
      </dgm:t>
    </dgm:pt>
    <dgm:pt modelId="{60BFC05F-4EDB-49C0-90B9-5995B6D01B76}" type="parTrans" cxnId="{6FD27DFE-F8FC-4F88-BD82-B6AC479E117A}">
      <dgm:prSet/>
      <dgm:spPr/>
      <dgm:t>
        <a:bodyPr/>
        <a:lstStyle/>
        <a:p>
          <a:endParaRPr lang="en-US"/>
        </a:p>
      </dgm:t>
    </dgm:pt>
    <dgm:pt modelId="{DBDB580F-6CCF-45D5-8891-B10061613FF3}" type="sibTrans" cxnId="{6FD27DFE-F8FC-4F88-BD82-B6AC479E117A}">
      <dgm:prSet/>
      <dgm:spPr/>
      <dgm:t>
        <a:bodyPr/>
        <a:lstStyle/>
        <a:p>
          <a:endParaRPr lang="en-US"/>
        </a:p>
      </dgm:t>
    </dgm:pt>
    <dgm:pt modelId="{36DFAF71-764C-4715-835A-AC4D266818E0}">
      <dgm:prSet/>
      <dgm:spPr/>
      <dgm:t>
        <a:bodyPr/>
        <a:lstStyle/>
        <a:p>
          <a:r>
            <a:rPr lang="en-US" dirty="0" err="1"/>
            <a:t>Transformationen</a:t>
          </a:r>
          <a:endParaRPr lang="en-US" dirty="0"/>
        </a:p>
      </dgm:t>
    </dgm:pt>
    <dgm:pt modelId="{E6EA5EF7-A44C-4D44-83BD-51BE1E3F4F77}" type="parTrans" cxnId="{EB4DEA83-402F-4E00-BE42-47AA27FAF8D1}">
      <dgm:prSet/>
      <dgm:spPr/>
      <dgm:t>
        <a:bodyPr/>
        <a:lstStyle/>
        <a:p>
          <a:endParaRPr lang="en-US"/>
        </a:p>
      </dgm:t>
    </dgm:pt>
    <dgm:pt modelId="{07462D45-FC9E-43FB-B03C-00F33351E9D5}" type="sibTrans" cxnId="{EB4DEA83-402F-4E00-BE42-47AA27FAF8D1}">
      <dgm:prSet/>
      <dgm:spPr/>
      <dgm:t>
        <a:bodyPr/>
        <a:lstStyle/>
        <a:p>
          <a:endParaRPr lang="en-US"/>
        </a:p>
      </dgm:t>
    </dgm:pt>
    <dgm:pt modelId="{34ECE0B7-A08D-4925-AC48-BC00972BCDD3}">
      <dgm:prSet/>
      <dgm:spPr/>
      <dgm:t>
        <a:bodyPr/>
        <a:lstStyle/>
        <a:p>
          <a:r>
            <a:rPr lang="en-US" dirty="0"/>
            <a:t>Stories in SAC</a:t>
          </a:r>
        </a:p>
      </dgm:t>
    </dgm:pt>
    <dgm:pt modelId="{EF7D081E-C722-4091-B7C6-F407B3611264}" type="parTrans" cxnId="{007D00B0-4F3B-45B5-8EF5-4F09205B60D6}">
      <dgm:prSet/>
      <dgm:spPr/>
      <dgm:t>
        <a:bodyPr/>
        <a:lstStyle/>
        <a:p>
          <a:endParaRPr lang="en-US"/>
        </a:p>
      </dgm:t>
    </dgm:pt>
    <dgm:pt modelId="{D3F8BC8C-7EFD-4903-B97C-6DE76570AF23}" type="sibTrans" cxnId="{007D00B0-4F3B-45B5-8EF5-4F09205B60D6}">
      <dgm:prSet/>
      <dgm:spPr/>
      <dgm:t>
        <a:bodyPr/>
        <a:lstStyle/>
        <a:p>
          <a:endParaRPr lang="en-US"/>
        </a:p>
      </dgm:t>
    </dgm:pt>
    <dgm:pt modelId="{4FB307FF-F82B-4E7A-B5B5-9B916B93C2BA}">
      <dgm:prSet/>
      <dgm:spPr/>
      <dgm:t>
        <a:bodyPr/>
        <a:lstStyle/>
        <a:p>
          <a:r>
            <a:rPr lang="en-US" dirty="0" err="1"/>
            <a:t>Modelle</a:t>
          </a:r>
          <a:endParaRPr lang="en-US" dirty="0"/>
        </a:p>
      </dgm:t>
    </dgm:pt>
    <dgm:pt modelId="{D6ED5491-F7AD-4732-8080-EA5FA51F1CB8}" type="parTrans" cxnId="{7EC1DEF5-35DC-4DD9-94EB-B09130AC27DF}">
      <dgm:prSet/>
      <dgm:spPr/>
      <dgm:t>
        <a:bodyPr/>
        <a:lstStyle/>
        <a:p>
          <a:endParaRPr lang="en-US"/>
        </a:p>
      </dgm:t>
    </dgm:pt>
    <dgm:pt modelId="{B7D3CA42-FEBE-49B8-AD54-26C953508DC2}" type="sibTrans" cxnId="{7EC1DEF5-35DC-4DD9-94EB-B09130AC27DF}">
      <dgm:prSet/>
      <dgm:spPr/>
      <dgm:t>
        <a:bodyPr/>
        <a:lstStyle/>
        <a:p>
          <a:endParaRPr lang="en-US"/>
        </a:p>
      </dgm:t>
    </dgm:pt>
    <dgm:pt modelId="{B331D674-071C-43DD-905E-38AAEFC35050}">
      <dgm:prSet/>
      <dgm:spPr/>
      <dgm:t>
        <a:bodyPr/>
        <a:lstStyle/>
        <a:p>
          <a:r>
            <a:rPr lang="en-US" dirty="0" err="1"/>
            <a:t>Logisches</a:t>
          </a:r>
          <a:r>
            <a:rPr lang="en-US" dirty="0"/>
            <a:t> Modell</a:t>
          </a:r>
        </a:p>
      </dgm:t>
    </dgm:pt>
    <dgm:pt modelId="{BCDB84F4-364C-4103-AF78-BCEC60A31598}" type="parTrans" cxnId="{84A9BF52-ED47-4714-BE64-B0AA7F16EFF2}">
      <dgm:prSet/>
      <dgm:spPr/>
      <dgm:t>
        <a:bodyPr/>
        <a:lstStyle/>
        <a:p>
          <a:endParaRPr lang="en-US"/>
        </a:p>
      </dgm:t>
    </dgm:pt>
    <dgm:pt modelId="{647E35DA-802A-408D-B525-895CC12CD2E7}" type="sibTrans" cxnId="{84A9BF52-ED47-4714-BE64-B0AA7F16EFF2}">
      <dgm:prSet/>
      <dgm:spPr/>
      <dgm:t>
        <a:bodyPr/>
        <a:lstStyle/>
        <a:p>
          <a:endParaRPr lang="en-US"/>
        </a:p>
      </dgm:t>
    </dgm:pt>
    <dgm:pt modelId="{F02762C5-8D77-4C0F-BF64-AC68FA2C6574}">
      <dgm:prSet/>
      <dgm:spPr/>
      <dgm:t>
        <a:bodyPr/>
        <a:lstStyle/>
        <a:p>
          <a:r>
            <a:rPr lang="en-US" dirty="0"/>
            <a:t>E/R Modell</a:t>
          </a:r>
        </a:p>
      </dgm:t>
    </dgm:pt>
    <dgm:pt modelId="{E339DA0C-A5C8-419F-AC32-031A8D74186A}" type="parTrans" cxnId="{634F3B47-65C1-4654-8929-F908CC5D4211}">
      <dgm:prSet/>
      <dgm:spPr/>
      <dgm:t>
        <a:bodyPr/>
        <a:lstStyle/>
        <a:p>
          <a:endParaRPr lang="en-US"/>
        </a:p>
      </dgm:t>
    </dgm:pt>
    <dgm:pt modelId="{8F70EF07-50BA-4AAB-84C3-4C72C9255B14}" type="sibTrans" cxnId="{634F3B47-65C1-4654-8929-F908CC5D4211}">
      <dgm:prSet/>
      <dgm:spPr/>
      <dgm:t>
        <a:bodyPr/>
        <a:lstStyle/>
        <a:p>
          <a:endParaRPr lang="en-US"/>
        </a:p>
      </dgm:t>
    </dgm:pt>
    <dgm:pt modelId="{8AEE0408-6C81-4CCA-89B1-01ACE996578A}">
      <dgm:prSet/>
      <dgm:spPr/>
      <dgm:t>
        <a:bodyPr/>
        <a:lstStyle/>
        <a:p>
          <a:r>
            <a:rPr lang="de-DE" dirty="0"/>
            <a:t>Fahrer und Hersteller</a:t>
          </a:r>
          <a:endParaRPr lang="en-US" dirty="0"/>
        </a:p>
      </dgm:t>
    </dgm:pt>
    <dgm:pt modelId="{0AB5A27E-1E0B-41EC-8E66-C4BB9255FEF0}" type="parTrans" cxnId="{E7AF47D3-D5E4-40F3-8D59-4DFB49703AC6}">
      <dgm:prSet/>
      <dgm:spPr/>
      <dgm:t>
        <a:bodyPr/>
        <a:lstStyle/>
        <a:p>
          <a:endParaRPr lang="en-US"/>
        </a:p>
      </dgm:t>
    </dgm:pt>
    <dgm:pt modelId="{AF2B1A08-F99B-45F1-9FF7-8721D538F9E7}" type="sibTrans" cxnId="{E7AF47D3-D5E4-40F3-8D59-4DFB49703AC6}">
      <dgm:prSet/>
      <dgm:spPr/>
      <dgm:t>
        <a:bodyPr/>
        <a:lstStyle/>
        <a:p>
          <a:endParaRPr lang="en-US"/>
        </a:p>
      </dgm:t>
    </dgm:pt>
    <dgm:pt modelId="{0FC29D1C-C58B-4546-A7A8-BA5EB0ACBBC0}">
      <dgm:prSet/>
      <dgm:spPr/>
      <dgm:t>
        <a:bodyPr/>
        <a:lstStyle/>
        <a:p>
          <a:r>
            <a:rPr lang="de-DE" dirty="0"/>
            <a:t>Statusauswertung</a:t>
          </a:r>
          <a:endParaRPr lang="en-US" dirty="0"/>
        </a:p>
      </dgm:t>
    </dgm:pt>
    <dgm:pt modelId="{A9CC2A61-E2E6-4045-8DB5-562E6F66E4CD}" type="parTrans" cxnId="{8CB20D9E-17E9-4259-8933-6766C64F5FB2}">
      <dgm:prSet/>
      <dgm:spPr/>
      <dgm:t>
        <a:bodyPr/>
        <a:lstStyle/>
        <a:p>
          <a:endParaRPr lang="en-US"/>
        </a:p>
      </dgm:t>
    </dgm:pt>
    <dgm:pt modelId="{DE004CA3-8489-40F7-BFC9-30BB16BB7F3D}" type="sibTrans" cxnId="{8CB20D9E-17E9-4259-8933-6766C64F5FB2}">
      <dgm:prSet/>
      <dgm:spPr/>
      <dgm:t>
        <a:bodyPr/>
        <a:lstStyle/>
        <a:p>
          <a:endParaRPr lang="en-US"/>
        </a:p>
      </dgm:t>
    </dgm:pt>
    <dgm:pt modelId="{B6FB829B-1C8E-40BE-8840-6599A9D5027D}">
      <dgm:prSet/>
      <dgm:spPr/>
      <dgm:t>
        <a:bodyPr/>
        <a:lstStyle/>
        <a:p>
          <a:r>
            <a:rPr lang="de-DE" dirty="0"/>
            <a:t>Zusätzliche Fahrdaten</a:t>
          </a:r>
          <a:endParaRPr lang="en-US" dirty="0"/>
        </a:p>
      </dgm:t>
    </dgm:pt>
    <dgm:pt modelId="{321D24F3-CDD5-4430-BD78-701AB994A30D}" type="parTrans" cxnId="{943D5540-C0A2-48E4-ACA2-B4007AE38D43}">
      <dgm:prSet/>
      <dgm:spPr/>
      <dgm:t>
        <a:bodyPr/>
        <a:lstStyle/>
        <a:p>
          <a:endParaRPr lang="en-US"/>
        </a:p>
      </dgm:t>
    </dgm:pt>
    <dgm:pt modelId="{BE8C5B32-A99E-427C-A4D3-D4E999B0FFEA}" type="sibTrans" cxnId="{943D5540-C0A2-48E4-ACA2-B4007AE38D43}">
      <dgm:prSet/>
      <dgm:spPr/>
      <dgm:t>
        <a:bodyPr/>
        <a:lstStyle/>
        <a:p>
          <a:endParaRPr lang="en-US"/>
        </a:p>
      </dgm:t>
    </dgm:pt>
    <dgm:pt modelId="{B57DFD4D-D62D-48CE-9D0F-604010CF0C60}">
      <dgm:prSet/>
      <dgm:spPr/>
      <dgm:t>
        <a:bodyPr/>
        <a:lstStyle/>
        <a:p>
          <a:r>
            <a:rPr lang="de-DE" dirty="0"/>
            <a:t>Fazit</a:t>
          </a:r>
          <a:endParaRPr lang="en-US" dirty="0"/>
        </a:p>
      </dgm:t>
    </dgm:pt>
    <dgm:pt modelId="{A836E1C3-7DBC-4B35-A3AF-59BA61037C56}" type="parTrans" cxnId="{51EC920A-34BC-43E3-A76D-54B2B9D0B031}">
      <dgm:prSet/>
      <dgm:spPr/>
      <dgm:t>
        <a:bodyPr/>
        <a:lstStyle/>
        <a:p>
          <a:endParaRPr lang="en-US"/>
        </a:p>
      </dgm:t>
    </dgm:pt>
    <dgm:pt modelId="{488A960C-8AFD-4664-ACBA-0B246658B957}" type="sibTrans" cxnId="{51EC920A-34BC-43E3-A76D-54B2B9D0B031}">
      <dgm:prSet/>
      <dgm:spPr/>
      <dgm:t>
        <a:bodyPr/>
        <a:lstStyle/>
        <a:p>
          <a:endParaRPr lang="en-US"/>
        </a:p>
      </dgm:t>
    </dgm:pt>
    <dgm:pt modelId="{0259A920-451D-44F5-B796-B49F17E38D87}">
      <dgm:prSet/>
      <dgm:spPr/>
      <dgm:t>
        <a:bodyPr/>
        <a:lstStyle/>
        <a:p>
          <a:r>
            <a:rPr lang="en-US" dirty="0" err="1"/>
            <a:t>Grundlage</a:t>
          </a:r>
          <a:endParaRPr lang="en-US" dirty="0"/>
        </a:p>
      </dgm:t>
    </dgm:pt>
    <dgm:pt modelId="{8E2E767C-0626-4CDD-BF70-154946E2BAA7}" type="parTrans" cxnId="{2718880B-8255-4EF0-83F6-77E79041320E}">
      <dgm:prSet/>
      <dgm:spPr/>
      <dgm:t>
        <a:bodyPr/>
        <a:lstStyle/>
        <a:p>
          <a:endParaRPr lang="en-US"/>
        </a:p>
      </dgm:t>
    </dgm:pt>
    <dgm:pt modelId="{1F5FFDFC-1336-4AA0-898E-295BEC6E7950}" type="sibTrans" cxnId="{2718880B-8255-4EF0-83F6-77E79041320E}">
      <dgm:prSet/>
      <dgm:spPr/>
      <dgm:t>
        <a:bodyPr/>
        <a:lstStyle/>
        <a:p>
          <a:endParaRPr lang="en-US"/>
        </a:p>
      </dgm:t>
    </dgm:pt>
    <dgm:pt modelId="{6420089C-CFC4-4094-B2D0-AF94458806C6}">
      <dgm:prSet/>
      <dgm:spPr/>
      <dgm:t>
        <a:bodyPr/>
        <a:lstStyle/>
        <a:p>
          <a:r>
            <a:rPr lang="en-US" dirty="0" err="1"/>
            <a:t>Dimensionsal</a:t>
          </a:r>
          <a:r>
            <a:rPr lang="en-US" dirty="0"/>
            <a:t> Views</a:t>
          </a:r>
        </a:p>
      </dgm:t>
    </dgm:pt>
    <dgm:pt modelId="{1D420239-2B99-48C4-BAA2-8BB3238638B2}" type="parTrans" cxnId="{033B8EAA-6388-4F97-BBF5-D69159CEDAB7}">
      <dgm:prSet/>
      <dgm:spPr/>
      <dgm:t>
        <a:bodyPr/>
        <a:lstStyle/>
        <a:p>
          <a:endParaRPr lang="en-US"/>
        </a:p>
      </dgm:t>
    </dgm:pt>
    <dgm:pt modelId="{B468B907-C38F-4E89-B737-B4E3CD0EFAAF}" type="sibTrans" cxnId="{033B8EAA-6388-4F97-BBF5-D69159CEDAB7}">
      <dgm:prSet/>
      <dgm:spPr/>
      <dgm:t>
        <a:bodyPr/>
        <a:lstStyle/>
        <a:p>
          <a:endParaRPr lang="en-US"/>
        </a:p>
      </dgm:t>
    </dgm:pt>
    <dgm:pt modelId="{0C0036C5-DF3E-4C0D-9906-C75AD87052BB}">
      <dgm:prSet/>
      <dgm:spPr/>
      <dgm:t>
        <a:bodyPr/>
        <a:lstStyle/>
        <a:p>
          <a:r>
            <a:rPr lang="de-DE" dirty="0"/>
            <a:t>Analytical Views</a:t>
          </a:r>
          <a:endParaRPr lang="en-US" dirty="0"/>
        </a:p>
      </dgm:t>
    </dgm:pt>
    <dgm:pt modelId="{BBD803E0-8C07-4E94-BF26-33980EAB6205}" type="parTrans" cxnId="{F769D21B-3EC2-451F-81FD-1FBA102E0ACF}">
      <dgm:prSet/>
      <dgm:spPr/>
      <dgm:t>
        <a:bodyPr/>
        <a:lstStyle/>
        <a:p>
          <a:endParaRPr lang="en-US"/>
        </a:p>
      </dgm:t>
    </dgm:pt>
    <dgm:pt modelId="{737D066C-712D-400F-8758-A42B72ED2B6F}" type="sibTrans" cxnId="{F769D21B-3EC2-451F-81FD-1FBA102E0ACF}">
      <dgm:prSet/>
      <dgm:spPr/>
      <dgm:t>
        <a:bodyPr/>
        <a:lstStyle/>
        <a:p>
          <a:endParaRPr lang="en-US"/>
        </a:p>
      </dgm:t>
    </dgm:pt>
    <dgm:pt modelId="{0B6636C0-3D56-4456-B5DD-6A049C448040}" type="pres">
      <dgm:prSet presAssocID="{007C7899-CF9E-4155-80CE-633F715D17F8}" presName="linear" presStyleCnt="0">
        <dgm:presLayoutVars>
          <dgm:animLvl val="lvl"/>
          <dgm:resizeHandles val="exact"/>
        </dgm:presLayoutVars>
      </dgm:prSet>
      <dgm:spPr/>
    </dgm:pt>
    <dgm:pt modelId="{AB853637-D1CD-4C9B-AC3B-0EB6B06AFF31}" type="pres">
      <dgm:prSet presAssocID="{5572D91E-0678-403F-A820-426B729C3B28}" presName="parentText" presStyleLbl="node1" presStyleIdx="0" presStyleCnt="5">
        <dgm:presLayoutVars>
          <dgm:chMax val="0"/>
          <dgm:bulletEnabled val="1"/>
        </dgm:presLayoutVars>
      </dgm:prSet>
      <dgm:spPr/>
    </dgm:pt>
    <dgm:pt modelId="{065605F1-2EE0-4D44-B6A6-7C7294D00B9B}" type="pres">
      <dgm:prSet presAssocID="{5572D91E-0678-403F-A820-426B729C3B28}" presName="childText" presStyleLbl="revTx" presStyleIdx="0" presStyleCnt="4">
        <dgm:presLayoutVars>
          <dgm:bulletEnabled val="1"/>
        </dgm:presLayoutVars>
      </dgm:prSet>
      <dgm:spPr/>
    </dgm:pt>
    <dgm:pt modelId="{706FE938-0B73-47CE-8993-59DC1E3A30A8}" type="pres">
      <dgm:prSet presAssocID="{4FB307FF-F82B-4E7A-B5B5-9B916B93C2BA}" presName="parentText" presStyleLbl="node1" presStyleIdx="1" presStyleCnt="5">
        <dgm:presLayoutVars>
          <dgm:chMax val="0"/>
          <dgm:bulletEnabled val="1"/>
        </dgm:presLayoutVars>
      </dgm:prSet>
      <dgm:spPr/>
    </dgm:pt>
    <dgm:pt modelId="{3D79D5D9-4D43-442B-95FA-579C6A9446FE}" type="pres">
      <dgm:prSet presAssocID="{4FB307FF-F82B-4E7A-B5B5-9B916B93C2BA}" presName="childText" presStyleLbl="revTx" presStyleIdx="1" presStyleCnt="4">
        <dgm:presLayoutVars>
          <dgm:bulletEnabled val="1"/>
        </dgm:presLayoutVars>
      </dgm:prSet>
      <dgm:spPr/>
    </dgm:pt>
    <dgm:pt modelId="{DE7414DD-1EC8-48EE-BB55-13654641D677}" type="pres">
      <dgm:prSet presAssocID="{5729A1FF-1FA8-4832-9B91-44B93EEBADAF}" presName="parentText" presStyleLbl="node1" presStyleIdx="2" presStyleCnt="5">
        <dgm:presLayoutVars>
          <dgm:chMax val="0"/>
          <dgm:bulletEnabled val="1"/>
        </dgm:presLayoutVars>
      </dgm:prSet>
      <dgm:spPr/>
    </dgm:pt>
    <dgm:pt modelId="{60E161DC-2AC8-4770-BE04-D11ACE42245C}" type="pres">
      <dgm:prSet presAssocID="{5729A1FF-1FA8-4832-9B91-44B93EEBADAF}" presName="childText" presStyleLbl="revTx" presStyleIdx="2" presStyleCnt="4">
        <dgm:presLayoutVars>
          <dgm:bulletEnabled val="1"/>
        </dgm:presLayoutVars>
      </dgm:prSet>
      <dgm:spPr/>
    </dgm:pt>
    <dgm:pt modelId="{F6350E86-D9EF-4F1F-B9CB-E7890162E252}" type="pres">
      <dgm:prSet presAssocID="{34ECE0B7-A08D-4925-AC48-BC00972BCDD3}" presName="parentText" presStyleLbl="node1" presStyleIdx="3" presStyleCnt="5">
        <dgm:presLayoutVars>
          <dgm:chMax val="0"/>
          <dgm:bulletEnabled val="1"/>
        </dgm:presLayoutVars>
      </dgm:prSet>
      <dgm:spPr/>
    </dgm:pt>
    <dgm:pt modelId="{E21BB1DB-6076-439E-A861-16C1F860BA70}" type="pres">
      <dgm:prSet presAssocID="{34ECE0B7-A08D-4925-AC48-BC00972BCDD3}" presName="childText" presStyleLbl="revTx" presStyleIdx="3" presStyleCnt="4">
        <dgm:presLayoutVars>
          <dgm:bulletEnabled val="1"/>
        </dgm:presLayoutVars>
      </dgm:prSet>
      <dgm:spPr/>
    </dgm:pt>
    <dgm:pt modelId="{FEF78E86-4EF6-470F-B14F-440A59A0E3FD}" type="pres">
      <dgm:prSet presAssocID="{B57DFD4D-D62D-48CE-9D0F-604010CF0C60}" presName="parentText" presStyleLbl="node1" presStyleIdx="4" presStyleCnt="5">
        <dgm:presLayoutVars>
          <dgm:chMax val="0"/>
          <dgm:bulletEnabled val="1"/>
        </dgm:presLayoutVars>
      </dgm:prSet>
      <dgm:spPr/>
    </dgm:pt>
  </dgm:ptLst>
  <dgm:cxnLst>
    <dgm:cxn modelId="{CEADFA02-F4E6-4294-96B5-A1BCBBFF6AF5}" type="presOf" srcId="{34ECE0B7-A08D-4925-AC48-BC00972BCDD3}" destId="{F6350E86-D9EF-4F1F-B9CB-E7890162E252}" srcOrd="0" destOrd="0" presId="urn:microsoft.com/office/officeart/2005/8/layout/vList2"/>
    <dgm:cxn modelId="{51EC920A-34BC-43E3-A76D-54B2B9D0B031}" srcId="{007C7899-CF9E-4155-80CE-633F715D17F8}" destId="{B57DFD4D-D62D-48CE-9D0F-604010CF0C60}" srcOrd="4" destOrd="0" parTransId="{A836E1C3-7DBC-4B35-A3AF-59BA61037C56}" sibTransId="{488A960C-8AFD-4664-ACBA-0B246658B957}"/>
    <dgm:cxn modelId="{2718880B-8255-4EF0-83F6-77E79041320E}" srcId="{5572D91E-0678-403F-A820-426B729C3B28}" destId="{0259A920-451D-44F5-B796-B49F17E38D87}" srcOrd="0" destOrd="0" parTransId="{8E2E767C-0626-4CDD-BF70-154946E2BAA7}" sibTransId="{1F5FFDFC-1336-4AA0-898E-295BEC6E7950}"/>
    <dgm:cxn modelId="{1F660C10-BADA-45AD-9C3B-1E56179879BB}" srcId="{007C7899-CF9E-4155-80CE-633F715D17F8}" destId="{5572D91E-0678-403F-A820-426B729C3B28}" srcOrd="0" destOrd="0" parTransId="{18F7045D-181D-4747-B471-895F65E26298}" sibTransId="{35F2360A-148E-43D1-ABFF-5378C98A3776}"/>
    <dgm:cxn modelId="{F769D21B-3EC2-451F-81FD-1FBA102E0ACF}" srcId="{5729A1FF-1FA8-4832-9B91-44B93EEBADAF}" destId="{0C0036C5-DF3E-4C0D-9906-C75AD87052BB}" srcOrd="3" destOrd="0" parTransId="{BBD803E0-8C07-4E94-BF26-33980EAB6205}" sibTransId="{737D066C-712D-400F-8758-A42B72ED2B6F}"/>
    <dgm:cxn modelId="{DC380C27-C15E-4585-9D84-08DDFDBF8BBA}" type="presOf" srcId="{0FC29D1C-C58B-4546-A7A8-BA5EB0ACBBC0}" destId="{E21BB1DB-6076-439E-A861-16C1F860BA70}" srcOrd="0" destOrd="1" presId="urn:microsoft.com/office/officeart/2005/8/layout/vList2"/>
    <dgm:cxn modelId="{50DAAB2A-8D5E-4501-BD17-84D859688453}" type="presOf" srcId="{510263AC-4EF6-4E2A-BE31-011E2C78CFD4}" destId="{065605F1-2EE0-4D44-B6A6-7C7294D00B9B}" srcOrd="0" destOrd="2" presId="urn:microsoft.com/office/officeart/2005/8/layout/vList2"/>
    <dgm:cxn modelId="{CA5F5E2C-36A5-40C2-9948-6487FC840C2D}" type="presOf" srcId="{5572D91E-0678-403F-A820-426B729C3B28}" destId="{AB853637-D1CD-4C9B-AC3B-0EB6B06AFF31}" srcOrd="0" destOrd="0" presId="urn:microsoft.com/office/officeart/2005/8/layout/vList2"/>
    <dgm:cxn modelId="{943D5540-C0A2-48E4-ACA2-B4007AE38D43}" srcId="{34ECE0B7-A08D-4925-AC48-BC00972BCDD3}" destId="{B6FB829B-1C8E-40BE-8840-6599A9D5027D}" srcOrd="2" destOrd="0" parTransId="{321D24F3-CDD5-4430-BD78-701AB994A30D}" sibTransId="{BE8C5B32-A99E-427C-A4D3-D4E999B0FFEA}"/>
    <dgm:cxn modelId="{634F3B47-65C1-4654-8929-F908CC5D4211}" srcId="{4FB307FF-F82B-4E7A-B5B5-9B916B93C2BA}" destId="{F02762C5-8D77-4C0F-BF64-AC68FA2C6574}" srcOrd="1" destOrd="0" parTransId="{E339DA0C-A5C8-419F-AC32-031A8D74186A}" sibTransId="{8F70EF07-50BA-4AAB-84C3-4C72C9255B14}"/>
    <dgm:cxn modelId="{84A9BF52-ED47-4714-BE64-B0AA7F16EFF2}" srcId="{4FB307FF-F82B-4E7A-B5B5-9B916B93C2BA}" destId="{B331D674-071C-43DD-905E-38AAEFC35050}" srcOrd="0" destOrd="0" parTransId="{BCDB84F4-364C-4103-AF78-BCEC60A31598}" sibTransId="{647E35DA-802A-408D-B525-895CC12CD2E7}"/>
    <dgm:cxn modelId="{03F50482-A156-41D7-9DE4-4C267CEFD9D8}" type="presOf" srcId="{6420089C-CFC4-4094-B2D0-AF94458806C6}" destId="{60E161DC-2AC8-4770-BE04-D11ACE42245C}" srcOrd="0" destOrd="2" presId="urn:microsoft.com/office/officeart/2005/8/layout/vList2"/>
    <dgm:cxn modelId="{2FD35E82-88C7-4EAD-A093-7A2FFC14901F}" type="presOf" srcId="{B57DFD4D-D62D-48CE-9D0F-604010CF0C60}" destId="{FEF78E86-4EF6-470F-B14F-440A59A0E3FD}" srcOrd="0" destOrd="0" presId="urn:microsoft.com/office/officeart/2005/8/layout/vList2"/>
    <dgm:cxn modelId="{EB4DEA83-402F-4E00-BE42-47AA27FAF8D1}" srcId="{5729A1FF-1FA8-4832-9B91-44B93EEBADAF}" destId="{36DFAF71-764C-4715-835A-AC4D266818E0}" srcOrd="1" destOrd="0" parTransId="{E6EA5EF7-A44C-4D44-83BD-51BE1E3F4F77}" sibTransId="{07462D45-FC9E-43FB-B03C-00F33351E9D5}"/>
    <dgm:cxn modelId="{B4C2138E-F5C3-4BFD-B51E-4277E3CD32EE}" type="presOf" srcId="{36DFAF71-764C-4715-835A-AC4D266818E0}" destId="{60E161DC-2AC8-4770-BE04-D11ACE42245C}" srcOrd="0" destOrd="1" presId="urn:microsoft.com/office/officeart/2005/8/layout/vList2"/>
    <dgm:cxn modelId="{8CB20D9E-17E9-4259-8933-6766C64F5FB2}" srcId="{34ECE0B7-A08D-4925-AC48-BC00972BCDD3}" destId="{0FC29D1C-C58B-4546-A7A8-BA5EB0ACBBC0}" srcOrd="1" destOrd="0" parTransId="{A9CC2A61-E2E6-4045-8DB5-562E6F66E4CD}" sibTransId="{DE004CA3-8489-40F7-BFC9-30BB16BB7F3D}"/>
    <dgm:cxn modelId="{D283439F-B1BB-4055-A79A-311528CDFBDF}" type="presOf" srcId="{007C7899-CF9E-4155-80CE-633F715D17F8}" destId="{0B6636C0-3D56-4456-B5DD-6A049C448040}" srcOrd="0" destOrd="0" presId="urn:microsoft.com/office/officeart/2005/8/layout/vList2"/>
    <dgm:cxn modelId="{E8855CA6-AFF7-47AF-A9A3-4FDFBCF264CB}" type="presOf" srcId="{4FB307FF-F82B-4E7A-B5B5-9B916B93C2BA}" destId="{706FE938-0B73-47CE-8993-59DC1E3A30A8}" srcOrd="0" destOrd="0" presId="urn:microsoft.com/office/officeart/2005/8/layout/vList2"/>
    <dgm:cxn modelId="{3AD353AA-2FCC-4625-B840-5063D3A48EC2}" srcId="{007C7899-CF9E-4155-80CE-633F715D17F8}" destId="{5729A1FF-1FA8-4832-9B91-44B93EEBADAF}" srcOrd="2" destOrd="0" parTransId="{539B2257-6919-4D75-929E-359BCEC75A58}" sibTransId="{38CD0969-E39A-4B59-8B3B-E02D1B900FD7}"/>
    <dgm:cxn modelId="{033B8EAA-6388-4F97-BBF5-D69159CEDAB7}" srcId="{5729A1FF-1FA8-4832-9B91-44B93EEBADAF}" destId="{6420089C-CFC4-4094-B2D0-AF94458806C6}" srcOrd="2" destOrd="0" parTransId="{1D420239-2B99-48C4-BAA2-8BB3238638B2}" sibTransId="{B468B907-C38F-4E89-B737-B4E3CD0EFAAF}"/>
    <dgm:cxn modelId="{86B4C6AB-A3DD-41B6-9896-4B9C833897D2}" type="presOf" srcId="{5729A1FF-1FA8-4832-9B91-44B93EEBADAF}" destId="{DE7414DD-1EC8-48EE-BB55-13654641D677}" srcOrd="0" destOrd="0" presId="urn:microsoft.com/office/officeart/2005/8/layout/vList2"/>
    <dgm:cxn modelId="{55ECBCAD-E53D-4BDA-8780-98438DD274E9}" type="presOf" srcId="{8AEE0408-6C81-4CCA-89B1-01ACE996578A}" destId="{E21BB1DB-6076-439E-A861-16C1F860BA70}" srcOrd="0" destOrd="0" presId="urn:microsoft.com/office/officeart/2005/8/layout/vList2"/>
    <dgm:cxn modelId="{007D00B0-4F3B-45B5-8EF5-4F09205B60D6}" srcId="{007C7899-CF9E-4155-80CE-633F715D17F8}" destId="{34ECE0B7-A08D-4925-AC48-BC00972BCDD3}" srcOrd="3" destOrd="0" parTransId="{EF7D081E-C722-4091-B7C6-F407B3611264}" sibTransId="{D3F8BC8C-7EFD-4903-B97C-6DE76570AF23}"/>
    <dgm:cxn modelId="{054303BA-B41F-4C0B-A604-C2A8AA545EC8}" type="presOf" srcId="{0259A920-451D-44F5-B796-B49F17E38D87}" destId="{065605F1-2EE0-4D44-B6A6-7C7294D00B9B}" srcOrd="0" destOrd="0" presId="urn:microsoft.com/office/officeart/2005/8/layout/vList2"/>
    <dgm:cxn modelId="{60E687BB-B607-4B3D-971E-44347EF42FE5}" type="presOf" srcId="{8E333811-3449-403E-B257-1AFAA9370F59}" destId="{065605F1-2EE0-4D44-B6A6-7C7294D00B9B}" srcOrd="0" destOrd="1" presId="urn:microsoft.com/office/officeart/2005/8/layout/vList2"/>
    <dgm:cxn modelId="{E7AF47D3-D5E4-40F3-8D59-4DFB49703AC6}" srcId="{34ECE0B7-A08D-4925-AC48-BC00972BCDD3}" destId="{8AEE0408-6C81-4CCA-89B1-01ACE996578A}" srcOrd="0" destOrd="0" parTransId="{0AB5A27E-1E0B-41EC-8E66-C4BB9255FEF0}" sibTransId="{AF2B1A08-F99B-45F1-9FF7-8721D538F9E7}"/>
    <dgm:cxn modelId="{F755B2E0-CEC0-4747-A713-724195CF5880}" srcId="{5572D91E-0678-403F-A820-426B729C3B28}" destId="{8E333811-3449-403E-B257-1AFAA9370F59}" srcOrd="1" destOrd="0" parTransId="{231F5BA6-399C-4BC7-B5EE-26CDC69E0F4A}" sibTransId="{8E81BC3D-A1DD-46C8-86CD-79B854982CC2}"/>
    <dgm:cxn modelId="{241B26E1-E737-4D8F-B6EF-F1EC124EF8C5}" type="presOf" srcId="{F02762C5-8D77-4C0F-BF64-AC68FA2C6574}" destId="{3D79D5D9-4D43-442B-95FA-579C6A9446FE}" srcOrd="0" destOrd="1" presId="urn:microsoft.com/office/officeart/2005/8/layout/vList2"/>
    <dgm:cxn modelId="{C7604AEC-ED19-42D3-9033-78E85377FDEA}" srcId="{5572D91E-0678-403F-A820-426B729C3B28}" destId="{510263AC-4EF6-4E2A-BE31-011E2C78CFD4}" srcOrd="2" destOrd="0" parTransId="{65A18CF6-4701-4792-81E3-EA9A8DF354F1}" sibTransId="{8C466BB8-C854-43A4-8E00-407255EDBEC1}"/>
    <dgm:cxn modelId="{FB2299EC-D6AF-4FB9-9393-B1C8D918E251}" type="presOf" srcId="{0C0036C5-DF3E-4C0D-9906-C75AD87052BB}" destId="{60E161DC-2AC8-4770-BE04-D11ACE42245C}" srcOrd="0" destOrd="3" presId="urn:microsoft.com/office/officeart/2005/8/layout/vList2"/>
    <dgm:cxn modelId="{088AC8EE-9193-4FDD-8B60-BC99E23C4E19}" type="presOf" srcId="{077FD74D-09C2-4F11-ABC2-6117DD45DCD9}" destId="{60E161DC-2AC8-4770-BE04-D11ACE42245C}" srcOrd="0" destOrd="0" presId="urn:microsoft.com/office/officeart/2005/8/layout/vList2"/>
    <dgm:cxn modelId="{7EC1DEF5-35DC-4DD9-94EB-B09130AC27DF}" srcId="{007C7899-CF9E-4155-80CE-633F715D17F8}" destId="{4FB307FF-F82B-4E7A-B5B5-9B916B93C2BA}" srcOrd="1" destOrd="0" parTransId="{D6ED5491-F7AD-4732-8080-EA5FA51F1CB8}" sibTransId="{B7D3CA42-FEBE-49B8-AD54-26C953508DC2}"/>
    <dgm:cxn modelId="{FC35DCFB-49AE-4C0C-9078-910639140042}" type="presOf" srcId="{B331D674-071C-43DD-905E-38AAEFC35050}" destId="{3D79D5D9-4D43-442B-95FA-579C6A9446FE}" srcOrd="0" destOrd="0" presId="urn:microsoft.com/office/officeart/2005/8/layout/vList2"/>
    <dgm:cxn modelId="{1E4E20FC-7DC2-4401-93B8-6ABFED89F5AB}" type="presOf" srcId="{B6FB829B-1C8E-40BE-8840-6599A9D5027D}" destId="{E21BB1DB-6076-439E-A861-16C1F860BA70}" srcOrd="0" destOrd="2" presId="urn:microsoft.com/office/officeart/2005/8/layout/vList2"/>
    <dgm:cxn modelId="{6FD27DFE-F8FC-4F88-BD82-B6AC479E117A}" srcId="{5729A1FF-1FA8-4832-9B91-44B93EEBADAF}" destId="{077FD74D-09C2-4F11-ABC2-6117DD45DCD9}" srcOrd="0" destOrd="0" parTransId="{60BFC05F-4EDB-49C0-90B9-5995B6D01B76}" sibTransId="{DBDB580F-6CCF-45D5-8891-B10061613FF3}"/>
    <dgm:cxn modelId="{29322265-BF3E-4957-A761-688E3218CBF8}" type="presParOf" srcId="{0B6636C0-3D56-4456-B5DD-6A049C448040}" destId="{AB853637-D1CD-4C9B-AC3B-0EB6B06AFF31}" srcOrd="0" destOrd="0" presId="urn:microsoft.com/office/officeart/2005/8/layout/vList2"/>
    <dgm:cxn modelId="{EF17CB3E-18E8-4EB8-B8B2-AE9849BACBBF}" type="presParOf" srcId="{0B6636C0-3D56-4456-B5DD-6A049C448040}" destId="{065605F1-2EE0-4D44-B6A6-7C7294D00B9B}" srcOrd="1" destOrd="0" presId="urn:microsoft.com/office/officeart/2005/8/layout/vList2"/>
    <dgm:cxn modelId="{B70E0C4F-C520-4522-8311-6F2025F63C5D}" type="presParOf" srcId="{0B6636C0-3D56-4456-B5DD-6A049C448040}" destId="{706FE938-0B73-47CE-8993-59DC1E3A30A8}" srcOrd="2" destOrd="0" presId="urn:microsoft.com/office/officeart/2005/8/layout/vList2"/>
    <dgm:cxn modelId="{427F59E5-671F-40F4-98FD-08E3828E5E8F}" type="presParOf" srcId="{0B6636C0-3D56-4456-B5DD-6A049C448040}" destId="{3D79D5D9-4D43-442B-95FA-579C6A9446FE}" srcOrd="3" destOrd="0" presId="urn:microsoft.com/office/officeart/2005/8/layout/vList2"/>
    <dgm:cxn modelId="{82EA6918-E28C-4ADB-9405-2A1053DF70DD}" type="presParOf" srcId="{0B6636C0-3D56-4456-B5DD-6A049C448040}" destId="{DE7414DD-1EC8-48EE-BB55-13654641D677}" srcOrd="4" destOrd="0" presId="urn:microsoft.com/office/officeart/2005/8/layout/vList2"/>
    <dgm:cxn modelId="{271E232A-AD26-4ED3-931A-E1DDB3AE7766}" type="presParOf" srcId="{0B6636C0-3D56-4456-B5DD-6A049C448040}" destId="{60E161DC-2AC8-4770-BE04-D11ACE42245C}" srcOrd="5" destOrd="0" presId="urn:microsoft.com/office/officeart/2005/8/layout/vList2"/>
    <dgm:cxn modelId="{3375336F-E452-493B-A48F-1540436F5F7E}" type="presParOf" srcId="{0B6636C0-3D56-4456-B5DD-6A049C448040}" destId="{F6350E86-D9EF-4F1F-B9CB-E7890162E252}" srcOrd="6" destOrd="0" presId="urn:microsoft.com/office/officeart/2005/8/layout/vList2"/>
    <dgm:cxn modelId="{F878BE4A-8D63-44AD-936C-064DB1ECACEF}" type="presParOf" srcId="{0B6636C0-3D56-4456-B5DD-6A049C448040}" destId="{E21BB1DB-6076-439E-A861-16C1F860BA70}" srcOrd="7" destOrd="0" presId="urn:microsoft.com/office/officeart/2005/8/layout/vList2"/>
    <dgm:cxn modelId="{7358CE1E-C127-4604-8705-A7B1E6ABCE2E}" type="presParOf" srcId="{0B6636C0-3D56-4456-B5DD-6A049C448040}" destId="{FEF78E86-4EF6-470F-B14F-440A59A0E3F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3637-D1CD-4C9B-AC3B-0EB6B06AFF31}">
      <dsp:nvSpPr>
        <dsp:cNvPr id="0" name=""/>
        <dsp:cNvSpPr/>
      </dsp:nvSpPr>
      <dsp:spPr>
        <a:xfrm>
          <a:off x="0" y="87102"/>
          <a:ext cx="6245265"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Daten</a:t>
          </a:r>
        </a:p>
      </dsp:txBody>
      <dsp:txXfrm>
        <a:off x="22246" y="109348"/>
        <a:ext cx="6200773" cy="411223"/>
      </dsp:txXfrm>
    </dsp:sp>
    <dsp:sp modelId="{065605F1-2EE0-4D44-B6A6-7C7294D00B9B}">
      <dsp:nvSpPr>
        <dsp:cNvPr id="0" name=""/>
        <dsp:cNvSpPr/>
      </dsp:nvSpPr>
      <dsp:spPr>
        <a:xfrm>
          <a:off x="0" y="542817"/>
          <a:ext cx="624526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Grundlage</a:t>
          </a:r>
          <a:endParaRPr lang="en-US" sz="1500" kern="1200" dirty="0"/>
        </a:p>
        <a:p>
          <a:pPr marL="114300" lvl="1" indent="-114300" algn="l" defTabSz="666750">
            <a:lnSpc>
              <a:spcPct val="90000"/>
            </a:lnSpc>
            <a:spcBef>
              <a:spcPct val="0"/>
            </a:spcBef>
            <a:spcAft>
              <a:spcPct val="20000"/>
            </a:spcAft>
            <a:buChar char="•"/>
          </a:pPr>
          <a:r>
            <a:rPr lang="en-US" sz="1500" kern="1200" dirty="0"/>
            <a:t>Exploration</a:t>
          </a:r>
        </a:p>
        <a:p>
          <a:pPr marL="114300" lvl="1" indent="-114300" algn="l" defTabSz="666750">
            <a:lnSpc>
              <a:spcPct val="90000"/>
            </a:lnSpc>
            <a:spcBef>
              <a:spcPct val="0"/>
            </a:spcBef>
            <a:spcAft>
              <a:spcPct val="20000"/>
            </a:spcAft>
            <a:buChar char="•"/>
          </a:pPr>
          <a:r>
            <a:rPr lang="en-US" sz="1500" kern="1200" dirty="0"/>
            <a:t>Wrangling</a:t>
          </a:r>
        </a:p>
      </dsp:txBody>
      <dsp:txXfrm>
        <a:off x="0" y="542817"/>
        <a:ext cx="6245265" cy="786599"/>
      </dsp:txXfrm>
    </dsp:sp>
    <dsp:sp modelId="{706FE938-0B73-47CE-8993-59DC1E3A30A8}">
      <dsp:nvSpPr>
        <dsp:cNvPr id="0" name=""/>
        <dsp:cNvSpPr/>
      </dsp:nvSpPr>
      <dsp:spPr>
        <a:xfrm>
          <a:off x="0" y="1329417"/>
          <a:ext cx="6245265" cy="45571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Modelle</a:t>
          </a:r>
          <a:endParaRPr lang="en-US" sz="1900" kern="1200" dirty="0"/>
        </a:p>
      </dsp:txBody>
      <dsp:txXfrm>
        <a:off x="22246" y="1351663"/>
        <a:ext cx="6200773" cy="411223"/>
      </dsp:txXfrm>
    </dsp:sp>
    <dsp:sp modelId="{3D79D5D9-4D43-442B-95FA-579C6A9446FE}">
      <dsp:nvSpPr>
        <dsp:cNvPr id="0" name=""/>
        <dsp:cNvSpPr/>
      </dsp:nvSpPr>
      <dsp:spPr>
        <a:xfrm>
          <a:off x="0" y="1785132"/>
          <a:ext cx="6245265"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Logisches</a:t>
          </a:r>
          <a:r>
            <a:rPr lang="en-US" sz="1500" kern="1200" dirty="0"/>
            <a:t> Modell</a:t>
          </a:r>
        </a:p>
        <a:p>
          <a:pPr marL="114300" lvl="1" indent="-114300" algn="l" defTabSz="666750">
            <a:lnSpc>
              <a:spcPct val="90000"/>
            </a:lnSpc>
            <a:spcBef>
              <a:spcPct val="0"/>
            </a:spcBef>
            <a:spcAft>
              <a:spcPct val="20000"/>
            </a:spcAft>
            <a:buChar char="•"/>
          </a:pPr>
          <a:r>
            <a:rPr lang="en-US" sz="1500" kern="1200" dirty="0"/>
            <a:t>E/R Modell</a:t>
          </a:r>
        </a:p>
      </dsp:txBody>
      <dsp:txXfrm>
        <a:off x="0" y="1785132"/>
        <a:ext cx="6245265" cy="521122"/>
      </dsp:txXfrm>
    </dsp:sp>
    <dsp:sp modelId="{DE7414DD-1EC8-48EE-BB55-13654641D677}">
      <dsp:nvSpPr>
        <dsp:cNvPr id="0" name=""/>
        <dsp:cNvSpPr/>
      </dsp:nvSpPr>
      <dsp:spPr>
        <a:xfrm>
          <a:off x="0" y="2306254"/>
          <a:ext cx="6245265"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Implementierung</a:t>
          </a:r>
          <a:r>
            <a:rPr lang="en-US" sz="1900" kern="1200" dirty="0"/>
            <a:t> DWC</a:t>
          </a:r>
        </a:p>
      </dsp:txBody>
      <dsp:txXfrm>
        <a:off x="22246" y="2328500"/>
        <a:ext cx="6200773" cy="411223"/>
      </dsp:txXfrm>
    </dsp:sp>
    <dsp:sp modelId="{60E161DC-2AC8-4770-BE04-D11ACE42245C}">
      <dsp:nvSpPr>
        <dsp:cNvPr id="0" name=""/>
        <dsp:cNvSpPr/>
      </dsp:nvSpPr>
      <dsp:spPr>
        <a:xfrm>
          <a:off x="0" y="2761969"/>
          <a:ext cx="624526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Datenqualität</a:t>
          </a:r>
          <a:endParaRPr lang="en-US" sz="1500" kern="1200" dirty="0"/>
        </a:p>
        <a:p>
          <a:pPr marL="114300" lvl="1" indent="-114300" algn="l" defTabSz="666750">
            <a:lnSpc>
              <a:spcPct val="90000"/>
            </a:lnSpc>
            <a:spcBef>
              <a:spcPct val="0"/>
            </a:spcBef>
            <a:spcAft>
              <a:spcPct val="20000"/>
            </a:spcAft>
            <a:buChar char="•"/>
          </a:pPr>
          <a:r>
            <a:rPr lang="en-US" sz="1500" kern="1200" dirty="0" err="1"/>
            <a:t>Transformationen</a:t>
          </a:r>
          <a:endParaRPr lang="en-US" sz="1500" kern="1200" dirty="0"/>
        </a:p>
        <a:p>
          <a:pPr marL="114300" lvl="1" indent="-114300" algn="l" defTabSz="666750">
            <a:lnSpc>
              <a:spcPct val="90000"/>
            </a:lnSpc>
            <a:spcBef>
              <a:spcPct val="0"/>
            </a:spcBef>
            <a:spcAft>
              <a:spcPct val="20000"/>
            </a:spcAft>
            <a:buChar char="•"/>
          </a:pPr>
          <a:r>
            <a:rPr lang="en-US" sz="1500" kern="1200" dirty="0" err="1"/>
            <a:t>Dimensionsal</a:t>
          </a:r>
          <a:r>
            <a:rPr lang="en-US" sz="1500" kern="1200" dirty="0"/>
            <a:t> Views</a:t>
          </a:r>
        </a:p>
        <a:p>
          <a:pPr marL="114300" lvl="1" indent="-114300" algn="l" defTabSz="666750">
            <a:lnSpc>
              <a:spcPct val="90000"/>
            </a:lnSpc>
            <a:spcBef>
              <a:spcPct val="0"/>
            </a:spcBef>
            <a:spcAft>
              <a:spcPct val="20000"/>
            </a:spcAft>
            <a:buChar char="•"/>
          </a:pPr>
          <a:r>
            <a:rPr lang="de-DE" sz="1500" kern="1200" dirty="0"/>
            <a:t>Analytical Views</a:t>
          </a:r>
          <a:endParaRPr lang="en-US" sz="1500" kern="1200" dirty="0"/>
        </a:p>
      </dsp:txBody>
      <dsp:txXfrm>
        <a:off x="0" y="2761969"/>
        <a:ext cx="6245265" cy="1042245"/>
      </dsp:txXfrm>
    </dsp:sp>
    <dsp:sp modelId="{F6350E86-D9EF-4F1F-B9CB-E7890162E252}">
      <dsp:nvSpPr>
        <dsp:cNvPr id="0" name=""/>
        <dsp:cNvSpPr/>
      </dsp:nvSpPr>
      <dsp:spPr>
        <a:xfrm>
          <a:off x="0" y="3804214"/>
          <a:ext cx="6245265" cy="45571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Stories in SAC</a:t>
          </a:r>
        </a:p>
      </dsp:txBody>
      <dsp:txXfrm>
        <a:off x="22246" y="3826460"/>
        <a:ext cx="6200773" cy="411223"/>
      </dsp:txXfrm>
    </dsp:sp>
    <dsp:sp modelId="{E21BB1DB-6076-439E-A861-16C1F860BA70}">
      <dsp:nvSpPr>
        <dsp:cNvPr id="0" name=""/>
        <dsp:cNvSpPr/>
      </dsp:nvSpPr>
      <dsp:spPr>
        <a:xfrm>
          <a:off x="0" y="4259929"/>
          <a:ext cx="624526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e-DE" sz="1500" kern="1200" dirty="0"/>
            <a:t>Fahrer und Hersteller</a:t>
          </a:r>
          <a:endParaRPr lang="en-US" sz="1500" kern="1200" dirty="0"/>
        </a:p>
        <a:p>
          <a:pPr marL="114300" lvl="1" indent="-114300" algn="l" defTabSz="666750">
            <a:lnSpc>
              <a:spcPct val="90000"/>
            </a:lnSpc>
            <a:spcBef>
              <a:spcPct val="0"/>
            </a:spcBef>
            <a:spcAft>
              <a:spcPct val="20000"/>
            </a:spcAft>
            <a:buChar char="•"/>
          </a:pPr>
          <a:r>
            <a:rPr lang="de-DE" sz="1500" kern="1200" dirty="0"/>
            <a:t>Statusauswertung</a:t>
          </a:r>
          <a:endParaRPr lang="en-US" sz="1500" kern="1200" dirty="0"/>
        </a:p>
        <a:p>
          <a:pPr marL="114300" lvl="1" indent="-114300" algn="l" defTabSz="666750">
            <a:lnSpc>
              <a:spcPct val="90000"/>
            </a:lnSpc>
            <a:spcBef>
              <a:spcPct val="0"/>
            </a:spcBef>
            <a:spcAft>
              <a:spcPct val="20000"/>
            </a:spcAft>
            <a:buChar char="•"/>
          </a:pPr>
          <a:r>
            <a:rPr lang="de-DE" sz="1500" kern="1200" dirty="0"/>
            <a:t>Zusätzliche Fahrdaten</a:t>
          </a:r>
          <a:endParaRPr lang="en-US" sz="1500" kern="1200" dirty="0"/>
        </a:p>
      </dsp:txBody>
      <dsp:txXfrm>
        <a:off x="0" y="4259929"/>
        <a:ext cx="6245265" cy="786599"/>
      </dsp:txXfrm>
    </dsp:sp>
    <dsp:sp modelId="{FEF78E86-4EF6-470F-B14F-440A59A0E3FD}">
      <dsp:nvSpPr>
        <dsp:cNvPr id="0" name=""/>
        <dsp:cNvSpPr/>
      </dsp:nvSpPr>
      <dsp:spPr>
        <a:xfrm>
          <a:off x="0" y="5046529"/>
          <a:ext cx="6245265"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Fazit</a:t>
          </a:r>
          <a:endParaRPr lang="en-US" sz="1900" kern="1200" dirty="0"/>
        </a:p>
      </dsp:txBody>
      <dsp:txXfrm>
        <a:off x="22246" y="5068775"/>
        <a:ext cx="6200773"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EEB3-672E-41AD-AF27-19E0A04A837A}"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68DA-F5B3-4CD9-A6B8-9D4E67AD83C3}" type="slidenum">
              <a:rPr lang="en-US" smtClean="0"/>
              <a:t>‹#›</a:t>
            </a:fld>
            <a:endParaRPr lang="en-US"/>
          </a:p>
        </p:txBody>
      </p:sp>
    </p:spTree>
    <p:extLst>
      <p:ext uri="{BB962C8B-B14F-4D97-AF65-F5344CB8AC3E}">
        <p14:creationId xmlns:p14="http://schemas.microsoft.com/office/powerpoint/2010/main" val="33411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1</a:t>
            </a:fld>
            <a:endParaRPr lang="en-US"/>
          </a:p>
        </p:txBody>
      </p:sp>
    </p:spTree>
    <p:extLst>
      <p:ext uri="{BB962C8B-B14F-4D97-AF65-F5344CB8AC3E}">
        <p14:creationId xmlns:p14="http://schemas.microsoft.com/office/powerpoint/2010/main" val="31861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Stri</a:t>
            </a:r>
            <a:r>
              <a:rPr lang="de-DE" dirty="0">
                <a:effectLst/>
                <a:latin typeface="Calibri" panose="020F0502020204030204" pitchFamily="34" charset="0"/>
                <a:ea typeface="Times New Roman" panose="02020603050405020304" pitchFamily="18" charset="0"/>
                <a:cs typeface="Times New Roman" panose="02020603050405020304" pitchFamily="18" charset="0"/>
              </a:rPr>
              <a:t>ng Spalten mit Zeitwerten in das Format H:MM:SS transformiert, indem eine Berechnung genutzt wird:</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Zeitwerte sind zusätzlich als Millisekunden in den entsprechenden Spalten in Integer Werten vorhanden. Diese konnten auch nach mehrfachen Versuchen nicht in das Format H:MM:SS transformiert werden, da die in DWC vorhandenen Funktionen nicht ausreichend waren, um die Transformation durchzuführen.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gibt es Spalten mit Zahlen, die auf den ersten Blick wie Integer aussehen, nach dem Import jedoch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Float</a:t>
            </a:r>
            <a:r>
              <a:rPr lang="de-DE" dirty="0">
                <a:effectLst/>
                <a:latin typeface="Calibri" panose="020F0502020204030204" pitchFamily="34" charset="0"/>
                <a:ea typeface="Times New Roman" panose="02020603050405020304" pitchFamily="18" charset="0"/>
                <a:cs typeface="Times New Roman" panose="02020603050405020304" pitchFamily="18" charset="0"/>
              </a:rPr>
              <a:t> sind, was wir auch anpassen mussten (z.B.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effectLst/>
                <a:latin typeface="Calibri" panose="020F0502020204030204" pitchFamily="34" charset="0"/>
                <a:ea typeface="Times New Roman" panose="02020603050405020304" pitchFamily="18" charset="0"/>
                <a:cs typeface="Times New Roman" panose="02020603050405020304" pitchFamily="18" charset="0"/>
              </a:rPr>
              <a:t>Aggregierte Rundenzeiten in der SQL View 180_FormulaOneAVGLapTimeAnalysis erstellt. In dieser haben wir pro Fahrer je Rennen die einzelnen Rundenzeiten und Rundenpositionen als Mittelwert aggregiert</a:t>
            </a:r>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12</a:t>
            </a:fld>
            <a:endParaRPr lang="en-US" dirty="0"/>
          </a:p>
        </p:txBody>
      </p:sp>
    </p:spTree>
    <p:extLst>
      <p:ext uri="{BB962C8B-B14F-4D97-AF65-F5344CB8AC3E}">
        <p14:creationId xmlns:p14="http://schemas.microsoft.com/office/powerpoint/2010/main" val="280171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180_FormulaOneStatusHierarchy – Dimensional View, bildet die Hierarchie von Status zu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Konstruktueur</a:t>
            </a:r>
            <a:r>
              <a:rPr lang="de-DE" dirty="0">
                <a:effectLst/>
                <a:latin typeface="Calibri" panose="020F0502020204030204" pitchFamily="34" charset="0"/>
                <a:ea typeface="Times New Roman" panose="02020603050405020304" pitchFamily="18" charset="0"/>
                <a:cs typeface="Times New Roman" panose="02020603050405020304" pitchFamily="18" charset="0"/>
              </a:rPr>
              <a:t>, sowie Driver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Contsructor</a:t>
            </a:r>
            <a:r>
              <a:rPr lang="de-DE" dirty="0">
                <a:effectLst/>
                <a:latin typeface="Calibri" panose="020F0502020204030204" pitchFamily="34" charset="0"/>
                <a:ea typeface="Times New Roman" panose="02020603050405020304" pitchFamily="18" charset="0"/>
                <a:cs typeface="Times New Roman" panose="02020603050405020304" pitchFamily="18" charset="0"/>
              </a:rPr>
              <a:t> zum Land ab.</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Zu analytischen Views assoziiert, um Drill Down in SAC abzubilden.</a:t>
            </a:r>
          </a:p>
          <a:p>
            <a:pPr marL="342900" marR="0" lvl="0" indent="-342900">
              <a:lnSpc>
                <a:spcPct val="115000"/>
              </a:lnSpc>
              <a:spcBef>
                <a:spcPts val="1200"/>
              </a:spcBef>
              <a:spcAft>
                <a:spcPts val="0"/>
              </a:spcAft>
              <a:buFont typeface="Symbol" panose="05050102010706020507" pitchFamily="18" charset="2"/>
              <a:buChar char=""/>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latin typeface="Calibri" panose="020F0502020204030204" pitchFamily="34" charset="0"/>
                <a:ea typeface="Times New Roman" panose="02020603050405020304" pitchFamily="18" charset="0"/>
                <a:cs typeface="Times New Roman" panose="02020603050405020304" pitchFamily="18" charset="0"/>
              </a:rPr>
              <a:t>In </a:t>
            </a:r>
            <a:r>
              <a:rPr lang="de-DE" dirty="0" err="1">
                <a:latin typeface="Calibri" panose="020F0502020204030204" pitchFamily="34" charset="0"/>
                <a:ea typeface="Times New Roman" panose="02020603050405020304" pitchFamily="18" charset="0"/>
                <a:cs typeface="Times New Roman" panose="02020603050405020304" pitchFamily="18" charset="0"/>
              </a:rPr>
              <a:t>Map</a:t>
            </a:r>
            <a:r>
              <a:rPr lang="de-DE" dirty="0">
                <a:latin typeface="Calibri" panose="020F0502020204030204" pitchFamily="34" charset="0"/>
                <a:ea typeface="Times New Roman" panose="02020603050405020304" pitchFamily="18" charset="0"/>
                <a:cs typeface="Times New Roman" panose="02020603050405020304" pitchFamily="18" charset="0"/>
              </a:rPr>
              <a:t> Analysis View assoziiert, um Karten Darstellungen zu ermöglichen.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13</a:t>
            </a:fld>
            <a:endParaRPr lang="en-US"/>
          </a:p>
        </p:txBody>
      </p:sp>
    </p:spTree>
    <p:extLst>
      <p:ext uri="{BB962C8B-B14F-4D97-AF65-F5344CB8AC3E}">
        <p14:creationId xmlns:p14="http://schemas.microsoft.com/office/powerpoint/2010/main" val="168581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Eingrenzung auf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 Hierarchien sind eingebaut.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 Analyse aller Rennergebnisse pro Fahrer und Konstrukteur auf jeder Strecke ab 1950 bis 2022.</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 Analyse der Durchschnittlichen Rundenzeit pro Fahrer pro Strecke. Auflistung der Jahre, um Werte vergleichbar zu machen.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Assoziation von 180_FormulaOneGeoDim zur Erstellung einer Karte.</a:t>
            </a:r>
          </a:p>
          <a:p>
            <a:pPr marR="0" lvl="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 Beginn haben wir Views erstellt, ohne die Hierarchien abzubilden. Nachdem wir die Hierarchien eingebauten haben, mussten wir einige Auswertungen neu erstellen.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14</a:t>
            </a:fld>
            <a:endParaRPr lang="en-US"/>
          </a:p>
        </p:txBody>
      </p:sp>
    </p:spTree>
    <p:extLst>
      <p:ext uri="{BB962C8B-B14F-4D97-AF65-F5344CB8AC3E}">
        <p14:creationId xmlns:p14="http://schemas.microsoft.com/office/powerpoint/2010/main" val="230969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2</a:t>
            </a:fld>
            <a:endParaRPr lang="en-US"/>
          </a:p>
        </p:txBody>
      </p:sp>
    </p:spTree>
    <p:extLst>
      <p:ext uri="{BB962C8B-B14F-4D97-AF65-F5344CB8AC3E}">
        <p14:creationId xmlns:p14="http://schemas.microsoft.com/office/powerpoint/2010/main" val="95251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3</a:t>
            </a:fld>
            <a:endParaRPr lang="en-US"/>
          </a:p>
        </p:txBody>
      </p:sp>
    </p:spTree>
    <p:extLst>
      <p:ext uri="{BB962C8B-B14F-4D97-AF65-F5344CB8AC3E}">
        <p14:creationId xmlns:p14="http://schemas.microsoft.com/office/powerpoint/2010/main" val="23685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de-DE" dirty="0">
                <a:latin typeface="Calibri" panose="020F0502020204030204" pitchFamily="34" charset="0"/>
                <a:ea typeface="Times New Roman" panose="02020603050405020304" pitchFamily="18" charset="0"/>
                <a:cs typeface="Times New Roman" panose="02020603050405020304" pitchFamily="18" charset="0"/>
              </a:rPr>
              <a:t>D</a:t>
            </a:r>
            <a:r>
              <a:rPr lang="de-DE" dirty="0">
                <a:effectLst/>
                <a:latin typeface="Calibri" panose="020F0502020204030204" pitchFamily="34" charset="0"/>
                <a:ea typeface="Times New Roman" panose="02020603050405020304" pitchFamily="18" charset="0"/>
                <a:cs typeface="Times New Roman" panose="02020603050405020304" pitchFamily="18" charset="0"/>
              </a:rPr>
              <a:t>ie Datensätze stammen von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Kaggle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Inhalt sind die Weltmeisterschaften der Formel 1 im Zeitraum von 1950 bis 2023. Die Daten sind durch die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Ergast</a:t>
            </a:r>
            <a:r>
              <a:rPr lang="de-DE" dirty="0">
                <a:effectLst/>
                <a:latin typeface="Calibri" panose="020F0502020204030204" pitchFamily="34" charset="0"/>
                <a:ea typeface="Times New Roman" panose="02020603050405020304" pitchFamily="18" charset="0"/>
                <a:cs typeface="Times New Roman" panose="02020603050405020304" pitchFamily="18" charset="0"/>
              </a:rPr>
              <a:t> Developer API zusammengestellt worden, die Renndaten für nicht kommerzielle Zwecke zur Verfügung stellt.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beinhalten alle Informationen der Formel 1 Weltmeisterschaften seit 1950:</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Rennen, Fahrer, Konstrukteure, Qualifizierungen, Rennstrecken, Rundenzeiten, Boxenstopps und Ergebnisse. Diese Informationen sind in 14 Datensätze aufgeteilt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Formel 1 (Formelserie), ist durch den Automobil Dachverband Fédération Internationale de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l’Automobile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(FIA) autorisiert. Formelserie bedeutet, dass bestimmte Regeln (Formeln) auf technischer Ebene für die Leistungsfähigkeit der Fahrzeuge festgelegt wurden, um einen Wettkampf unter gleichbleibenden Bedingungen zu ermöglichen. Die Formel 1 Weltmeisterschaft fand erstmals 1950 statt und besteht pro Saison aus bis zu 23 Grand Prix (französisch für „Großer Preis) Rennen. Dies sind Einzelrennen auf ausgewählten Rennstrecken in jeweils unterschiedlichen Ländern. Dabei sammeln die Fahrer abhängig von ihrer Endposition bei diesen Rennen Punkte. Am Ende der Saison gewinnt der Fahrer mit den meisten Punkten.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Außerdem erhalten die Konstrukteure der Wagen Punkte, die ebenfalls am Ende der Saison ausgewertet werden.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Weitere Werte, wie z.B</a:t>
            </a:r>
            <a:r>
              <a:rPr lang="de-DE" dirty="0">
                <a:latin typeface="Calibri" panose="020F0502020204030204" pitchFamily="34" charset="0"/>
                <a:ea typeface="Times New Roman" panose="02020603050405020304" pitchFamily="18" charset="0"/>
                <a:cs typeface="Times New Roman" panose="02020603050405020304" pitchFamily="18" charset="0"/>
              </a:rPr>
              <a:t>. Rundenzeiten, Status, Geschwindigkeiten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AD68DA-F5B3-4CD9-A6B8-9D4E67AD83C3}" type="slidenum">
              <a:rPr lang="en-US" smtClean="0"/>
              <a:t>4</a:t>
            </a:fld>
            <a:endParaRPr lang="en-US"/>
          </a:p>
        </p:txBody>
      </p:sp>
    </p:spTree>
    <p:extLst>
      <p:ext uri="{BB962C8B-B14F-4D97-AF65-F5344CB8AC3E}">
        <p14:creationId xmlns:p14="http://schemas.microsoft.com/office/powerpoint/2010/main" val="326334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25612"/>
          </a:xfrm>
        </p:spPr>
        <p:txBody>
          <a:bodyPr/>
          <a:lstStyle/>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findet sich im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Daten wurden in einer flachen Form zusammengeführt. Dabei haben wir uns auf die Fahrer Daten fokussiert und die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Spalten genutzt, um die unterschiedlichen Datensätze miteinander zu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joinen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Die Struktur dient zur ersten Übersicht, sowie beispielhaften Verbindung der Datensätze zu einem finalen Datensatz. Damit wurden beispielhafte Auswertungen im Python Skript umgesetzt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wichtigsten Erkenntnisse: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sind bereits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tidy</a:t>
            </a:r>
            <a:r>
              <a:rPr lang="de-DE" dirty="0">
                <a:effectLst/>
                <a:latin typeface="Calibri" panose="020F0502020204030204" pitchFamily="34" charset="0"/>
                <a:ea typeface="Times New Roman" panose="02020603050405020304" pitchFamily="18" charset="0"/>
                <a:cs typeface="Times New Roman" panose="02020603050405020304" pitchFamily="18" charset="0"/>
              </a:rPr>
              <a: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Zeile beinhaltet eine Beobachtung,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Spalte beschreibt eine Variable,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in jeder Zelle ist genau ein Wert (und nicht mehrere).</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Ausnahme hierzu bilden die Tabellen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 der einige Werte fehlen.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Das wird im Data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Wrangling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behoben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Datensätze besitzen mindestens eine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(Primärschlüssel). wodurch sich die Daten leicht referenzieren lassen. Manche Datensätze haben weitere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Spalten aufgelistet, die als Fremdschlüssel verwendet werden können.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haben wir eine Tabelle zum Mapping der Länder und Nationalitäten genutzt. Die Daten dazu haben wir von einem öffentlichen GitHub Repository heruntergeladen: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5</a:t>
            </a:fld>
            <a:endParaRPr lang="en-US"/>
          </a:p>
        </p:txBody>
      </p:sp>
    </p:spTree>
    <p:extLst>
      <p:ext uri="{BB962C8B-B14F-4D97-AF65-F5344CB8AC3E}">
        <p14:creationId xmlns:p14="http://schemas.microsoft.com/office/powerpoint/2010/main" val="423828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Zum initialen Laden der Tabellen in DWC wurde eine JSON-Datei erstellt (180_FormulaOne.json), die die Tabellen und Verbindungen anlegt.</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Driver_standings.csv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Pit_stops.csv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duration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 -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Spalte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Sprint_results.csv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Alle „URL“ Spalten in jedem Datensatz entfernt (für die Auswertung nicht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latin typeface="Calibri" panose="020F0502020204030204" pitchFamily="34" charset="0"/>
                <a:ea typeface="Times New Roman" panose="02020603050405020304" pitchFamily="18" charset="0"/>
                <a:cs typeface="Times New Roman" panose="02020603050405020304" pitchFamily="18" charset="0"/>
              </a:rPr>
              <a:t>Season.csv nicht genutzt, da hier keine neuen Informationen enthalten sind, die nicht bereits durch einen </a:t>
            </a:r>
            <a:r>
              <a:rPr lang="de-DE" dirty="0" err="1">
                <a:latin typeface="Calibri" panose="020F0502020204030204" pitchFamily="34" charset="0"/>
                <a:ea typeface="Times New Roman" panose="02020603050405020304" pitchFamily="18" charset="0"/>
                <a:cs typeface="Times New Roman" panose="02020603050405020304" pitchFamily="18" charset="0"/>
              </a:rPr>
              <a:t>Join</a:t>
            </a:r>
            <a:r>
              <a:rPr lang="de-DE" dirty="0">
                <a:latin typeface="Calibri" panose="020F0502020204030204" pitchFamily="34" charset="0"/>
                <a:ea typeface="Times New Roman" panose="02020603050405020304" pitchFamily="18" charset="0"/>
                <a:cs typeface="Times New Roman" panose="02020603050405020304" pitchFamily="18" charset="0"/>
              </a:rPr>
              <a:t> in den anderen Datensätzen vorhanden sind.</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entfernten Spalten haben keinen Mehrwert geboten, da alle Informationen bereits in anderen Spalten vorhanden waren. Die konkreten Schritte sind im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DataWrangling.ipynb</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nachzuvollziehen. </a:t>
            </a:r>
            <a:endParaRPr lang="en-US" dirty="0"/>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6</a:t>
            </a:fld>
            <a:endParaRPr lang="en-US"/>
          </a:p>
        </p:txBody>
      </p:sp>
    </p:spTree>
    <p:extLst>
      <p:ext uri="{BB962C8B-B14F-4D97-AF65-F5344CB8AC3E}">
        <p14:creationId xmlns:p14="http://schemas.microsoft.com/office/powerpoint/2010/main" val="292753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7</a:t>
            </a:fld>
            <a:endParaRPr lang="en-US"/>
          </a:p>
        </p:txBody>
      </p:sp>
    </p:spTree>
    <p:extLst>
      <p:ext uri="{BB962C8B-B14F-4D97-AF65-F5344CB8AC3E}">
        <p14:creationId xmlns:p14="http://schemas.microsoft.com/office/powerpoint/2010/main" val="487229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Übersicht der Primär- und Sekundärschlüssel der einzelnen Datensätze.</a:t>
            </a:r>
          </a:p>
          <a:p>
            <a:r>
              <a:rPr lang="en-US" dirty="0" err="1"/>
              <a:t>Haupttabellen</a:t>
            </a:r>
            <a:r>
              <a:rPr lang="en-US" dirty="0"/>
              <a:t> für die </a:t>
            </a:r>
            <a:r>
              <a:rPr lang="en-US" dirty="0" err="1"/>
              <a:t>Auswertungen</a:t>
            </a:r>
            <a:r>
              <a:rPr lang="en-US" dirty="0"/>
              <a:t> </a:t>
            </a:r>
            <a:r>
              <a:rPr lang="en-US" dirty="0" err="1"/>
              <a:t>sind</a:t>
            </a:r>
            <a:r>
              <a:rPr lang="en-US" dirty="0"/>
              <a:t> Driver, races und constructor.</a:t>
            </a:r>
          </a:p>
          <a:p>
            <a:r>
              <a:rPr lang="en-US" dirty="0"/>
              <a:t>Die </a:t>
            </a:r>
            <a:r>
              <a:rPr lang="en-US" dirty="0" err="1"/>
              <a:t>Linien</a:t>
            </a:r>
            <a:r>
              <a:rPr lang="en-US" dirty="0"/>
              <a:t> </a:t>
            </a:r>
            <a:r>
              <a:rPr lang="en-US" dirty="0" err="1"/>
              <a:t>bilden</a:t>
            </a:r>
            <a:r>
              <a:rPr lang="en-US" dirty="0"/>
              <a:t> die </a:t>
            </a:r>
            <a:r>
              <a:rPr lang="en-US" dirty="0" err="1"/>
              <a:t>Kardinalitäten</a:t>
            </a:r>
            <a:r>
              <a:rPr lang="en-US" dirty="0"/>
              <a:t> </a:t>
            </a:r>
            <a:r>
              <a:rPr lang="en-US" dirty="0" err="1"/>
              <a:t>zwischen</a:t>
            </a:r>
            <a:r>
              <a:rPr lang="en-US" dirty="0"/>
              <a:t> den </a:t>
            </a:r>
            <a:r>
              <a:rPr lang="en-US" dirty="0" err="1"/>
              <a:t>Tabellen</a:t>
            </a:r>
            <a:r>
              <a:rPr lang="en-US" dirty="0"/>
              <a:t> ab, die in den Joins </a:t>
            </a:r>
            <a:r>
              <a:rPr lang="en-US" dirty="0" err="1"/>
              <a:t>berücksichtig</a:t>
            </a:r>
            <a:r>
              <a:rPr lang="en-US" dirty="0"/>
              <a:t> warden </a:t>
            </a:r>
            <a:r>
              <a:rPr lang="en-US" dirty="0" err="1"/>
              <a:t>müssen</a:t>
            </a:r>
            <a:r>
              <a:rPr lang="en-US" dirty="0"/>
              <a:t>.</a:t>
            </a:r>
          </a:p>
        </p:txBody>
      </p:sp>
      <p:sp>
        <p:nvSpPr>
          <p:cNvPr id="4" name="Slide Number Placeholder 3"/>
          <p:cNvSpPr>
            <a:spLocks noGrp="1"/>
          </p:cNvSpPr>
          <p:nvPr>
            <p:ph type="sldNum" sz="quarter" idx="5"/>
          </p:nvPr>
        </p:nvSpPr>
        <p:spPr/>
        <p:txBody>
          <a:bodyPr/>
          <a:lstStyle/>
          <a:p>
            <a:fld id="{7BAD68DA-F5B3-4CD9-A6B8-9D4E67AD83C3}" type="slidenum">
              <a:rPr lang="en-US" smtClean="0"/>
              <a:t>8</a:t>
            </a:fld>
            <a:endParaRPr lang="en-US"/>
          </a:p>
        </p:txBody>
      </p:sp>
    </p:spTree>
    <p:extLst>
      <p:ext uri="{BB962C8B-B14F-4D97-AF65-F5344CB8AC3E}">
        <p14:creationId xmlns:p14="http://schemas.microsoft.com/office/powerpoint/2010/main" val="364379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Im Abschnitt Daten haben wir angemerkt, dass in der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(in DWC 180_FormulaOneRaces) einige Werte fehlen. Konkret sind die Spalten I – R (fp1_date, fp1_time,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sprint_time</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nur mit 67 von 1103 Werten oder weniger befüllt. Aus diesem Grund haben wir hier keine Auswertungen erstellt, da nicht ausreichend Daten vorhanden sind. </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Ähnliches gilt für die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 da hier viele Datenpunkte fehlen, oder zu wenige vorhanden sind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werden mit diesen Daten keine Auswertungen durchgeführt.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In der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ist die Zeit in zwei unterschiedlichen Formaten enthalten. Für den ersten Platz eines Rennens ist in Zeitformat in der Form HH:MM:SS.MS angegeben, alle weiteren Zeiten des gleichen Rennens in der Form +S.MS. Da die Transformation dieser Daten innerhalb von DWC nicht möglich ist, haben wir uns entschieden diese Daten nicht zu verwerten (siehe Anhang).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Beim Importieren der Daten sind einige Inhalte in Spalten, die einen Zeitwert enthalten, nicht korrekt erkannt worden, da diese nicht im H:MM:SS Format vorliegen, sondern M:SS.MS.. Deshalb wurden diese im String Format importiert.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11</a:t>
            </a:fld>
            <a:endParaRPr lang="en-US"/>
          </a:p>
        </p:txBody>
      </p:sp>
    </p:spTree>
    <p:extLst>
      <p:ext uri="{BB962C8B-B14F-4D97-AF65-F5344CB8AC3E}">
        <p14:creationId xmlns:p14="http://schemas.microsoft.com/office/powerpoint/2010/main" val="214932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8A91-CE0A-6E18-A6FD-C3788DADE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1660-6D8F-1FE6-96B2-EFF4923ED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BD5EE-242D-5A09-154F-56FE1AC7DBAB}"/>
              </a:ext>
            </a:extLst>
          </p:cNvPr>
          <p:cNvSpPr>
            <a:spLocks noGrp="1"/>
          </p:cNvSpPr>
          <p:nvPr>
            <p:ph type="dt" sz="half" idx="10"/>
          </p:nvPr>
        </p:nvSpPr>
        <p:spPr/>
        <p:txBody>
          <a:bodyPr/>
          <a:lstStyle/>
          <a:p>
            <a:fld id="{FB188550-3822-4E72-8518-357FC7BC8576}" type="datetime1">
              <a:rPr lang="en-US" smtClean="0"/>
              <a:t>5/2/2023</a:t>
            </a:fld>
            <a:endParaRPr lang="en-US"/>
          </a:p>
        </p:txBody>
      </p:sp>
      <p:sp>
        <p:nvSpPr>
          <p:cNvPr id="5" name="Footer Placeholder 4">
            <a:extLst>
              <a:ext uri="{FF2B5EF4-FFF2-40B4-BE49-F238E27FC236}">
                <a16:creationId xmlns:a16="http://schemas.microsoft.com/office/drawing/2014/main" id="{293A7502-CB92-9A90-1315-B9C2A78873C8}"/>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049DF9B-0C5F-B4B8-836D-1DCF234F116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586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C7E1-FEB3-2503-3683-729B4BA2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E9D16-2D5F-2B62-0BBA-3D3869E36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62DC5-D2C7-883D-7258-1758629A3F9E}"/>
              </a:ext>
            </a:extLst>
          </p:cNvPr>
          <p:cNvSpPr>
            <a:spLocks noGrp="1"/>
          </p:cNvSpPr>
          <p:nvPr>
            <p:ph type="dt" sz="half" idx="10"/>
          </p:nvPr>
        </p:nvSpPr>
        <p:spPr/>
        <p:txBody>
          <a:bodyPr/>
          <a:lstStyle/>
          <a:p>
            <a:fld id="{0D5EFCE2-676E-4A8C-B75B-56B27DA7CA23}" type="datetime1">
              <a:rPr lang="en-US" smtClean="0"/>
              <a:t>5/2/2023</a:t>
            </a:fld>
            <a:endParaRPr lang="en-US"/>
          </a:p>
        </p:txBody>
      </p:sp>
      <p:sp>
        <p:nvSpPr>
          <p:cNvPr id="5" name="Footer Placeholder 4">
            <a:extLst>
              <a:ext uri="{FF2B5EF4-FFF2-40B4-BE49-F238E27FC236}">
                <a16:creationId xmlns:a16="http://schemas.microsoft.com/office/drawing/2014/main" id="{26FF0A30-3C3F-34A9-A9A1-AAADA8174AA2}"/>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C7080EE9-C742-6801-C842-D9F304A79E6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9791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0E13-A217-3622-F485-F15FFF909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8FBC-AFD8-9E52-F52A-EBBE36EF4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7C85-FA19-D225-E70C-BA61FDEEC874}"/>
              </a:ext>
            </a:extLst>
          </p:cNvPr>
          <p:cNvSpPr>
            <a:spLocks noGrp="1"/>
          </p:cNvSpPr>
          <p:nvPr>
            <p:ph type="dt" sz="half" idx="10"/>
          </p:nvPr>
        </p:nvSpPr>
        <p:spPr/>
        <p:txBody>
          <a:bodyPr/>
          <a:lstStyle/>
          <a:p>
            <a:fld id="{C038A9A4-9F0E-4DBC-8123-F17B1F22CF0F}" type="datetime1">
              <a:rPr lang="en-US" smtClean="0"/>
              <a:t>5/2/2023</a:t>
            </a:fld>
            <a:endParaRPr lang="en-US"/>
          </a:p>
        </p:txBody>
      </p:sp>
      <p:sp>
        <p:nvSpPr>
          <p:cNvPr id="5" name="Footer Placeholder 4">
            <a:extLst>
              <a:ext uri="{FF2B5EF4-FFF2-40B4-BE49-F238E27FC236}">
                <a16:creationId xmlns:a16="http://schemas.microsoft.com/office/drawing/2014/main" id="{1D0D518B-431A-C1AD-DD83-8B03B64DFEA4}"/>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F062886-2D46-A3EA-D58A-451510AEAF4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0608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EA08-8E82-E7FD-7370-454606B59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7BC0D-766B-107C-DBA5-A0A3F8C8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A2FA-7C24-E242-11BE-55FAFE648BB4}"/>
              </a:ext>
            </a:extLst>
          </p:cNvPr>
          <p:cNvSpPr>
            <a:spLocks noGrp="1"/>
          </p:cNvSpPr>
          <p:nvPr>
            <p:ph type="dt" sz="half" idx="10"/>
          </p:nvPr>
        </p:nvSpPr>
        <p:spPr/>
        <p:txBody>
          <a:bodyPr/>
          <a:lstStyle/>
          <a:p>
            <a:fld id="{154CABC4-7B03-495A-9AFA-D4B9B0DC9A84}" type="datetime1">
              <a:rPr lang="en-US" smtClean="0"/>
              <a:t>5/2/2023</a:t>
            </a:fld>
            <a:endParaRPr lang="en-US"/>
          </a:p>
        </p:txBody>
      </p:sp>
      <p:sp>
        <p:nvSpPr>
          <p:cNvPr id="5" name="Footer Placeholder 4">
            <a:extLst>
              <a:ext uri="{FF2B5EF4-FFF2-40B4-BE49-F238E27FC236}">
                <a16:creationId xmlns:a16="http://schemas.microsoft.com/office/drawing/2014/main" id="{AAD0E2B3-7F24-E2E4-07C5-D75C036FC000}"/>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6007D961-5306-031A-C25A-3ACC0FBE374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03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577-F3CF-DC3A-99DD-CEFAD823A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C7A8-2BB6-7161-10B9-DCF68BFA8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67204-8E49-ABA6-4D13-DB2892970734}"/>
              </a:ext>
            </a:extLst>
          </p:cNvPr>
          <p:cNvSpPr>
            <a:spLocks noGrp="1"/>
          </p:cNvSpPr>
          <p:nvPr>
            <p:ph type="dt" sz="half" idx="10"/>
          </p:nvPr>
        </p:nvSpPr>
        <p:spPr/>
        <p:txBody>
          <a:bodyPr/>
          <a:lstStyle/>
          <a:p>
            <a:fld id="{78192B49-66E0-4E1A-94F4-973D637B7DA2}" type="datetime1">
              <a:rPr lang="en-US" smtClean="0"/>
              <a:t>5/2/2023</a:t>
            </a:fld>
            <a:endParaRPr lang="en-US"/>
          </a:p>
        </p:txBody>
      </p:sp>
      <p:sp>
        <p:nvSpPr>
          <p:cNvPr id="5" name="Footer Placeholder 4">
            <a:extLst>
              <a:ext uri="{FF2B5EF4-FFF2-40B4-BE49-F238E27FC236}">
                <a16:creationId xmlns:a16="http://schemas.microsoft.com/office/drawing/2014/main" id="{646CE807-E106-E40F-1A6E-61F09B7FAFBA}"/>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11A58527-DE1D-6CDA-BFE9-E86A73C0DA5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4481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A8E3-7C7D-D8CE-8079-6D551DD9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D299D-4B26-BC7F-A777-12F5F6BC3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B30B-1BB6-103E-1CFA-C9DFBC0D1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97B41-C2F1-1E04-D9CE-AEEAB7F8AE00}"/>
              </a:ext>
            </a:extLst>
          </p:cNvPr>
          <p:cNvSpPr>
            <a:spLocks noGrp="1"/>
          </p:cNvSpPr>
          <p:nvPr>
            <p:ph type="dt" sz="half" idx="10"/>
          </p:nvPr>
        </p:nvSpPr>
        <p:spPr/>
        <p:txBody>
          <a:bodyPr/>
          <a:lstStyle/>
          <a:p>
            <a:fld id="{2ECA240D-021D-4026-8FED-EFFD90335E41}" type="datetime1">
              <a:rPr lang="en-US" smtClean="0"/>
              <a:t>5/2/2023</a:t>
            </a:fld>
            <a:endParaRPr lang="en-US"/>
          </a:p>
        </p:txBody>
      </p:sp>
      <p:sp>
        <p:nvSpPr>
          <p:cNvPr id="6" name="Footer Placeholder 5">
            <a:extLst>
              <a:ext uri="{FF2B5EF4-FFF2-40B4-BE49-F238E27FC236}">
                <a16:creationId xmlns:a16="http://schemas.microsoft.com/office/drawing/2014/main" id="{93C075F8-B0D9-4AA9-4847-EBA423EF62A7}"/>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2C7B2DA-8AEF-6AA9-4C2C-61779649E01C}"/>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08828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B0C-5DE5-ACA4-98C0-3A1127D44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2F4C-19FF-2041-8F2F-E40347D6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296B-B5AB-4CC7-2818-20F009D51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432C5-F63B-2DBB-E091-17B999406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7F65F-EF72-2409-39CC-C54AD255C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7E699-F530-7A96-A17B-B8FB0CBE6B89}"/>
              </a:ext>
            </a:extLst>
          </p:cNvPr>
          <p:cNvSpPr>
            <a:spLocks noGrp="1"/>
          </p:cNvSpPr>
          <p:nvPr>
            <p:ph type="dt" sz="half" idx="10"/>
          </p:nvPr>
        </p:nvSpPr>
        <p:spPr/>
        <p:txBody>
          <a:bodyPr/>
          <a:lstStyle/>
          <a:p>
            <a:fld id="{B9F77142-2A5A-4429-B94C-6B1AC0BB33C7}" type="datetime1">
              <a:rPr lang="en-US" smtClean="0"/>
              <a:t>5/2/2023</a:t>
            </a:fld>
            <a:endParaRPr lang="en-US"/>
          </a:p>
        </p:txBody>
      </p:sp>
      <p:sp>
        <p:nvSpPr>
          <p:cNvPr id="8" name="Footer Placeholder 7">
            <a:extLst>
              <a:ext uri="{FF2B5EF4-FFF2-40B4-BE49-F238E27FC236}">
                <a16:creationId xmlns:a16="http://schemas.microsoft.com/office/drawing/2014/main" id="{5776DF2E-D9EC-3090-D4B3-EF6B05808503}"/>
              </a:ext>
            </a:extLst>
          </p:cNvPr>
          <p:cNvSpPr>
            <a:spLocks noGrp="1"/>
          </p:cNvSpPr>
          <p:nvPr>
            <p:ph type="ftr" sz="quarter" idx="11"/>
          </p:nvPr>
        </p:nvSpPr>
        <p:spPr/>
        <p:txBody>
          <a:bodyPr/>
          <a:lstStyle/>
          <a:p>
            <a:r>
              <a:rPr lang="de-DE"/>
              <a:t>Formel 1</a:t>
            </a:r>
            <a:endParaRPr lang="en-US"/>
          </a:p>
        </p:txBody>
      </p:sp>
      <p:sp>
        <p:nvSpPr>
          <p:cNvPr id="9" name="Slide Number Placeholder 8">
            <a:extLst>
              <a:ext uri="{FF2B5EF4-FFF2-40B4-BE49-F238E27FC236}">
                <a16:creationId xmlns:a16="http://schemas.microsoft.com/office/drawing/2014/main" id="{41386A14-45B5-1696-2817-2E8E8AC9906E}"/>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103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39C-62A5-0F62-DB08-936747D61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CC19E-FF62-40A1-1A1C-AB26774BF8DB}"/>
              </a:ext>
            </a:extLst>
          </p:cNvPr>
          <p:cNvSpPr>
            <a:spLocks noGrp="1"/>
          </p:cNvSpPr>
          <p:nvPr>
            <p:ph type="dt" sz="half" idx="10"/>
          </p:nvPr>
        </p:nvSpPr>
        <p:spPr/>
        <p:txBody>
          <a:bodyPr/>
          <a:lstStyle/>
          <a:p>
            <a:fld id="{D344FF2C-4999-425C-859C-90D84AE67B50}" type="datetime1">
              <a:rPr lang="en-US" smtClean="0"/>
              <a:t>5/2/2023</a:t>
            </a:fld>
            <a:endParaRPr lang="en-US"/>
          </a:p>
        </p:txBody>
      </p:sp>
      <p:sp>
        <p:nvSpPr>
          <p:cNvPr id="4" name="Footer Placeholder 3">
            <a:extLst>
              <a:ext uri="{FF2B5EF4-FFF2-40B4-BE49-F238E27FC236}">
                <a16:creationId xmlns:a16="http://schemas.microsoft.com/office/drawing/2014/main" id="{F3D11ABD-AF71-C41F-5EBD-0F6988B45721}"/>
              </a:ext>
            </a:extLst>
          </p:cNvPr>
          <p:cNvSpPr>
            <a:spLocks noGrp="1"/>
          </p:cNvSpPr>
          <p:nvPr>
            <p:ph type="ftr" sz="quarter" idx="11"/>
          </p:nvPr>
        </p:nvSpPr>
        <p:spPr/>
        <p:txBody>
          <a:bodyPr/>
          <a:lstStyle/>
          <a:p>
            <a:r>
              <a:rPr lang="de-DE"/>
              <a:t>Formel 1</a:t>
            </a:r>
            <a:endParaRPr lang="en-US"/>
          </a:p>
        </p:txBody>
      </p:sp>
      <p:sp>
        <p:nvSpPr>
          <p:cNvPr id="5" name="Slide Number Placeholder 4">
            <a:extLst>
              <a:ext uri="{FF2B5EF4-FFF2-40B4-BE49-F238E27FC236}">
                <a16:creationId xmlns:a16="http://schemas.microsoft.com/office/drawing/2014/main" id="{65D06564-A898-4E52-23E6-63E40702C6F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89577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9478D-1905-A5FB-C91B-1595F163D8E3}"/>
              </a:ext>
            </a:extLst>
          </p:cNvPr>
          <p:cNvSpPr>
            <a:spLocks noGrp="1"/>
          </p:cNvSpPr>
          <p:nvPr>
            <p:ph type="dt" sz="half" idx="10"/>
          </p:nvPr>
        </p:nvSpPr>
        <p:spPr/>
        <p:txBody>
          <a:bodyPr/>
          <a:lstStyle/>
          <a:p>
            <a:fld id="{91A23E8F-5F80-4B65-91DE-6720E6D23E3A}" type="datetime1">
              <a:rPr lang="en-US" smtClean="0"/>
              <a:t>5/2/2023</a:t>
            </a:fld>
            <a:endParaRPr lang="en-US"/>
          </a:p>
        </p:txBody>
      </p:sp>
      <p:sp>
        <p:nvSpPr>
          <p:cNvPr id="3" name="Footer Placeholder 2">
            <a:extLst>
              <a:ext uri="{FF2B5EF4-FFF2-40B4-BE49-F238E27FC236}">
                <a16:creationId xmlns:a16="http://schemas.microsoft.com/office/drawing/2014/main" id="{7EC51A5C-06C2-BAB9-40A0-00FAF3D35713}"/>
              </a:ext>
            </a:extLst>
          </p:cNvPr>
          <p:cNvSpPr>
            <a:spLocks noGrp="1"/>
          </p:cNvSpPr>
          <p:nvPr>
            <p:ph type="ftr" sz="quarter" idx="11"/>
          </p:nvPr>
        </p:nvSpPr>
        <p:spPr/>
        <p:txBody>
          <a:bodyPr/>
          <a:lstStyle/>
          <a:p>
            <a:r>
              <a:rPr lang="de-DE"/>
              <a:t>Formel 1</a:t>
            </a:r>
            <a:endParaRPr lang="en-US"/>
          </a:p>
        </p:txBody>
      </p:sp>
      <p:sp>
        <p:nvSpPr>
          <p:cNvPr id="4" name="Slide Number Placeholder 3">
            <a:extLst>
              <a:ext uri="{FF2B5EF4-FFF2-40B4-BE49-F238E27FC236}">
                <a16:creationId xmlns:a16="http://schemas.microsoft.com/office/drawing/2014/main" id="{10D13EEA-012F-97DC-693D-22942F32DF04}"/>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81378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D8F-7A72-D4C8-AAC8-4ECF9547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B643-2E49-C3AD-5D5D-A872220B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35838-4D82-269E-FF45-D764301A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A659E-4058-5B86-D69B-71AE89717E8D}"/>
              </a:ext>
            </a:extLst>
          </p:cNvPr>
          <p:cNvSpPr>
            <a:spLocks noGrp="1"/>
          </p:cNvSpPr>
          <p:nvPr>
            <p:ph type="dt" sz="half" idx="10"/>
          </p:nvPr>
        </p:nvSpPr>
        <p:spPr/>
        <p:txBody>
          <a:bodyPr/>
          <a:lstStyle/>
          <a:p>
            <a:fld id="{70DECF2F-A177-4234-884F-D665E99597BF}" type="datetime1">
              <a:rPr lang="en-US" smtClean="0"/>
              <a:t>5/2/2023</a:t>
            </a:fld>
            <a:endParaRPr lang="en-US"/>
          </a:p>
        </p:txBody>
      </p:sp>
      <p:sp>
        <p:nvSpPr>
          <p:cNvPr id="6" name="Footer Placeholder 5">
            <a:extLst>
              <a:ext uri="{FF2B5EF4-FFF2-40B4-BE49-F238E27FC236}">
                <a16:creationId xmlns:a16="http://schemas.microsoft.com/office/drawing/2014/main" id="{00749136-4677-CA28-7C89-D54D9C7635E6}"/>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9363805C-80A3-322E-2BEE-9BFBB267CACA}"/>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59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5712-7BF2-EBE2-5320-CA1DA554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61D0D-FAA1-7BF2-1136-D6C18C396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6C79F-D5FB-D86C-C2A7-5E9E649E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6DF60-42B2-BCF4-2A44-60D12C41555D}"/>
              </a:ext>
            </a:extLst>
          </p:cNvPr>
          <p:cNvSpPr>
            <a:spLocks noGrp="1"/>
          </p:cNvSpPr>
          <p:nvPr>
            <p:ph type="dt" sz="half" idx="10"/>
          </p:nvPr>
        </p:nvSpPr>
        <p:spPr/>
        <p:txBody>
          <a:bodyPr/>
          <a:lstStyle/>
          <a:p>
            <a:fld id="{E432B4FC-9111-4FA6-83D7-26158D9FFB01}" type="datetime1">
              <a:rPr lang="en-US" smtClean="0"/>
              <a:t>5/2/2023</a:t>
            </a:fld>
            <a:endParaRPr lang="en-US"/>
          </a:p>
        </p:txBody>
      </p:sp>
      <p:sp>
        <p:nvSpPr>
          <p:cNvPr id="6" name="Footer Placeholder 5">
            <a:extLst>
              <a:ext uri="{FF2B5EF4-FFF2-40B4-BE49-F238E27FC236}">
                <a16:creationId xmlns:a16="http://schemas.microsoft.com/office/drawing/2014/main" id="{261190AF-6A79-AC8B-E348-EC8A7BC86A11}"/>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F876756-1F87-E828-2F60-027F77466BB1}"/>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45555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82A82-2C62-47AE-5840-AB295543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67079-2D55-A67E-DD8D-45300A4B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51410-1815-0A96-C8CC-A4A503131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A961A-93B5-48C4-A464-A55C83187F94}" type="datetime1">
              <a:rPr lang="en-US" smtClean="0"/>
              <a:t>5/2/2023</a:t>
            </a:fld>
            <a:endParaRPr lang="en-US"/>
          </a:p>
        </p:txBody>
      </p:sp>
      <p:sp>
        <p:nvSpPr>
          <p:cNvPr id="5" name="Footer Placeholder 4">
            <a:extLst>
              <a:ext uri="{FF2B5EF4-FFF2-40B4-BE49-F238E27FC236}">
                <a16:creationId xmlns:a16="http://schemas.microsoft.com/office/drawing/2014/main" id="{11167802-30C3-4DD8-03E7-725A7891D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Formel 1</a:t>
            </a:r>
            <a:endParaRPr lang="en-US"/>
          </a:p>
        </p:txBody>
      </p:sp>
      <p:sp>
        <p:nvSpPr>
          <p:cNvPr id="6" name="Slide Number Placeholder 5">
            <a:extLst>
              <a:ext uri="{FF2B5EF4-FFF2-40B4-BE49-F238E27FC236}">
                <a16:creationId xmlns:a16="http://schemas.microsoft.com/office/drawing/2014/main" id="{7A0CAB65-94E0-6999-2821-619083DF6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C0CA-695B-4E24-A1D3-3DA5FEDE07AC}" type="slidenum">
              <a:rPr lang="en-US" smtClean="0"/>
              <a:t>‹#›</a:t>
            </a:fld>
            <a:endParaRPr lang="en-US"/>
          </a:p>
        </p:txBody>
      </p:sp>
    </p:spTree>
    <p:extLst>
      <p:ext uri="{BB962C8B-B14F-4D97-AF65-F5344CB8AC3E}">
        <p14:creationId xmlns:p14="http://schemas.microsoft.com/office/powerpoint/2010/main" val="95339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formula-1-world-championship-1950-20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ace team working at a pit stop">
            <a:extLst>
              <a:ext uri="{FF2B5EF4-FFF2-40B4-BE49-F238E27FC236}">
                <a16:creationId xmlns:a16="http://schemas.microsoft.com/office/drawing/2014/main" id="{201D4572-33E5-60FF-85F3-FC3565C3F57F}"/>
              </a:ext>
            </a:extLst>
          </p:cNvPr>
          <p:cNvPicPr>
            <a:picLocks noChangeAspect="1"/>
          </p:cNvPicPr>
          <p:nvPr/>
        </p:nvPicPr>
        <p:blipFill rotWithShape="1">
          <a:blip r:embed="rId3">
            <a:alphaModFix amt="50000"/>
          </a:blip>
          <a:srcRect t="196" b="12594"/>
          <a:stretch/>
        </p:blipFill>
        <p:spPr>
          <a:xfrm>
            <a:off x="20" y="1"/>
            <a:ext cx="12191980" cy="6857999"/>
          </a:xfrm>
          <a:prstGeom prst="rect">
            <a:avLst/>
          </a:prstGeom>
        </p:spPr>
      </p:pic>
      <p:sp>
        <p:nvSpPr>
          <p:cNvPr id="2" name="Title 1">
            <a:extLst>
              <a:ext uri="{FF2B5EF4-FFF2-40B4-BE49-F238E27FC236}">
                <a16:creationId xmlns:a16="http://schemas.microsoft.com/office/drawing/2014/main" id="{FE3BFB52-C476-E47F-7478-2548E64F30D0}"/>
              </a:ext>
            </a:extLst>
          </p:cNvPr>
          <p:cNvSpPr>
            <a:spLocks noGrp="1"/>
          </p:cNvSpPr>
          <p:nvPr>
            <p:ph type="ctrTitle"/>
          </p:nvPr>
        </p:nvSpPr>
        <p:spPr>
          <a:xfrm>
            <a:off x="1524000" y="1122362"/>
            <a:ext cx="9144000" cy="2900518"/>
          </a:xfrm>
        </p:spPr>
        <p:txBody>
          <a:bodyPr>
            <a:normAutofit/>
          </a:bodyPr>
          <a:lstStyle/>
          <a:p>
            <a:r>
              <a:rPr lang="en-US" sz="9000">
                <a:ln w="22225">
                  <a:solidFill>
                    <a:schemeClr val="tx1"/>
                  </a:solidFill>
                  <a:miter lim="800000"/>
                </a:ln>
                <a:solidFill>
                  <a:srgbClr val="FFFFFF"/>
                </a:solidFill>
              </a:rPr>
              <a:t>Formel 1</a:t>
            </a:r>
            <a:endParaRPr lang="en-US" sz="9000" dirty="0">
              <a:solidFill>
                <a:srgbClr val="FFFFFF"/>
              </a:solidFill>
            </a:endParaRPr>
          </a:p>
        </p:txBody>
      </p:sp>
      <p:sp>
        <p:nvSpPr>
          <p:cNvPr id="3" name="Subtitle 2">
            <a:extLst>
              <a:ext uri="{FF2B5EF4-FFF2-40B4-BE49-F238E27FC236}">
                <a16:creationId xmlns:a16="http://schemas.microsoft.com/office/drawing/2014/main" id="{17DE6D39-AD15-5883-E433-DA9EF1A7B89F}"/>
              </a:ext>
            </a:extLst>
          </p:cNvPr>
          <p:cNvSpPr>
            <a:spLocks noGrp="1"/>
          </p:cNvSpPr>
          <p:nvPr>
            <p:ph type="subTitle" idx="1"/>
          </p:nvPr>
        </p:nvSpPr>
        <p:spPr>
          <a:xfrm>
            <a:off x="1524000" y="4159404"/>
            <a:ext cx="9144000" cy="1098395"/>
          </a:xfrm>
        </p:spPr>
        <p:txBody>
          <a:bodyPr>
            <a:normAutofit/>
          </a:bodyPr>
          <a:lstStyle/>
          <a:p>
            <a:r>
              <a:rPr lang="en-US" sz="1300">
                <a:solidFill>
                  <a:srgbClr val="FFFFFF"/>
                </a:solidFill>
              </a:rPr>
              <a:t>Alexandra Speer und Nicolas Henzel</a:t>
            </a:r>
          </a:p>
          <a:p>
            <a:endParaRPr lang="en-US" sz="1300">
              <a:solidFill>
                <a:srgbClr val="FFFFFF"/>
              </a:solidFill>
            </a:endParaRPr>
          </a:p>
          <a:p>
            <a:r>
              <a:rPr lang="en-US" sz="1300">
                <a:solidFill>
                  <a:srgbClr val="FFFFFF"/>
                </a:solidFill>
              </a:rPr>
              <a:t>Datawarehouse Workshop</a:t>
            </a:r>
            <a:br>
              <a:rPr lang="en-US" sz="1300">
                <a:solidFill>
                  <a:srgbClr val="FFFFFF"/>
                </a:solidFill>
              </a:rPr>
            </a:br>
            <a:r>
              <a:rPr lang="en-US" sz="1300">
                <a:solidFill>
                  <a:srgbClr val="FFFFFF"/>
                </a:solidFill>
              </a:rPr>
              <a:t>Hochschule der Medien</a:t>
            </a:r>
          </a:p>
          <a:p>
            <a:endParaRPr lang="en-US" sz="1300">
              <a:solidFill>
                <a:srgbClr val="FFFFFF"/>
              </a:solidFill>
            </a:endParaRPr>
          </a:p>
        </p:txBody>
      </p:sp>
      <p:sp>
        <p:nvSpPr>
          <p:cNvPr id="4" name="Date Placeholder 3">
            <a:extLst>
              <a:ext uri="{FF2B5EF4-FFF2-40B4-BE49-F238E27FC236}">
                <a16:creationId xmlns:a16="http://schemas.microsoft.com/office/drawing/2014/main" id="{3FB4D718-1E0B-BA4D-C409-B71C4A60526F}"/>
              </a:ext>
            </a:extLst>
          </p:cNvPr>
          <p:cNvSpPr>
            <a:spLocks noGrp="1"/>
          </p:cNvSpPr>
          <p:nvPr>
            <p:ph type="dt" sz="half" idx="10"/>
          </p:nvPr>
        </p:nvSpPr>
        <p:spPr>
          <a:xfrm>
            <a:off x="838200" y="6356350"/>
            <a:ext cx="2743200" cy="365125"/>
          </a:xfrm>
        </p:spPr>
        <p:txBody>
          <a:bodyPr>
            <a:normAutofit/>
          </a:bodyPr>
          <a:lstStyle/>
          <a:p>
            <a:pPr>
              <a:spcAft>
                <a:spcPts val="600"/>
              </a:spcAft>
            </a:pPr>
            <a:fld id="{DE09A133-822E-494A-95E0-16F4FA6718EF}" type="datetime1">
              <a:rPr lang="en-US" smtClean="0">
                <a:solidFill>
                  <a:srgbClr val="FFFFFF"/>
                </a:solidFill>
              </a:rPr>
              <a:t>5/2/2023</a:t>
            </a:fld>
            <a:endParaRPr lang="en-US">
              <a:solidFill>
                <a:srgbClr val="FFFFFF"/>
              </a:solidFill>
            </a:endParaRPr>
          </a:p>
        </p:txBody>
      </p:sp>
      <p:sp>
        <p:nvSpPr>
          <p:cNvPr id="5" name="Footer Placeholder 4">
            <a:extLst>
              <a:ext uri="{FF2B5EF4-FFF2-40B4-BE49-F238E27FC236}">
                <a16:creationId xmlns:a16="http://schemas.microsoft.com/office/drawing/2014/main" id="{F34BBCB3-15C4-4758-AE6E-79F0182B48BC}"/>
              </a:ext>
            </a:extLst>
          </p:cNvPr>
          <p:cNvSpPr>
            <a:spLocks noGrp="1"/>
          </p:cNvSpPr>
          <p:nvPr>
            <p:ph type="ftr" sz="quarter" idx="11"/>
          </p:nvPr>
        </p:nvSpPr>
        <p:spPr>
          <a:xfrm>
            <a:off x="4038600" y="6356350"/>
            <a:ext cx="4114800" cy="365125"/>
          </a:xfrm>
        </p:spPr>
        <p:txBody>
          <a:bodyPr>
            <a:normAutofit/>
          </a:bodyPr>
          <a:lstStyle/>
          <a:p>
            <a:pPr>
              <a:spcAft>
                <a:spcPts val="600"/>
              </a:spcAft>
            </a:pPr>
            <a:r>
              <a:rPr lang="de-DE">
                <a:solidFill>
                  <a:srgbClr val="FFFFFF"/>
                </a:solidFill>
              </a:rPr>
              <a:t>Formel 1</a:t>
            </a:r>
            <a:endParaRPr lang="en-US" dirty="0">
              <a:solidFill>
                <a:srgbClr val="FFFFFF"/>
              </a:solidFill>
            </a:endParaRPr>
          </a:p>
        </p:txBody>
      </p:sp>
      <p:sp>
        <p:nvSpPr>
          <p:cNvPr id="6" name="Slide Number Placeholder 5">
            <a:extLst>
              <a:ext uri="{FF2B5EF4-FFF2-40B4-BE49-F238E27FC236}">
                <a16:creationId xmlns:a16="http://schemas.microsoft.com/office/drawing/2014/main" id="{3AA90E87-1DC6-B9C5-663E-4BD72841A75C}"/>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223747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terlocking cogs">
            <a:extLst>
              <a:ext uri="{FF2B5EF4-FFF2-40B4-BE49-F238E27FC236}">
                <a16:creationId xmlns:a16="http://schemas.microsoft.com/office/drawing/2014/main" id="{9EF225EA-1D5F-12C2-EDE0-5429BA5D56E9}"/>
              </a:ext>
            </a:extLst>
          </p:cNvPr>
          <p:cNvPicPr>
            <a:picLocks noChangeAspect="1"/>
          </p:cNvPicPr>
          <p:nvPr/>
        </p:nvPicPr>
        <p:blipFill rotWithShape="1">
          <a:blip r:embed="rId2"/>
          <a:srcRect t="3952" r="13818" b="5139"/>
          <a:stretch/>
        </p:blipFill>
        <p:spPr>
          <a:xfrm>
            <a:off x="3586480" y="10"/>
            <a:ext cx="8605520"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DD0CD-3FD9-3E37-9F1E-A4372C169092}"/>
              </a:ext>
            </a:extLst>
          </p:cNvPr>
          <p:cNvSpPr>
            <a:spLocks noGrp="1"/>
          </p:cNvSpPr>
          <p:nvPr>
            <p:ph type="title"/>
          </p:nvPr>
        </p:nvSpPr>
        <p:spPr>
          <a:xfrm>
            <a:off x="477980" y="1122363"/>
            <a:ext cx="7359733" cy="3204134"/>
          </a:xfrm>
        </p:spPr>
        <p:txBody>
          <a:bodyPr vert="horz" lIns="91440" tIns="45720" rIns="91440" bIns="45720" rtlCol="0" anchor="t">
            <a:noAutofit/>
          </a:bodyPr>
          <a:lstStyle/>
          <a:p>
            <a:r>
              <a:rPr lang="en-US" sz="8000" dirty="0" err="1"/>
              <a:t>Implementierung</a:t>
            </a:r>
            <a:br>
              <a:rPr lang="en-US" sz="8000" dirty="0"/>
            </a:br>
            <a:r>
              <a:rPr lang="en-US" sz="8000" dirty="0"/>
              <a:t>DWC</a:t>
            </a:r>
          </a:p>
        </p:txBody>
      </p:sp>
      <p:sp>
        <p:nvSpPr>
          <p:cNvPr id="3" name="Text Placeholder 2">
            <a:extLst>
              <a:ext uri="{FF2B5EF4-FFF2-40B4-BE49-F238E27FC236}">
                <a16:creationId xmlns:a16="http://schemas.microsoft.com/office/drawing/2014/main" id="{B39724A5-0C7C-91B4-8632-FBE522D1041D}"/>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8C3CEEFD-6453-A09D-B585-3810AC3E47EB}"/>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A0850FF4-9550-4223-AF0F-9F70D52416A9}" type="datetime1">
              <a:rPr lang="en-US" smtClean="0">
                <a:solidFill>
                  <a:schemeClr val="tx1">
                    <a:lumMod val="50000"/>
                    <a:lumOff val="50000"/>
                  </a:schemeClr>
                </a:solidFill>
                <a:latin typeface="Calibri" panose="020F0502020204030204"/>
              </a:rPr>
              <a:t>5/2/2023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F911F93-AE39-82E0-083A-8FD94BD494F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D96ECEB-76B4-AAD7-6530-A2F3925D5C92}"/>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10</a:t>
            </a:fld>
            <a:endParaRPr lang="en-US">
              <a:solidFill>
                <a:schemeClr val="bg1"/>
              </a:solidFill>
              <a:latin typeface="Calibri" panose="020F0502020204030204"/>
            </a:endParaRPr>
          </a:p>
        </p:txBody>
      </p:sp>
    </p:spTree>
    <p:extLst>
      <p:ext uri="{BB962C8B-B14F-4D97-AF65-F5344CB8AC3E}">
        <p14:creationId xmlns:p14="http://schemas.microsoft.com/office/powerpoint/2010/main" val="205217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99318A-9D06-BD27-CB27-A65923319643}"/>
              </a:ext>
            </a:extLst>
          </p:cNvPr>
          <p:cNvSpPr>
            <a:spLocks noGrp="1"/>
          </p:cNvSpPr>
          <p:nvPr>
            <p:ph type="title"/>
          </p:nvPr>
        </p:nvSpPr>
        <p:spPr>
          <a:xfrm>
            <a:off x="803776" y="1336390"/>
            <a:ext cx="6190412" cy="1182927"/>
          </a:xfrm>
        </p:spPr>
        <p:txBody>
          <a:bodyPr anchor="b">
            <a:noAutofit/>
          </a:bodyPr>
          <a:lstStyle/>
          <a:p>
            <a:pPr lvl="0"/>
            <a:r>
              <a:rPr lang="en-US" sz="5600"/>
              <a:t>Datenqualität</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4E00187-8D39-DD26-5838-9D9622664C5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EB4A4FF9-D4A0-C67E-F73A-E0F60A28A491}"/>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Tabellen nicht genutzt für Analysen, da Datenqualität zu schlecht (bis zu 94%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missing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values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Zwei unterschiedliche Zeitformate in einer Spalte in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Tabelle (HH:MM:SS.MS und +S.MS). Transformation innerhalb von DWC nicht erfolgreich </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Einige Zeitwert im String Format importiert, da in M:SS.MS vorliegend.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p>
        </p:txBody>
      </p:sp>
      <p:pic>
        <p:nvPicPr>
          <p:cNvPr id="12" name="Picture 11">
            <a:extLst>
              <a:ext uri="{FF2B5EF4-FFF2-40B4-BE49-F238E27FC236}">
                <a16:creationId xmlns:a16="http://schemas.microsoft.com/office/drawing/2014/main" id="{681EDC01-DD13-E4F1-9135-752F56F50F37}"/>
              </a:ext>
            </a:extLst>
          </p:cNvPr>
          <p:cNvPicPr>
            <a:picLocks noChangeAspect="1"/>
          </p:cNvPicPr>
          <p:nvPr/>
        </p:nvPicPr>
        <p:blipFill>
          <a:blip r:embed="rId3"/>
          <a:stretch>
            <a:fillRect/>
          </a:stretch>
        </p:blipFill>
        <p:spPr>
          <a:xfrm>
            <a:off x="7903723" y="2829330"/>
            <a:ext cx="1945873" cy="2496351"/>
          </a:xfrm>
          <a:prstGeom prst="rect">
            <a:avLst/>
          </a:prstGeom>
        </p:spPr>
      </p:pic>
      <p:grpSp>
        <p:nvGrpSpPr>
          <p:cNvPr id="28" name="Group 27">
            <a:extLst>
              <a:ext uri="{FF2B5EF4-FFF2-40B4-BE49-F238E27FC236}">
                <a16:creationId xmlns:a16="http://schemas.microsoft.com/office/drawing/2014/main" id="{35A95ABC-C99A-4AEB-9147-1FCDBA559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1042" y="1755216"/>
            <a:ext cx="289888" cy="613136"/>
            <a:chOff x="11191042" y="1755216"/>
            <a:chExt cx="289888" cy="613136"/>
          </a:xfrm>
        </p:grpSpPr>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C8115AE-9A49-7AEB-9CD9-B8816F439B77}"/>
              </a:ext>
            </a:extLst>
          </p:cNvPr>
          <p:cNvSpPr>
            <a:spLocks noGrp="1"/>
          </p:cNvSpPr>
          <p:nvPr>
            <p:ph type="dt" sz="half" idx="10"/>
          </p:nvPr>
        </p:nvSpPr>
        <p:spPr>
          <a:xfrm>
            <a:off x="838200" y="6356350"/>
            <a:ext cx="2743200" cy="365125"/>
          </a:xfrm>
        </p:spPr>
        <p:txBody>
          <a:bodyPr>
            <a:normAutofit/>
          </a:bodyPr>
          <a:lstStyle/>
          <a:p>
            <a:pPr>
              <a:spcAft>
                <a:spcPts val="600"/>
              </a:spcAft>
            </a:pPr>
            <a:fld id="{615C672C-8BB3-41B4-B0FE-0881E05E57D5}"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38CD91A-4F47-E94C-F818-019C7891B4EA}"/>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11</a:t>
            </a:fld>
            <a:endParaRPr lang="en-US">
              <a:solidFill>
                <a:schemeClr val="tx1">
                  <a:alpha val="60000"/>
                </a:schemeClr>
              </a:solidFill>
            </a:endParaRPr>
          </a:p>
        </p:txBody>
      </p:sp>
      <p:pic>
        <p:nvPicPr>
          <p:cNvPr id="9" name="Picture 8">
            <a:extLst>
              <a:ext uri="{FF2B5EF4-FFF2-40B4-BE49-F238E27FC236}">
                <a16:creationId xmlns:a16="http://schemas.microsoft.com/office/drawing/2014/main" id="{1979A8E1-F2C7-6074-4A78-57EF204819C0}"/>
              </a:ext>
            </a:extLst>
          </p:cNvPr>
          <p:cNvPicPr>
            <a:picLocks noChangeAspect="1"/>
          </p:cNvPicPr>
          <p:nvPr/>
        </p:nvPicPr>
        <p:blipFill>
          <a:blip r:embed="rId4"/>
          <a:stretch>
            <a:fillRect/>
          </a:stretch>
        </p:blipFill>
        <p:spPr>
          <a:xfrm>
            <a:off x="803776" y="5404051"/>
            <a:ext cx="6843933" cy="975261"/>
          </a:xfrm>
          <a:prstGeom prst="rect">
            <a:avLst/>
          </a:prstGeom>
        </p:spPr>
      </p:pic>
    </p:spTree>
    <p:extLst>
      <p:ext uri="{BB962C8B-B14F-4D97-AF65-F5344CB8AC3E}">
        <p14:creationId xmlns:p14="http://schemas.microsoft.com/office/powerpoint/2010/main" val="33964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58333-E24A-A861-AAF2-788CDAE310E5}"/>
              </a:ext>
            </a:extLst>
          </p:cNvPr>
          <p:cNvSpPr>
            <a:spLocks noGrp="1"/>
          </p:cNvSpPr>
          <p:nvPr>
            <p:ph type="title"/>
          </p:nvPr>
        </p:nvSpPr>
        <p:spPr>
          <a:xfrm>
            <a:off x="803776" y="1336390"/>
            <a:ext cx="6190412" cy="1182927"/>
          </a:xfrm>
        </p:spPr>
        <p:txBody>
          <a:bodyPr anchor="b">
            <a:normAutofit/>
          </a:bodyPr>
          <a:lstStyle/>
          <a:p>
            <a:r>
              <a:rPr lang="de-DE" sz="5600" dirty="0"/>
              <a:t>Transformationen</a:t>
            </a:r>
            <a:endParaRPr lang="en-US" sz="5600" dirty="0"/>
          </a:p>
        </p:txBody>
      </p:sp>
      <p:cxnSp>
        <p:nvCxnSpPr>
          <p:cNvPr id="19" name="Straight Connector 1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3F8DEAA-97A7-E075-DB53-8DE3310504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F34A6C57-44B6-1455-81B7-CDE124F3D862}"/>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String Spalten mit Zeitwerten in </a:t>
            </a:r>
            <a:r>
              <a:rPr lang="de-DE" sz="1800" dirty="0">
                <a:latin typeface="Calibri" panose="020F0502020204030204" pitchFamily="34" charset="0"/>
                <a:ea typeface="Times New Roman" panose="02020603050405020304" pitchFamily="18" charset="0"/>
                <a:cs typeface="Times New Roman" panose="02020603050405020304" pitchFamily="18" charset="0"/>
              </a:rPr>
              <a:t>H</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H:MM:SS transformiert: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Fehlerhafte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Floats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a:latin typeface="Calibri" panose="020F0502020204030204" pitchFamily="34" charset="0"/>
                <a:ea typeface="Times New Roman" panose="02020603050405020304" pitchFamily="18" charset="0"/>
                <a:cs typeface="Times New Roman" panose="02020603050405020304" pitchFamily="18" charset="0"/>
              </a:rPr>
              <a:t>bei Import korrigieren </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(z.B.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Aggregierte Sicht 180_FormulaOneAVGLapTimeAnalysis</a:t>
            </a:r>
          </a:p>
          <a:p>
            <a:pPr marL="0" marR="0" indent="0">
              <a:spcBef>
                <a:spcPts val="0"/>
              </a:spcBef>
              <a:spcAft>
                <a:spcPts val="0"/>
              </a:spcAft>
              <a:buNone/>
            </a:pP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Keine Umwandlung durchschnittliche Rundenzeiten von Millisekunden in HH:MM:SS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686A7474-E3E3-2E9C-D7F2-B9A2D35E2653}"/>
              </a:ext>
            </a:extLst>
          </p:cNvPr>
          <p:cNvPicPr>
            <a:picLocks noChangeAspect="1"/>
          </p:cNvPicPr>
          <p:nvPr/>
        </p:nvPicPr>
        <p:blipFill>
          <a:blip r:embed="rId3"/>
          <a:stretch>
            <a:fillRect/>
          </a:stretch>
        </p:blipFill>
        <p:spPr>
          <a:xfrm>
            <a:off x="7903723" y="2829330"/>
            <a:ext cx="3713081" cy="1021097"/>
          </a:xfrm>
          <a:prstGeom prst="rect">
            <a:avLst/>
          </a:prstGeom>
        </p:spPr>
      </p:pic>
      <p:grpSp>
        <p:nvGrpSpPr>
          <p:cNvPr id="21" name="Group 20">
            <a:extLst>
              <a:ext uri="{FF2B5EF4-FFF2-40B4-BE49-F238E27FC236}">
                <a16:creationId xmlns:a16="http://schemas.microsoft.com/office/drawing/2014/main" id="{35A95ABC-C99A-4AEB-9147-1FCDBA559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1042" y="1755216"/>
            <a:ext cx="289888" cy="613136"/>
            <a:chOff x="11191042" y="1755216"/>
            <a:chExt cx="289888" cy="613136"/>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57DB5354-6F1F-878B-16B9-FE29CB728488}"/>
              </a:ext>
            </a:extLst>
          </p:cNvPr>
          <p:cNvSpPr>
            <a:spLocks noGrp="1"/>
          </p:cNvSpPr>
          <p:nvPr>
            <p:ph type="dt" sz="half" idx="10"/>
          </p:nvPr>
        </p:nvSpPr>
        <p:spPr>
          <a:xfrm>
            <a:off x="838200" y="6356350"/>
            <a:ext cx="2743200" cy="365125"/>
          </a:xfrm>
        </p:spPr>
        <p:txBody>
          <a:bodyPr>
            <a:normAutofit/>
          </a:bodyPr>
          <a:lstStyle/>
          <a:p>
            <a:pPr>
              <a:spcAft>
                <a:spcPts val="600"/>
              </a:spcAft>
            </a:pPr>
            <a:fld id="{C09D2358-4BC9-4C6D-BAB7-840D5BFD5432}"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B456B2A-F479-82C9-D5F6-F7C9824801F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12</a:t>
            </a:fld>
            <a:endParaRPr lang="en-US">
              <a:solidFill>
                <a:schemeClr val="tx1">
                  <a:alpha val="60000"/>
                </a:schemeClr>
              </a:solidFill>
            </a:endParaRPr>
          </a:p>
        </p:txBody>
      </p:sp>
      <p:pic>
        <p:nvPicPr>
          <p:cNvPr id="12" name="Picture 11" descr="Text&#10;&#10;Description automatically generated with low confidence">
            <a:extLst>
              <a:ext uri="{FF2B5EF4-FFF2-40B4-BE49-F238E27FC236}">
                <a16:creationId xmlns:a16="http://schemas.microsoft.com/office/drawing/2014/main" id="{BE83B7B9-B7F6-AC9A-AA14-CD67725CB54B}"/>
              </a:ext>
            </a:extLst>
          </p:cNvPr>
          <p:cNvPicPr>
            <a:picLocks noChangeAspect="1"/>
          </p:cNvPicPr>
          <p:nvPr/>
        </p:nvPicPr>
        <p:blipFill>
          <a:blip r:embed="rId4"/>
          <a:stretch>
            <a:fillRect/>
          </a:stretch>
        </p:blipFill>
        <p:spPr>
          <a:xfrm>
            <a:off x="7903723" y="3973174"/>
            <a:ext cx="3713081" cy="854008"/>
          </a:xfrm>
          <a:prstGeom prst="rect">
            <a:avLst/>
          </a:prstGeom>
        </p:spPr>
      </p:pic>
      <p:pic>
        <p:nvPicPr>
          <p:cNvPr id="13" name="Picture 12">
            <a:extLst>
              <a:ext uri="{FF2B5EF4-FFF2-40B4-BE49-F238E27FC236}">
                <a16:creationId xmlns:a16="http://schemas.microsoft.com/office/drawing/2014/main" id="{3A34C1B3-7B95-C9BB-15B9-DCBC6CF7A8C2}"/>
              </a:ext>
            </a:extLst>
          </p:cNvPr>
          <p:cNvPicPr>
            <a:picLocks noChangeAspect="1"/>
          </p:cNvPicPr>
          <p:nvPr/>
        </p:nvPicPr>
        <p:blipFill>
          <a:blip r:embed="rId5"/>
          <a:stretch>
            <a:fillRect/>
          </a:stretch>
        </p:blipFill>
        <p:spPr>
          <a:xfrm>
            <a:off x="803776" y="5571485"/>
            <a:ext cx="6592866" cy="784865"/>
          </a:xfrm>
          <a:prstGeom prst="rect">
            <a:avLst/>
          </a:prstGeom>
        </p:spPr>
      </p:pic>
    </p:spTree>
    <p:extLst>
      <p:ext uri="{BB962C8B-B14F-4D97-AF65-F5344CB8AC3E}">
        <p14:creationId xmlns:p14="http://schemas.microsoft.com/office/powerpoint/2010/main" val="8415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94EFDB-C276-86D8-F3F4-494E28B8047B}"/>
              </a:ext>
            </a:extLst>
          </p:cNvPr>
          <p:cNvSpPr>
            <a:spLocks noGrp="1"/>
          </p:cNvSpPr>
          <p:nvPr>
            <p:ph type="title"/>
          </p:nvPr>
        </p:nvSpPr>
        <p:spPr>
          <a:xfrm>
            <a:off x="838200" y="1336390"/>
            <a:ext cx="6155988" cy="1182927"/>
          </a:xfrm>
        </p:spPr>
        <p:txBody>
          <a:bodyPr anchor="b">
            <a:normAutofit/>
          </a:bodyPr>
          <a:lstStyle/>
          <a:p>
            <a:r>
              <a:rPr lang="de-DE" sz="5600" dirty="0"/>
              <a:t>Dimensional Views</a:t>
            </a:r>
            <a:endParaRPr lang="en-US" sz="5600" dirty="0"/>
          </a:p>
        </p:txBody>
      </p:sp>
      <p:cxnSp>
        <p:nvCxnSpPr>
          <p:cNvPr id="15" name="Straight Connector 1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49FB311-5C04-C5F4-FD7C-1D9DB63F057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4428E749-22EF-AA5D-8750-FDCBE2CE7AAD}"/>
              </a:ext>
            </a:extLst>
          </p:cNvPr>
          <p:cNvSpPr>
            <a:spLocks noGrp="1"/>
          </p:cNvSpPr>
          <p:nvPr>
            <p:ph idx="1"/>
          </p:nvPr>
        </p:nvSpPr>
        <p:spPr>
          <a:xfrm>
            <a:off x="803776" y="2829330"/>
            <a:ext cx="6190412" cy="3344459"/>
          </a:xfrm>
        </p:spPr>
        <p:txBody>
          <a:bodyPr anchor="t">
            <a:normAutofit/>
          </a:bodyPr>
          <a:lstStyle/>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180_FormulaOneStatusHierarchy </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Hierarchie von Status zu Konstrukteur, sowie Fahrer / Konstrukteur zu Land.</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1000"/>
              </a:spcAft>
              <a:buFont typeface="Symbol" panose="05050102010706020507" pitchFamily="18" charset="2"/>
              <a:buChar char=""/>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solidFill>
                <a:schemeClr val="tx1">
                  <a:alpha val="80000"/>
                </a:schemeClr>
              </a:solidFill>
            </a:endParaRPr>
          </a:p>
        </p:txBody>
      </p:sp>
      <p:pic>
        <p:nvPicPr>
          <p:cNvPr id="8" name="Picture 7">
            <a:extLst>
              <a:ext uri="{FF2B5EF4-FFF2-40B4-BE49-F238E27FC236}">
                <a16:creationId xmlns:a16="http://schemas.microsoft.com/office/drawing/2014/main" id="{A183A1EB-6330-CF76-6318-C2E91BF1A1E4}"/>
              </a:ext>
            </a:extLst>
          </p:cNvPr>
          <p:cNvPicPr>
            <a:picLocks noChangeAspect="1"/>
          </p:cNvPicPr>
          <p:nvPr/>
        </p:nvPicPr>
        <p:blipFill>
          <a:blip r:embed="rId3"/>
          <a:stretch>
            <a:fillRect/>
          </a:stretch>
        </p:blipFill>
        <p:spPr>
          <a:xfrm>
            <a:off x="838200" y="4369163"/>
            <a:ext cx="6230990" cy="1682367"/>
          </a:xfrm>
          <a:prstGeom prst="rect">
            <a:avLst/>
          </a:prstGeom>
        </p:spPr>
      </p:pic>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D8E4175D-7986-F896-DD8D-E4FE2A68791F}"/>
              </a:ext>
            </a:extLst>
          </p:cNvPr>
          <p:cNvSpPr>
            <a:spLocks noGrp="1"/>
          </p:cNvSpPr>
          <p:nvPr>
            <p:ph type="dt" sz="half" idx="10"/>
          </p:nvPr>
        </p:nvSpPr>
        <p:spPr>
          <a:xfrm>
            <a:off x="838200" y="6356350"/>
            <a:ext cx="2743200" cy="365125"/>
          </a:xfrm>
        </p:spPr>
        <p:txBody>
          <a:bodyPr>
            <a:normAutofit/>
          </a:bodyPr>
          <a:lstStyle/>
          <a:p>
            <a:pPr>
              <a:spcAft>
                <a:spcPts val="600"/>
              </a:spcAft>
            </a:pPr>
            <a:fld id="{3C028EAF-51DD-4B07-914F-DAAE205F3D33}"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B06FE1BD-0F8E-28FB-3393-A6B93B8739A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13</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8D1BE97C-98E6-EC0E-4D0E-111B0956427A}"/>
              </a:ext>
            </a:extLst>
          </p:cNvPr>
          <p:cNvPicPr>
            <a:picLocks noChangeAspect="1"/>
          </p:cNvPicPr>
          <p:nvPr/>
        </p:nvPicPr>
        <p:blipFill>
          <a:blip r:embed="rId4"/>
          <a:stretch>
            <a:fillRect/>
          </a:stretch>
        </p:blipFill>
        <p:spPr>
          <a:xfrm>
            <a:off x="7962190" y="2829330"/>
            <a:ext cx="2606325" cy="3282687"/>
          </a:xfrm>
          <a:prstGeom prst="rect">
            <a:avLst/>
          </a:prstGeom>
        </p:spPr>
      </p:pic>
    </p:spTree>
    <p:extLst>
      <p:ext uri="{BB962C8B-B14F-4D97-AF65-F5344CB8AC3E}">
        <p14:creationId xmlns:p14="http://schemas.microsoft.com/office/powerpoint/2010/main" val="7881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5B8351F-AF2F-FD7D-EAEC-04FFAD06F9FB}"/>
              </a:ext>
            </a:extLst>
          </p:cNvPr>
          <p:cNvSpPr>
            <a:spLocks noGrp="1"/>
          </p:cNvSpPr>
          <p:nvPr>
            <p:ph type="title"/>
          </p:nvPr>
        </p:nvSpPr>
        <p:spPr>
          <a:xfrm>
            <a:off x="803776" y="1336390"/>
            <a:ext cx="6190412" cy="1182927"/>
          </a:xfrm>
        </p:spPr>
        <p:txBody>
          <a:bodyPr anchor="b">
            <a:normAutofit/>
          </a:bodyPr>
          <a:lstStyle/>
          <a:p>
            <a:r>
              <a:rPr lang="de-DE" sz="5600"/>
              <a:t>Analytical Views</a:t>
            </a:r>
            <a:endParaRPr lang="en-US" sz="5600"/>
          </a:p>
        </p:txBody>
      </p:sp>
      <p:cxnSp>
        <p:nvCxnSpPr>
          <p:cNvPr id="37" name="Straight Connector 3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E54B6B0-7E10-EF60-ED8C-7FBCD95777F3}"/>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91195078-68C4-CA6A-38C5-F4304173FA35}"/>
              </a:ext>
            </a:extLst>
          </p:cNvPr>
          <p:cNvSpPr>
            <a:spLocks noGrp="1"/>
          </p:cNvSpPr>
          <p:nvPr>
            <p:ph idx="1"/>
          </p:nvPr>
        </p:nvSpPr>
        <p:spPr>
          <a:xfrm>
            <a:off x="803776" y="2829330"/>
            <a:ext cx="6190412" cy="3344459"/>
          </a:xfrm>
        </p:spPr>
        <p:txBody>
          <a:bodyPr anchor="t">
            <a:normAutofit/>
          </a:bodyPr>
          <a:lstStyle/>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a:t>
            </a: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–Rennergebnisse pro Fahrer und Konstrukteur.</a:t>
            </a: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–Durchschnittliche Rundenzeit pro Fahrer pro Strecke. </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Assoziation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GeoDim</a:t>
            </a:r>
            <a:r>
              <a:rPr lang="de-DE" sz="1800" dirty="0">
                <a:latin typeface="Calibri" panose="020F0502020204030204" pitchFamily="34" charset="0"/>
                <a:ea typeface="Times New Roman" panose="02020603050405020304" pitchFamily="18" charset="0"/>
                <a:cs typeface="Times New Roman" panose="02020603050405020304" pitchFamily="18" charset="0"/>
              </a:rPr>
              <a:t> zur Erstellung einer Karte.</a:t>
            </a:r>
            <a:endParaRPr lang="en-US" sz="1800" dirty="0"/>
          </a:p>
        </p:txBody>
      </p:sp>
      <p:grpSp>
        <p:nvGrpSpPr>
          <p:cNvPr id="39" name="Group 38">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677FC915-AF72-3072-9F67-3209D80F2F7C}"/>
              </a:ext>
            </a:extLst>
          </p:cNvPr>
          <p:cNvPicPr>
            <a:picLocks noChangeAspect="1"/>
          </p:cNvPicPr>
          <p:nvPr/>
        </p:nvPicPr>
        <p:blipFill rotWithShape="1">
          <a:blip r:embed="rId3"/>
          <a:srcRect l="21975" r="55275"/>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80EF59EC-849F-BEF3-B225-796237ABD1ED}"/>
              </a:ext>
            </a:extLst>
          </p:cNvPr>
          <p:cNvSpPr>
            <a:spLocks noGrp="1"/>
          </p:cNvSpPr>
          <p:nvPr>
            <p:ph type="dt" sz="half" idx="10"/>
          </p:nvPr>
        </p:nvSpPr>
        <p:spPr>
          <a:xfrm>
            <a:off x="838200" y="6356350"/>
            <a:ext cx="2743200" cy="365125"/>
          </a:xfrm>
        </p:spPr>
        <p:txBody>
          <a:bodyPr>
            <a:normAutofit/>
          </a:bodyPr>
          <a:lstStyle/>
          <a:p>
            <a:pPr>
              <a:spcAft>
                <a:spcPts val="600"/>
              </a:spcAft>
            </a:pPr>
            <a:fld id="{AA26B459-5CF9-4FBD-A954-6AB72B68ECA7}"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A5A178BC-76E5-7CAB-D671-1053B49AF7CB}"/>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14</a:t>
            </a:fld>
            <a:endParaRPr lang="en-US">
              <a:solidFill>
                <a:schemeClr val="tx1">
                  <a:alpha val="60000"/>
                </a:schemeClr>
              </a:solidFill>
            </a:endParaRPr>
          </a:p>
        </p:txBody>
      </p:sp>
      <p:pic>
        <p:nvPicPr>
          <p:cNvPr id="8" name="Picture 7">
            <a:extLst>
              <a:ext uri="{FF2B5EF4-FFF2-40B4-BE49-F238E27FC236}">
                <a16:creationId xmlns:a16="http://schemas.microsoft.com/office/drawing/2014/main" id="{B719899E-5DC6-3235-FDF9-E0C196C01EDF}"/>
              </a:ext>
            </a:extLst>
          </p:cNvPr>
          <p:cNvPicPr>
            <a:picLocks noChangeAspect="1"/>
          </p:cNvPicPr>
          <p:nvPr/>
        </p:nvPicPr>
        <p:blipFill rotWithShape="1">
          <a:blip r:embed="rId4"/>
          <a:srcRect l="11957" r="3787" b="-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7326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ite alphabet letters placed flat and stacked">
            <a:extLst>
              <a:ext uri="{FF2B5EF4-FFF2-40B4-BE49-F238E27FC236}">
                <a16:creationId xmlns:a16="http://schemas.microsoft.com/office/drawing/2014/main" id="{AE550C41-915D-F9F7-5E0D-C77F020CA0F3}"/>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F032-8DD1-F58C-455F-5F11F9C8763C}"/>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a:t>Stories </a:t>
            </a:r>
            <a:br>
              <a:rPr lang="en-US" sz="8000" dirty="0"/>
            </a:br>
            <a:r>
              <a:rPr lang="en-US" sz="8000" dirty="0"/>
              <a:t>in SAC</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741C8E6-435B-1DFF-DD30-ABFBDCB45AD3}"/>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28380C84-5E13-4DD0-AD31-F3F451048A3C}" type="datetime1">
              <a:rPr lang="en-US" smtClean="0">
                <a:solidFill>
                  <a:schemeClr val="tx1">
                    <a:lumMod val="50000"/>
                    <a:lumOff val="50000"/>
                  </a:schemeClr>
                </a:solidFill>
                <a:latin typeface="Calibri" panose="020F0502020204030204"/>
              </a:rPr>
              <a:t>5/2/2023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7DFEECD3-56DB-F79A-BF8C-122B5105BF05}"/>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B8F67CC3-5EB1-B607-8C73-E6A721139E3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15</a:t>
            </a:fld>
            <a:endParaRPr lang="en-US">
              <a:solidFill>
                <a:schemeClr val="bg1"/>
              </a:solidFill>
              <a:latin typeface="Calibri" panose="020F0502020204030204"/>
            </a:endParaRPr>
          </a:p>
        </p:txBody>
      </p:sp>
    </p:spTree>
    <p:extLst>
      <p:ext uri="{BB962C8B-B14F-4D97-AF65-F5344CB8AC3E}">
        <p14:creationId xmlns:p14="http://schemas.microsoft.com/office/powerpoint/2010/main" val="100358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finish line on an asphalt">
            <a:extLst>
              <a:ext uri="{FF2B5EF4-FFF2-40B4-BE49-F238E27FC236}">
                <a16:creationId xmlns:a16="http://schemas.microsoft.com/office/drawing/2014/main" id="{7E1CEE1B-D098-A1E5-9FAD-3E354ED83639}"/>
              </a:ext>
            </a:extLst>
          </p:cNvPr>
          <p:cNvPicPr>
            <a:picLocks noChangeAspect="1"/>
          </p:cNvPicPr>
          <p:nvPr/>
        </p:nvPicPr>
        <p:blipFill rotWithShape="1">
          <a:blip r:embed="rId2"/>
          <a:srcRect l="18156" r="1"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11491-2A81-D651-5827-0B8600739770}"/>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Fazit</a:t>
            </a:r>
            <a:endParaRPr lang="en-US" sz="8000" dirty="0"/>
          </a:p>
        </p:txBody>
      </p:sp>
      <p:sp>
        <p:nvSpPr>
          <p:cNvPr id="3" name="Text Placeholder 2">
            <a:extLst>
              <a:ext uri="{FF2B5EF4-FFF2-40B4-BE49-F238E27FC236}">
                <a16:creationId xmlns:a16="http://schemas.microsoft.com/office/drawing/2014/main" id="{D2366CB3-264A-F230-B01A-0F553DB13FA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5AD71A9-5040-C640-EA17-56C053E67D6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FEAD29D6-FE08-4C3B-AE84-C924675FFB91}" type="datetime1">
              <a:rPr lang="en-US" smtClean="0">
                <a:solidFill>
                  <a:schemeClr val="tx1">
                    <a:lumMod val="50000"/>
                    <a:lumOff val="50000"/>
                  </a:schemeClr>
                </a:solidFill>
                <a:latin typeface="Calibri" panose="020F0502020204030204"/>
              </a:rPr>
              <a:t>5/2/2023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EE07FC15-6A0D-EFF9-3B70-8D65E8EE740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dirty="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A1C2CE9-C9DC-C5EB-AE67-6BE0DDA8E575}"/>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16</a:t>
            </a:fld>
            <a:endParaRPr lang="en-US">
              <a:solidFill>
                <a:schemeClr val="bg1"/>
              </a:solidFill>
              <a:latin typeface="Calibri" panose="020F0502020204030204"/>
            </a:endParaRPr>
          </a:p>
        </p:txBody>
      </p:sp>
    </p:spTree>
    <p:extLst>
      <p:ext uri="{BB962C8B-B14F-4D97-AF65-F5344CB8AC3E}">
        <p14:creationId xmlns:p14="http://schemas.microsoft.com/office/powerpoint/2010/main" val="317983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6355-5EB3-704E-F717-0B77F6A4D92A}"/>
              </a:ext>
            </a:extLst>
          </p:cNvPr>
          <p:cNvSpPr>
            <a:spLocks noGrp="1"/>
          </p:cNvSpPr>
          <p:nvPr>
            <p:ph type="title"/>
          </p:nvPr>
        </p:nvSpPr>
        <p:spPr>
          <a:xfrm>
            <a:off x="803775" y="1106007"/>
            <a:ext cx="10550025" cy="1182927"/>
          </a:xfrm>
        </p:spPr>
        <p:txBody>
          <a:bodyPr anchor="b">
            <a:normAutofit/>
          </a:bodyPr>
          <a:lstStyle/>
          <a:p>
            <a:r>
              <a:rPr lang="de-DE" sz="5600" dirty="0"/>
              <a:t>Fazit</a:t>
            </a:r>
            <a:endParaRPr lang="en-US" sz="5600" dirty="0"/>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1953BD3-3FF4-732C-CB56-69DD639D4FB9}"/>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dirty="0">
                <a:solidFill>
                  <a:schemeClr val="tx1">
                    <a:alpha val="60000"/>
                  </a:schemeClr>
                </a:solidFill>
              </a:rPr>
              <a:t>Formel 1</a:t>
            </a:r>
            <a:endParaRPr lang="en-US" dirty="0">
              <a:solidFill>
                <a:schemeClr val="tx1">
                  <a:alpha val="60000"/>
                </a:schemeClr>
              </a:solidFill>
            </a:endParaRPr>
          </a:p>
        </p:txBody>
      </p:sp>
      <p:sp>
        <p:nvSpPr>
          <p:cNvPr id="3" name="Content Placeholder 2">
            <a:extLst>
              <a:ext uri="{FF2B5EF4-FFF2-40B4-BE49-F238E27FC236}">
                <a16:creationId xmlns:a16="http://schemas.microsoft.com/office/drawing/2014/main" id="{A0650A77-1C76-0F94-1544-2F5EC4F2F087}"/>
              </a:ext>
            </a:extLst>
          </p:cNvPr>
          <p:cNvSpPr>
            <a:spLocks noGrp="1"/>
          </p:cNvSpPr>
          <p:nvPr>
            <p:ph idx="1"/>
          </p:nvPr>
        </p:nvSpPr>
        <p:spPr>
          <a:xfrm>
            <a:off x="803775" y="2598947"/>
            <a:ext cx="10550025" cy="3677348"/>
          </a:xfrm>
        </p:spPr>
        <p:txBody>
          <a:bodyPr anchor="t">
            <a:normAutofit/>
          </a:bodyPr>
          <a:lstStyle/>
          <a:p>
            <a:r>
              <a:rPr lang="de-DE" sz="2000" dirty="0">
                <a:solidFill>
                  <a:schemeClr val="tx1">
                    <a:alpha val="80000"/>
                  </a:schemeClr>
                </a:solidFill>
              </a:rPr>
              <a:t>Graphische und SQL Views für unterschiedliche Zwecke sinnvoll</a:t>
            </a:r>
          </a:p>
          <a:p>
            <a:r>
              <a:rPr lang="de-DE" sz="2000" dirty="0">
                <a:solidFill>
                  <a:schemeClr val="tx1">
                    <a:alpha val="80000"/>
                  </a:schemeClr>
                </a:solidFill>
              </a:rPr>
              <a:t>Vorschau der Inhalte in Views vorteilhaft zur Gegenprüfung (SQL View / </a:t>
            </a:r>
            <a:r>
              <a:rPr lang="de-DE" sz="2000" dirty="0" err="1">
                <a:solidFill>
                  <a:schemeClr val="tx1">
                    <a:alpha val="80000"/>
                  </a:schemeClr>
                </a:solidFill>
              </a:rPr>
              <a:t>Joins</a:t>
            </a:r>
            <a:r>
              <a:rPr lang="de-DE" sz="2000" dirty="0">
                <a:solidFill>
                  <a:schemeClr val="tx1">
                    <a:alpha val="80000"/>
                  </a:schemeClr>
                </a:solidFill>
              </a:rPr>
              <a:t>)</a:t>
            </a:r>
          </a:p>
          <a:p>
            <a:r>
              <a:rPr lang="de-DE" sz="2000" dirty="0">
                <a:solidFill>
                  <a:schemeClr val="tx1">
                    <a:alpha val="80000"/>
                  </a:schemeClr>
                </a:solidFill>
              </a:rPr>
              <a:t>View Erstellung für Analysen nicht intuitiv / viele </a:t>
            </a:r>
            <a:r>
              <a:rPr lang="de-DE" sz="2000" dirty="0" err="1">
                <a:solidFill>
                  <a:schemeClr val="tx1">
                    <a:alpha val="80000"/>
                  </a:schemeClr>
                </a:solidFill>
              </a:rPr>
              <a:t>Einzelviews</a:t>
            </a:r>
            <a:r>
              <a:rPr lang="de-DE" sz="2000" dirty="0">
                <a:solidFill>
                  <a:schemeClr val="tx1">
                    <a:alpha val="80000"/>
                  </a:schemeClr>
                </a:solidFill>
              </a:rPr>
              <a:t> erstellt (Location und Hierarchien nur in Dimensionsview)</a:t>
            </a:r>
          </a:p>
          <a:p>
            <a:r>
              <a:rPr lang="de-DE" sz="2000" dirty="0">
                <a:solidFill>
                  <a:schemeClr val="tx1">
                    <a:alpha val="80000"/>
                  </a:schemeClr>
                </a:solidFill>
              </a:rPr>
              <a:t>Nur begrenzte SQL Funktionen in DWC vorhanden (z.B. für Umwandlung Zeitformat in </a:t>
            </a:r>
            <a:r>
              <a:rPr lang="de-DE" sz="2000" dirty="0" err="1">
                <a:solidFill>
                  <a:schemeClr val="tx1">
                    <a:alpha val="80000"/>
                  </a:schemeClr>
                </a:solidFill>
              </a:rPr>
              <a:t>millisekunden</a:t>
            </a:r>
            <a:r>
              <a:rPr lang="de-DE" sz="2000" dirty="0">
                <a:solidFill>
                  <a:schemeClr val="tx1">
                    <a:alpha val="80000"/>
                  </a:schemeClr>
                </a:solidFill>
              </a:rPr>
              <a:t>)</a:t>
            </a:r>
          </a:p>
          <a:p>
            <a:r>
              <a:rPr lang="de-DE" sz="2000" dirty="0">
                <a:solidFill>
                  <a:schemeClr val="tx1">
                    <a:alpha val="80000"/>
                  </a:schemeClr>
                </a:solidFill>
              </a:rPr>
              <a:t>Um Änderungen in SAC sichtbar zu machen müssen die Views neu deployt werden -&gt; Zeitaufwendig</a:t>
            </a:r>
            <a:endParaRPr lang="en-US" sz="2000" dirty="0">
              <a:solidFill>
                <a:schemeClr val="tx1">
                  <a:alpha val="80000"/>
                </a:schemeClr>
              </a:solidFill>
            </a:endParaRPr>
          </a:p>
        </p:txBody>
      </p:sp>
      <p:grpSp>
        <p:nvGrpSpPr>
          <p:cNvPr id="15" name="Group 1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2D47CEF-B41D-0E7E-F8C3-7CF1EE86CD85}"/>
              </a:ext>
            </a:extLst>
          </p:cNvPr>
          <p:cNvSpPr>
            <a:spLocks noGrp="1"/>
          </p:cNvSpPr>
          <p:nvPr>
            <p:ph type="dt" sz="half" idx="10"/>
          </p:nvPr>
        </p:nvSpPr>
        <p:spPr>
          <a:xfrm>
            <a:off x="838200" y="6356350"/>
            <a:ext cx="2743200" cy="365125"/>
          </a:xfrm>
        </p:spPr>
        <p:txBody>
          <a:bodyPr>
            <a:normAutofit/>
          </a:bodyPr>
          <a:lstStyle/>
          <a:p>
            <a:pPr>
              <a:spcAft>
                <a:spcPts val="600"/>
              </a:spcAft>
            </a:pPr>
            <a:fld id="{154CABC4-7B03-495A-9AFA-D4B9B0DC9A84}"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F8603E93-6098-2FB5-466D-32CCA69281C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17</a:t>
            </a:fld>
            <a:endParaRPr lang="en-US">
              <a:solidFill>
                <a:schemeClr val="tx1">
                  <a:alpha val="60000"/>
                </a:schemeClr>
              </a:solidFill>
            </a:endParaRPr>
          </a:p>
        </p:txBody>
      </p:sp>
    </p:spTree>
    <p:extLst>
      <p:ext uri="{BB962C8B-B14F-4D97-AF65-F5344CB8AC3E}">
        <p14:creationId xmlns:p14="http://schemas.microsoft.com/office/powerpoint/2010/main" val="18001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21AFF9-E50A-B6DC-C43B-39DD88A7080D}"/>
              </a:ext>
            </a:extLst>
          </p:cNvPr>
          <p:cNvSpPr>
            <a:spLocks noGrp="1"/>
          </p:cNvSpPr>
          <p:nvPr>
            <p:ph type="title"/>
          </p:nvPr>
        </p:nvSpPr>
        <p:spPr>
          <a:xfrm>
            <a:off x="479394" y="1070800"/>
            <a:ext cx="3939688" cy="5583126"/>
          </a:xfrm>
        </p:spPr>
        <p:txBody>
          <a:bodyPr anchor="t">
            <a:normAutofit/>
          </a:bodyPr>
          <a:lstStyle/>
          <a:p>
            <a:r>
              <a:rPr lang="en-US" sz="8000" dirty="0"/>
              <a:t>Agenda</a:t>
            </a:r>
          </a:p>
        </p:txBody>
      </p:sp>
      <p:sp>
        <p:nvSpPr>
          <p:cNvPr id="6" name="Slide Number Placeholder 5">
            <a:extLst>
              <a:ext uri="{FF2B5EF4-FFF2-40B4-BE49-F238E27FC236}">
                <a16:creationId xmlns:a16="http://schemas.microsoft.com/office/drawing/2014/main" id="{A9E43718-6C02-2A58-423B-D3C6D102AE4B}"/>
              </a:ext>
            </a:extLst>
          </p:cNvPr>
          <p:cNvSpPr>
            <a:spLocks noGrp="1"/>
          </p:cNvSpPr>
          <p:nvPr>
            <p:ph type="sldNum" sz="quarter" idx="12"/>
          </p:nvPr>
        </p:nvSpPr>
        <p:spPr>
          <a:xfrm>
            <a:off x="8959881" y="6358209"/>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2</a:t>
            </a:fld>
            <a:endParaRPr lang="en-US" dirty="0">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40DBC785-98C4-27CB-67BA-9F40092BD405}"/>
              </a:ext>
            </a:extLst>
          </p:cNvPr>
          <p:cNvGraphicFramePr>
            <a:graphicFrameLocks noGrp="1"/>
          </p:cNvGraphicFramePr>
          <p:nvPr>
            <p:ph idx="1"/>
            <p:extLst>
              <p:ext uri="{D42A27DB-BD31-4B8C-83A1-F6EECF244321}">
                <p14:modId xmlns:p14="http://schemas.microsoft.com/office/powerpoint/2010/main" val="408549983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3">
            <a:extLst>
              <a:ext uri="{FF2B5EF4-FFF2-40B4-BE49-F238E27FC236}">
                <a16:creationId xmlns:a16="http://schemas.microsoft.com/office/drawing/2014/main" id="{B296BE48-2092-DB56-FBD6-6367C048519F}"/>
              </a:ext>
            </a:extLst>
          </p:cNvPr>
          <p:cNvSpPr txBox="1">
            <a:spLocks/>
          </p:cNvSpPr>
          <p:nvPr/>
        </p:nvSpPr>
        <p:spPr>
          <a:xfrm>
            <a:off x="477981" y="6356350"/>
            <a:ext cx="121433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pPr>
                <a:spcAft>
                  <a:spcPts val="600"/>
                </a:spcAft>
                <a:defRPr/>
              </a:pPr>
              <a:t>5/2/2023</a:t>
            </a:fld>
            <a:endParaRPr lang="en-US">
              <a:solidFill>
                <a:schemeClr val="tx1">
                  <a:lumMod val="50000"/>
                  <a:lumOff val="50000"/>
                </a:schemeClr>
              </a:solidFill>
              <a:latin typeface="Calibri" panose="020F0502020204030204"/>
            </a:endParaRPr>
          </a:p>
        </p:txBody>
      </p:sp>
      <p:sp>
        <p:nvSpPr>
          <p:cNvPr id="7" name="Footer Placeholder 4">
            <a:extLst>
              <a:ext uri="{FF2B5EF4-FFF2-40B4-BE49-F238E27FC236}">
                <a16:creationId xmlns:a16="http://schemas.microsoft.com/office/drawing/2014/main" id="{E667E3F2-43AC-22FC-2F86-E867847CDD99}"/>
              </a:ext>
            </a:extLst>
          </p:cNvPr>
          <p:cNvSpPr txBox="1">
            <a:spLocks/>
          </p:cNvSpPr>
          <p:nvPr/>
        </p:nvSpPr>
        <p:spPr>
          <a:xfrm>
            <a:off x="1692321" y="6356350"/>
            <a:ext cx="2809017"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r>
              <a:rPr lang="en-US">
                <a:solidFill>
                  <a:schemeClr val="tx1">
                    <a:lumMod val="50000"/>
                    <a:lumOff val="50000"/>
                  </a:schemeClr>
                </a:solidFill>
                <a:latin typeface="Calibri" panose="020F0502020204030204"/>
              </a:rPr>
              <a:t>Formel 1</a:t>
            </a:r>
            <a:endParaRPr lang="en-US" dirty="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145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Vibrant multicolour checkered floor design">
            <a:extLst>
              <a:ext uri="{FF2B5EF4-FFF2-40B4-BE49-F238E27FC236}">
                <a16:creationId xmlns:a16="http://schemas.microsoft.com/office/drawing/2014/main" id="{B5CFB1E1-1CA2-AC85-E55F-85F1C78E0796}"/>
              </a:ext>
            </a:extLst>
          </p:cNvPr>
          <p:cNvPicPr>
            <a:picLocks noChangeAspect="1"/>
          </p:cNvPicPr>
          <p:nvPr/>
        </p:nvPicPr>
        <p:blipFill rotWithShape="1">
          <a:blip r:embed="rId3"/>
          <a:srcRect r="14680"/>
          <a:stretch/>
        </p:blipFill>
        <p:spPr>
          <a:xfrm>
            <a:off x="3523488" y="10"/>
            <a:ext cx="8668512" cy="6857990"/>
          </a:xfrm>
          <a:prstGeom prst="rect">
            <a:avLst/>
          </a:prstGeom>
        </p:spPr>
      </p:pic>
      <p:sp>
        <p:nvSpPr>
          <p:cNvPr id="68" name="Rectangle 6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97F6C-7D68-9F08-3EB9-423DF39050DE}"/>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Daten</a:t>
            </a:r>
            <a:endParaRPr lang="en-US" sz="8000" dirty="0"/>
          </a:p>
        </p:txBody>
      </p:sp>
      <p:sp>
        <p:nvSpPr>
          <p:cNvPr id="3" name="Text Placeholder 2">
            <a:extLst>
              <a:ext uri="{FF2B5EF4-FFF2-40B4-BE49-F238E27FC236}">
                <a16:creationId xmlns:a16="http://schemas.microsoft.com/office/drawing/2014/main" id="{F885760B-2DD4-E292-2D87-FF982302AE1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C32F176-BAEC-9433-3270-2813048E244C}"/>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t>5/2/2023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82C64F39-D578-2726-76A8-F420554054A2}"/>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endParaRPr lang="en-US" kern="1200" dirty="0">
              <a:solidFill>
                <a:schemeClr val="tx1">
                  <a:lumMod val="50000"/>
                  <a:lumOff val="50000"/>
                </a:scheme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10F145-6A67-E17A-3093-C11F0160076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smtClean="0">
                <a:solidFill>
                  <a:schemeClr val="bg1"/>
                </a:solidFill>
                <a:latin typeface="Calibri" panose="020F0502020204030204"/>
              </a:rPr>
              <a:pP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11812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Grundlage</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Weltmeisterschaften Formel 1 (1950 bis 2022).</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14 Datensätze auf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Kaggle</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von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Ergast</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Developer API.</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https://www.kaggle.com/datasets/rohanrao/formula-1-world-championship-1950-2020</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Formel 1: Regeln (Formeln) für die Leistungsfähigkeit der Fahrzeuge. </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P</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ro Saison bis zu 23 Grand Prix (</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Einzelrennen)</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Punkte abhängig von Endposition f</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ür Fahrer und Konstrukteure.</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AB219E-05DB-6196-427B-894B094C050D}"/>
              </a:ext>
            </a:extLst>
          </p:cNvPr>
          <p:cNvPicPr>
            <a:picLocks noChangeAspect="1"/>
          </p:cNvPicPr>
          <p:nvPr/>
        </p:nvPicPr>
        <p:blipFill>
          <a:blip r:embed="rId4"/>
          <a:stretch>
            <a:fillRect/>
          </a:stretch>
        </p:blipFill>
        <p:spPr>
          <a:xfrm>
            <a:off x="7983590" y="1336390"/>
            <a:ext cx="2726530" cy="483739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5/2/2023</a:t>
            </a:fld>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4</a:t>
            </a:fld>
            <a:endParaRPr lang="en-US">
              <a:solidFill>
                <a:schemeClr val="tx1">
                  <a:alpha val="60000"/>
                </a:schemeClr>
              </a:solidFill>
            </a:endParaRPr>
          </a:p>
        </p:txBody>
      </p:sp>
    </p:spTree>
    <p:extLst>
      <p:ext uri="{BB962C8B-B14F-4D97-AF65-F5344CB8AC3E}">
        <p14:creationId xmlns:p14="http://schemas.microsoft.com/office/powerpoint/2010/main" val="23320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Exploration</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auf Fahrer Daten</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Inhalte und mögliche </a:t>
            </a:r>
            <a:r>
              <a:rPr lang="de-DE" sz="1800" dirty="0" err="1">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Joins</a:t>
            </a:r>
            <a:endPar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Daten sind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tidy</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Immer eine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Spalte (Primärschlüssel), teilweise mehrere (Fremdschlüssel).</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Tabelle zum Mapping der Länder und Nationalitäten genutzt.</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B8BA7E-63EE-6879-9BF2-CC2527C619F2}"/>
              </a:ext>
            </a:extLst>
          </p:cNvPr>
          <p:cNvPicPr>
            <a:picLocks noChangeAspect="1"/>
          </p:cNvPicPr>
          <p:nvPr/>
        </p:nvPicPr>
        <p:blipFill>
          <a:blip r:embed="rId4"/>
          <a:stretch>
            <a:fillRect/>
          </a:stretch>
        </p:blipFill>
        <p:spPr>
          <a:xfrm>
            <a:off x="7572653" y="1551110"/>
            <a:ext cx="3548404" cy="440795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5</a:t>
            </a:fld>
            <a:endParaRPr lang="en-US">
              <a:solidFill>
                <a:schemeClr val="tx1">
                  <a:alpha val="60000"/>
                </a:schemeClr>
              </a:solidFill>
            </a:endParaRPr>
          </a:p>
        </p:txBody>
      </p:sp>
    </p:spTree>
    <p:extLst>
      <p:ext uri="{BB962C8B-B14F-4D97-AF65-F5344CB8AC3E}">
        <p14:creationId xmlns:p14="http://schemas.microsoft.com/office/powerpoint/2010/main" val="284974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513A932-EFD7-39B9-A5A9-5748751DDD03}"/>
              </a:ext>
            </a:extLst>
          </p:cNvPr>
          <p:cNvSpPr>
            <a:spLocks noGrp="1"/>
          </p:cNvSpPr>
          <p:nvPr>
            <p:ph type="title"/>
          </p:nvPr>
        </p:nvSpPr>
        <p:spPr>
          <a:xfrm>
            <a:off x="803776" y="1336390"/>
            <a:ext cx="6190412" cy="1182927"/>
          </a:xfrm>
        </p:spPr>
        <p:txBody>
          <a:bodyPr anchor="b">
            <a:normAutofit/>
          </a:bodyPr>
          <a:lstStyle/>
          <a:p>
            <a:r>
              <a:rPr lang="de-DE" sz="5600" dirty="0" err="1"/>
              <a:t>Wrangling</a:t>
            </a:r>
            <a:endParaRPr lang="en-US" sz="5600" dirty="0"/>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45A321-1BDD-BFD3-DA33-E39A2FFFCE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03360896-9122-B93B-C600-85A126D8C60A}"/>
              </a:ext>
            </a:extLst>
          </p:cNvPr>
          <p:cNvSpPr>
            <a:spLocks noGrp="1"/>
          </p:cNvSpPr>
          <p:nvPr>
            <p:ph idx="1"/>
          </p:nvPr>
        </p:nvSpPr>
        <p:spPr>
          <a:xfrm>
            <a:off x="803776" y="2829330"/>
            <a:ext cx="6190412" cy="3344459"/>
          </a:xfrm>
        </p:spPr>
        <p:txBody>
          <a:bodyPr anchor="t">
            <a:normAutofit/>
          </a:bodyPr>
          <a:lstStyle/>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Duration,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entfernt</a:t>
            </a:r>
          </a:p>
          <a:p>
            <a:pPr marR="0" lvl="0">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„URL“ Spalten in jedem Datensatz entfernt</a:t>
            </a:r>
          </a:p>
          <a:p>
            <a:pPr marR="0" lvl="0">
              <a:spcBef>
                <a:spcPts val="0"/>
              </a:spcBef>
              <a:spcAft>
                <a:spcPts val="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Der seasons.csv Datensatz wurde nicht genutzt – keine neuen Informationen</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JSON-Datei zum initialen Laden erstellt.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2" name="Picture 11">
            <a:extLst>
              <a:ext uri="{FF2B5EF4-FFF2-40B4-BE49-F238E27FC236}">
                <a16:creationId xmlns:a16="http://schemas.microsoft.com/office/drawing/2014/main" id="{C4B99D6D-BBC2-45B1-9B3E-0249C211B230}"/>
              </a:ext>
            </a:extLst>
          </p:cNvPr>
          <p:cNvPicPr>
            <a:picLocks noChangeAspect="1"/>
          </p:cNvPicPr>
          <p:nvPr/>
        </p:nvPicPr>
        <p:blipFill rotWithShape="1">
          <a:blip r:embed="rId3"/>
          <a:srcRect l="2901" r="17888" b="6"/>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382B74D2-7435-2CF0-E9F1-DBEA6F30D2AF}"/>
              </a:ext>
            </a:extLst>
          </p:cNvPr>
          <p:cNvSpPr>
            <a:spLocks noGrp="1"/>
          </p:cNvSpPr>
          <p:nvPr>
            <p:ph type="dt" sz="half" idx="10"/>
          </p:nvPr>
        </p:nvSpPr>
        <p:spPr>
          <a:xfrm>
            <a:off x="838200" y="6356350"/>
            <a:ext cx="2743200" cy="365125"/>
          </a:xfrm>
        </p:spPr>
        <p:txBody>
          <a:bodyPr>
            <a:normAutofit/>
          </a:bodyPr>
          <a:lstStyle/>
          <a:p>
            <a:pPr>
              <a:spcAft>
                <a:spcPts val="600"/>
              </a:spcAft>
            </a:pPr>
            <a:fld id="{1BADA6F5-F0CA-4C21-AD29-A12E3C6F6613}" type="datetime1">
              <a:rPr lang="en-US">
                <a:solidFill>
                  <a:schemeClr val="tx1">
                    <a:alpha val="60000"/>
                  </a:schemeClr>
                </a:solidFill>
              </a:rPr>
              <a:pPr>
                <a:spcAft>
                  <a:spcPts val="600"/>
                </a:spcAft>
              </a:p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74C4543-2210-F162-794A-05995E2579B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6</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5406408F-154F-C335-C465-BC64D837F5F8}"/>
              </a:ext>
            </a:extLst>
          </p:cNvPr>
          <p:cNvPicPr>
            <a:picLocks noChangeAspect="1"/>
          </p:cNvPicPr>
          <p:nvPr/>
        </p:nvPicPr>
        <p:blipFill rotWithShape="1">
          <a:blip r:embed="rId4"/>
          <a:srcRect l="4792" r="6120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5289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0A82ADD-5F1E-AE03-DBF6-2A43630EE278}"/>
              </a:ext>
            </a:extLst>
          </p:cNvPr>
          <p:cNvPicPr>
            <a:picLocks noChangeAspect="1"/>
          </p:cNvPicPr>
          <p:nvPr/>
        </p:nvPicPr>
        <p:blipFill rotWithShape="1">
          <a:blip r:embed="rId3"/>
          <a:srcRect l="2381" t="10098" r="670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D689B-5491-2BEC-6664-58E5B3346388}"/>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Modelle</a:t>
            </a:r>
            <a:endParaRPr lang="en-US" sz="8000" dirty="0"/>
          </a:p>
        </p:txBody>
      </p:sp>
      <p:sp>
        <p:nvSpPr>
          <p:cNvPr id="3" name="Text Placeholder 2">
            <a:extLst>
              <a:ext uri="{FF2B5EF4-FFF2-40B4-BE49-F238E27FC236}">
                <a16:creationId xmlns:a16="http://schemas.microsoft.com/office/drawing/2014/main" id="{B883CF68-5F79-8540-2E72-7D419B29CD6C}"/>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1B81FCF-364D-D38B-E362-99AE46E14E34}"/>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ED780DCF-6A2B-47D3-9FDC-24B601AECBA7}" type="datetime1">
              <a:rPr lang="en-US" smtClean="0">
                <a:solidFill>
                  <a:schemeClr val="tx1">
                    <a:lumMod val="50000"/>
                    <a:lumOff val="50000"/>
                  </a:schemeClr>
                </a:solidFill>
                <a:latin typeface="Calibri" panose="020F0502020204030204"/>
              </a:rPr>
              <a:t>5/2/2023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1754D3C-7005-28E7-6F88-EB66A0B176D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AF7FA5FA-5D89-4DAC-3E7E-F92CCA9ECE4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26540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24B9F-6266-AAFC-F012-78F9608AC95F}"/>
              </a:ext>
            </a:extLst>
          </p:cNvPr>
          <p:cNvSpPr>
            <a:spLocks noGrp="1"/>
          </p:cNvSpPr>
          <p:nvPr>
            <p:ph type="title"/>
          </p:nvPr>
        </p:nvSpPr>
        <p:spPr>
          <a:xfrm>
            <a:off x="838200" y="1558368"/>
            <a:ext cx="6155988" cy="2168809"/>
          </a:xfrm>
        </p:spPr>
        <p:txBody>
          <a:bodyPr anchor="t">
            <a:normAutofit/>
          </a:bodyPr>
          <a:lstStyle/>
          <a:p>
            <a:r>
              <a:rPr lang="de-DE" sz="5600" dirty="0"/>
              <a:t>Logisches Modell</a:t>
            </a:r>
            <a:endParaRPr lang="en-US" sz="5600" dirty="0"/>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0C6CAC-0929-6D20-D84D-B8EE40EB774F}"/>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Grafik 3">
            <a:extLst>
              <a:ext uri="{FF2B5EF4-FFF2-40B4-BE49-F238E27FC236}">
                <a16:creationId xmlns:a16="http://schemas.microsoft.com/office/drawing/2014/main" id="{0A1E3550-FE44-DB91-FB02-66F036DBC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68799" y="97157"/>
            <a:ext cx="4653582" cy="6624318"/>
          </a:xfrm>
          <a:prstGeom prst="rect">
            <a:avLst/>
          </a:prstGeom>
          <a:noFill/>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21470358-78B2-7D98-BFEE-C3592A2FDF05}"/>
              </a:ext>
            </a:extLst>
          </p:cNvPr>
          <p:cNvSpPr>
            <a:spLocks noGrp="1"/>
          </p:cNvSpPr>
          <p:nvPr>
            <p:ph type="dt" sz="half" idx="10"/>
          </p:nvPr>
        </p:nvSpPr>
        <p:spPr>
          <a:xfrm>
            <a:off x="838200" y="6356350"/>
            <a:ext cx="2743200" cy="365125"/>
          </a:xfrm>
        </p:spPr>
        <p:txBody>
          <a:bodyPr>
            <a:normAutofit/>
          </a:bodyPr>
          <a:lstStyle/>
          <a:p>
            <a:pPr>
              <a:spcAft>
                <a:spcPts val="600"/>
              </a:spcAft>
            </a:pPr>
            <a:fld id="{6D1A1DE7-46DC-4140-BB40-6D71500A2207}" type="datetime1">
              <a:rPr lang="en-US" smtClean="0">
                <a:solidFill>
                  <a:schemeClr val="tx1">
                    <a:alpha val="60000"/>
                  </a:schemeClr>
                </a:solidFill>
              </a:r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7E6D2B0-E9FD-039E-0C3E-BA7D1508DB7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8</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32461A24-0881-EF53-567E-D0D5527182D8}"/>
              </a:ext>
            </a:extLst>
          </p:cNvPr>
          <p:cNvSpPr>
            <a:spLocks noGrp="1"/>
          </p:cNvSpPr>
          <p:nvPr>
            <p:ph idx="1"/>
          </p:nvPr>
        </p:nvSpPr>
        <p:spPr>
          <a:xfrm>
            <a:off x="803776" y="2829330"/>
            <a:ext cx="6190412" cy="3344459"/>
          </a:xfrm>
        </p:spPr>
        <p:txBody>
          <a:bodyPr anchor="t">
            <a:normAutofit/>
          </a:bodyPr>
          <a:lstStyle/>
          <a:p>
            <a:r>
              <a:rPr lang="en-US" sz="1800" dirty="0" err="1"/>
              <a:t>Zentrale</a:t>
            </a:r>
            <a:r>
              <a:rPr lang="en-US" sz="1800" dirty="0"/>
              <a:t> </a:t>
            </a:r>
            <a:r>
              <a:rPr lang="en-US" sz="1800" dirty="0" err="1"/>
              <a:t>Tabellen</a:t>
            </a:r>
            <a:r>
              <a:rPr lang="en-US" sz="1800" dirty="0"/>
              <a:t>: Drivers, races und constructors</a:t>
            </a:r>
          </a:p>
          <a:p>
            <a:endParaRPr lang="de-DE" sz="1800" dirty="0"/>
          </a:p>
          <a:p>
            <a:r>
              <a:rPr lang="de-DE" sz="1800" dirty="0"/>
              <a:t>Übersicht Primär- und Sekundärschlüssel, sowie Kardinalitäten zwischen Tabellen</a:t>
            </a:r>
            <a:endParaRPr lang="en-US" sz="1800" dirty="0"/>
          </a:p>
        </p:txBody>
      </p:sp>
    </p:spTree>
    <p:extLst>
      <p:ext uri="{BB962C8B-B14F-4D97-AF65-F5344CB8AC3E}">
        <p14:creationId xmlns:p14="http://schemas.microsoft.com/office/powerpoint/2010/main" val="125063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97CED-F608-25AD-4337-79674FCD8781}"/>
              </a:ext>
            </a:extLst>
          </p:cNvPr>
          <p:cNvSpPr>
            <a:spLocks noGrp="1"/>
          </p:cNvSpPr>
          <p:nvPr>
            <p:ph type="title"/>
          </p:nvPr>
        </p:nvSpPr>
        <p:spPr>
          <a:xfrm>
            <a:off x="838200" y="1336390"/>
            <a:ext cx="6155988" cy="1182927"/>
          </a:xfrm>
        </p:spPr>
        <p:txBody>
          <a:bodyPr anchor="b">
            <a:normAutofit/>
          </a:bodyPr>
          <a:lstStyle/>
          <a:p>
            <a:r>
              <a:rPr lang="de-DE" sz="5600" dirty="0"/>
              <a:t>E/R Modell</a:t>
            </a:r>
            <a:endParaRPr lang="en-US" sz="5600" dirty="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E575E51-23D0-0F16-F936-A84616288FA2}"/>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7DD585B7-1C43-30D9-CC70-4D39A75E5834}"/>
              </a:ext>
            </a:extLst>
          </p:cNvPr>
          <p:cNvSpPr>
            <a:spLocks noGrp="1"/>
          </p:cNvSpPr>
          <p:nvPr>
            <p:ph type="dt" sz="half" idx="10"/>
          </p:nvPr>
        </p:nvSpPr>
        <p:spPr>
          <a:xfrm>
            <a:off x="838200" y="6356350"/>
            <a:ext cx="2743200" cy="365125"/>
          </a:xfrm>
        </p:spPr>
        <p:txBody>
          <a:bodyPr>
            <a:normAutofit/>
          </a:bodyPr>
          <a:lstStyle/>
          <a:p>
            <a:pPr>
              <a:spcAft>
                <a:spcPts val="600"/>
              </a:spcAft>
            </a:pPr>
            <a:fld id="{74AB47EB-D7D3-4B67-9D84-C28BD8AA30DE}" type="datetime1">
              <a:rPr lang="en-US" smtClean="0">
                <a:solidFill>
                  <a:schemeClr val="tx1">
                    <a:alpha val="60000"/>
                  </a:schemeClr>
                </a:solidFill>
              </a:rPr>
              <a:t>5/2/2023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15A3DDC-9790-1369-0558-F9749133A99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9</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8C04DBEA-F493-A54D-F99A-A72B2EDB1DBB}"/>
              </a:ext>
            </a:extLst>
          </p:cNvPr>
          <p:cNvSpPr>
            <a:spLocks noGrp="1"/>
          </p:cNvSpPr>
          <p:nvPr>
            <p:ph idx="1"/>
          </p:nvPr>
        </p:nvSpPr>
        <p:spPr>
          <a:xfrm>
            <a:off x="803776" y="2829330"/>
            <a:ext cx="6190412" cy="3344459"/>
          </a:xfrm>
        </p:spPr>
        <p:txBody>
          <a:bodyPr anchor="t">
            <a:normAutofit/>
          </a:bodyPr>
          <a:lstStyle/>
          <a:p>
            <a:r>
              <a:rPr lang="en-US" sz="1800" dirty="0" err="1"/>
              <a:t>Übernahme</a:t>
            </a:r>
            <a:r>
              <a:rPr lang="en-US" sz="1800" dirty="0"/>
              <a:t> in DWC + </a:t>
            </a:r>
            <a:r>
              <a:rPr lang="en-US" sz="1800" dirty="0" err="1"/>
              <a:t>Ergänzung</a:t>
            </a:r>
            <a:r>
              <a:rPr lang="en-US" sz="1800" dirty="0"/>
              <a:t> um Views für </a:t>
            </a:r>
            <a:r>
              <a:rPr lang="en-US" sz="1800" dirty="0" err="1"/>
              <a:t>Analyse</a:t>
            </a:r>
            <a:endParaRPr lang="en-US" sz="1800" dirty="0"/>
          </a:p>
        </p:txBody>
      </p:sp>
      <p:pic>
        <p:nvPicPr>
          <p:cNvPr id="17" name="Picture 16">
            <a:extLst>
              <a:ext uri="{FF2B5EF4-FFF2-40B4-BE49-F238E27FC236}">
                <a16:creationId xmlns:a16="http://schemas.microsoft.com/office/drawing/2014/main" id="{D4D6D879-C89E-B569-DA9B-26A10F94BE1C}"/>
              </a:ext>
            </a:extLst>
          </p:cNvPr>
          <p:cNvPicPr>
            <a:picLocks noChangeAspect="1"/>
          </p:cNvPicPr>
          <p:nvPr/>
        </p:nvPicPr>
        <p:blipFill>
          <a:blip r:embed="rId2"/>
          <a:stretch>
            <a:fillRect/>
          </a:stretch>
        </p:blipFill>
        <p:spPr>
          <a:xfrm>
            <a:off x="9054773" y="3381911"/>
            <a:ext cx="2761907" cy="2362767"/>
          </a:xfrm>
          <a:prstGeom prst="rect">
            <a:avLst/>
          </a:prstGeom>
        </p:spPr>
      </p:pic>
      <p:pic>
        <p:nvPicPr>
          <p:cNvPr id="24" name="Picture 23">
            <a:extLst>
              <a:ext uri="{FF2B5EF4-FFF2-40B4-BE49-F238E27FC236}">
                <a16:creationId xmlns:a16="http://schemas.microsoft.com/office/drawing/2014/main" id="{428554BD-D67F-39E2-BFF0-86B7CF0900E0}"/>
              </a:ext>
            </a:extLst>
          </p:cNvPr>
          <p:cNvPicPr>
            <a:picLocks noChangeAspect="1"/>
          </p:cNvPicPr>
          <p:nvPr/>
        </p:nvPicPr>
        <p:blipFill>
          <a:blip r:embed="rId3"/>
          <a:stretch>
            <a:fillRect/>
          </a:stretch>
        </p:blipFill>
        <p:spPr>
          <a:xfrm>
            <a:off x="73890" y="3111660"/>
            <a:ext cx="8931564" cy="3655710"/>
          </a:xfrm>
          <a:prstGeom prst="rect">
            <a:avLst/>
          </a:prstGeom>
        </p:spPr>
      </p:pic>
    </p:spTree>
    <p:extLst>
      <p:ext uri="{BB962C8B-B14F-4D97-AF65-F5344CB8AC3E}">
        <p14:creationId xmlns:p14="http://schemas.microsoft.com/office/powerpoint/2010/main" val="423541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1801</Words>
  <Application>Microsoft Office PowerPoint</Application>
  <PresentationFormat>Widescreen</PresentationFormat>
  <Paragraphs>173</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Formel 1</vt:lpstr>
      <vt:lpstr>Agenda</vt:lpstr>
      <vt:lpstr>Daten</vt:lpstr>
      <vt:lpstr>Grundlage</vt:lpstr>
      <vt:lpstr>Exploration</vt:lpstr>
      <vt:lpstr>Wrangling</vt:lpstr>
      <vt:lpstr>Modelle</vt:lpstr>
      <vt:lpstr>Logisches Modell</vt:lpstr>
      <vt:lpstr>E/R Modell</vt:lpstr>
      <vt:lpstr>Implementierung DWC</vt:lpstr>
      <vt:lpstr>Datenqualität</vt:lpstr>
      <vt:lpstr>Transformationen</vt:lpstr>
      <vt:lpstr>Dimensional Views</vt:lpstr>
      <vt:lpstr>Analytical Views</vt:lpstr>
      <vt:lpstr>Stories  in SAC</vt:lpstr>
      <vt:lpstr>Fazit</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Formel 1 </dc:title>
  <dc:creator>Nicolas Henzel</dc:creator>
  <cp:lastModifiedBy>Nicolas Henzel</cp:lastModifiedBy>
  <cp:revision>93</cp:revision>
  <dcterms:created xsi:type="dcterms:W3CDTF">2023-04-28T19:49:49Z</dcterms:created>
  <dcterms:modified xsi:type="dcterms:W3CDTF">2023-05-02T14:30:37Z</dcterms:modified>
</cp:coreProperties>
</file>