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6" r:id="rId2"/>
    <p:sldId id="257" r:id="rId3"/>
    <p:sldId id="261" r:id="rId4"/>
    <p:sldId id="258" r:id="rId5"/>
    <p:sldId id="259" r:id="rId6"/>
    <p:sldId id="262" r:id="rId7"/>
    <p:sldId id="260" r:id="rId8"/>
    <p:sldId id="265" r:id="rId9"/>
    <p:sldId id="266" r:id="rId10"/>
    <p:sldId id="268" r:id="rId11"/>
    <p:sldId id="269" r:id="rId12"/>
    <p:sldId id="271" r:id="rId13"/>
    <p:sldId id="270"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C7899-CF9E-4155-80CE-633F715D17F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572D91E-0678-403F-A820-426B729C3B28}">
      <dgm:prSet/>
      <dgm:spPr/>
      <dgm:t>
        <a:bodyPr/>
        <a:lstStyle/>
        <a:p>
          <a:r>
            <a:rPr lang="en-US"/>
            <a:t>Daten</a:t>
          </a:r>
        </a:p>
      </dgm:t>
    </dgm:pt>
    <dgm:pt modelId="{18F7045D-181D-4747-B471-895F65E26298}" type="parTrans" cxnId="{1F660C10-BADA-45AD-9C3B-1E56179879BB}">
      <dgm:prSet/>
      <dgm:spPr/>
      <dgm:t>
        <a:bodyPr/>
        <a:lstStyle/>
        <a:p>
          <a:endParaRPr lang="en-US"/>
        </a:p>
      </dgm:t>
    </dgm:pt>
    <dgm:pt modelId="{35F2360A-148E-43D1-ABFF-5378C98A3776}" type="sibTrans" cxnId="{1F660C10-BADA-45AD-9C3B-1E56179879BB}">
      <dgm:prSet/>
      <dgm:spPr/>
      <dgm:t>
        <a:bodyPr/>
        <a:lstStyle/>
        <a:p>
          <a:endParaRPr lang="en-US"/>
        </a:p>
      </dgm:t>
    </dgm:pt>
    <dgm:pt modelId="{8E333811-3449-403E-B257-1AFAA9370F59}">
      <dgm:prSet/>
      <dgm:spPr/>
      <dgm:t>
        <a:bodyPr/>
        <a:lstStyle/>
        <a:p>
          <a:r>
            <a:rPr lang="en-US"/>
            <a:t>Exploration</a:t>
          </a:r>
        </a:p>
      </dgm:t>
    </dgm:pt>
    <dgm:pt modelId="{231F5BA6-399C-4BC7-B5EE-26CDC69E0F4A}" type="parTrans" cxnId="{F755B2E0-CEC0-4747-A713-724195CF5880}">
      <dgm:prSet/>
      <dgm:spPr/>
      <dgm:t>
        <a:bodyPr/>
        <a:lstStyle/>
        <a:p>
          <a:endParaRPr lang="en-US"/>
        </a:p>
      </dgm:t>
    </dgm:pt>
    <dgm:pt modelId="{8E81BC3D-A1DD-46C8-86CD-79B854982CC2}" type="sibTrans" cxnId="{F755B2E0-CEC0-4747-A713-724195CF5880}">
      <dgm:prSet/>
      <dgm:spPr/>
      <dgm:t>
        <a:bodyPr/>
        <a:lstStyle/>
        <a:p>
          <a:endParaRPr lang="en-US"/>
        </a:p>
      </dgm:t>
    </dgm:pt>
    <dgm:pt modelId="{510263AC-4EF6-4E2A-BE31-011E2C78CFD4}">
      <dgm:prSet/>
      <dgm:spPr/>
      <dgm:t>
        <a:bodyPr/>
        <a:lstStyle/>
        <a:p>
          <a:r>
            <a:rPr lang="en-US" dirty="0"/>
            <a:t>Wrangling</a:t>
          </a:r>
        </a:p>
      </dgm:t>
    </dgm:pt>
    <dgm:pt modelId="{65A18CF6-4701-4792-81E3-EA9A8DF354F1}" type="parTrans" cxnId="{C7604AEC-ED19-42D3-9033-78E85377FDEA}">
      <dgm:prSet/>
      <dgm:spPr/>
      <dgm:t>
        <a:bodyPr/>
        <a:lstStyle/>
        <a:p>
          <a:endParaRPr lang="en-US"/>
        </a:p>
      </dgm:t>
    </dgm:pt>
    <dgm:pt modelId="{8C466BB8-C854-43A4-8E00-407255EDBEC1}" type="sibTrans" cxnId="{C7604AEC-ED19-42D3-9033-78E85377FDEA}">
      <dgm:prSet/>
      <dgm:spPr/>
      <dgm:t>
        <a:bodyPr/>
        <a:lstStyle/>
        <a:p>
          <a:endParaRPr lang="en-US"/>
        </a:p>
      </dgm:t>
    </dgm:pt>
    <dgm:pt modelId="{5729A1FF-1FA8-4832-9B91-44B93EEBADAF}">
      <dgm:prSet/>
      <dgm:spPr/>
      <dgm:t>
        <a:bodyPr/>
        <a:lstStyle/>
        <a:p>
          <a:r>
            <a:rPr lang="en-US" dirty="0" err="1"/>
            <a:t>Implementierung</a:t>
          </a:r>
          <a:r>
            <a:rPr lang="en-US" dirty="0"/>
            <a:t> in DWC</a:t>
          </a:r>
        </a:p>
      </dgm:t>
    </dgm:pt>
    <dgm:pt modelId="{539B2257-6919-4D75-929E-359BCEC75A58}" type="parTrans" cxnId="{3AD353AA-2FCC-4625-B840-5063D3A48EC2}">
      <dgm:prSet/>
      <dgm:spPr/>
      <dgm:t>
        <a:bodyPr/>
        <a:lstStyle/>
        <a:p>
          <a:endParaRPr lang="en-US"/>
        </a:p>
      </dgm:t>
    </dgm:pt>
    <dgm:pt modelId="{38CD0969-E39A-4B59-8B3B-E02D1B900FD7}" type="sibTrans" cxnId="{3AD353AA-2FCC-4625-B840-5063D3A48EC2}">
      <dgm:prSet/>
      <dgm:spPr/>
      <dgm:t>
        <a:bodyPr/>
        <a:lstStyle/>
        <a:p>
          <a:endParaRPr lang="en-US"/>
        </a:p>
      </dgm:t>
    </dgm:pt>
    <dgm:pt modelId="{077FD74D-09C2-4F11-ABC2-6117DD45DCD9}">
      <dgm:prSet/>
      <dgm:spPr/>
      <dgm:t>
        <a:bodyPr/>
        <a:lstStyle/>
        <a:p>
          <a:r>
            <a:rPr lang="en-US" dirty="0" err="1"/>
            <a:t>Prüfung</a:t>
          </a:r>
          <a:r>
            <a:rPr lang="en-US" dirty="0"/>
            <a:t> der </a:t>
          </a:r>
          <a:r>
            <a:rPr lang="en-US" dirty="0" err="1"/>
            <a:t>Datenqualität</a:t>
          </a:r>
          <a:r>
            <a:rPr lang="en-US" dirty="0"/>
            <a:t> für die </a:t>
          </a:r>
          <a:r>
            <a:rPr lang="en-US" dirty="0" err="1"/>
            <a:t>Analyse</a:t>
          </a:r>
          <a:endParaRPr lang="en-US" dirty="0"/>
        </a:p>
      </dgm:t>
    </dgm:pt>
    <dgm:pt modelId="{60BFC05F-4EDB-49C0-90B9-5995B6D01B76}" type="parTrans" cxnId="{6FD27DFE-F8FC-4F88-BD82-B6AC479E117A}">
      <dgm:prSet/>
      <dgm:spPr/>
      <dgm:t>
        <a:bodyPr/>
        <a:lstStyle/>
        <a:p>
          <a:endParaRPr lang="en-US"/>
        </a:p>
      </dgm:t>
    </dgm:pt>
    <dgm:pt modelId="{DBDB580F-6CCF-45D5-8891-B10061613FF3}" type="sibTrans" cxnId="{6FD27DFE-F8FC-4F88-BD82-B6AC479E117A}">
      <dgm:prSet/>
      <dgm:spPr/>
      <dgm:t>
        <a:bodyPr/>
        <a:lstStyle/>
        <a:p>
          <a:endParaRPr lang="en-US"/>
        </a:p>
      </dgm:t>
    </dgm:pt>
    <dgm:pt modelId="{36DFAF71-764C-4715-835A-AC4D266818E0}">
      <dgm:prSet/>
      <dgm:spPr/>
      <dgm:t>
        <a:bodyPr/>
        <a:lstStyle/>
        <a:p>
          <a:r>
            <a:rPr lang="en-US" dirty="0" err="1"/>
            <a:t>Transformationen</a:t>
          </a:r>
          <a:r>
            <a:rPr lang="en-US" dirty="0"/>
            <a:t> und Views</a:t>
          </a:r>
        </a:p>
      </dgm:t>
    </dgm:pt>
    <dgm:pt modelId="{E6EA5EF7-A44C-4D44-83BD-51BE1E3F4F77}" type="parTrans" cxnId="{EB4DEA83-402F-4E00-BE42-47AA27FAF8D1}">
      <dgm:prSet/>
      <dgm:spPr/>
      <dgm:t>
        <a:bodyPr/>
        <a:lstStyle/>
        <a:p>
          <a:endParaRPr lang="en-US"/>
        </a:p>
      </dgm:t>
    </dgm:pt>
    <dgm:pt modelId="{07462D45-FC9E-43FB-B03C-00F33351E9D5}" type="sibTrans" cxnId="{EB4DEA83-402F-4E00-BE42-47AA27FAF8D1}">
      <dgm:prSet/>
      <dgm:spPr/>
      <dgm:t>
        <a:bodyPr/>
        <a:lstStyle/>
        <a:p>
          <a:endParaRPr lang="en-US"/>
        </a:p>
      </dgm:t>
    </dgm:pt>
    <dgm:pt modelId="{34ECE0B7-A08D-4925-AC48-BC00972BCDD3}">
      <dgm:prSet/>
      <dgm:spPr/>
      <dgm:t>
        <a:bodyPr/>
        <a:lstStyle/>
        <a:p>
          <a:r>
            <a:rPr lang="en-US" dirty="0"/>
            <a:t>Stories in SAC</a:t>
          </a:r>
        </a:p>
      </dgm:t>
    </dgm:pt>
    <dgm:pt modelId="{EF7D081E-C722-4091-B7C6-F407B3611264}" type="parTrans" cxnId="{007D00B0-4F3B-45B5-8EF5-4F09205B60D6}">
      <dgm:prSet/>
      <dgm:spPr/>
      <dgm:t>
        <a:bodyPr/>
        <a:lstStyle/>
        <a:p>
          <a:endParaRPr lang="en-US"/>
        </a:p>
      </dgm:t>
    </dgm:pt>
    <dgm:pt modelId="{D3F8BC8C-7EFD-4903-B97C-6DE76570AF23}" type="sibTrans" cxnId="{007D00B0-4F3B-45B5-8EF5-4F09205B60D6}">
      <dgm:prSet/>
      <dgm:spPr/>
      <dgm:t>
        <a:bodyPr/>
        <a:lstStyle/>
        <a:p>
          <a:endParaRPr lang="en-US"/>
        </a:p>
      </dgm:t>
    </dgm:pt>
    <dgm:pt modelId="{4FB307FF-F82B-4E7A-B5B5-9B916B93C2BA}">
      <dgm:prSet/>
      <dgm:spPr/>
      <dgm:t>
        <a:bodyPr/>
        <a:lstStyle/>
        <a:p>
          <a:r>
            <a:rPr lang="en-US" dirty="0" err="1"/>
            <a:t>Modelle</a:t>
          </a:r>
          <a:endParaRPr lang="en-US" dirty="0"/>
        </a:p>
      </dgm:t>
    </dgm:pt>
    <dgm:pt modelId="{D6ED5491-F7AD-4732-8080-EA5FA51F1CB8}" type="parTrans" cxnId="{7EC1DEF5-35DC-4DD9-94EB-B09130AC27DF}">
      <dgm:prSet/>
      <dgm:spPr/>
      <dgm:t>
        <a:bodyPr/>
        <a:lstStyle/>
        <a:p>
          <a:endParaRPr lang="en-US"/>
        </a:p>
      </dgm:t>
    </dgm:pt>
    <dgm:pt modelId="{B7D3CA42-FEBE-49B8-AD54-26C953508DC2}" type="sibTrans" cxnId="{7EC1DEF5-35DC-4DD9-94EB-B09130AC27DF}">
      <dgm:prSet/>
      <dgm:spPr/>
      <dgm:t>
        <a:bodyPr/>
        <a:lstStyle/>
        <a:p>
          <a:endParaRPr lang="en-US"/>
        </a:p>
      </dgm:t>
    </dgm:pt>
    <dgm:pt modelId="{B331D674-071C-43DD-905E-38AAEFC35050}">
      <dgm:prSet/>
      <dgm:spPr/>
      <dgm:t>
        <a:bodyPr/>
        <a:lstStyle/>
        <a:p>
          <a:r>
            <a:rPr lang="en-US" dirty="0" err="1"/>
            <a:t>Logisches</a:t>
          </a:r>
          <a:r>
            <a:rPr lang="en-US" dirty="0"/>
            <a:t> Modell</a:t>
          </a:r>
        </a:p>
      </dgm:t>
    </dgm:pt>
    <dgm:pt modelId="{BCDB84F4-364C-4103-AF78-BCEC60A31598}" type="parTrans" cxnId="{84A9BF52-ED47-4714-BE64-B0AA7F16EFF2}">
      <dgm:prSet/>
      <dgm:spPr/>
      <dgm:t>
        <a:bodyPr/>
        <a:lstStyle/>
        <a:p>
          <a:endParaRPr lang="en-US"/>
        </a:p>
      </dgm:t>
    </dgm:pt>
    <dgm:pt modelId="{647E35DA-802A-408D-B525-895CC12CD2E7}" type="sibTrans" cxnId="{84A9BF52-ED47-4714-BE64-B0AA7F16EFF2}">
      <dgm:prSet/>
      <dgm:spPr/>
      <dgm:t>
        <a:bodyPr/>
        <a:lstStyle/>
        <a:p>
          <a:endParaRPr lang="en-US"/>
        </a:p>
      </dgm:t>
    </dgm:pt>
    <dgm:pt modelId="{F02762C5-8D77-4C0F-BF64-AC68FA2C6574}">
      <dgm:prSet/>
      <dgm:spPr/>
      <dgm:t>
        <a:bodyPr/>
        <a:lstStyle/>
        <a:p>
          <a:r>
            <a:rPr lang="en-US" dirty="0"/>
            <a:t>E/R Modell</a:t>
          </a:r>
        </a:p>
      </dgm:t>
    </dgm:pt>
    <dgm:pt modelId="{E339DA0C-A5C8-419F-AC32-031A8D74186A}" type="parTrans" cxnId="{634F3B47-65C1-4654-8929-F908CC5D4211}">
      <dgm:prSet/>
      <dgm:spPr/>
      <dgm:t>
        <a:bodyPr/>
        <a:lstStyle/>
        <a:p>
          <a:endParaRPr lang="en-US"/>
        </a:p>
      </dgm:t>
    </dgm:pt>
    <dgm:pt modelId="{8F70EF07-50BA-4AAB-84C3-4C72C9255B14}" type="sibTrans" cxnId="{634F3B47-65C1-4654-8929-F908CC5D4211}">
      <dgm:prSet/>
      <dgm:spPr/>
      <dgm:t>
        <a:bodyPr/>
        <a:lstStyle/>
        <a:p>
          <a:endParaRPr lang="en-US"/>
        </a:p>
      </dgm:t>
    </dgm:pt>
    <dgm:pt modelId="{8AEE0408-6C81-4CCA-89B1-01ACE996578A}">
      <dgm:prSet/>
      <dgm:spPr/>
      <dgm:t>
        <a:bodyPr/>
        <a:lstStyle/>
        <a:p>
          <a:r>
            <a:rPr lang="de-DE" dirty="0"/>
            <a:t>Fahrer und Hersteller</a:t>
          </a:r>
          <a:endParaRPr lang="en-US" dirty="0"/>
        </a:p>
      </dgm:t>
    </dgm:pt>
    <dgm:pt modelId="{0AB5A27E-1E0B-41EC-8E66-C4BB9255FEF0}" type="parTrans" cxnId="{E7AF47D3-D5E4-40F3-8D59-4DFB49703AC6}">
      <dgm:prSet/>
      <dgm:spPr/>
      <dgm:t>
        <a:bodyPr/>
        <a:lstStyle/>
        <a:p>
          <a:endParaRPr lang="en-US"/>
        </a:p>
      </dgm:t>
    </dgm:pt>
    <dgm:pt modelId="{AF2B1A08-F99B-45F1-9FF7-8721D538F9E7}" type="sibTrans" cxnId="{E7AF47D3-D5E4-40F3-8D59-4DFB49703AC6}">
      <dgm:prSet/>
      <dgm:spPr/>
      <dgm:t>
        <a:bodyPr/>
        <a:lstStyle/>
        <a:p>
          <a:endParaRPr lang="en-US"/>
        </a:p>
      </dgm:t>
    </dgm:pt>
    <dgm:pt modelId="{0FC29D1C-C58B-4546-A7A8-BA5EB0ACBBC0}">
      <dgm:prSet/>
      <dgm:spPr/>
      <dgm:t>
        <a:bodyPr/>
        <a:lstStyle/>
        <a:p>
          <a:r>
            <a:rPr lang="de-DE" dirty="0"/>
            <a:t>Statusauswertung</a:t>
          </a:r>
          <a:endParaRPr lang="en-US" dirty="0"/>
        </a:p>
      </dgm:t>
    </dgm:pt>
    <dgm:pt modelId="{A9CC2A61-E2E6-4045-8DB5-562E6F66E4CD}" type="parTrans" cxnId="{8CB20D9E-17E9-4259-8933-6766C64F5FB2}">
      <dgm:prSet/>
      <dgm:spPr/>
      <dgm:t>
        <a:bodyPr/>
        <a:lstStyle/>
        <a:p>
          <a:endParaRPr lang="en-US"/>
        </a:p>
      </dgm:t>
    </dgm:pt>
    <dgm:pt modelId="{DE004CA3-8489-40F7-BFC9-30BB16BB7F3D}" type="sibTrans" cxnId="{8CB20D9E-17E9-4259-8933-6766C64F5FB2}">
      <dgm:prSet/>
      <dgm:spPr/>
      <dgm:t>
        <a:bodyPr/>
        <a:lstStyle/>
        <a:p>
          <a:endParaRPr lang="en-US"/>
        </a:p>
      </dgm:t>
    </dgm:pt>
    <dgm:pt modelId="{B6FB829B-1C8E-40BE-8840-6599A9D5027D}">
      <dgm:prSet/>
      <dgm:spPr/>
      <dgm:t>
        <a:bodyPr/>
        <a:lstStyle/>
        <a:p>
          <a:r>
            <a:rPr lang="de-DE" dirty="0"/>
            <a:t>Zusätzliche Fahrdaten</a:t>
          </a:r>
          <a:endParaRPr lang="en-US" dirty="0"/>
        </a:p>
      </dgm:t>
    </dgm:pt>
    <dgm:pt modelId="{321D24F3-CDD5-4430-BD78-701AB994A30D}" type="parTrans" cxnId="{943D5540-C0A2-48E4-ACA2-B4007AE38D43}">
      <dgm:prSet/>
      <dgm:spPr/>
      <dgm:t>
        <a:bodyPr/>
        <a:lstStyle/>
        <a:p>
          <a:endParaRPr lang="en-US"/>
        </a:p>
      </dgm:t>
    </dgm:pt>
    <dgm:pt modelId="{BE8C5B32-A99E-427C-A4D3-D4E999B0FFEA}" type="sibTrans" cxnId="{943D5540-C0A2-48E4-ACA2-B4007AE38D43}">
      <dgm:prSet/>
      <dgm:spPr/>
      <dgm:t>
        <a:bodyPr/>
        <a:lstStyle/>
        <a:p>
          <a:endParaRPr lang="en-US"/>
        </a:p>
      </dgm:t>
    </dgm:pt>
    <dgm:pt modelId="{B57DFD4D-D62D-48CE-9D0F-604010CF0C60}">
      <dgm:prSet/>
      <dgm:spPr/>
      <dgm:t>
        <a:bodyPr/>
        <a:lstStyle/>
        <a:p>
          <a:r>
            <a:rPr lang="de-DE" dirty="0"/>
            <a:t>Fazit</a:t>
          </a:r>
          <a:endParaRPr lang="en-US" dirty="0"/>
        </a:p>
      </dgm:t>
    </dgm:pt>
    <dgm:pt modelId="{A836E1C3-7DBC-4B35-A3AF-59BA61037C56}" type="parTrans" cxnId="{51EC920A-34BC-43E3-A76D-54B2B9D0B031}">
      <dgm:prSet/>
      <dgm:spPr/>
      <dgm:t>
        <a:bodyPr/>
        <a:lstStyle/>
        <a:p>
          <a:endParaRPr lang="en-US"/>
        </a:p>
      </dgm:t>
    </dgm:pt>
    <dgm:pt modelId="{488A960C-8AFD-4664-ACBA-0B246658B957}" type="sibTrans" cxnId="{51EC920A-34BC-43E3-A76D-54B2B9D0B031}">
      <dgm:prSet/>
      <dgm:spPr/>
      <dgm:t>
        <a:bodyPr/>
        <a:lstStyle/>
        <a:p>
          <a:endParaRPr lang="en-US"/>
        </a:p>
      </dgm:t>
    </dgm:pt>
    <dgm:pt modelId="{0B6636C0-3D56-4456-B5DD-6A049C448040}" type="pres">
      <dgm:prSet presAssocID="{007C7899-CF9E-4155-80CE-633F715D17F8}" presName="linear" presStyleCnt="0">
        <dgm:presLayoutVars>
          <dgm:animLvl val="lvl"/>
          <dgm:resizeHandles val="exact"/>
        </dgm:presLayoutVars>
      </dgm:prSet>
      <dgm:spPr/>
    </dgm:pt>
    <dgm:pt modelId="{AB853637-D1CD-4C9B-AC3B-0EB6B06AFF31}" type="pres">
      <dgm:prSet presAssocID="{5572D91E-0678-403F-A820-426B729C3B28}" presName="parentText" presStyleLbl="node1" presStyleIdx="0" presStyleCnt="5">
        <dgm:presLayoutVars>
          <dgm:chMax val="0"/>
          <dgm:bulletEnabled val="1"/>
        </dgm:presLayoutVars>
      </dgm:prSet>
      <dgm:spPr/>
    </dgm:pt>
    <dgm:pt modelId="{065605F1-2EE0-4D44-B6A6-7C7294D00B9B}" type="pres">
      <dgm:prSet presAssocID="{5572D91E-0678-403F-A820-426B729C3B28}" presName="childText" presStyleLbl="revTx" presStyleIdx="0" presStyleCnt="4">
        <dgm:presLayoutVars>
          <dgm:bulletEnabled val="1"/>
        </dgm:presLayoutVars>
      </dgm:prSet>
      <dgm:spPr/>
    </dgm:pt>
    <dgm:pt modelId="{706FE938-0B73-47CE-8993-59DC1E3A30A8}" type="pres">
      <dgm:prSet presAssocID="{4FB307FF-F82B-4E7A-B5B5-9B916B93C2BA}" presName="parentText" presStyleLbl="node1" presStyleIdx="1" presStyleCnt="5">
        <dgm:presLayoutVars>
          <dgm:chMax val="0"/>
          <dgm:bulletEnabled val="1"/>
        </dgm:presLayoutVars>
      </dgm:prSet>
      <dgm:spPr/>
    </dgm:pt>
    <dgm:pt modelId="{3D79D5D9-4D43-442B-95FA-579C6A9446FE}" type="pres">
      <dgm:prSet presAssocID="{4FB307FF-F82B-4E7A-B5B5-9B916B93C2BA}" presName="childText" presStyleLbl="revTx" presStyleIdx="1" presStyleCnt="4">
        <dgm:presLayoutVars>
          <dgm:bulletEnabled val="1"/>
        </dgm:presLayoutVars>
      </dgm:prSet>
      <dgm:spPr/>
    </dgm:pt>
    <dgm:pt modelId="{DE7414DD-1EC8-48EE-BB55-13654641D677}" type="pres">
      <dgm:prSet presAssocID="{5729A1FF-1FA8-4832-9B91-44B93EEBADAF}" presName="parentText" presStyleLbl="node1" presStyleIdx="2" presStyleCnt="5">
        <dgm:presLayoutVars>
          <dgm:chMax val="0"/>
          <dgm:bulletEnabled val="1"/>
        </dgm:presLayoutVars>
      </dgm:prSet>
      <dgm:spPr/>
    </dgm:pt>
    <dgm:pt modelId="{60E161DC-2AC8-4770-BE04-D11ACE42245C}" type="pres">
      <dgm:prSet presAssocID="{5729A1FF-1FA8-4832-9B91-44B93EEBADAF}" presName="childText" presStyleLbl="revTx" presStyleIdx="2" presStyleCnt="4">
        <dgm:presLayoutVars>
          <dgm:bulletEnabled val="1"/>
        </dgm:presLayoutVars>
      </dgm:prSet>
      <dgm:spPr/>
    </dgm:pt>
    <dgm:pt modelId="{F6350E86-D9EF-4F1F-B9CB-E7890162E252}" type="pres">
      <dgm:prSet presAssocID="{34ECE0B7-A08D-4925-AC48-BC00972BCDD3}" presName="parentText" presStyleLbl="node1" presStyleIdx="3" presStyleCnt="5">
        <dgm:presLayoutVars>
          <dgm:chMax val="0"/>
          <dgm:bulletEnabled val="1"/>
        </dgm:presLayoutVars>
      </dgm:prSet>
      <dgm:spPr/>
    </dgm:pt>
    <dgm:pt modelId="{E21BB1DB-6076-439E-A861-16C1F860BA70}" type="pres">
      <dgm:prSet presAssocID="{34ECE0B7-A08D-4925-AC48-BC00972BCDD3}" presName="childText" presStyleLbl="revTx" presStyleIdx="3" presStyleCnt="4">
        <dgm:presLayoutVars>
          <dgm:bulletEnabled val="1"/>
        </dgm:presLayoutVars>
      </dgm:prSet>
      <dgm:spPr/>
    </dgm:pt>
    <dgm:pt modelId="{FEF78E86-4EF6-470F-B14F-440A59A0E3FD}" type="pres">
      <dgm:prSet presAssocID="{B57DFD4D-D62D-48CE-9D0F-604010CF0C60}" presName="parentText" presStyleLbl="node1" presStyleIdx="4" presStyleCnt="5">
        <dgm:presLayoutVars>
          <dgm:chMax val="0"/>
          <dgm:bulletEnabled val="1"/>
        </dgm:presLayoutVars>
      </dgm:prSet>
      <dgm:spPr/>
    </dgm:pt>
  </dgm:ptLst>
  <dgm:cxnLst>
    <dgm:cxn modelId="{5C3CBD09-EAE8-437C-B43D-7145E7633B3B}" type="presOf" srcId="{B57DFD4D-D62D-48CE-9D0F-604010CF0C60}" destId="{FEF78E86-4EF6-470F-B14F-440A59A0E3FD}" srcOrd="0" destOrd="0" presId="urn:microsoft.com/office/officeart/2005/8/layout/vList2"/>
    <dgm:cxn modelId="{51EC920A-34BC-43E3-A76D-54B2B9D0B031}" srcId="{007C7899-CF9E-4155-80CE-633F715D17F8}" destId="{B57DFD4D-D62D-48CE-9D0F-604010CF0C60}" srcOrd="4" destOrd="0" parTransId="{A836E1C3-7DBC-4B35-A3AF-59BA61037C56}" sibTransId="{488A960C-8AFD-4664-ACBA-0B246658B957}"/>
    <dgm:cxn modelId="{D4AC240D-C228-4A28-8745-B2FC36347416}" type="presOf" srcId="{B6FB829B-1C8E-40BE-8840-6599A9D5027D}" destId="{E21BB1DB-6076-439E-A861-16C1F860BA70}" srcOrd="0" destOrd="2" presId="urn:microsoft.com/office/officeart/2005/8/layout/vList2"/>
    <dgm:cxn modelId="{1F660C10-BADA-45AD-9C3B-1E56179879BB}" srcId="{007C7899-CF9E-4155-80CE-633F715D17F8}" destId="{5572D91E-0678-403F-A820-426B729C3B28}" srcOrd="0" destOrd="0" parTransId="{18F7045D-181D-4747-B471-895F65E26298}" sibTransId="{35F2360A-148E-43D1-ABFF-5378C98A3776}"/>
    <dgm:cxn modelId="{F8835320-9832-466F-B562-CB5E9427B1B9}" type="presOf" srcId="{8AEE0408-6C81-4CCA-89B1-01ACE996578A}" destId="{E21BB1DB-6076-439E-A861-16C1F860BA70}" srcOrd="0" destOrd="0" presId="urn:microsoft.com/office/officeart/2005/8/layout/vList2"/>
    <dgm:cxn modelId="{E44F7F29-53F3-46CD-A2E2-F5FCD2ACFE8A}" type="presOf" srcId="{510263AC-4EF6-4E2A-BE31-011E2C78CFD4}" destId="{065605F1-2EE0-4D44-B6A6-7C7294D00B9B}" srcOrd="0" destOrd="1" presId="urn:microsoft.com/office/officeart/2005/8/layout/vList2"/>
    <dgm:cxn modelId="{0C8B2D2C-30FA-47C0-A729-E9930BAB04B7}" type="presOf" srcId="{B331D674-071C-43DD-905E-38AAEFC35050}" destId="{3D79D5D9-4D43-442B-95FA-579C6A9446FE}" srcOrd="0" destOrd="0" presId="urn:microsoft.com/office/officeart/2005/8/layout/vList2"/>
    <dgm:cxn modelId="{0D612B35-AF86-4CC4-8295-AF8AACA5780C}" type="presOf" srcId="{5729A1FF-1FA8-4832-9B91-44B93EEBADAF}" destId="{DE7414DD-1EC8-48EE-BB55-13654641D677}" srcOrd="0" destOrd="0" presId="urn:microsoft.com/office/officeart/2005/8/layout/vList2"/>
    <dgm:cxn modelId="{943D5540-C0A2-48E4-ACA2-B4007AE38D43}" srcId="{34ECE0B7-A08D-4925-AC48-BC00972BCDD3}" destId="{B6FB829B-1C8E-40BE-8840-6599A9D5027D}" srcOrd="2" destOrd="0" parTransId="{321D24F3-CDD5-4430-BD78-701AB994A30D}" sibTransId="{BE8C5B32-A99E-427C-A4D3-D4E999B0FFEA}"/>
    <dgm:cxn modelId="{5010A941-4D00-4C2D-BF47-840AC164FDB5}" type="presOf" srcId="{34ECE0B7-A08D-4925-AC48-BC00972BCDD3}" destId="{F6350E86-D9EF-4F1F-B9CB-E7890162E252}" srcOrd="0" destOrd="0" presId="urn:microsoft.com/office/officeart/2005/8/layout/vList2"/>
    <dgm:cxn modelId="{634F3B47-65C1-4654-8929-F908CC5D4211}" srcId="{4FB307FF-F82B-4E7A-B5B5-9B916B93C2BA}" destId="{F02762C5-8D77-4C0F-BF64-AC68FA2C6574}" srcOrd="1" destOrd="0" parTransId="{E339DA0C-A5C8-419F-AC32-031A8D74186A}" sibTransId="{8F70EF07-50BA-4AAB-84C3-4C72C9255B14}"/>
    <dgm:cxn modelId="{0B8CE94A-FF9A-4232-B225-6CD8A30FE4AE}" type="presOf" srcId="{5572D91E-0678-403F-A820-426B729C3B28}" destId="{AB853637-D1CD-4C9B-AC3B-0EB6B06AFF31}" srcOrd="0" destOrd="0" presId="urn:microsoft.com/office/officeart/2005/8/layout/vList2"/>
    <dgm:cxn modelId="{84A9BF52-ED47-4714-BE64-B0AA7F16EFF2}" srcId="{4FB307FF-F82B-4E7A-B5B5-9B916B93C2BA}" destId="{B331D674-071C-43DD-905E-38AAEFC35050}" srcOrd="0" destOrd="0" parTransId="{BCDB84F4-364C-4103-AF78-BCEC60A31598}" sibTransId="{647E35DA-802A-408D-B525-895CC12CD2E7}"/>
    <dgm:cxn modelId="{EB4DEA83-402F-4E00-BE42-47AA27FAF8D1}" srcId="{5729A1FF-1FA8-4832-9B91-44B93EEBADAF}" destId="{36DFAF71-764C-4715-835A-AC4D266818E0}" srcOrd="1" destOrd="0" parTransId="{E6EA5EF7-A44C-4D44-83BD-51BE1E3F4F77}" sibTransId="{07462D45-FC9E-43FB-B03C-00F33351E9D5}"/>
    <dgm:cxn modelId="{5C967A84-62F7-491C-93EF-5A0AA4BC9C2A}" type="presOf" srcId="{8E333811-3449-403E-B257-1AFAA9370F59}" destId="{065605F1-2EE0-4D44-B6A6-7C7294D00B9B}" srcOrd="0" destOrd="0" presId="urn:microsoft.com/office/officeart/2005/8/layout/vList2"/>
    <dgm:cxn modelId="{8CB20D9E-17E9-4259-8933-6766C64F5FB2}" srcId="{34ECE0B7-A08D-4925-AC48-BC00972BCDD3}" destId="{0FC29D1C-C58B-4546-A7A8-BA5EB0ACBBC0}" srcOrd="1" destOrd="0" parTransId="{A9CC2A61-E2E6-4045-8DB5-562E6F66E4CD}" sibTransId="{DE004CA3-8489-40F7-BFC9-30BB16BB7F3D}"/>
    <dgm:cxn modelId="{959C5AA0-9CBC-4737-9019-E1BB9EB64C72}" type="presOf" srcId="{0FC29D1C-C58B-4546-A7A8-BA5EB0ACBBC0}" destId="{E21BB1DB-6076-439E-A861-16C1F860BA70}" srcOrd="0" destOrd="1" presId="urn:microsoft.com/office/officeart/2005/8/layout/vList2"/>
    <dgm:cxn modelId="{3AD353AA-2FCC-4625-B840-5063D3A48EC2}" srcId="{007C7899-CF9E-4155-80CE-633F715D17F8}" destId="{5729A1FF-1FA8-4832-9B91-44B93EEBADAF}" srcOrd="2" destOrd="0" parTransId="{539B2257-6919-4D75-929E-359BCEC75A58}" sibTransId="{38CD0969-E39A-4B59-8B3B-E02D1B900FD7}"/>
    <dgm:cxn modelId="{007D00B0-4F3B-45B5-8EF5-4F09205B60D6}" srcId="{007C7899-CF9E-4155-80CE-633F715D17F8}" destId="{34ECE0B7-A08D-4925-AC48-BC00972BCDD3}" srcOrd="3" destOrd="0" parTransId="{EF7D081E-C722-4091-B7C6-F407B3611264}" sibTransId="{D3F8BC8C-7EFD-4903-B97C-6DE76570AF23}"/>
    <dgm:cxn modelId="{4377EBC2-6D03-496B-BABE-CC792E980F38}" type="presOf" srcId="{077FD74D-09C2-4F11-ABC2-6117DD45DCD9}" destId="{60E161DC-2AC8-4770-BE04-D11ACE42245C}" srcOrd="0" destOrd="0" presId="urn:microsoft.com/office/officeart/2005/8/layout/vList2"/>
    <dgm:cxn modelId="{E7AF47D3-D5E4-40F3-8D59-4DFB49703AC6}" srcId="{34ECE0B7-A08D-4925-AC48-BC00972BCDD3}" destId="{8AEE0408-6C81-4CCA-89B1-01ACE996578A}" srcOrd="0" destOrd="0" parTransId="{0AB5A27E-1E0B-41EC-8E66-C4BB9255FEF0}" sibTransId="{AF2B1A08-F99B-45F1-9FF7-8721D538F9E7}"/>
    <dgm:cxn modelId="{5F50ABDD-02EF-4F3A-BE6C-601DD000AEB0}" type="presOf" srcId="{36DFAF71-764C-4715-835A-AC4D266818E0}" destId="{60E161DC-2AC8-4770-BE04-D11ACE42245C}" srcOrd="0" destOrd="1" presId="urn:microsoft.com/office/officeart/2005/8/layout/vList2"/>
    <dgm:cxn modelId="{F755B2E0-CEC0-4747-A713-724195CF5880}" srcId="{5572D91E-0678-403F-A820-426B729C3B28}" destId="{8E333811-3449-403E-B257-1AFAA9370F59}" srcOrd="0" destOrd="0" parTransId="{231F5BA6-399C-4BC7-B5EE-26CDC69E0F4A}" sibTransId="{8E81BC3D-A1DD-46C8-86CD-79B854982CC2}"/>
    <dgm:cxn modelId="{990409E2-BF14-4B67-81CF-DE9C0B401FEF}" type="presOf" srcId="{4FB307FF-F82B-4E7A-B5B5-9B916B93C2BA}" destId="{706FE938-0B73-47CE-8993-59DC1E3A30A8}" srcOrd="0" destOrd="0" presId="urn:microsoft.com/office/officeart/2005/8/layout/vList2"/>
    <dgm:cxn modelId="{01D7D1E3-F86E-4DEC-8B50-22D6A18414B9}" type="presOf" srcId="{F02762C5-8D77-4C0F-BF64-AC68FA2C6574}" destId="{3D79D5D9-4D43-442B-95FA-579C6A9446FE}" srcOrd="0" destOrd="1" presId="urn:microsoft.com/office/officeart/2005/8/layout/vList2"/>
    <dgm:cxn modelId="{4DDB5AE4-659D-4B19-97E9-937B3379361E}" type="presOf" srcId="{007C7899-CF9E-4155-80CE-633F715D17F8}" destId="{0B6636C0-3D56-4456-B5DD-6A049C448040}" srcOrd="0" destOrd="0" presId="urn:microsoft.com/office/officeart/2005/8/layout/vList2"/>
    <dgm:cxn modelId="{C7604AEC-ED19-42D3-9033-78E85377FDEA}" srcId="{5572D91E-0678-403F-A820-426B729C3B28}" destId="{510263AC-4EF6-4E2A-BE31-011E2C78CFD4}" srcOrd="1" destOrd="0" parTransId="{65A18CF6-4701-4792-81E3-EA9A8DF354F1}" sibTransId="{8C466BB8-C854-43A4-8E00-407255EDBEC1}"/>
    <dgm:cxn modelId="{7EC1DEF5-35DC-4DD9-94EB-B09130AC27DF}" srcId="{007C7899-CF9E-4155-80CE-633F715D17F8}" destId="{4FB307FF-F82B-4E7A-B5B5-9B916B93C2BA}" srcOrd="1" destOrd="0" parTransId="{D6ED5491-F7AD-4732-8080-EA5FA51F1CB8}" sibTransId="{B7D3CA42-FEBE-49B8-AD54-26C953508DC2}"/>
    <dgm:cxn modelId="{6FD27DFE-F8FC-4F88-BD82-B6AC479E117A}" srcId="{5729A1FF-1FA8-4832-9B91-44B93EEBADAF}" destId="{077FD74D-09C2-4F11-ABC2-6117DD45DCD9}" srcOrd="0" destOrd="0" parTransId="{60BFC05F-4EDB-49C0-90B9-5995B6D01B76}" sibTransId="{DBDB580F-6CCF-45D5-8891-B10061613FF3}"/>
    <dgm:cxn modelId="{6E8DFBAC-0FC6-44EA-B3FC-8CFDFF99219B}" type="presParOf" srcId="{0B6636C0-3D56-4456-B5DD-6A049C448040}" destId="{AB853637-D1CD-4C9B-AC3B-0EB6B06AFF31}" srcOrd="0" destOrd="0" presId="urn:microsoft.com/office/officeart/2005/8/layout/vList2"/>
    <dgm:cxn modelId="{D070BE18-4475-4C01-8C4D-3D9E6E940C72}" type="presParOf" srcId="{0B6636C0-3D56-4456-B5DD-6A049C448040}" destId="{065605F1-2EE0-4D44-B6A6-7C7294D00B9B}" srcOrd="1" destOrd="0" presId="urn:microsoft.com/office/officeart/2005/8/layout/vList2"/>
    <dgm:cxn modelId="{94BB4AD7-2244-4E6E-BA41-8846B1B7D44C}" type="presParOf" srcId="{0B6636C0-3D56-4456-B5DD-6A049C448040}" destId="{706FE938-0B73-47CE-8993-59DC1E3A30A8}" srcOrd="2" destOrd="0" presId="urn:microsoft.com/office/officeart/2005/8/layout/vList2"/>
    <dgm:cxn modelId="{40F32DF2-9240-4E7E-A105-8BABEBCFACB2}" type="presParOf" srcId="{0B6636C0-3D56-4456-B5DD-6A049C448040}" destId="{3D79D5D9-4D43-442B-95FA-579C6A9446FE}" srcOrd="3" destOrd="0" presId="urn:microsoft.com/office/officeart/2005/8/layout/vList2"/>
    <dgm:cxn modelId="{0809789B-7E3C-42C8-ABA5-3A832F914C5F}" type="presParOf" srcId="{0B6636C0-3D56-4456-B5DD-6A049C448040}" destId="{DE7414DD-1EC8-48EE-BB55-13654641D677}" srcOrd="4" destOrd="0" presId="urn:microsoft.com/office/officeart/2005/8/layout/vList2"/>
    <dgm:cxn modelId="{2F3EA290-B26E-4621-9758-BD8F88E1AD33}" type="presParOf" srcId="{0B6636C0-3D56-4456-B5DD-6A049C448040}" destId="{60E161DC-2AC8-4770-BE04-D11ACE42245C}" srcOrd="5" destOrd="0" presId="urn:microsoft.com/office/officeart/2005/8/layout/vList2"/>
    <dgm:cxn modelId="{FDC98015-024B-41C1-A200-D4DD2AA00BE3}" type="presParOf" srcId="{0B6636C0-3D56-4456-B5DD-6A049C448040}" destId="{F6350E86-D9EF-4F1F-B9CB-E7890162E252}" srcOrd="6" destOrd="0" presId="urn:microsoft.com/office/officeart/2005/8/layout/vList2"/>
    <dgm:cxn modelId="{6BD115AB-5096-4266-AD0B-B1BA561C1301}" type="presParOf" srcId="{0B6636C0-3D56-4456-B5DD-6A049C448040}" destId="{E21BB1DB-6076-439E-A861-16C1F860BA70}" srcOrd="7" destOrd="0" presId="urn:microsoft.com/office/officeart/2005/8/layout/vList2"/>
    <dgm:cxn modelId="{E4D69C66-A2B6-4CC0-BAEF-14AC03964B4F}" type="presParOf" srcId="{0B6636C0-3D56-4456-B5DD-6A049C448040}" destId="{FEF78E86-4EF6-470F-B14F-440A59A0E3F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3637-D1CD-4C9B-AC3B-0EB6B06AFF31}">
      <dsp:nvSpPr>
        <dsp:cNvPr id="0" name=""/>
        <dsp:cNvSpPr/>
      </dsp:nvSpPr>
      <dsp:spPr>
        <a:xfrm>
          <a:off x="0" y="22943"/>
          <a:ext cx="6245265"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Daten</a:t>
          </a:r>
        </a:p>
      </dsp:txBody>
      <dsp:txXfrm>
        <a:off x="26930" y="49873"/>
        <a:ext cx="6191405" cy="497795"/>
      </dsp:txXfrm>
    </dsp:sp>
    <dsp:sp modelId="{065605F1-2EE0-4D44-B6A6-7C7294D00B9B}">
      <dsp:nvSpPr>
        <dsp:cNvPr id="0" name=""/>
        <dsp:cNvSpPr/>
      </dsp:nvSpPr>
      <dsp:spPr>
        <a:xfrm>
          <a:off x="0" y="574598"/>
          <a:ext cx="6245265"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Exploration</a:t>
          </a:r>
        </a:p>
        <a:p>
          <a:pPr marL="171450" lvl="1" indent="-171450" algn="l" defTabSz="800100">
            <a:lnSpc>
              <a:spcPct val="90000"/>
            </a:lnSpc>
            <a:spcBef>
              <a:spcPct val="0"/>
            </a:spcBef>
            <a:spcAft>
              <a:spcPct val="20000"/>
            </a:spcAft>
            <a:buChar char="•"/>
          </a:pPr>
          <a:r>
            <a:rPr lang="en-US" sz="1800" kern="1200" dirty="0"/>
            <a:t>Wrangling</a:t>
          </a:r>
        </a:p>
      </dsp:txBody>
      <dsp:txXfrm>
        <a:off x="0" y="574598"/>
        <a:ext cx="6245265" cy="618930"/>
      </dsp:txXfrm>
    </dsp:sp>
    <dsp:sp modelId="{706FE938-0B73-47CE-8993-59DC1E3A30A8}">
      <dsp:nvSpPr>
        <dsp:cNvPr id="0" name=""/>
        <dsp:cNvSpPr/>
      </dsp:nvSpPr>
      <dsp:spPr>
        <a:xfrm>
          <a:off x="0" y="1193528"/>
          <a:ext cx="6245265" cy="55165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Modelle</a:t>
          </a:r>
          <a:endParaRPr lang="en-US" sz="2300" kern="1200" dirty="0"/>
        </a:p>
      </dsp:txBody>
      <dsp:txXfrm>
        <a:off x="26930" y="1220458"/>
        <a:ext cx="6191405" cy="497795"/>
      </dsp:txXfrm>
    </dsp:sp>
    <dsp:sp modelId="{3D79D5D9-4D43-442B-95FA-579C6A9446FE}">
      <dsp:nvSpPr>
        <dsp:cNvPr id="0" name=""/>
        <dsp:cNvSpPr/>
      </dsp:nvSpPr>
      <dsp:spPr>
        <a:xfrm>
          <a:off x="0" y="1745183"/>
          <a:ext cx="6245265"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t>Logisches</a:t>
          </a:r>
          <a:r>
            <a:rPr lang="en-US" sz="1800" kern="1200" dirty="0"/>
            <a:t> Modell</a:t>
          </a:r>
        </a:p>
        <a:p>
          <a:pPr marL="171450" lvl="1" indent="-171450" algn="l" defTabSz="800100">
            <a:lnSpc>
              <a:spcPct val="90000"/>
            </a:lnSpc>
            <a:spcBef>
              <a:spcPct val="0"/>
            </a:spcBef>
            <a:spcAft>
              <a:spcPct val="20000"/>
            </a:spcAft>
            <a:buChar char="•"/>
          </a:pPr>
          <a:r>
            <a:rPr lang="en-US" sz="1800" kern="1200" dirty="0"/>
            <a:t>E/R Modell</a:t>
          </a:r>
        </a:p>
      </dsp:txBody>
      <dsp:txXfrm>
        <a:off x="0" y="1745183"/>
        <a:ext cx="6245265" cy="618930"/>
      </dsp:txXfrm>
    </dsp:sp>
    <dsp:sp modelId="{DE7414DD-1EC8-48EE-BB55-13654641D677}">
      <dsp:nvSpPr>
        <dsp:cNvPr id="0" name=""/>
        <dsp:cNvSpPr/>
      </dsp:nvSpPr>
      <dsp:spPr>
        <a:xfrm>
          <a:off x="0" y="2364113"/>
          <a:ext cx="6245265" cy="55165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Implementierung</a:t>
          </a:r>
          <a:r>
            <a:rPr lang="en-US" sz="2300" kern="1200" dirty="0"/>
            <a:t> in DWC</a:t>
          </a:r>
        </a:p>
      </dsp:txBody>
      <dsp:txXfrm>
        <a:off x="26930" y="2391043"/>
        <a:ext cx="6191405" cy="497795"/>
      </dsp:txXfrm>
    </dsp:sp>
    <dsp:sp modelId="{60E161DC-2AC8-4770-BE04-D11ACE42245C}">
      <dsp:nvSpPr>
        <dsp:cNvPr id="0" name=""/>
        <dsp:cNvSpPr/>
      </dsp:nvSpPr>
      <dsp:spPr>
        <a:xfrm>
          <a:off x="0" y="2915768"/>
          <a:ext cx="6245265"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t>Prüfung</a:t>
          </a:r>
          <a:r>
            <a:rPr lang="en-US" sz="1800" kern="1200" dirty="0"/>
            <a:t> der </a:t>
          </a:r>
          <a:r>
            <a:rPr lang="en-US" sz="1800" kern="1200" dirty="0" err="1"/>
            <a:t>Datenqualität</a:t>
          </a:r>
          <a:r>
            <a:rPr lang="en-US" sz="1800" kern="1200" dirty="0"/>
            <a:t> für die </a:t>
          </a:r>
          <a:r>
            <a:rPr lang="en-US" sz="1800" kern="1200" dirty="0" err="1"/>
            <a:t>Analyse</a:t>
          </a:r>
          <a:endParaRPr lang="en-US" sz="1800" kern="1200" dirty="0"/>
        </a:p>
        <a:p>
          <a:pPr marL="171450" lvl="1" indent="-171450" algn="l" defTabSz="800100">
            <a:lnSpc>
              <a:spcPct val="90000"/>
            </a:lnSpc>
            <a:spcBef>
              <a:spcPct val="0"/>
            </a:spcBef>
            <a:spcAft>
              <a:spcPct val="20000"/>
            </a:spcAft>
            <a:buChar char="•"/>
          </a:pPr>
          <a:r>
            <a:rPr lang="en-US" sz="1800" kern="1200" dirty="0" err="1"/>
            <a:t>Transformationen</a:t>
          </a:r>
          <a:r>
            <a:rPr lang="en-US" sz="1800" kern="1200" dirty="0"/>
            <a:t> und Views</a:t>
          </a:r>
        </a:p>
      </dsp:txBody>
      <dsp:txXfrm>
        <a:off x="0" y="2915768"/>
        <a:ext cx="6245265" cy="618930"/>
      </dsp:txXfrm>
    </dsp:sp>
    <dsp:sp modelId="{F6350E86-D9EF-4F1F-B9CB-E7890162E252}">
      <dsp:nvSpPr>
        <dsp:cNvPr id="0" name=""/>
        <dsp:cNvSpPr/>
      </dsp:nvSpPr>
      <dsp:spPr>
        <a:xfrm>
          <a:off x="0" y="3534698"/>
          <a:ext cx="6245265" cy="55165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Stories in SAC</a:t>
          </a:r>
        </a:p>
      </dsp:txBody>
      <dsp:txXfrm>
        <a:off x="26930" y="3561628"/>
        <a:ext cx="6191405" cy="497795"/>
      </dsp:txXfrm>
    </dsp:sp>
    <dsp:sp modelId="{E21BB1DB-6076-439E-A861-16C1F860BA70}">
      <dsp:nvSpPr>
        <dsp:cNvPr id="0" name=""/>
        <dsp:cNvSpPr/>
      </dsp:nvSpPr>
      <dsp:spPr>
        <a:xfrm>
          <a:off x="0" y="4086353"/>
          <a:ext cx="6245265"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de-DE" sz="1800" kern="1200" dirty="0"/>
            <a:t>Fahrer und Hersteller</a:t>
          </a:r>
          <a:endParaRPr lang="en-US" sz="1800" kern="1200" dirty="0"/>
        </a:p>
        <a:p>
          <a:pPr marL="171450" lvl="1" indent="-171450" algn="l" defTabSz="800100">
            <a:lnSpc>
              <a:spcPct val="90000"/>
            </a:lnSpc>
            <a:spcBef>
              <a:spcPct val="0"/>
            </a:spcBef>
            <a:spcAft>
              <a:spcPct val="20000"/>
            </a:spcAft>
            <a:buChar char="•"/>
          </a:pPr>
          <a:r>
            <a:rPr lang="de-DE" sz="1800" kern="1200" dirty="0"/>
            <a:t>Statusauswertung</a:t>
          </a:r>
          <a:endParaRPr lang="en-US" sz="1800" kern="1200" dirty="0"/>
        </a:p>
        <a:p>
          <a:pPr marL="171450" lvl="1" indent="-171450" algn="l" defTabSz="800100">
            <a:lnSpc>
              <a:spcPct val="90000"/>
            </a:lnSpc>
            <a:spcBef>
              <a:spcPct val="0"/>
            </a:spcBef>
            <a:spcAft>
              <a:spcPct val="20000"/>
            </a:spcAft>
            <a:buChar char="•"/>
          </a:pPr>
          <a:r>
            <a:rPr lang="de-DE" sz="1800" kern="1200" dirty="0"/>
            <a:t>Zusätzliche Fahrdaten</a:t>
          </a:r>
          <a:endParaRPr lang="en-US" sz="1800" kern="1200" dirty="0"/>
        </a:p>
      </dsp:txBody>
      <dsp:txXfrm>
        <a:off x="0" y="4086353"/>
        <a:ext cx="6245265" cy="928395"/>
      </dsp:txXfrm>
    </dsp:sp>
    <dsp:sp modelId="{FEF78E86-4EF6-470F-B14F-440A59A0E3FD}">
      <dsp:nvSpPr>
        <dsp:cNvPr id="0" name=""/>
        <dsp:cNvSpPr/>
      </dsp:nvSpPr>
      <dsp:spPr>
        <a:xfrm>
          <a:off x="0" y="5014748"/>
          <a:ext cx="6245265" cy="551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dirty="0"/>
            <a:t>Fazit</a:t>
          </a:r>
          <a:endParaRPr lang="en-US" sz="2300" kern="1200" dirty="0"/>
        </a:p>
      </dsp:txBody>
      <dsp:txXfrm>
        <a:off x="26930" y="5041678"/>
        <a:ext cx="6191405"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9EEB3-672E-41AD-AF27-19E0A04A837A}"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D68DA-F5B3-4CD9-A6B8-9D4E67AD83C3}" type="slidenum">
              <a:rPr lang="en-US" smtClean="0"/>
              <a:t>‹#›</a:t>
            </a:fld>
            <a:endParaRPr lang="en-US"/>
          </a:p>
        </p:txBody>
      </p:sp>
    </p:spTree>
    <p:extLst>
      <p:ext uri="{BB962C8B-B14F-4D97-AF65-F5344CB8AC3E}">
        <p14:creationId xmlns:p14="http://schemas.microsoft.com/office/powerpoint/2010/main" val="334116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8A91-CE0A-6E18-A6FD-C3788DADE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D1660-6D8F-1FE6-96B2-EFF4923ED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BD5EE-242D-5A09-154F-56FE1AC7DBAB}"/>
              </a:ext>
            </a:extLst>
          </p:cNvPr>
          <p:cNvSpPr>
            <a:spLocks noGrp="1"/>
          </p:cNvSpPr>
          <p:nvPr>
            <p:ph type="dt" sz="half" idx="10"/>
          </p:nvPr>
        </p:nvSpPr>
        <p:spPr/>
        <p:txBody>
          <a:bodyPr/>
          <a:lstStyle/>
          <a:p>
            <a:fld id="{FB188550-3822-4E72-8518-357FC7BC8576}" type="datetime1">
              <a:rPr lang="en-US" smtClean="0"/>
              <a:t>4/28/2023</a:t>
            </a:fld>
            <a:endParaRPr lang="en-US"/>
          </a:p>
        </p:txBody>
      </p:sp>
      <p:sp>
        <p:nvSpPr>
          <p:cNvPr id="5" name="Footer Placeholder 4">
            <a:extLst>
              <a:ext uri="{FF2B5EF4-FFF2-40B4-BE49-F238E27FC236}">
                <a16:creationId xmlns:a16="http://schemas.microsoft.com/office/drawing/2014/main" id="{293A7502-CB92-9A90-1315-B9C2A78873C8}"/>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A049DF9B-0C5F-B4B8-836D-1DCF234F116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5862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C7E1-FEB3-2503-3683-729B4BA2A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E9D16-2D5F-2B62-0BBA-3D3869E36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62DC5-D2C7-883D-7258-1758629A3F9E}"/>
              </a:ext>
            </a:extLst>
          </p:cNvPr>
          <p:cNvSpPr>
            <a:spLocks noGrp="1"/>
          </p:cNvSpPr>
          <p:nvPr>
            <p:ph type="dt" sz="half" idx="10"/>
          </p:nvPr>
        </p:nvSpPr>
        <p:spPr/>
        <p:txBody>
          <a:bodyPr/>
          <a:lstStyle/>
          <a:p>
            <a:fld id="{0D5EFCE2-676E-4A8C-B75B-56B27DA7CA23}" type="datetime1">
              <a:rPr lang="en-US" smtClean="0"/>
              <a:t>4/28/2023</a:t>
            </a:fld>
            <a:endParaRPr lang="en-US"/>
          </a:p>
        </p:txBody>
      </p:sp>
      <p:sp>
        <p:nvSpPr>
          <p:cNvPr id="5" name="Footer Placeholder 4">
            <a:extLst>
              <a:ext uri="{FF2B5EF4-FFF2-40B4-BE49-F238E27FC236}">
                <a16:creationId xmlns:a16="http://schemas.microsoft.com/office/drawing/2014/main" id="{26FF0A30-3C3F-34A9-A9A1-AAADA8174AA2}"/>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C7080EE9-C742-6801-C842-D9F304A79E6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97915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0E13-A217-3622-F485-F15FFF909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2E8FBC-AFD8-9E52-F52A-EBBE36EF4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77C85-FA19-D225-E70C-BA61FDEEC874}"/>
              </a:ext>
            </a:extLst>
          </p:cNvPr>
          <p:cNvSpPr>
            <a:spLocks noGrp="1"/>
          </p:cNvSpPr>
          <p:nvPr>
            <p:ph type="dt" sz="half" idx="10"/>
          </p:nvPr>
        </p:nvSpPr>
        <p:spPr/>
        <p:txBody>
          <a:bodyPr/>
          <a:lstStyle/>
          <a:p>
            <a:fld id="{C038A9A4-9F0E-4DBC-8123-F17B1F22CF0F}" type="datetime1">
              <a:rPr lang="en-US" smtClean="0"/>
              <a:t>4/28/2023</a:t>
            </a:fld>
            <a:endParaRPr lang="en-US"/>
          </a:p>
        </p:txBody>
      </p:sp>
      <p:sp>
        <p:nvSpPr>
          <p:cNvPr id="5" name="Footer Placeholder 4">
            <a:extLst>
              <a:ext uri="{FF2B5EF4-FFF2-40B4-BE49-F238E27FC236}">
                <a16:creationId xmlns:a16="http://schemas.microsoft.com/office/drawing/2014/main" id="{1D0D518B-431A-C1AD-DD83-8B03B64DFEA4}"/>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8F062886-2D46-A3EA-D58A-451510AEAF4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0608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EA08-8E82-E7FD-7370-454606B59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7BC0D-766B-107C-DBA5-A0A3F8C80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8A2FA-7C24-E242-11BE-55FAFE648BB4}"/>
              </a:ext>
            </a:extLst>
          </p:cNvPr>
          <p:cNvSpPr>
            <a:spLocks noGrp="1"/>
          </p:cNvSpPr>
          <p:nvPr>
            <p:ph type="dt" sz="half" idx="10"/>
          </p:nvPr>
        </p:nvSpPr>
        <p:spPr/>
        <p:txBody>
          <a:bodyPr/>
          <a:lstStyle/>
          <a:p>
            <a:fld id="{154CABC4-7B03-495A-9AFA-D4B9B0DC9A84}" type="datetime1">
              <a:rPr lang="en-US" smtClean="0"/>
              <a:t>4/28/2023</a:t>
            </a:fld>
            <a:endParaRPr lang="en-US"/>
          </a:p>
        </p:txBody>
      </p:sp>
      <p:sp>
        <p:nvSpPr>
          <p:cNvPr id="5" name="Footer Placeholder 4">
            <a:extLst>
              <a:ext uri="{FF2B5EF4-FFF2-40B4-BE49-F238E27FC236}">
                <a16:creationId xmlns:a16="http://schemas.microsoft.com/office/drawing/2014/main" id="{AAD0E2B3-7F24-E2E4-07C5-D75C036FC000}"/>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6007D961-5306-031A-C25A-3ACC0FBE374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034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577-F3CF-DC3A-99DD-CEFAD823A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DC7A8-2BB6-7161-10B9-DCF68BFA8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67204-8E49-ABA6-4D13-DB2892970734}"/>
              </a:ext>
            </a:extLst>
          </p:cNvPr>
          <p:cNvSpPr>
            <a:spLocks noGrp="1"/>
          </p:cNvSpPr>
          <p:nvPr>
            <p:ph type="dt" sz="half" idx="10"/>
          </p:nvPr>
        </p:nvSpPr>
        <p:spPr/>
        <p:txBody>
          <a:bodyPr/>
          <a:lstStyle/>
          <a:p>
            <a:fld id="{78192B49-66E0-4E1A-94F4-973D637B7DA2}" type="datetime1">
              <a:rPr lang="en-US" smtClean="0"/>
              <a:t>4/28/2023</a:t>
            </a:fld>
            <a:endParaRPr lang="en-US"/>
          </a:p>
        </p:txBody>
      </p:sp>
      <p:sp>
        <p:nvSpPr>
          <p:cNvPr id="5" name="Footer Placeholder 4">
            <a:extLst>
              <a:ext uri="{FF2B5EF4-FFF2-40B4-BE49-F238E27FC236}">
                <a16:creationId xmlns:a16="http://schemas.microsoft.com/office/drawing/2014/main" id="{646CE807-E106-E40F-1A6E-61F09B7FAFBA}"/>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11A58527-DE1D-6CDA-BFE9-E86A73C0DA5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44810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A8E3-7C7D-D8CE-8079-6D551DD91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D299D-4B26-BC7F-A777-12F5F6BC3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DB30B-1BB6-103E-1CFA-C9DFBC0D1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497B41-C2F1-1E04-D9CE-AEEAB7F8AE00}"/>
              </a:ext>
            </a:extLst>
          </p:cNvPr>
          <p:cNvSpPr>
            <a:spLocks noGrp="1"/>
          </p:cNvSpPr>
          <p:nvPr>
            <p:ph type="dt" sz="half" idx="10"/>
          </p:nvPr>
        </p:nvSpPr>
        <p:spPr/>
        <p:txBody>
          <a:bodyPr/>
          <a:lstStyle/>
          <a:p>
            <a:fld id="{2ECA240D-021D-4026-8FED-EFFD90335E41}" type="datetime1">
              <a:rPr lang="en-US" smtClean="0"/>
              <a:t>4/28/2023</a:t>
            </a:fld>
            <a:endParaRPr lang="en-US"/>
          </a:p>
        </p:txBody>
      </p:sp>
      <p:sp>
        <p:nvSpPr>
          <p:cNvPr id="6" name="Footer Placeholder 5">
            <a:extLst>
              <a:ext uri="{FF2B5EF4-FFF2-40B4-BE49-F238E27FC236}">
                <a16:creationId xmlns:a16="http://schemas.microsoft.com/office/drawing/2014/main" id="{93C075F8-B0D9-4AA9-4847-EBA423EF62A7}"/>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2C7B2DA-8AEF-6AA9-4C2C-61779649E01C}"/>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08828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AB0C-5DE5-ACA4-98C0-3A1127D444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6D2F4C-19FF-2041-8F2F-E40347D69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296B-B5AB-4CC7-2818-20F009D51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432C5-F63B-2DBB-E091-17B999406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7F65F-EF72-2409-39CC-C54AD255C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7E699-F530-7A96-A17B-B8FB0CBE6B89}"/>
              </a:ext>
            </a:extLst>
          </p:cNvPr>
          <p:cNvSpPr>
            <a:spLocks noGrp="1"/>
          </p:cNvSpPr>
          <p:nvPr>
            <p:ph type="dt" sz="half" idx="10"/>
          </p:nvPr>
        </p:nvSpPr>
        <p:spPr/>
        <p:txBody>
          <a:bodyPr/>
          <a:lstStyle/>
          <a:p>
            <a:fld id="{B9F77142-2A5A-4429-B94C-6B1AC0BB33C7}" type="datetime1">
              <a:rPr lang="en-US" smtClean="0"/>
              <a:t>4/28/2023</a:t>
            </a:fld>
            <a:endParaRPr lang="en-US"/>
          </a:p>
        </p:txBody>
      </p:sp>
      <p:sp>
        <p:nvSpPr>
          <p:cNvPr id="8" name="Footer Placeholder 7">
            <a:extLst>
              <a:ext uri="{FF2B5EF4-FFF2-40B4-BE49-F238E27FC236}">
                <a16:creationId xmlns:a16="http://schemas.microsoft.com/office/drawing/2014/main" id="{5776DF2E-D9EC-3090-D4B3-EF6B05808503}"/>
              </a:ext>
            </a:extLst>
          </p:cNvPr>
          <p:cNvSpPr>
            <a:spLocks noGrp="1"/>
          </p:cNvSpPr>
          <p:nvPr>
            <p:ph type="ftr" sz="quarter" idx="11"/>
          </p:nvPr>
        </p:nvSpPr>
        <p:spPr/>
        <p:txBody>
          <a:bodyPr/>
          <a:lstStyle/>
          <a:p>
            <a:r>
              <a:rPr lang="de-DE"/>
              <a:t>Formel 1</a:t>
            </a:r>
            <a:endParaRPr lang="en-US"/>
          </a:p>
        </p:txBody>
      </p:sp>
      <p:sp>
        <p:nvSpPr>
          <p:cNvPr id="9" name="Slide Number Placeholder 8">
            <a:extLst>
              <a:ext uri="{FF2B5EF4-FFF2-40B4-BE49-F238E27FC236}">
                <a16:creationId xmlns:a16="http://schemas.microsoft.com/office/drawing/2014/main" id="{41386A14-45B5-1696-2817-2E8E8AC9906E}"/>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1035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39C-62A5-0F62-DB08-936747D618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CC19E-FF62-40A1-1A1C-AB26774BF8DB}"/>
              </a:ext>
            </a:extLst>
          </p:cNvPr>
          <p:cNvSpPr>
            <a:spLocks noGrp="1"/>
          </p:cNvSpPr>
          <p:nvPr>
            <p:ph type="dt" sz="half" idx="10"/>
          </p:nvPr>
        </p:nvSpPr>
        <p:spPr/>
        <p:txBody>
          <a:bodyPr/>
          <a:lstStyle/>
          <a:p>
            <a:fld id="{D344FF2C-4999-425C-859C-90D84AE67B50}" type="datetime1">
              <a:rPr lang="en-US" smtClean="0"/>
              <a:t>4/28/2023</a:t>
            </a:fld>
            <a:endParaRPr lang="en-US"/>
          </a:p>
        </p:txBody>
      </p:sp>
      <p:sp>
        <p:nvSpPr>
          <p:cNvPr id="4" name="Footer Placeholder 3">
            <a:extLst>
              <a:ext uri="{FF2B5EF4-FFF2-40B4-BE49-F238E27FC236}">
                <a16:creationId xmlns:a16="http://schemas.microsoft.com/office/drawing/2014/main" id="{F3D11ABD-AF71-C41F-5EBD-0F6988B45721}"/>
              </a:ext>
            </a:extLst>
          </p:cNvPr>
          <p:cNvSpPr>
            <a:spLocks noGrp="1"/>
          </p:cNvSpPr>
          <p:nvPr>
            <p:ph type="ftr" sz="quarter" idx="11"/>
          </p:nvPr>
        </p:nvSpPr>
        <p:spPr/>
        <p:txBody>
          <a:bodyPr/>
          <a:lstStyle/>
          <a:p>
            <a:r>
              <a:rPr lang="de-DE"/>
              <a:t>Formel 1</a:t>
            </a:r>
            <a:endParaRPr lang="en-US"/>
          </a:p>
        </p:txBody>
      </p:sp>
      <p:sp>
        <p:nvSpPr>
          <p:cNvPr id="5" name="Slide Number Placeholder 4">
            <a:extLst>
              <a:ext uri="{FF2B5EF4-FFF2-40B4-BE49-F238E27FC236}">
                <a16:creationId xmlns:a16="http://schemas.microsoft.com/office/drawing/2014/main" id="{65D06564-A898-4E52-23E6-63E40702C6F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89577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9478D-1905-A5FB-C91B-1595F163D8E3}"/>
              </a:ext>
            </a:extLst>
          </p:cNvPr>
          <p:cNvSpPr>
            <a:spLocks noGrp="1"/>
          </p:cNvSpPr>
          <p:nvPr>
            <p:ph type="dt" sz="half" idx="10"/>
          </p:nvPr>
        </p:nvSpPr>
        <p:spPr/>
        <p:txBody>
          <a:bodyPr/>
          <a:lstStyle/>
          <a:p>
            <a:fld id="{91A23E8F-5F80-4B65-91DE-6720E6D23E3A}" type="datetime1">
              <a:rPr lang="en-US" smtClean="0"/>
              <a:t>4/28/2023</a:t>
            </a:fld>
            <a:endParaRPr lang="en-US"/>
          </a:p>
        </p:txBody>
      </p:sp>
      <p:sp>
        <p:nvSpPr>
          <p:cNvPr id="3" name="Footer Placeholder 2">
            <a:extLst>
              <a:ext uri="{FF2B5EF4-FFF2-40B4-BE49-F238E27FC236}">
                <a16:creationId xmlns:a16="http://schemas.microsoft.com/office/drawing/2014/main" id="{7EC51A5C-06C2-BAB9-40A0-00FAF3D35713}"/>
              </a:ext>
            </a:extLst>
          </p:cNvPr>
          <p:cNvSpPr>
            <a:spLocks noGrp="1"/>
          </p:cNvSpPr>
          <p:nvPr>
            <p:ph type="ftr" sz="quarter" idx="11"/>
          </p:nvPr>
        </p:nvSpPr>
        <p:spPr/>
        <p:txBody>
          <a:bodyPr/>
          <a:lstStyle/>
          <a:p>
            <a:r>
              <a:rPr lang="de-DE"/>
              <a:t>Formel 1</a:t>
            </a:r>
            <a:endParaRPr lang="en-US"/>
          </a:p>
        </p:txBody>
      </p:sp>
      <p:sp>
        <p:nvSpPr>
          <p:cNvPr id="4" name="Slide Number Placeholder 3">
            <a:extLst>
              <a:ext uri="{FF2B5EF4-FFF2-40B4-BE49-F238E27FC236}">
                <a16:creationId xmlns:a16="http://schemas.microsoft.com/office/drawing/2014/main" id="{10D13EEA-012F-97DC-693D-22942F32DF04}"/>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81378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1D8F-7A72-D4C8-AAC8-4ECF95477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6B643-2E49-C3AD-5D5D-A872220B8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35838-4D82-269E-FF45-D764301A7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A659E-4058-5B86-D69B-71AE89717E8D}"/>
              </a:ext>
            </a:extLst>
          </p:cNvPr>
          <p:cNvSpPr>
            <a:spLocks noGrp="1"/>
          </p:cNvSpPr>
          <p:nvPr>
            <p:ph type="dt" sz="half" idx="10"/>
          </p:nvPr>
        </p:nvSpPr>
        <p:spPr/>
        <p:txBody>
          <a:bodyPr/>
          <a:lstStyle/>
          <a:p>
            <a:fld id="{70DECF2F-A177-4234-884F-D665E99597BF}" type="datetime1">
              <a:rPr lang="en-US" smtClean="0"/>
              <a:t>4/28/2023</a:t>
            </a:fld>
            <a:endParaRPr lang="en-US"/>
          </a:p>
        </p:txBody>
      </p:sp>
      <p:sp>
        <p:nvSpPr>
          <p:cNvPr id="6" name="Footer Placeholder 5">
            <a:extLst>
              <a:ext uri="{FF2B5EF4-FFF2-40B4-BE49-F238E27FC236}">
                <a16:creationId xmlns:a16="http://schemas.microsoft.com/office/drawing/2014/main" id="{00749136-4677-CA28-7C89-D54D9C7635E6}"/>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9363805C-80A3-322E-2BEE-9BFBB267CACA}"/>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594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5712-7BF2-EBE2-5320-CA1DA5540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61D0D-FAA1-7BF2-1136-D6C18C396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6C79F-D5FB-D86C-C2A7-5E9E649E5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6DF60-42B2-BCF4-2A44-60D12C41555D}"/>
              </a:ext>
            </a:extLst>
          </p:cNvPr>
          <p:cNvSpPr>
            <a:spLocks noGrp="1"/>
          </p:cNvSpPr>
          <p:nvPr>
            <p:ph type="dt" sz="half" idx="10"/>
          </p:nvPr>
        </p:nvSpPr>
        <p:spPr/>
        <p:txBody>
          <a:bodyPr/>
          <a:lstStyle/>
          <a:p>
            <a:fld id="{E432B4FC-9111-4FA6-83D7-26158D9FFB01}" type="datetime1">
              <a:rPr lang="en-US" smtClean="0"/>
              <a:t>4/28/2023</a:t>
            </a:fld>
            <a:endParaRPr lang="en-US"/>
          </a:p>
        </p:txBody>
      </p:sp>
      <p:sp>
        <p:nvSpPr>
          <p:cNvPr id="6" name="Footer Placeholder 5">
            <a:extLst>
              <a:ext uri="{FF2B5EF4-FFF2-40B4-BE49-F238E27FC236}">
                <a16:creationId xmlns:a16="http://schemas.microsoft.com/office/drawing/2014/main" id="{261190AF-6A79-AC8B-E348-EC8A7BC86A11}"/>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F876756-1F87-E828-2F60-027F77466BB1}"/>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45555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82A82-2C62-47AE-5840-AB295543C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B67079-2D55-A67E-DD8D-45300A4B6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51410-1815-0A96-C8CC-A4A503131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A961A-93B5-48C4-A464-A55C83187F94}" type="datetime1">
              <a:rPr lang="en-US" smtClean="0"/>
              <a:t>4/28/2023</a:t>
            </a:fld>
            <a:endParaRPr lang="en-US"/>
          </a:p>
        </p:txBody>
      </p:sp>
      <p:sp>
        <p:nvSpPr>
          <p:cNvPr id="5" name="Footer Placeholder 4">
            <a:extLst>
              <a:ext uri="{FF2B5EF4-FFF2-40B4-BE49-F238E27FC236}">
                <a16:creationId xmlns:a16="http://schemas.microsoft.com/office/drawing/2014/main" id="{11167802-30C3-4DD8-03E7-725A7891D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Formel 1</a:t>
            </a:r>
            <a:endParaRPr lang="en-US"/>
          </a:p>
        </p:txBody>
      </p:sp>
      <p:sp>
        <p:nvSpPr>
          <p:cNvPr id="6" name="Slide Number Placeholder 5">
            <a:extLst>
              <a:ext uri="{FF2B5EF4-FFF2-40B4-BE49-F238E27FC236}">
                <a16:creationId xmlns:a16="http://schemas.microsoft.com/office/drawing/2014/main" id="{7A0CAB65-94E0-6999-2821-619083DF6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2C0CA-695B-4E24-A1D3-3DA5FEDE07AC}" type="slidenum">
              <a:rPr lang="en-US" smtClean="0"/>
              <a:t>‹#›</a:t>
            </a:fld>
            <a:endParaRPr lang="en-US"/>
          </a:p>
        </p:txBody>
      </p:sp>
    </p:spTree>
    <p:extLst>
      <p:ext uri="{BB962C8B-B14F-4D97-AF65-F5344CB8AC3E}">
        <p14:creationId xmlns:p14="http://schemas.microsoft.com/office/powerpoint/2010/main" val="95339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elp.sap.com/docs/SAP_HANA_PLATFORM/4fe29514fd584807ac9f2a04f6754767/20a61f29751910149f99f0300dd95cd9.html"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ohanrao/formula-1-world-championship-1950-2020" TargetMode="External"/><Relationship Id="rId2" Type="http://schemas.openxmlformats.org/officeDocument/2006/relationships/hyperlink" Target="https://github.com/Imagin-io/country-nationality-list/blob/master/countries.csv" TargetMode="External"/><Relationship Id="rId1" Type="http://schemas.openxmlformats.org/officeDocument/2006/relationships/slideLayout" Target="../slideLayouts/slideLayout2.xml"/><Relationship Id="rId6" Type="http://schemas.openxmlformats.org/officeDocument/2006/relationships/hyperlink" Target="https://cran.r-project.org/web/packages/tidyr/vignettes/tidy-data.html" TargetMode="External"/><Relationship Id="rId5" Type="http://schemas.openxmlformats.org/officeDocument/2006/relationships/hyperlink" Target="https://de.wikipedia.org/wiki/Formel_1" TargetMode="External"/><Relationship Id="rId4" Type="http://schemas.openxmlformats.org/officeDocument/2006/relationships/hyperlink" Target="http://ergast.com/mr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ace team working at a pit stop">
            <a:extLst>
              <a:ext uri="{FF2B5EF4-FFF2-40B4-BE49-F238E27FC236}">
                <a16:creationId xmlns:a16="http://schemas.microsoft.com/office/drawing/2014/main" id="{201D4572-33E5-60FF-85F3-FC3565C3F57F}"/>
              </a:ext>
            </a:extLst>
          </p:cNvPr>
          <p:cNvPicPr>
            <a:picLocks noChangeAspect="1"/>
          </p:cNvPicPr>
          <p:nvPr/>
        </p:nvPicPr>
        <p:blipFill rotWithShape="1">
          <a:blip r:embed="rId2">
            <a:alphaModFix amt="50000"/>
          </a:blip>
          <a:srcRect t="196" b="12594"/>
          <a:stretch/>
        </p:blipFill>
        <p:spPr>
          <a:xfrm>
            <a:off x="20" y="1"/>
            <a:ext cx="12191980" cy="6857999"/>
          </a:xfrm>
          <a:prstGeom prst="rect">
            <a:avLst/>
          </a:prstGeom>
        </p:spPr>
      </p:pic>
      <p:sp>
        <p:nvSpPr>
          <p:cNvPr id="2" name="Title 1">
            <a:extLst>
              <a:ext uri="{FF2B5EF4-FFF2-40B4-BE49-F238E27FC236}">
                <a16:creationId xmlns:a16="http://schemas.microsoft.com/office/drawing/2014/main" id="{FE3BFB52-C476-E47F-7478-2548E64F30D0}"/>
              </a:ext>
            </a:extLst>
          </p:cNvPr>
          <p:cNvSpPr>
            <a:spLocks noGrp="1"/>
          </p:cNvSpPr>
          <p:nvPr>
            <p:ph type="ctrTitle"/>
          </p:nvPr>
        </p:nvSpPr>
        <p:spPr>
          <a:xfrm>
            <a:off x="1524000" y="1122362"/>
            <a:ext cx="9144000" cy="2900518"/>
          </a:xfrm>
        </p:spPr>
        <p:txBody>
          <a:bodyPr>
            <a:normAutofit/>
          </a:bodyPr>
          <a:lstStyle/>
          <a:p>
            <a:r>
              <a:rPr lang="en-US" dirty="0">
                <a:ln w="22225">
                  <a:solidFill>
                    <a:schemeClr val="tx1"/>
                  </a:solidFill>
                  <a:miter lim="800000"/>
                </a:ln>
                <a:solidFill>
                  <a:srgbClr val="FFFFFF"/>
                </a:solidFill>
              </a:rPr>
              <a:t>Formel 1</a:t>
            </a:r>
            <a:endParaRPr lang="en-US" dirty="0">
              <a:solidFill>
                <a:srgbClr val="FFFFFF"/>
              </a:solidFill>
            </a:endParaRPr>
          </a:p>
        </p:txBody>
      </p:sp>
      <p:sp>
        <p:nvSpPr>
          <p:cNvPr id="3" name="Subtitle 2">
            <a:extLst>
              <a:ext uri="{FF2B5EF4-FFF2-40B4-BE49-F238E27FC236}">
                <a16:creationId xmlns:a16="http://schemas.microsoft.com/office/drawing/2014/main" id="{17DE6D39-AD15-5883-E433-DA9EF1A7B89F}"/>
              </a:ext>
            </a:extLst>
          </p:cNvPr>
          <p:cNvSpPr>
            <a:spLocks noGrp="1"/>
          </p:cNvSpPr>
          <p:nvPr>
            <p:ph type="subTitle" idx="1"/>
          </p:nvPr>
        </p:nvSpPr>
        <p:spPr>
          <a:xfrm>
            <a:off x="1524000" y="4159404"/>
            <a:ext cx="9144000" cy="1098395"/>
          </a:xfrm>
        </p:spPr>
        <p:txBody>
          <a:bodyPr>
            <a:normAutofit/>
          </a:bodyPr>
          <a:lstStyle/>
          <a:p>
            <a:r>
              <a:rPr lang="en-US" sz="1300">
                <a:solidFill>
                  <a:srgbClr val="FFFFFF"/>
                </a:solidFill>
              </a:rPr>
              <a:t>Alexandra Speer und Nicolas Henzel</a:t>
            </a:r>
          </a:p>
          <a:p>
            <a:endParaRPr lang="en-US" sz="1300">
              <a:solidFill>
                <a:srgbClr val="FFFFFF"/>
              </a:solidFill>
            </a:endParaRPr>
          </a:p>
          <a:p>
            <a:r>
              <a:rPr lang="en-US" sz="1300">
                <a:solidFill>
                  <a:srgbClr val="FFFFFF"/>
                </a:solidFill>
              </a:rPr>
              <a:t>Datawarehouse Workshop</a:t>
            </a:r>
            <a:br>
              <a:rPr lang="en-US" sz="1300">
                <a:solidFill>
                  <a:srgbClr val="FFFFFF"/>
                </a:solidFill>
              </a:rPr>
            </a:br>
            <a:r>
              <a:rPr lang="en-US" sz="1300">
                <a:solidFill>
                  <a:srgbClr val="FFFFFF"/>
                </a:solidFill>
              </a:rPr>
              <a:t>Hochschule der Medien</a:t>
            </a:r>
          </a:p>
          <a:p>
            <a:endParaRPr lang="en-US" sz="1300">
              <a:solidFill>
                <a:srgbClr val="FFFFFF"/>
              </a:solidFill>
            </a:endParaRPr>
          </a:p>
        </p:txBody>
      </p:sp>
      <p:sp>
        <p:nvSpPr>
          <p:cNvPr id="4" name="Date Placeholder 3">
            <a:extLst>
              <a:ext uri="{FF2B5EF4-FFF2-40B4-BE49-F238E27FC236}">
                <a16:creationId xmlns:a16="http://schemas.microsoft.com/office/drawing/2014/main" id="{3FB4D718-1E0B-BA4D-C409-B71C4A60526F}"/>
              </a:ext>
            </a:extLst>
          </p:cNvPr>
          <p:cNvSpPr>
            <a:spLocks noGrp="1"/>
          </p:cNvSpPr>
          <p:nvPr>
            <p:ph type="dt" sz="half" idx="10"/>
          </p:nvPr>
        </p:nvSpPr>
        <p:spPr>
          <a:xfrm>
            <a:off x="838200" y="6356350"/>
            <a:ext cx="2743200" cy="365125"/>
          </a:xfrm>
        </p:spPr>
        <p:txBody>
          <a:bodyPr>
            <a:normAutofit/>
          </a:bodyPr>
          <a:lstStyle/>
          <a:p>
            <a:pPr>
              <a:spcAft>
                <a:spcPts val="600"/>
              </a:spcAft>
            </a:pPr>
            <a:fld id="{DE09A133-822E-494A-95E0-16F4FA6718EF}" type="datetime1">
              <a:rPr lang="en-US" smtClean="0">
                <a:solidFill>
                  <a:srgbClr val="FFFFFF"/>
                </a:solidFill>
              </a:rPr>
              <a:t>4/28/2023</a:t>
            </a:fld>
            <a:endParaRPr lang="en-US">
              <a:solidFill>
                <a:srgbClr val="FFFFFF"/>
              </a:solidFill>
            </a:endParaRPr>
          </a:p>
        </p:txBody>
      </p:sp>
      <p:sp>
        <p:nvSpPr>
          <p:cNvPr id="5" name="Footer Placeholder 4">
            <a:extLst>
              <a:ext uri="{FF2B5EF4-FFF2-40B4-BE49-F238E27FC236}">
                <a16:creationId xmlns:a16="http://schemas.microsoft.com/office/drawing/2014/main" id="{F34BBCB3-15C4-4758-AE6E-79F0182B48BC}"/>
              </a:ext>
            </a:extLst>
          </p:cNvPr>
          <p:cNvSpPr>
            <a:spLocks noGrp="1"/>
          </p:cNvSpPr>
          <p:nvPr>
            <p:ph type="ftr" sz="quarter" idx="11"/>
          </p:nvPr>
        </p:nvSpPr>
        <p:spPr>
          <a:xfrm>
            <a:off x="4038600" y="6356350"/>
            <a:ext cx="4114800" cy="365125"/>
          </a:xfrm>
        </p:spPr>
        <p:txBody>
          <a:bodyPr>
            <a:normAutofit/>
          </a:bodyPr>
          <a:lstStyle/>
          <a:p>
            <a:pPr>
              <a:spcAft>
                <a:spcPts val="600"/>
              </a:spcAft>
            </a:pPr>
            <a:r>
              <a:rPr lang="de-DE" dirty="0">
                <a:solidFill>
                  <a:srgbClr val="FFFFFF"/>
                </a:solidFill>
              </a:rPr>
              <a:t>Formel 1</a:t>
            </a:r>
            <a:endParaRPr lang="en-US" dirty="0">
              <a:solidFill>
                <a:srgbClr val="FFFFFF"/>
              </a:solidFill>
            </a:endParaRPr>
          </a:p>
        </p:txBody>
      </p:sp>
      <p:sp>
        <p:nvSpPr>
          <p:cNvPr id="6" name="Slide Number Placeholder 5">
            <a:extLst>
              <a:ext uri="{FF2B5EF4-FFF2-40B4-BE49-F238E27FC236}">
                <a16:creationId xmlns:a16="http://schemas.microsoft.com/office/drawing/2014/main" id="{3AA90E87-1DC6-B9C5-663E-4BD72841A75C}"/>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2237479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318A-9D06-BD27-CB27-A65923319643}"/>
              </a:ext>
            </a:extLst>
          </p:cNvPr>
          <p:cNvSpPr>
            <a:spLocks noGrp="1"/>
          </p:cNvSpPr>
          <p:nvPr>
            <p:ph type="title"/>
          </p:nvPr>
        </p:nvSpPr>
        <p:spPr/>
        <p:txBody>
          <a:bodyPr/>
          <a:lstStyle/>
          <a:p>
            <a:pPr lvl="0"/>
            <a:r>
              <a:rPr lang="en-US" dirty="0" err="1"/>
              <a:t>Prüfung</a:t>
            </a:r>
            <a:r>
              <a:rPr lang="en-US" dirty="0"/>
              <a:t> der </a:t>
            </a:r>
            <a:r>
              <a:rPr lang="en-US" dirty="0" err="1"/>
              <a:t>Datenqualität</a:t>
            </a:r>
            <a:r>
              <a:rPr lang="en-US" dirty="0"/>
              <a:t> für die </a:t>
            </a:r>
            <a:r>
              <a:rPr lang="en-US" dirty="0" err="1"/>
              <a:t>Analyse</a:t>
            </a:r>
            <a:endParaRPr lang="en-US" dirty="0"/>
          </a:p>
        </p:txBody>
      </p:sp>
      <p:sp>
        <p:nvSpPr>
          <p:cNvPr id="3" name="Content Placeholder 2">
            <a:extLst>
              <a:ext uri="{FF2B5EF4-FFF2-40B4-BE49-F238E27FC236}">
                <a16:creationId xmlns:a16="http://schemas.microsoft.com/office/drawing/2014/main" id="{EB4A4FF9-D4A0-C67E-F73A-E0F60A28A491}"/>
              </a:ext>
            </a:extLst>
          </p:cNvPr>
          <p:cNvSpPr>
            <a:spLocks noGrp="1"/>
          </p:cNvSpPr>
          <p:nvPr>
            <p:ph idx="1"/>
          </p:nvPr>
        </p:nvSpPr>
        <p:spPr/>
        <p:txBody>
          <a:bodyPr/>
          <a:lstStyle/>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Im Abschnitt Daten haben wir angemerkt, dass in der Tabelle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(in DWC 180_FormulaOneRaces) einige Werte fehlen. Konkret sind die Spalten I – R (fp1_date, fp1_time, …,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sprint_time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nur mit 67 Werten oder weniger befüllt. Aus diesem Grund haben wir hier keine Auswertungen erstellt, da nicht ausreichend Daten vorhanden sind. </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Ähnliches gilt für die Tabelle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 da hier viele Datenpunkte fehlen, oder zu wenige vorhanden sind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werden mit diesen Daten keine Auswertungen durchgeführt.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In der Tabelle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ist die Zeit in zwei unterschiedlichen Formaten enthalten. Für den ersten Platz eines Rennens ist in Zeitformat in der Form HH:MM:SS.MS angegeben, alle weiteren Zeiten des gleichen Rennens in der Form +S.MS. Da die Transformation dieser Daten innerhalb von DWC nicht möglich ist, haben wir uns entschieden diese Daten nicht zu verwerten (siehe Anhang).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Beim Importieren der Daten sind einige Inhalte in Spalten, die einen Zeitwert enthalten, nicht korrekt erkannt worden, da diese nicht im H:MM:SS Format vorliegen, sondern M:SS.MS.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3C8115AE-9A49-7AEB-9CD9-B8816F439B77}"/>
              </a:ext>
            </a:extLst>
          </p:cNvPr>
          <p:cNvSpPr>
            <a:spLocks noGrp="1"/>
          </p:cNvSpPr>
          <p:nvPr>
            <p:ph type="dt" sz="half" idx="10"/>
          </p:nvPr>
        </p:nvSpPr>
        <p:spPr/>
        <p:txBody>
          <a:bodyPr/>
          <a:lstStyle/>
          <a:p>
            <a:fld id="{615C672C-8BB3-41B4-B0FE-0881E05E57D5}" type="datetime1">
              <a:rPr lang="en-US" smtClean="0"/>
              <a:t>4/28/2023</a:t>
            </a:fld>
            <a:endParaRPr lang="en-US"/>
          </a:p>
        </p:txBody>
      </p:sp>
      <p:sp>
        <p:nvSpPr>
          <p:cNvPr id="5" name="Footer Placeholder 4">
            <a:extLst>
              <a:ext uri="{FF2B5EF4-FFF2-40B4-BE49-F238E27FC236}">
                <a16:creationId xmlns:a16="http://schemas.microsoft.com/office/drawing/2014/main" id="{04E00187-8D39-DD26-5838-9D9622664C5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238CD91A-4F47-E94C-F818-019C7891B4EA}"/>
              </a:ext>
            </a:extLst>
          </p:cNvPr>
          <p:cNvSpPr>
            <a:spLocks noGrp="1"/>
          </p:cNvSpPr>
          <p:nvPr>
            <p:ph type="sldNum" sz="quarter" idx="12"/>
          </p:nvPr>
        </p:nvSpPr>
        <p:spPr/>
        <p:txBody>
          <a:bodyPr/>
          <a:lstStyle/>
          <a:p>
            <a:fld id="{4A02C0CA-695B-4E24-A1D3-3DA5FEDE07AC}" type="slidenum">
              <a:rPr lang="en-US" smtClean="0"/>
              <a:t>10</a:t>
            </a:fld>
            <a:endParaRPr lang="en-US"/>
          </a:p>
        </p:txBody>
      </p:sp>
      <p:pic>
        <p:nvPicPr>
          <p:cNvPr id="13" name="Picture 12">
            <a:extLst>
              <a:ext uri="{FF2B5EF4-FFF2-40B4-BE49-F238E27FC236}">
                <a16:creationId xmlns:a16="http://schemas.microsoft.com/office/drawing/2014/main" id="{D3BD1FCA-D23D-36D6-BF8B-8DB9D5A02EEE}"/>
              </a:ext>
            </a:extLst>
          </p:cNvPr>
          <p:cNvPicPr>
            <a:picLocks noChangeAspect="1"/>
          </p:cNvPicPr>
          <p:nvPr/>
        </p:nvPicPr>
        <p:blipFill>
          <a:blip r:embed="rId2"/>
          <a:stretch>
            <a:fillRect/>
          </a:stretch>
        </p:blipFill>
        <p:spPr>
          <a:xfrm>
            <a:off x="3215640" y="3018155"/>
            <a:ext cx="5760720" cy="821690"/>
          </a:xfrm>
          <a:prstGeom prst="rect">
            <a:avLst/>
          </a:prstGeom>
        </p:spPr>
      </p:pic>
    </p:spTree>
    <p:extLst>
      <p:ext uri="{BB962C8B-B14F-4D97-AF65-F5344CB8AC3E}">
        <p14:creationId xmlns:p14="http://schemas.microsoft.com/office/powerpoint/2010/main" val="3396499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8333-E24A-A861-AAF2-788CDAE310E5}"/>
              </a:ext>
            </a:extLst>
          </p:cNvPr>
          <p:cNvSpPr>
            <a:spLocks noGrp="1"/>
          </p:cNvSpPr>
          <p:nvPr>
            <p:ph type="title"/>
          </p:nvPr>
        </p:nvSpPr>
        <p:spPr/>
        <p:txBody>
          <a:bodyPr/>
          <a:lstStyle/>
          <a:p>
            <a:r>
              <a:rPr lang="de-DE" dirty="0"/>
              <a:t>Transformationen</a:t>
            </a:r>
            <a:br>
              <a:rPr lang="de-DE" dirty="0"/>
            </a:br>
            <a:r>
              <a:rPr lang="de-DE" dirty="0"/>
              <a:t>Screenshot Dimensional View </a:t>
            </a:r>
            <a:endParaRPr lang="en-US" dirty="0"/>
          </a:p>
        </p:txBody>
      </p:sp>
      <p:sp>
        <p:nvSpPr>
          <p:cNvPr id="3" name="Content Placeholder 2">
            <a:extLst>
              <a:ext uri="{FF2B5EF4-FFF2-40B4-BE49-F238E27FC236}">
                <a16:creationId xmlns:a16="http://schemas.microsoft.com/office/drawing/2014/main" id="{F34A6C57-44B6-1455-81B7-CDE124F3D862}"/>
              </a:ext>
            </a:extLst>
          </p:cNvPr>
          <p:cNvSpPr>
            <a:spLocks noGrp="1"/>
          </p:cNvSpPr>
          <p:nvPr>
            <p:ph idx="1"/>
          </p:nvPr>
        </p:nvSpPr>
        <p:spPr/>
        <p:txBody>
          <a:bodyPr>
            <a:normAutofit fontScale="77500" lnSpcReduction="20000"/>
          </a:bodyPr>
          <a:lstStyle/>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Aus diesem Grund haben wir diese Spalten als String importiert, nachdem die Fehlermeldung in DWC aufgetreten ist. Diese werden anschließend in DWC in das Format H:MM:SS transformiert, indem eine Berechnung genutzt wird:</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TO_TIME(CONCAT('00:0',SUBSTRING(SPALTENNAME,1,4)))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Zeitwerte sind zusätzlich als Millisekunden in den entsprechenden Spalten in Integer Werten vorhanden. Diese konnten auch nach mehrfachen Versuchen nicht in das Format H:MM:SS transformiert werden, da die in DWC vorhandenen Funktionen nicht ausreichend waren, um die Transformation durchzuführen. Die konkreten Schritte sind im Anhang aufgelistet.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Zusätzlich gibt es Spalten mit Zahlen, die auf den ersten Blick wie Integer aussehen, nach dem Import jedoch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Float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sind, was wir auch anpassen mussten (z.B.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points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in results.csv).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Zuerst haben wir die SQL Views 180_FormulaOneLapTimesGroupedView und 180_FormulaOnePitStopsGroupedView erstellt. In der ersten View haben wir pro Fahrer je Rennen die einzelnen Rundenzeiten und Rundenpositionen als Mittelwert aggregiert: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https://help.sap.com/docs/SAP_HANA_PLATFORM/4fe29514fd584807ac9f2a04f6754767/20a61f29751910149f99f0300dd95cd9.html</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Hierbei konnten wir leider nur die durchschnittlichen Rundenzeiten in Millisekunden angeben, nicht im Format HH:MM:SS, da die Transformation nicht erfolgreich war (siehe oben). Als eine weitere Idee haben wir versucht die vorhandenen Zeitwerte in Millisekunden umzurechnen, diese Werte zu aggregieren und die Transformation rückgängig zu machen. Leider reicht dafür der Umfang der Funktionen in SAP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Datasphere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nicht aus (siehe Anhang).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In der zweiten sind pro Fahrer je Rennen die Boxenstopps und durchschnittliche Dauer aggregiert: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7DB5354-6F1F-878B-16B9-FE29CB728488}"/>
              </a:ext>
            </a:extLst>
          </p:cNvPr>
          <p:cNvSpPr>
            <a:spLocks noGrp="1"/>
          </p:cNvSpPr>
          <p:nvPr>
            <p:ph type="dt" sz="half" idx="10"/>
          </p:nvPr>
        </p:nvSpPr>
        <p:spPr/>
        <p:txBody>
          <a:bodyPr/>
          <a:lstStyle/>
          <a:p>
            <a:fld id="{C09D2358-4BC9-4C6D-BAB7-840D5BFD5432}" type="datetime1">
              <a:rPr lang="en-US" smtClean="0"/>
              <a:t>4/28/2023</a:t>
            </a:fld>
            <a:endParaRPr lang="en-US"/>
          </a:p>
        </p:txBody>
      </p:sp>
      <p:sp>
        <p:nvSpPr>
          <p:cNvPr id="5" name="Footer Placeholder 4">
            <a:extLst>
              <a:ext uri="{FF2B5EF4-FFF2-40B4-BE49-F238E27FC236}">
                <a16:creationId xmlns:a16="http://schemas.microsoft.com/office/drawing/2014/main" id="{E3F8DEAA-97A7-E075-DB53-8DE3310504F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8B456B2A-F479-82C9-D5F6-F7C9824801F4}"/>
              </a:ext>
            </a:extLst>
          </p:cNvPr>
          <p:cNvSpPr>
            <a:spLocks noGrp="1"/>
          </p:cNvSpPr>
          <p:nvPr>
            <p:ph type="sldNum" sz="quarter" idx="12"/>
          </p:nvPr>
        </p:nvSpPr>
        <p:spPr/>
        <p:txBody>
          <a:bodyPr/>
          <a:lstStyle/>
          <a:p>
            <a:fld id="{4A02C0CA-695B-4E24-A1D3-3DA5FEDE07AC}" type="slidenum">
              <a:rPr lang="en-US" smtClean="0"/>
              <a:t>11</a:t>
            </a:fld>
            <a:endParaRPr lang="en-US"/>
          </a:p>
        </p:txBody>
      </p:sp>
      <p:pic>
        <p:nvPicPr>
          <p:cNvPr id="7" name="Picture 6">
            <a:extLst>
              <a:ext uri="{FF2B5EF4-FFF2-40B4-BE49-F238E27FC236}">
                <a16:creationId xmlns:a16="http://schemas.microsoft.com/office/drawing/2014/main" id="{B94CB1EB-D240-ADF4-9686-7C29ADCEBEB1}"/>
              </a:ext>
            </a:extLst>
          </p:cNvPr>
          <p:cNvPicPr>
            <a:picLocks noChangeAspect="1"/>
          </p:cNvPicPr>
          <p:nvPr/>
        </p:nvPicPr>
        <p:blipFill>
          <a:blip r:embed="rId3"/>
          <a:stretch>
            <a:fillRect/>
          </a:stretch>
        </p:blipFill>
        <p:spPr>
          <a:xfrm>
            <a:off x="3215640" y="3086100"/>
            <a:ext cx="5760720" cy="685800"/>
          </a:xfrm>
          <a:prstGeom prst="rect">
            <a:avLst/>
          </a:prstGeom>
        </p:spPr>
      </p:pic>
      <p:pic>
        <p:nvPicPr>
          <p:cNvPr id="8" name="Picture 7">
            <a:extLst>
              <a:ext uri="{FF2B5EF4-FFF2-40B4-BE49-F238E27FC236}">
                <a16:creationId xmlns:a16="http://schemas.microsoft.com/office/drawing/2014/main" id="{62C512EC-8EB8-5618-CE24-22904C1E9492}"/>
              </a:ext>
            </a:extLst>
          </p:cNvPr>
          <p:cNvPicPr>
            <a:picLocks noChangeAspect="1"/>
          </p:cNvPicPr>
          <p:nvPr/>
        </p:nvPicPr>
        <p:blipFill>
          <a:blip r:embed="rId4"/>
          <a:stretch>
            <a:fillRect/>
          </a:stretch>
        </p:blipFill>
        <p:spPr>
          <a:xfrm>
            <a:off x="3215640" y="2629376"/>
            <a:ext cx="5760720" cy="389255"/>
          </a:xfrm>
          <a:prstGeom prst="rect">
            <a:avLst/>
          </a:prstGeom>
        </p:spPr>
      </p:pic>
      <p:pic>
        <p:nvPicPr>
          <p:cNvPr id="9" name="Picture 8">
            <a:extLst>
              <a:ext uri="{FF2B5EF4-FFF2-40B4-BE49-F238E27FC236}">
                <a16:creationId xmlns:a16="http://schemas.microsoft.com/office/drawing/2014/main" id="{E89AF215-B438-592C-3CD3-B5FE6DAEA280}"/>
              </a:ext>
            </a:extLst>
          </p:cNvPr>
          <p:cNvPicPr>
            <a:picLocks noChangeAspect="1"/>
          </p:cNvPicPr>
          <p:nvPr/>
        </p:nvPicPr>
        <p:blipFill>
          <a:blip r:embed="rId5"/>
          <a:stretch>
            <a:fillRect/>
          </a:stretch>
        </p:blipFill>
        <p:spPr>
          <a:xfrm>
            <a:off x="3301365" y="4807109"/>
            <a:ext cx="5760720" cy="334645"/>
          </a:xfrm>
          <a:prstGeom prst="rect">
            <a:avLst/>
          </a:prstGeom>
        </p:spPr>
      </p:pic>
      <p:pic>
        <p:nvPicPr>
          <p:cNvPr id="10" name="Picture 9" descr="Table&#10;&#10;Description automatically generated">
            <a:extLst>
              <a:ext uri="{FF2B5EF4-FFF2-40B4-BE49-F238E27FC236}">
                <a16:creationId xmlns:a16="http://schemas.microsoft.com/office/drawing/2014/main" id="{1092127C-C2DF-F0B5-1A31-2A91FEDA116D}"/>
              </a:ext>
            </a:extLst>
          </p:cNvPr>
          <p:cNvPicPr>
            <a:picLocks noChangeAspect="1"/>
          </p:cNvPicPr>
          <p:nvPr/>
        </p:nvPicPr>
        <p:blipFill>
          <a:blip r:embed="rId6"/>
          <a:stretch>
            <a:fillRect/>
          </a:stretch>
        </p:blipFill>
        <p:spPr>
          <a:xfrm>
            <a:off x="3301365" y="5167313"/>
            <a:ext cx="5760720" cy="786130"/>
          </a:xfrm>
          <a:prstGeom prst="rect">
            <a:avLst/>
          </a:prstGeom>
        </p:spPr>
      </p:pic>
    </p:spTree>
    <p:extLst>
      <p:ext uri="{BB962C8B-B14F-4D97-AF65-F5344CB8AC3E}">
        <p14:creationId xmlns:p14="http://schemas.microsoft.com/office/powerpoint/2010/main" val="841565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EFDB-C276-86D8-F3F4-494E28B8047B}"/>
              </a:ext>
            </a:extLst>
          </p:cNvPr>
          <p:cNvSpPr>
            <a:spLocks noGrp="1"/>
          </p:cNvSpPr>
          <p:nvPr>
            <p:ph type="title"/>
          </p:nvPr>
        </p:nvSpPr>
        <p:spPr/>
        <p:txBody>
          <a:bodyPr/>
          <a:lstStyle/>
          <a:p>
            <a:r>
              <a:rPr lang="de-DE" dirty="0"/>
              <a:t>Dimensional Views</a:t>
            </a:r>
            <a:br>
              <a:rPr lang="de-DE" dirty="0"/>
            </a:br>
            <a:r>
              <a:rPr lang="de-DE" dirty="0"/>
              <a:t>Screenshot </a:t>
            </a:r>
            <a:r>
              <a:rPr lang="de-DE" dirty="0" err="1"/>
              <a:t>Dim</a:t>
            </a:r>
            <a:r>
              <a:rPr lang="de-DE" dirty="0"/>
              <a:t> Views einfügen</a:t>
            </a:r>
            <a:endParaRPr lang="en-US" dirty="0"/>
          </a:p>
        </p:txBody>
      </p:sp>
      <p:sp>
        <p:nvSpPr>
          <p:cNvPr id="3" name="Content Placeholder 2">
            <a:extLst>
              <a:ext uri="{FF2B5EF4-FFF2-40B4-BE49-F238E27FC236}">
                <a16:creationId xmlns:a16="http://schemas.microsoft.com/office/drawing/2014/main" id="{4428E749-22EF-AA5D-8750-FDCBE2CE7AAD}"/>
              </a:ext>
            </a:extLst>
          </p:cNvPr>
          <p:cNvSpPr>
            <a:spLocks noGrp="1"/>
          </p:cNvSpPr>
          <p:nvPr>
            <p:ph idx="1"/>
          </p:nvPr>
        </p:nvSpPr>
        <p:spPr/>
        <p:txBody>
          <a:bodyPr/>
          <a:lstStyle/>
          <a:p>
            <a:pPr marL="342900" marR="0" lvl="0" indent="-342900">
              <a:lnSpc>
                <a:spcPct val="115000"/>
              </a:lnSpc>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180_FormulaOneNationHierarchy– Dimensional View, bildet die Hierarchie von Driver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Contsructor</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zum Land ab.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180_FormulaOneGeoDim – Dimensional View, zur Erstellung der Location Dimension.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8E4175D-7986-F896-DD8D-E4FE2A68791F}"/>
              </a:ext>
            </a:extLst>
          </p:cNvPr>
          <p:cNvSpPr>
            <a:spLocks noGrp="1"/>
          </p:cNvSpPr>
          <p:nvPr>
            <p:ph type="dt" sz="half" idx="10"/>
          </p:nvPr>
        </p:nvSpPr>
        <p:spPr/>
        <p:txBody>
          <a:bodyPr/>
          <a:lstStyle/>
          <a:p>
            <a:fld id="{3C028EAF-51DD-4B07-914F-DAAE205F3D33}" type="datetime1">
              <a:rPr lang="en-US" smtClean="0"/>
              <a:t>4/28/2023</a:t>
            </a:fld>
            <a:endParaRPr lang="en-US"/>
          </a:p>
        </p:txBody>
      </p:sp>
      <p:sp>
        <p:nvSpPr>
          <p:cNvPr id="5" name="Footer Placeholder 4">
            <a:extLst>
              <a:ext uri="{FF2B5EF4-FFF2-40B4-BE49-F238E27FC236}">
                <a16:creationId xmlns:a16="http://schemas.microsoft.com/office/drawing/2014/main" id="{949FB311-5C04-C5F4-FD7C-1D9DB63F057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B06FE1BD-0F8E-28FB-3393-A6B93B8739A4}"/>
              </a:ext>
            </a:extLst>
          </p:cNvPr>
          <p:cNvSpPr>
            <a:spLocks noGrp="1"/>
          </p:cNvSpPr>
          <p:nvPr>
            <p:ph type="sldNum" sz="quarter" idx="12"/>
          </p:nvPr>
        </p:nvSpPr>
        <p:spPr/>
        <p:txBody>
          <a:bodyPr/>
          <a:lstStyle/>
          <a:p>
            <a:fld id="{4A02C0CA-695B-4E24-A1D3-3DA5FEDE07AC}" type="slidenum">
              <a:rPr lang="en-US" smtClean="0"/>
              <a:t>12</a:t>
            </a:fld>
            <a:endParaRPr lang="en-US"/>
          </a:p>
        </p:txBody>
      </p:sp>
    </p:spTree>
    <p:extLst>
      <p:ext uri="{BB962C8B-B14F-4D97-AF65-F5344CB8AC3E}">
        <p14:creationId xmlns:p14="http://schemas.microsoft.com/office/powerpoint/2010/main" val="78810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351F-AF2F-FD7D-EAEC-04FFAD06F9FB}"/>
              </a:ext>
            </a:extLst>
          </p:cNvPr>
          <p:cNvSpPr>
            <a:spLocks noGrp="1"/>
          </p:cNvSpPr>
          <p:nvPr>
            <p:ph type="title"/>
          </p:nvPr>
        </p:nvSpPr>
        <p:spPr/>
        <p:txBody>
          <a:bodyPr>
            <a:normAutofit/>
          </a:bodyPr>
          <a:lstStyle/>
          <a:p>
            <a:r>
              <a:rPr lang="de-DE" dirty="0"/>
              <a:t>Analytische Views</a:t>
            </a:r>
            <a:br>
              <a:rPr lang="de-DE" dirty="0"/>
            </a:br>
            <a:r>
              <a:rPr lang="de-DE" dirty="0"/>
              <a:t>Screenshot SQL und </a:t>
            </a:r>
            <a:r>
              <a:rPr lang="de-DE" dirty="0" err="1"/>
              <a:t>Graphical</a:t>
            </a:r>
            <a:r>
              <a:rPr lang="de-DE" dirty="0"/>
              <a:t> View einfügen</a:t>
            </a:r>
            <a:endParaRPr lang="en-US" dirty="0"/>
          </a:p>
        </p:txBody>
      </p:sp>
      <p:sp>
        <p:nvSpPr>
          <p:cNvPr id="3" name="Content Placeholder 2">
            <a:extLst>
              <a:ext uri="{FF2B5EF4-FFF2-40B4-BE49-F238E27FC236}">
                <a16:creationId xmlns:a16="http://schemas.microsoft.com/office/drawing/2014/main" id="{91195078-68C4-CA6A-38C5-F4304173FA35}"/>
              </a:ext>
            </a:extLst>
          </p:cNvPr>
          <p:cNvSpPr>
            <a:spLocks noGrp="1"/>
          </p:cNvSpPr>
          <p:nvPr>
            <p:ph idx="1"/>
          </p:nvPr>
        </p:nvSpPr>
        <p:spPr/>
        <p:txBody>
          <a:bodyPr>
            <a:normAutofit/>
          </a:bodyPr>
          <a:lstStyle/>
          <a:p>
            <a:pPr marL="0" marR="0" indent="0">
              <a:lnSpc>
                <a:spcPct val="115000"/>
              </a:lnSpc>
              <a:spcBef>
                <a:spcPts val="0"/>
              </a:spcBef>
              <a:spcAft>
                <a:spcPts val="10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180_FormulaOneDriverStandingsFirstAnalysis – Eingrenzung der oberen View auf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FinalPosition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 1 (Fahrer, die erster wurden im jeweiligen Rennen). Hierarchien sind eingebaut.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180_FormulaOneRaceResultsAnalysis – Analyse aller Rennergebnisse pro Fahrer und Konstrukteur auf jeder Strecke ab 1950 bis 2023.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180_FormulaOneAVGLapTimeAnalysis – Analyse der Durchschnittlichen Rundenzeit pro Fahrer pro Strecke. Auflistung der Jahre, um Werte vergleichbar zu machen.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180_FormulaOneMapAnalysis – Mapping von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Longitude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Latitude als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Geo</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Koordinate, um eine Karte abbilden zu können.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80EF59EC-849F-BEF3-B225-796237ABD1ED}"/>
              </a:ext>
            </a:extLst>
          </p:cNvPr>
          <p:cNvSpPr>
            <a:spLocks noGrp="1"/>
          </p:cNvSpPr>
          <p:nvPr>
            <p:ph type="dt" sz="half" idx="10"/>
          </p:nvPr>
        </p:nvSpPr>
        <p:spPr/>
        <p:txBody>
          <a:bodyPr/>
          <a:lstStyle/>
          <a:p>
            <a:fld id="{AA26B459-5CF9-4FBD-A954-6AB72B68ECA7}" type="datetime1">
              <a:rPr lang="en-US" smtClean="0"/>
              <a:t>4/28/2023</a:t>
            </a:fld>
            <a:endParaRPr lang="en-US"/>
          </a:p>
        </p:txBody>
      </p:sp>
      <p:sp>
        <p:nvSpPr>
          <p:cNvPr id="5" name="Footer Placeholder 4">
            <a:extLst>
              <a:ext uri="{FF2B5EF4-FFF2-40B4-BE49-F238E27FC236}">
                <a16:creationId xmlns:a16="http://schemas.microsoft.com/office/drawing/2014/main" id="{CE54B6B0-7E10-EF60-ED8C-7FBCD95777F3}"/>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A5A178BC-76E5-7CAB-D671-1053B49AF7CB}"/>
              </a:ext>
            </a:extLst>
          </p:cNvPr>
          <p:cNvSpPr>
            <a:spLocks noGrp="1"/>
          </p:cNvSpPr>
          <p:nvPr>
            <p:ph type="sldNum" sz="quarter" idx="12"/>
          </p:nvPr>
        </p:nvSpPr>
        <p:spPr/>
        <p:txBody>
          <a:bodyPr/>
          <a:lstStyle/>
          <a:p>
            <a:fld id="{4A02C0CA-695B-4E24-A1D3-3DA5FEDE07AC}" type="slidenum">
              <a:rPr lang="en-US" smtClean="0"/>
              <a:t>13</a:t>
            </a:fld>
            <a:endParaRPr lang="en-US"/>
          </a:p>
        </p:txBody>
      </p:sp>
    </p:spTree>
    <p:extLst>
      <p:ext uri="{BB962C8B-B14F-4D97-AF65-F5344CB8AC3E}">
        <p14:creationId xmlns:p14="http://schemas.microsoft.com/office/powerpoint/2010/main" val="173262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hite alphabet letters placed flat and stacked">
            <a:extLst>
              <a:ext uri="{FF2B5EF4-FFF2-40B4-BE49-F238E27FC236}">
                <a16:creationId xmlns:a16="http://schemas.microsoft.com/office/drawing/2014/main" id="{AE550C41-915D-F9F7-5E0D-C77F020CA0F3}"/>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2F032-8DD1-F58C-455F-5F11F9C8763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Stories in SAC</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A741C8E6-435B-1DFF-DD30-ABFBDCB45AD3}"/>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28380C84-5E13-4DD0-AD31-F3F451048A3C}" type="datetime1">
              <a:rPr lang="en-US" smtClean="0">
                <a:solidFill>
                  <a:schemeClr val="tx1">
                    <a:lumMod val="50000"/>
                    <a:lumOff val="50000"/>
                  </a:schemeClr>
                </a:solidFill>
                <a:latin typeface="Calibri" panose="020F0502020204030204"/>
              </a:rPr>
              <a:t>4/28/2023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7DFEECD3-56DB-F79A-BF8C-122B5105BF05}"/>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B8F67CC3-5EB1-B607-8C73-E6A721139E31}"/>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14</a:t>
            </a:fld>
            <a:endParaRPr lang="en-US">
              <a:solidFill>
                <a:schemeClr val="bg1"/>
              </a:solidFill>
              <a:latin typeface="Calibri" panose="020F0502020204030204"/>
            </a:endParaRPr>
          </a:p>
        </p:txBody>
      </p:sp>
    </p:spTree>
    <p:extLst>
      <p:ext uri="{BB962C8B-B14F-4D97-AF65-F5344CB8AC3E}">
        <p14:creationId xmlns:p14="http://schemas.microsoft.com/office/powerpoint/2010/main" val="100358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finish line on an asphalt">
            <a:extLst>
              <a:ext uri="{FF2B5EF4-FFF2-40B4-BE49-F238E27FC236}">
                <a16:creationId xmlns:a16="http://schemas.microsoft.com/office/drawing/2014/main" id="{7E1CEE1B-D098-A1E5-9FAD-3E354ED83639}"/>
              </a:ext>
            </a:extLst>
          </p:cNvPr>
          <p:cNvPicPr>
            <a:picLocks noChangeAspect="1"/>
          </p:cNvPicPr>
          <p:nvPr/>
        </p:nvPicPr>
        <p:blipFill rotWithShape="1">
          <a:blip r:embed="rId2"/>
          <a:srcRect l="18156" r="1" b="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511491-2A81-D651-5827-0B860073977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err="1"/>
              <a:t>Fazit</a:t>
            </a:r>
            <a:endParaRPr lang="en-US" sz="4800" dirty="0"/>
          </a:p>
        </p:txBody>
      </p:sp>
      <p:sp>
        <p:nvSpPr>
          <p:cNvPr id="3" name="Text Placeholder 2">
            <a:extLst>
              <a:ext uri="{FF2B5EF4-FFF2-40B4-BE49-F238E27FC236}">
                <a16:creationId xmlns:a16="http://schemas.microsoft.com/office/drawing/2014/main" id="{D2366CB3-264A-F230-B01A-0F553DB13FA4}"/>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B5AD71A9-5040-C640-EA17-56C053E67D60}"/>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FEAD29D6-FE08-4C3B-AE84-C924675FFB91}" type="datetime1">
              <a:rPr lang="en-US" smtClean="0">
                <a:solidFill>
                  <a:schemeClr val="tx1">
                    <a:lumMod val="50000"/>
                    <a:lumOff val="50000"/>
                  </a:schemeClr>
                </a:solidFill>
                <a:latin typeface="Calibri" panose="020F0502020204030204"/>
              </a:rPr>
              <a:t>4/28/2023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EE07FC15-6A0D-EFF9-3B70-8D65E8EE7401}"/>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A1C2CE9-C9DC-C5EB-AE67-6BE0DDA8E575}"/>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15</a:t>
            </a:fld>
            <a:endParaRPr lang="en-US">
              <a:solidFill>
                <a:schemeClr val="bg1"/>
              </a:solidFill>
              <a:latin typeface="Calibri" panose="020F0502020204030204"/>
            </a:endParaRPr>
          </a:p>
        </p:txBody>
      </p:sp>
    </p:spTree>
    <p:extLst>
      <p:ext uri="{BB962C8B-B14F-4D97-AF65-F5344CB8AC3E}">
        <p14:creationId xmlns:p14="http://schemas.microsoft.com/office/powerpoint/2010/main" val="317983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621AFF9-E50A-B6DC-C43B-39DD88A7080D}"/>
              </a:ext>
            </a:extLst>
          </p:cNvPr>
          <p:cNvSpPr>
            <a:spLocks noGrp="1"/>
          </p:cNvSpPr>
          <p:nvPr>
            <p:ph type="title"/>
          </p:nvPr>
        </p:nvSpPr>
        <p:spPr>
          <a:xfrm>
            <a:off x="479394" y="1070800"/>
            <a:ext cx="3939688" cy="5583126"/>
          </a:xfrm>
        </p:spPr>
        <p:txBody>
          <a:bodyPr>
            <a:normAutofit/>
          </a:bodyPr>
          <a:lstStyle/>
          <a:p>
            <a:pPr algn="r"/>
            <a:r>
              <a:rPr lang="en-US" sz="8000"/>
              <a:t>Agenda</a:t>
            </a:r>
          </a:p>
        </p:txBody>
      </p:sp>
      <p:sp>
        <p:nvSpPr>
          <p:cNvPr id="4" name="Date Placeholder 3">
            <a:extLst>
              <a:ext uri="{FF2B5EF4-FFF2-40B4-BE49-F238E27FC236}">
                <a16:creationId xmlns:a16="http://schemas.microsoft.com/office/drawing/2014/main" id="{237F3AC3-9025-8770-7898-DB3C58198BE2}"/>
              </a:ext>
            </a:extLst>
          </p:cNvPr>
          <p:cNvSpPr>
            <a:spLocks noGrp="1"/>
          </p:cNvSpPr>
          <p:nvPr>
            <p:ph type="dt" sz="half" idx="10"/>
          </p:nvPr>
        </p:nvSpPr>
        <p:spPr>
          <a:xfrm>
            <a:off x="838200" y="320400"/>
            <a:ext cx="2743200" cy="365125"/>
          </a:xfrm>
        </p:spPr>
        <p:txBody>
          <a:bodyPr>
            <a:normAutofit/>
          </a:bodyPr>
          <a:lstStyle/>
          <a:p>
            <a:pPr>
              <a:spcAft>
                <a:spcPts val="600"/>
              </a:spcAft>
            </a:pPr>
            <a:fld id="{74391296-2E9E-4295-BB68-09871C2D81E5}" type="datetime1">
              <a:rPr lang="en-US" smtClean="0">
                <a:solidFill>
                  <a:schemeClr val="tx1">
                    <a:alpha val="60000"/>
                  </a:schemeClr>
                </a:solidFill>
              </a:rPr>
              <a:t>4/28/2023</a:t>
            </a:fld>
            <a:endParaRPr lang="en-US">
              <a:solidFill>
                <a:schemeClr val="tx1">
                  <a:alpha val="60000"/>
                </a:schemeClr>
              </a:solidFill>
            </a:endParaRPr>
          </a:p>
        </p:txBody>
      </p:sp>
      <p:sp>
        <p:nvSpPr>
          <p:cNvPr id="5" name="Footer Placeholder 4">
            <a:extLst>
              <a:ext uri="{FF2B5EF4-FFF2-40B4-BE49-F238E27FC236}">
                <a16:creationId xmlns:a16="http://schemas.microsoft.com/office/drawing/2014/main" id="{B6F2DF1C-0C0F-E3F0-1BED-220633C9F9DF}"/>
              </a:ext>
            </a:extLst>
          </p:cNvPr>
          <p:cNvSpPr>
            <a:spLocks noGrp="1"/>
          </p:cNvSpPr>
          <p:nvPr>
            <p:ph type="ftr" sz="quarter" idx="11"/>
          </p:nvPr>
        </p:nvSpPr>
        <p:spPr>
          <a:xfrm>
            <a:off x="4295775" y="320399"/>
            <a:ext cx="4114800" cy="365125"/>
          </a:xfrm>
        </p:spPr>
        <p:txBody>
          <a:bodyPr>
            <a:normAutofit/>
          </a:bodyPr>
          <a:lstStyle/>
          <a:p>
            <a:pPr>
              <a:spcAft>
                <a:spcPts val="600"/>
              </a:spcAft>
            </a:pPr>
            <a:r>
              <a:rPr lang="de-DE" dirty="0">
                <a:solidFill>
                  <a:schemeClr val="tx1">
                    <a:alpha val="60000"/>
                  </a:schemeClr>
                </a:solidFill>
              </a:rPr>
              <a:t>Formel 1</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A9E43718-6C02-2A58-423B-D3C6D102AE4B}"/>
              </a:ext>
            </a:extLst>
          </p:cNvPr>
          <p:cNvSpPr>
            <a:spLocks noGrp="1"/>
          </p:cNvSpPr>
          <p:nvPr>
            <p:ph type="sldNum" sz="quarter" idx="12"/>
          </p:nvPr>
        </p:nvSpPr>
        <p:spPr>
          <a:xfrm>
            <a:off x="8610600" y="32040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2</a:t>
            </a:fld>
            <a:endParaRPr lang="en-US">
              <a:solidFill>
                <a:schemeClr val="tx1">
                  <a:alpha val="60000"/>
                </a:schemeClr>
              </a:solidFill>
            </a:endParaRPr>
          </a:p>
        </p:txBody>
      </p:sp>
      <p:cxnSp>
        <p:nvCxnSpPr>
          <p:cNvPr id="41" name="Straight Connector 4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2">
            <a:extLst>
              <a:ext uri="{FF2B5EF4-FFF2-40B4-BE49-F238E27FC236}">
                <a16:creationId xmlns:a16="http://schemas.microsoft.com/office/drawing/2014/main" id="{40DBC785-98C4-27CB-67BA-9F40092BD405}"/>
              </a:ext>
            </a:extLst>
          </p:cNvPr>
          <p:cNvGraphicFramePr>
            <a:graphicFrameLocks noGrp="1"/>
          </p:cNvGraphicFramePr>
          <p:nvPr>
            <p:ph idx="1"/>
            <p:extLst>
              <p:ext uri="{D42A27DB-BD31-4B8C-83A1-F6EECF244321}">
                <p14:modId xmlns:p14="http://schemas.microsoft.com/office/powerpoint/2010/main" val="102644201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4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Vibrant multicolour checkered floor design">
            <a:extLst>
              <a:ext uri="{FF2B5EF4-FFF2-40B4-BE49-F238E27FC236}">
                <a16:creationId xmlns:a16="http://schemas.microsoft.com/office/drawing/2014/main" id="{B5CFB1E1-1CA2-AC85-E55F-85F1C78E0796}"/>
              </a:ext>
            </a:extLst>
          </p:cNvPr>
          <p:cNvPicPr>
            <a:picLocks noChangeAspect="1"/>
          </p:cNvPicPr>
          <p:nvPr/>
        </p:nvPicPr>
        <p:blipFill rotWithShape="1">
          <a:blip r:embed="rId2"/>
          <a:srcRect r="14680"/>
          <a:stretch/>
        </p:blipFill>
        <p:spPr>
          <a:xfrm>
            <a:off x="3523488" y="10"/>
            <a:ext cx="8668512" cy="6857990"/>
          </a:xfrm>
          <a:prstGeom prst="rect">
            <a:avLst/>
          </a:prstGeom>
        </p:spPr>
      </p:pic>
      <p:sp>
        <p:nvSpPr>
          <p:cNvPr id="68" name="Rectangle 6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A97F6C-7D68-9F08-3EB9-423DF39050D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Data</a:t>
            </a:r>
          </a:p>
        </p:txBody>
      </p:sp>
      <p:sp>
        <p:nvSpPr>
          <p:cNvPr id="3" name="Text Placeholder 2">
            <a:extLst>
              <a:ext uri="{FF2B5EF4-FFF2-40B4-BE49-F238E27FC236}">
                <a16:creationId xmlns:a16="http://schemas.microsoft.com/office/drawing/2014/main" id="{F885760B-2DD4-E292-2D87-FF982302AE1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70" name="Rectangle 6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2" name="Rectangle 7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9C32F176-BAEC-9433-3270-2813048E244C}"/>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1E63CFDE-077C-43D0-A02B-85A3F6A507CC}" type="datetime1">
              <a:rPr lang="en-US" smtClean="0">
                <a:solidFill>
                  <a:schemeClr val="tx1">
                    <a:lumMod val="50000"/>
                    <a:lumOff val="50000"/>
                  </a:schemeClr>
                </a:solidFill>
                <a:latin typeface="Calibri" panose="020F0502020204030204"/>
              </a:rPr>
              <a:t>4/28/2023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82C64F39-D578-2726-76A8-F420554054A2}"/>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endParaRPr lang="en-US" kern="1200" dirty="0">
              <a:solidFill>
                <a:schemeClr val="tx1">
                  <a:lumMod val="50000"/>
                  <a:lumOff val="50000"/>
                </a:scheme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10F145-6A67-E17A-3093-C11F01600768}"/>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smtClean="0">
                <a:solidFill>
                  <a:schemeClr val="bg1"/>
                </a:solidFill>
                <a:latin typeface="Calibri" panose="020F0502020204030204"/>
              </a:rPr>
              <a:pPr>
                <a:spcAft>
                  <a:spcPts val="600"/>
                </a:spcAft>
                <a:defRPr/>
              </a:pPr>
              <a:t>3</a:t>
            </a:fld>
            <a:endParaRPr lang="en-US">
              <a:solidFill>
                <a:schemeClr val="bg1"/>
              </a:solidFill>
              <a:latin typeface="Calibri" panose="020F0502020204030204"/>
            </a:endParaRPr>
          </a:p>
        </p:txBody>
      </p:sp>
    </p:spTree>
    <p:extLst>
      <p:ext uri="{BB962C8B-B14F-4D97-AF65-F5344CB8AC3E}">
        <p14:creationId xmlns:p14="http://schemas.microsoft.com/office/powerpoint/2010/main" val="118124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918E-1165-1D89-9AE4-3753722CA760}"/>
              </a:ext>
            </a:extLst>
          </p:cNvPr>
          <p:cNvSpPr>
            <a:spLocks noGrp="1"/>
          </p:cNvSpPr>
          <p:nvPr>
            <p:ph type="title"/>
          </p:nvPr>
        </p:nvSpPr>
        <p:spPr/>
        <p:txBody>
          <a:bodyPr/>
          <a:lstStyle/>
          <a:p>
            <a:r>
              <a:rPr lang="de-DE" dirty="0"/>
              <a:t>Exploration</a:t>
            </a:r>
            <a:br>
              <a:rPr lang="de-DE" dirty="0"/>
            </a:br>
            <a:r>
              <a:rPr lang="de-DE" dirty="0"/>
              <a:t>Screenshot </a:t>
            </a:r>
            <a:r>
              <a:rPr lang="de-DE" dirty="0" err="1"/>
              <a:t>Jupyter</a:t>
            </a:r>
            <a:r>
              <a:rPr lang="de-DE" dirty="0"/>
              <a:t> Notebook </a:t>
            </a:r>
            <a:endParaRPr lang="en-US" dirty="0"/>
          </a:p>
        </p:txBody>
      </p:sp>
      <p:sp>
        <p:nvSpPr>
          <p:cNvPr id="3" name="Content Placeholder 2">
            <a:extLst>
              <a:ext uri="{FF2B5EF4-FFF2-40B4-BE49-F238E27FC236}">
                <a16:creationId xmlns:a16="http://schemas.microsoft.com/office/drawing/2014/main" id="{748CCCAF-D71F-267D-51F6-D261DA6F41C8}"/>
              </a:ext>
            </a:extLst>
          </p:cNvPr>
          <p:cNvSpPr>
            <a:spLocks noGrp="1"/>
          </p:cNvSpPr>
          <p:nvPr>
            <p:ph idx="1"/>
          </p:nvPr>
        </p:nvSpPr>
        <p:spPr/>
        <p:txBody>
          <a:bodyPr>
            <a:normAutofit fontScale="40000" lnSpcReduction="20000"/>
          </a:bodyPr>
          <a:lstStyle/>
          <a:p>
            <a:pPr marL="0" marR="0">
              <a:lnSpc>
                <a:spcPct val="115000"/>
              </a:lnSpc>
              <a:spcBef>
                <a:spcPts val="0"/>
              </a:spcBef>
              <a:spcAft>
                <a:spcPts val="1000"/>
              </a:spcAft>
            </a:pP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endParaRPr lang="de-DE" sz="1800" dirty="0">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Datensätze stammen von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Kaggle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Inhalt sind die Weltmeisterschaften der Formel 1 im Zeitraum von 1950 bis 2023. Die Daten sind durch die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Ergast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Developer API zusammengestellt worden, die Renndaten für nicht kommerzielle Zwecke zur Verfügung stellt.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Formel 1 (oft auch F1) ist eine Formelserie, die durch den Automobil Dachverband Fédération Internationale de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l’Automobile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(FIA) autorisiert ist. Formelserie bedeutet hierbei, dass bestimmte Regeln (Formeln) auf technischer Ebene für die Leistungsfähigkeit der Fahrzeuge festgelegt wurden, um einen Wettkampf unter gleichbleibenden Bedingungen zu ermöglichen. Die Formel 1 Weltmeisterschaft fand erstmals 1950 statt und besteht pro Saison aus bis zu 23 Grand Prix (französisch für „Großer Preis) Rennen. Dies sind Einzelrennen auf ausgewählten Rennstrecken in jeweils unterschiedlichen Ländern. Dabei sammeln die Fahrer abhängig von ihrer Endposition bei diesen Rennen Punkte. Am Ende der Saison gewinnt der Fahrer mit den meisten Punkten.</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Außerdem erhalten die Konstrukteure der Wagen Punkte, die ebenfalls am Ende der Saison ausgewertet werden.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Daten beinhalten alle Informationen der Formel 1 Weltmeisterschaften seit 1950:</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Rennen, Fahrer, Konstrukteure, Qualifizierungen, Rennstrecken, Rundenzeiten, Boxenstopps und Ergebnisse. Diese Informationen sind in 14 Datensätze aufgeteilt. Eine Übersicht der Daten in Python findet sich im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DataExploration.ipynb</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wichtigsten Erkenntnisse aus dieser Übersicht sind: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Zellen, bei denen kein sinnvoller Wert eingetragen ist, sind mit \N markiert.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Das wird im Data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Wrangling</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behoben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Daten sind bereits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tidy</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Jede Zeile beinhaltet eine Beobachtung, </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jede Spalte beschreibt eine Variable, </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in jeder Zelle ist genau ein Wert (und nicht mehrere).</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Ausnahme hierzu bilden die Tabellen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in der einige Werte fehlen.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Datensätze besitzen mindestens eine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(Primärschlüssel). wodurch sich die Daten leicht referenzieren lassen. Manche Datensätze haben weitere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Spalten aufgelistet, die als Fremdschlüssel verwendet werden können.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Zusätzlich haben wir eine Tabelle zum Mapping der Länder und Nationalitäten genutzt.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Daten dazu haben wir von einem öffentlichen GitHub Repository heruntergeladen:</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https://github.com/Imagin-io/country-nationality-list/blob/master/countries.csv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https://www.kaggle.com/datasets/rohanrao/formula-1-world-championship-1950-2020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4"/>
              </a:rPr>
              <a:t>http://ergast.com/mrd/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5"/>
              </a:rPr>
              <a:t>https://de.wikipedia.org/wiki/Formel_1</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6"/>
              </a:rPr>
              <a:t>https://cran.r-project.org/web/packages/tidyr/vignettes/tidy-data.html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BCB232C-2652-C0F2-0900-FAD72AAFF4C5}"/>
              </a:ext>
            </a:extLst>
          </p:cNvPr>
          <p:cNvSpPr>
            <a:spLocks noGrp="1"/>
          </p:cNvSpPr>
          <p:nvPr>
            <p:ph type="dt" sz="half" idx="10"/>
          </p:nvPr>
        </p:nvSpPr>
        <p:spPr/>
        <p:txBody>
          <a:bodyPr/>
          <a:lstStyle/>
          <a:p>
            <a:fld id="{A3FFF3AE-1E7F-48A8-98F9-87186044748E}" type="datetime1">
              <a:rPr lang="en-US" smtClean="0"/>
              <a:t>4/28/2023</a:t>
            </a:fld>
            <a:endParaRPr lang="en-US" dirty="0"/>
          </a:p>
        </p:txBody>
      </p:sp>
      <p:sp>
        <p:nvSpPr>
          <p:cNvPr id="5" name="Footer Placeholder 4">
            <a:extLst>
              <a:ext uri="{FF2B5EF4-FFF2-40B4-BE49-F238E27FC236}">
                <a16:creationId xmlns:a16="http://schemas.microsoft.com/office/drawing/2014/main" id="{1F42D828-4308-197E-27E4-4A20042C3417}"/>
              </a:ext>
            </a:extLst>
          </p:cNvPr>
          <p:cNvSpPr>
            <a:spLocks noGrp="1"/>
          </p:cNvSpPr>
          <p:nvPr>
            <p:ph type="ftr" sz="quarter" idx="11"/>
          </p:nvPr>
        </p:nvSpPr>
        <p:spPr/>
        <p:txBody>
          <a:bodyPr/>
          <a:lstStyle/>
          <a:p>
            <a:r>
              <a:rPr lang="de-DE" dirty="0"/>
              <a:t>Formel 1</a:t>
            </a:r>
            <a:endParaRPr lang="en-US" dirty="0"/>
          </a:p>
        </p:txBody>
      </p:sp>
      <p:sp>
        <p:nvSpPr>
          <p:cNvPr id="6" name="Slide Number Placeholder 5">
            <a:extLst>
              <a:ext uri="{FF2B5EF4-FFF2-40B4-BE49-F238E27FC236}">
                <a16:creationId xmlns:a16="http://schemas.microsoft.com/office/drawing/2014/main" id="{8027694B-2B66-487C-966E-3B831CD2F592}"/>
              </a:ext>
            </a:extLst>
          </p:cNvPr>
          <p:cNvSpPr>
            <a:spLocks noGrp="1"/>
          </p:cNvSpPr>
          <p:nvPr>
            <p:ph type="sldNum" sz="quarter" idx="12"/>
          </p:nvPr>
        </p:nvSpPr>
        <p:spPr/>
        <p:txBody>
          <a:bodyPr/>
          <a:lstStyle/>
          <a:p>
            <a:fld id="{4A02C0CA-695B-4E24-A1D3-3DA5FEDE07AC}" type="slidenum">
              <a:rPr lang="en-US" smtClean="0"/>
              <a:t>4</a:t>
            </a:fld>
            <a:endParaRPr lang="en-US"/>
          </a:p>
        </p:txBody>
      </p:sp>
    </p:spTree>
    <p:extLst>
      <p:ext uri="{BB962C8B-B14F-4D97-AF65-F5344CB8AC3E}">
        <p14:creationId xmlns:p14="http://schemas.microsoft.com/office/powerpoint/2010/main" val="23320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A932-EFD7-39B9-A5A9-5748751DDD03}"/>
              </a:ext>
            </a:extLst>
          </p:cNvPr>
          <p:cNvSpPr>
            <a:spLocks noGrp="1"/>
          </p:cNvSpPr>
          <p:nvPr>
            <p:ph type="title"/>
          </p:nvPr>
        </p:nvSpPr>
        <p:spPr/>
        <p:txBody>
          <a:bodyPr/>
          <a:lstStyle/>
          <a:p>
            <a:r>
              <a:rPr lang="de-DE" dirty="0" err="1"/>
              <a:t>Wrangling</a:t>
            </a:r>
            <a:br>
              <a:rPr lang="de-DE" dirty="0"/>
            </a:br>
            <a:r>
              <a:rPr lang="de-DE" dirty="0"/>
              <a:t>Screenshot </a:t>
            </a:r>
            <a:r>
              <a:rPr lang="de-DE" dirty="0" err="1"/>
              <a:t>DataWrangling.ipynb</a:t>
            </a:r>
            <a:r>
              <a:rPr lang="de-DE" dirty="0"/>
              <a:t> </a:t>
            </a:r>
            <a:endParaRPr lang="en-US" dirty="0"/>
          </a:p>
        </p:txBody>
      </p:sp>
      <p:sp>
        <p:nvSpPr>
          <p:cNvPr id="3" name="Content Placeholder 2">
            <a:extLst>
              <a:ext uri="{FF2B5EF4-FFF2-40B4-BE49-F238E27FC236}">
                <a16:creationId xmlns:a16="http://schemas.microsoft.com/office/drawing/2014/main" id="{03360896-9122-B93B-C600-85A126D8C60A}"/>
              </a:ext>
            </a:extLst>
          </p:cNvPr>
          <p:cNvSpPr>
            <a:spLocks noGrp="1"/>
          </p:cNvSpPr>
          <p:nvPr>
            <p:ph idx="1"/>
          </p:nvPr>
        </p:nvSpPr>
        <p:spPr/>
        <p:txBody>
          <a:bodyPr>
            <a:normAutofit fontScale="40000" lnSpcReduction="20000"/>
          </a:bodyPr>
          <a:lstStyle/>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Daten wurden im ersten Schritt im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DataExploration.ipynb</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untersucht und in einer flachen Form zusammengeführt. Dabei haben wir uns auf die Fahrer Daten fokussiert und die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Spalten genutzt, um die unterschiedlichen Datensätze miteinander zu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joinen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Die Konstrukteur Daten sind im ER-Modell enthalten. Die Struktur dient zur ersten Übersicht, sowie beispielhaften Verbindung der Datensätze zu einem finalen Datensatz. Damit wurden zusätzlich Auswertungen beispielhaft im Python Skript umgesetzt.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Datensätze, die genutzt wurden, sind: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circuits.csv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driver_standings.csv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drivers.csv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lap_times.csv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pit_stops.csv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results.csv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races.csv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status.csv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constructors.csv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constructor_standings.csv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constructor_results.csv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qualifying.csv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sprint_results.csv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Der seasons.csv Datensatz wurde nicht genutzt, da hier keine neuen Informationen enthalten sind.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Zum initialen Laden der Tabellen in DWC wurde eine JSON-Datei erstellt (180_FormulaOne.json), die die Tabellen und Verbindungen anlegt.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Folgende Anpassungen haben wir vorgenommen: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Driver_standings.csv	-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Pit_stops.csv		-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duration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Results.csv		-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Constructor_standings.csv -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Spalte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entfernt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Sprint_results.csv	-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Alle „URL“ Spalten in jedem Datensatz entfernt (für die Auswertung nicht relevant)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Werte in allen mit \N markierten Zellen werden entfernt, damit beim Import in DWC korrekt NULL eingetragen werden kann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entfernten Spalten haben keinen Mehrwert geboten, da alle Informationen bereits in anderen Spalten vorhanden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waren.Die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konkreten Schritte sind im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DataWrangling.ipynb</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nachzuvollziehen. </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beispielhaften Auswertungen werden im Anschluss erläutert.</a:t>
            </a:r>
            <a:endParaRPr lang="en-US" dirty="0"/>
          </a:p>
        </p:txBody>
      </p:sp>
      <p:sp>
        <p:nvSpPr>
          <p:cNvPr id="4" name="Date Placeholder 3">
            <a:extLst>
              <a:ext uri="{FF2B5EF4-FFF2-40B4-BE49-F238E27FC236}">
                <a16:creationId xmlns:a16="http://schemas.microsoft.com/office/drawing/2014/main" id="{382B74D2-7435-2CF0-E9F1-DBEA6F30D2AF}"/>
              </a:ext>
            </a:extLst>
          </p:cNvPr>
          <p:cNvSpPr>
            <a:spLocks noGrp="1"/>
          </p:cNvSpPr>
          <p:nvPr>
            <p:ph type="dt" sz="half" idx="10"/>
          </p:nvPr>
        </p:nvSpPr>
        <p:spPr/>
        <p:txBody>
          <a:bodyPr/>
          <a:lstStyle/>
          <a:p>
            <a:fld id="{1BADA6F5-F0CA-4C21-AD29-A12E3C6F6613}" type="datetime1">
              <a:rPr lang="en-US" smtClean="0"/>
              <a:t>4/28/2023</a:t>
            </a:fld>
            <a:endParaRPr lang="en-US"/>
          </a:p>
        </p:txBody>
      </p:sp>
      <p:sp>
        <p:nvSpPr>
          <p:cNvPr id="5" name="Footer Placeholder 4">
            <a:extLst>
              <a:ext uri="{FF2B5EF4-FFF2-40B4-BE49-F238E27FC236}">
                <a16:creationId xmlns:a16="http://schemas.microsoft.com/office/drawing/2014/main" id="{1345A321-1BDD-BFD3-DA33-E39A2FFFCEF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274C4543-2210-F162-794A-05995E2579B2}"/>
              </a:ext>
            </a:extLst>
          </p:cNvPr>
          <p:cNvSpPr>
            <a:spLocks noGrp="1"/>
          </p:cNvSpPr>
          <p:nvPr>
            <p:ph type="sldNum" sz="quarter" idx="12"/>
          </p:nvPr>
        </p:nvSpPr>
        <p:spPr/>
        <p:txBody>
          <a:bodyPr/>
          <a:lstStyle/>
          <a:p>
            <a:fld id="{4A02C0CA-695B-4E24-A1D3-3DA5FEDE07AC}" type="slidenum">
              <a:rPr lang="en-US" smtClean="0"/>
              <a:t>5</a:t>
            </a:fld>
            <a:endParaRPr lang="en-US"/>
          </a:p>
        </p:txBody>
      </p:sp>
    </p:spTree>
    <p:extLst>
      <p:ext uri="{BB962C8B-B14F-4D97-AF65-F5344CB8AC3E}">
        <p14:creationId xmlns:p14="http://schemas.microsoft.com/office/powerpoint/2010/main" val="152895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0A82ADD-5F1E-AE03-DBF6-2A43630EE278}"/>
              </a:ext>
            </a:extLst>
          </p:cNvPr>
          <p:cNvPicPr>
            <a:picLocks noChangeAspect="1"/>
          </p:cNvPicPr>
          <p:nvPr/>
        </p:nvPicPr>
        <p:blipFill rotWithShape="1">
          <a:blip r:embed="rId2"/>
          <a:srcRect l="2381" t="10098" r="670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2D689B-5491-2BEC-6664-58E5B334638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Data Model</a:t>
            </a:r>
          </a:p>
        </p:txBody>
      </p:sp>
      <p:sp>
        <p:nvSpPr>
          <p:cNvPr id="3" name="Text Placeholder 2">
            <a:extLst>
              <a:ext uri="{FF2B5EF4-FFF2-40B4-BE49-F238E27FC236}">
                <a16:creationId xmlns:a16="http://schemas.microsoft.com/office/drawing/2014/main" id="{B883CF68-5F79-8540-2E72-7D419B29CD6C}"/>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1B81FCF-364D-D38B-E362-99AE46E14E34}"/>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ED780DCF-6A2B-47D3-9FDC-24B601AECBA7}" type="datetime1">
              <a:rPr lang="en-US" smtClean="0">
                <a:solidFill>
                  <a:schemeClr val="tx1">
                    <a:lumMod val="50000"/>
                    <a:lumOff val="50000"/>
                  </a:schemeClr>
                </a:solidFill>
                <a:latin typeface="Calibri" panose="020F0502020204030204"/>
              </a:rPr>
              <a:t>4/28/2023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1754D3C-7005-28E7-6F88-EB66A0B176D9}"/>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AF7FA5FA-5D89-4DAC-3E7E-F92CCA9ECE43}"/>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6</a:t>
            </a:fld>
            <a:endParaRPr lang="en-US">
              <a:solidFill>
                <a:schemeClr val="bg1"/>
              </a:solidFill>
              <a:latin typeface="Calibri" panose="020F0502020204030204"/>
            </a:endParaRPr>
          </a:p>
        </p:txBody>
      </p:sp>
    </p:spTree>
    <p:extLst>
      <p:ext uri="{BB962C8B-B14F-4D97-AF65-F5344CB8AC3E}">
        <p14:creationId xmlns:p14="http://schemas.microsoft.com/office/powerpoint/2010/main" val="265409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424B9F-6266-AAFC-F012-78F9608AC95F}"/>
              </a:ext>
            </a:extLst>
          </p:cNvPr>
          <p:cNvSpPr>
            <a:spLocks noGrp="1"/>
          </p:cNvSpPr>
          <p:nvPr>
            <p:ph type="title"/>
          </p:nvPr>
        </p:nvSpPr>
        <p:spPr>
          <a:xfrm>
            <a:off x="838200" y="1336390"/>
            <a:ext cx="6155988" cy="2168809"/>
          </a:xfrm>
        </p:spPr>
        <p:txBody>
          <a:bodyPr anchor="b">
            <a:normAutofit/>
          </a:bodyPr>
          <a:lstStyle/>
          <a:p>
            <a:r>
              <a:rPr lang="de-DE" sz="5600" dirty="0"/>
              <a:t>Logisches </a:t>
            </a:r>
            <a:br>
              <a:rPr lang="de-DE" sz="5600" dirty="0"/>
            </a:br>
            <a:r>
              <a:rPr lang="de-DE" sz="5600" dirty="0"/>
              <a:t>Modell</a:t>
            </a:r>
            <a:endParaRPr lang="en-US" sz="5600" dirty="0"/>
          </a:p>
        </p:txBody>
      </p:sp>
      <p:cxnSp>
        <p:nvCxnSpPr>
          <p:cNvPr id="16" name="Straight Connector 1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0C6CAC-0929-6D20-D84D-B8EE40EB774F}"/>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pic>
        <p:nvPicPr>
          <p:cNvPr id="7" name="Grafik 3">
            <a:extLst>
              <a:ext uri="{FF2B5EF4-FFF2-40B4-BE49-F238E27FC236}">
                <a16:creationId xmlns:a16="http://schemas.microsoft.com/office/drawing/2014/main" id="{0A1E3550-FE44-DB91-FB02-66F036DB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20558" y="900156"/>
            <a:ext cx="4023660" cy="5727631"/>
          </a:xfrm>
          <a:prstGeom prst="rect">
            <a:avLst/>
          </a:prstGeom>
          <a:noFill/>
        </p:spPr>
      </p:pic>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21470358-78B2-7D98-BFEE-C3592A2FDF05}"/>
              </a:ext>
            </a:extLst>
          </p:cNvPr>
          <p:cNvSpPr>
            <a:spLocks noGrp="1"/>
          </p:cNvSpPr>
          <p:nvPr>
            <p:ph type="dt" sz="half" idx="10"/>
          </p:nvPr>
        </p:nvSpPr>
        <p:spPr>
          <a:xfrm>
            <a:off x="838200" y="6356350"/>
            <a:ext cx="2743200" cy="365125"/>
          </a:xfrm>
        </p:spPr>
        <p:txBody>
          <a:bodyPr>
            <a:normAutofit/>
          </a:bodyPr>
          <a:lstStyle/>
          <a:p>
            <a:pPr>
              <a:spcAft>
                <a:spcPts val="600"/>
              </a:spcAft>
            </a:pPr>
            <a:fld id="{6D1A1DE7-46DC-4140-BB40-6D71500A2207}" type="datetime1">
              <a:rPr lang="en-US" smtClean="0">
                <a:solidFill>
                  <a:schemeClr val="tx1">
                    <a:alpha val="60000"/>
                  </a:schemeClr>
                </a:solidFill>
              </a:rPr>
              <a:t>4/28/2023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7E6D2B0-E9FD-039E-0C3E-BA7D1508DB73}"/>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7</a:t>
            </a:fld>
            <a:endParaRPr lang="en-US">
              <a:solidFill>
                <a:schemeClr val="tx1">
                  <a:alpha val="60000"/>
                </a:schemeClr>
              </a:solidFill>
            </a:endParaRPr>
          </a:p>
        </p:txBody>
      </p:sp>
    </p:spTree>
    <p:extLst>
      <p:ext uri="{BB962C8B-B14F-4D97-AF65-F5344CB8AC3E}">
        <p14:creationId xmlns:p14="http://schemas.microsoft.com/office/powerpoint/2010/main" val="125063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E97CED-F608-25AD-4337-79674FCD8781}"/>
              </a:ext>
            </a:extLst>
          </p:cNvPr>
          <p:cNvSpPr>
            <a:spLocks noGrp="1"/>
          </p:cNvSpPr>
          <p:nvPr>
            <p:ph type="title"/>
          </p:nvPr>
        </p:nvSpPr>
        <p:spPr>
          <a:xfrm>
            <a:off x="838200" y="1336390"/>
            <a:ext cx="6155988" cy="1182927"/>
          </a:xfrm>
        </p:spPr>
        <p:txBody>
          <a:bodyPr anchor="b">
            <a:normAutofit/>
          </a:bodyPr>
          <a:lstStyle/>
          <a:p>
            <a:r>
              <a:rPr lang="de-DE" sz="5600"/>
              <a:t>E/R Modell</a:t>
            </a:r>
            <a:endParaRPr lang="en-US" sz="5600"/>
          </a:p>
        </p:txBody>
      </p:sp>
      <p:cxnSp>
        <p:nvCxnSpPr>
          <p:cNvPr id="14" name="Straight Connector 1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E575E51-23D0-0F16-F936-A84616288FA2}"/>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pic>
        <p:nvPicPr>
          <p:cNvPr id="7" name="Picture 6" descr="Diagram, schematic&#10;&#10;Description automatically generated">
            <a:extLst>
              <a:ext uri="{FF2B5EF4-FFF2-40B4-BE49-F238E27FC236}">
                <a16:creationId xmlns:a16="http://schemas.microsoft.com/office/drawing/2014/main" id="{90880B79-EE84-9D46-689D-94B3EA6B7F3B}"/>
              </a:ext>
            </a:extLst>
          </p:cNvPr>
          <p:cNvPicPr>
            <a:picLocks noChangeAspect="1"/>
          </p:cNvPicPr>
          <p:nvPr/>
        </p:nvPicPr>
        <p:blipFill>
          <a:blip r:embed="rId2"/>
          <a:stretch>
            <a:fillRect/>
          </a:stretch>
        </p:blipFill>
        <p:spPr>
          <a:xfrm>
            <a:off x="4621088" y="884185"/>
            <a:ext cx="6303463" cy="5877978"/>
          </a:xfrm>
          <a:prstGeom prst="rect">
            <a:avLst/>
          </a:prstGeom>
        </p:spPr>
      </p:pic>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7DD585B7-1C43-30D9-CC70-4D39A75E5834}"/>
              </a:ext>
            </a:extLst>
          </p:cNvPr>
          <p:cNvSpPr>
            <a:spLocks noGrp="1"/>
          </p:cNvSpPr>
          <p:nvPr>
            <p:ph type="dt" sz="half" idx="10"/>
          </p:nvPr>
        </p:nvSpPr>
        <p:spPr>
          <a:xfrm>
            <a:off x="838200" y="6356350"/>
            <a:ext cx="2743200" cy="365125"/>
          </a:xfrm>
        </p:spPr>
        <p:txBody>
          <a:bodyPr>
            <a:normAutofit/>
          </a:bodyPr>
          <a:lstStyle/>
          <a:p>
            <a:pPr>
              <a:spcAft>
                <a:spcPts val="600"/>
              </a:spcAft>
            </a:pPr>
            <a:fld id="{74AB47EB-D7D3-4B67-9D84-C28BD8AA30DE}" type="datetime1">
              <a:rPr lang="en-US" smtClean="0">
                <a:solidFill>
                  <a:schemeClr val="tx1">
                    <a:alpha val="60000"/>
                  </a:schemeClr>
                </a:solidFill>
              </a:rPr>
              <a:t>4/28/2023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15A3DDC-9790-1369-0558-F9749133A994}"/>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8</a:t>
            </a:fld>
            <a:endParaRPr lang="en-US">
              <a:solidFill>
                <a:schemeClr val="tx1">
                  <a:alpha val="60000"/>
                </a:schemeClr>
              </a:solidFill>
            </a:endParaRPr>
          </a:p>
        </p:txBody>
      </p:sp>
    </p:spTree>
    <p:extLst>
      <p:ext uri="{BB962C8B-B14F-4D97-AF65-F5344CB8AC3E}">
        <p14:creationId xmlns:p14="http://schemas.microsoft.com/office/powerpoint/2010/main" val="423541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nterlocking cogs">
            <a:extLst>
              <a:ext uri="{FF2B5EF4-FFF2-40B4-BE49-F238E27FC236}">
                <a16:creationId xmlns:a16="http://schemas.microsoft.com/office/drawing/2014/main" id="{9EF225EA-1D5F-12C2-EDE0-5429BA5D56E9}"/>
              </a:ext>
            </a:extLst>
          </p:cNvPr>
          <p:cNvPicPr>
            <a:picLocks noChangeAspect="1"/>
          </p:cNvPicPr>
          <p:nvPr/>
        </p:nvPicPr>
        <p:blipFill rotWithShape="1">
          <a:blip r:embed="rId2"/>
          <a:srcRect t="3952" r="13818" b="5139"/>
          <a:stretch/>
        </p:blipFill>
        <p:spPr>
          <a:xfrm>
            <a:off x="3523488" y="10"/>
            <a:ext cx="8668512" cy="6857990"/>
          </a:xfrm>
          <a:prstGeom prst="rect">
            <a:avLst/>
          </a:prstGeom>
        </p:spPr>
      </p:pic>
      <p:sp>
        <p:nvSpPr>
          <p:cNvPr id="47" name="Rectangle 4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5DD0CD-3FD9-3E37-9F1E-A4372C16909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a:t>Implementierung</a:t>
            </a:r>
            <a:r>
              <a:rPr lang="en-US" sz="4100" dirty="0"/>
              <a:t> in DWC</a:t>
            </a:r>
          </a:p>
        </p:txBody>
      </p:sp>
      <p:sp>
        <p:nvSpPr>
          <p:cNvPr id="3" name="Text Placeholder 2">
            <a:extLst>
              <a:ext uri="{FF2B5EF4-FFF2-40B4-BE49-F238E27FC236}">
                <a16:creationId xmlns:a16="http://schemas.microsoft.com/office/drawing/2014/main" id="{B39724A5-0C7C-91B4-8632-FBE522D1041D}"/>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8C3CEEFD-6453-A09D-B585-3810AC3E47EB}"/>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A0850FF4-9550-4223-AF0F-9F70D52416A9}" type="datetime1">
              <a:rPr lang="en-US" smtClean="0">
                <a:solidFill>
                  <a:schemeClr val="tx1">
                    <a:lumMod val="50000"/>
                    <a:lumOff val="50000"/>
                  </a:schemeClr>
                </a:solidFill>
                <a:latin typeface="Calibri" panose="020F0502020204030204"/>
              </a:rPr>
              <a:t>4/28/2023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F911F93-AE39-82E0-083A-8FD94BD494FB}"/>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D96ECEB-76B4-AAD7-6530-A2F3925D5C92}"/>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9</a:t>
            </a:fld>
            <a:endParaRPr lang="en-US">
              <a:solidFill>
                <a:schemeClr val="bg1"/>
              </a:solidFill>
              <a:latin typeface="Calibri" panose="020F0502020204030204"/>
            </a:endParaRPr>
          </a:p>
        </p:txBody>
      </p:sp>
    </p:spTree>
    <p:extLst>
      <p:ext uri="{BB962C8B-B14F-4D97-AF65-F5344CB8AC3E}">
        <p14:creationId xmlns:p14="http://schemas.microsoft.com/office/powerpoint/2010/main" val="2052178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1564</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Office Theme</vt:lpstr>
      <vt:lpstr>Formel 1</vt:lpstr>
      <vt:lpstr>Agenda</vt:lpstr>
      <vt:lpstr>Data</vt:lpstr>
      <vt:lpstr>Exploration Screenshot Jupyter Notebook </vt:lpstr>
      <vt:lpstr>Wrangling Screenshot DataWrangling.ipynb </vt:lpstr>
      <vt:lpstr>Data Model</vt:lpstr>
      <vt:lpstr>Logisches  Modell</vt:lpstr>
      <vt:lpstr>E/R Modell</vt:lpstr>
      <vt:lpstr>Implementierung in DWC</vt:lpstr>
      <vt:lpstr>Prüfung der Datenqualität für die Analyse</vt:lpstr>
      <vt:lpstr>Transformationen Screenshot Dimensional View </vt:lpstr>
      <vt:lpstr>Dimensional Views Screenshot Dim Views einfügen</vt:lpstr>
      <vt:lpstr>Analytische Views Screenshot SQL und Graphical View einfügen</vt:lpstr>
      <vt:lpstr>Stories in SAC</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Formel 1 </dc:title>
  <dc:creator>Nicolas Henzel</dc:creator>
  <cp:lastModifiedBy>Nicolas Henzel</cp:lastModifiedBy>
  <cp:revision>19</cp:revision>
  <dcterms:created xsi:type="dcterms:W3CDTF">2023-04-28T19:49:49Z</dcterms:created>
  <dcterms:modified xsi:type="dcterms:W3CDTF">2023-04-28T20:39:06Z</dcterms:modified>
</cp:coreProperties>
</file>