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13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1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20" Type="http://schemas.openxmlformats.org/officeDocument/2006/relationships/hyperlink" Target="http://localhost/phpmyadmin/url.php?url=https://dev.mysql.com/doc/refman/5.5/en/set.html" TargetMode="External"/><Relationship Id="rId11" Type="http://schemas.openxmlformats.org/officeDocument/2006/relationships/hyperlink" Target="http://localhost/phpmyadmin/url.php?url=https://dev.mysql.com/doc/refman/5.5/en/set.html" TargetMode="External"/><Relationship Id="rId10" Type="http://schemas.openxmlformats.org/officeDocument/2006/relationships/hyperlink" Target="http://localhost/phpmyadmin/url.php?url=https://dev.mysql.com/doc/refman/5.5/en/update.html" TargetMode="External"/><Relationship Id="rId13" Type="http://schemas.openxmlformats.org/officeDocument/2006/relationships/hyperlink" Target="http://localhost/phpmyadmin/url.php?url=https://dev.mysql.com/doc/refman/5.5/en/set.html" TargetMode="External"/><Relationship Id="rId12" Type="http://schemas.openxmlformats.org/officeDocument/2006/relationships/hyperlink" Target="http://localhost/phpmyadmin/url.php?url=https://dev.mysql.com/doc/refman/5.5/en/update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/phpmyadmin/url.php?url=https://dev.mysql.com/doc/refman/5.5/en/insert.html" TargetMode="External"/><Relationship Id="rId3" Type="http://schemas.openxmlformats.org/officeDocument/2006/relationships/hyperlink" Target="http://localhost/phpmyadmin/url.php?url=https://dev.mysql.com/doc/refman/5.5/en/miscellaneous-functions.html#function_values" TargetMode="External"/><Relationship Id="rId4" Type="http://schemas.openxmlformats.org/officeDocument/2006/relationships/hyperlink" Target="http://localhost/phpmyadmin/url.php?url=https://dev.mysql.com/doc/refman/5.5/en/update.html" TargetMode="External"/><Relationship Id="rId9" Type="http://schemas.openxmlformats.org/officeDocument/2006/relationships/hyperlink" Target="http://localhost/phpmyadmin/url.php?url=https://dev.mysql.com/doc/refman/5.5/en/set.html" TargetMode="External"/><Relationship Id="rId15" Type="http://schemas.openxmlformats.org/officeDocument/2006/relationships/hyperlink" Target="http://localhost/phpmyadmin/url.php?url=https://dev.mysql.com/doc/refman/5.5/en/set.html" TargetMode="External"/><Relationship Id="rId14" Type="http://schemas.openxmlformats.org/officeDocument/2006/relationships/hyperlink" Target="http://localhost/phpmyadmin/url.php?url=https://dev.mysql.com/doc/refman/5.5/en/update.html" TargetMode="External"/><Relationship Id="rId17" Type="http://schemas.openxmlformats.org/officeDocument/2006/relationships/hyperlink" Target="http://localhost/phpmyadmin/url.php?url=https://dev.mysql.com/doc/refman/5.5/en/update.html" TargetMode="External"/><Relationship Id="rId16" Type="http://schemas.openxmlformats.org/officeDocument/2006/relationships/hyperlink" Target="http://localhost/phpmyadmin/url.php?url=https://dev.mysql.com/doc/refman/5.5/en/set.html" TargetMode="External"/><Relationship Id="rId5" Type="http://schemas.openxmlformats.org/officeDocument/2006/relationships/hyperlink" Target="http://localhost/phpmyadmin/url.php?url=https://dev.mysql.com/doc/refman/5.5/en/set.html" TargetMode="External"/><Relationship Id="rId19" Type="http://schemas.openxmlformats.org/officeDocument/2006/relationships/hyperlink" Target="http://localhost/phpmyadmin/url.php?url=https://dev.mysql.com/doc/refman/5.5/en/set.html" TargetMode="External"/><Relationship Id="rId6" Type="http://schemas.openxmlformats.org/officeDocument/2006/relationships/hyperlink" Target="http://localhost/phpmyadmin/url.php?url=https://dev.mysql.com/doc/refman/5.5/en/update.html" TargetMode="External"/><Relationship Id="rId18" Type="http://schemas.openxmlformats.org/officeDocument/2006/relationships/hyperlink" Target="http://localhost/phpmyadmin/url.php?url=https://dev.mysql.com/doc/refman/5.5/en/update.html" TargetMode="External"/><Relationship Id="rId7" Type="http://schemas.openxmlformats.org/officeDocument/2006/relationships/hyperlink" Target="http://localhost/phpmyadmin/url.php?url=https://dev.mysql.com/doc/refman/5.5/en/set.html" TargetMode="External"/><Relationship Id="rId8" Type="http://schemas.openxmlformats.org/officeDocument/2006/relationships/hyperlink" Target="http://localhost/phpmyadmin/url.php?url=https://dev.mysql.com/doc/refman/5.5/en/update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505f7ea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505f7ea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Je vais vous présenter la solution technique pour la conception de la base de donnée pour l'application Express Food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e0774b75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e0774b75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la </a:t>
            </a:r>
            <a:r>
              <a:rPr lang="fr"/>
              <a:t>création</a:t>
            </a:r>
            <a:r>
              <a:rPr lang="fr"/>
              <a:t> de compte on aura 3 types d’erreurs.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première, si l’utilisateur met trop de temps pour valider l’email de </a:t>
            </a:r>
            <a:r>
              <a:rPr lang="fr"/>
              <a:t>vérification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Le </a:t>
            </a:r>
            <a:r>
              <a:rPr lang="fr"/>
              <a:t>token</a:t>
            </a:r>
            <a:r>
              <a:rPr lang="fr"/>
              <a:t> sera périmé et le SMTP </a:t>
            </a:r>
            <a:r>
              <a:rPr lang="fr"/>
              <a:t>enverra</a:t>
            </a:r>
            <a:r>
              <a:rPr lang="fr"/>
              <a:t> à l’application un message de </a:t>
            </a:r>
            <a:r>
              <a:rPr lang="fr"/>
              <a:t>token</a:t>
            </a:r>
            <a:r>
              <a:rPr lang="fr"/>
              <a:t> </a:t>
            </a:r>
            <a:r>
              <a:rPr lang="fr"/>
              <a:t>périmé</a:t>
            </a:r>
            <a:r>
              <a:rPr lang="fr"/>
              <a:t> qui enverra au client la même l’information.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</a:t>
            </a:r>
            <a:r>
              <a:rPr lang="fr"/>
              <a:t>euxième</a:t>
            </a:r>
            <a:r>
              <a:rPr lang="fr"/>
              <a:t> cas, si le formulaire est invalide, l’application va </a:t>
            </a:r>
            <a:r>
              <a:rPr lang="fr"/>
              <a:t>rejeter</a:t>
            </a:r>
            <a:r>
              <a:rPr lang="fr"/>
              <a:t> le formulaire. Et envoyer à l’utilisateur un message de formulaire invalide.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la </a:t>
            </a:r>
            <a:r>
              <a:rPr lang="fr"/>
              <a:t>troisième</a:t>
            </a:r>
            <a:r>
              <a:rPr lang="fr"/>
              <a:t> cas, si le formulaire est </a:t>
            </a:r>
            <a:r>
              <a:rPr lang="fr"/>
              <a:t>validé</a:t>
            </a:r>
            <a:r>
              <a:rPr lang="fr"/>
              <a:t> mais que l’application </a:t>
            </a:r>
            <a:r>
              <a:rPr lang="fr"/>
              <a:t>détecte</a:t>
            </a:r>
            <a:r>
              <a:rPr lang="fr"/>
              <a:t> un doublon dans la base de données. Il </a:t>
            </a:r>
            <a:r>
              <a:rPr lang="fr"/>
              <a:t>renverra</a:t>
            </a:r>
            <a:r>
              <a:rPr lang="fr"/>
              <a:t> un message d’erreur à l’utilisateur.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e0774b75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e0774b75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la création d’une commande, une fois que le client sera </a:t>
            </a:r>
            <a:r>
              <a:rPr lang="fr"/>
              <a:t>connecté</a:t>
            </a:r>
            <a:r>
              <a:rPr lang="fr"/>
              <a:t>, l’application va afficher les plats du jours et </a:t>
            </a:r>
            <a:r>
              <a:rPr lang="fr"/>
              <a:t>créer</a:t>
            </a:r>
            <a:r>
              <a:rPr lang="fr"/>
              <a:t> un panier.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client </a:t>
            </a:r>
            <a:r>
              <a:rPr lang="fr"/>
              <a:t>pourra</a:t>
            </a:r>
            <a:r>
              <a:rPr lang="fr"/>
              <a:t> ajouter ou supprimer un </a:t>
            </a:r>
            <a:r>
              <a:rPr lang="fr"/>
              <a:t>élément</a:t>
            </a:r>
            <a:r>
              <a:rPr lang="fr"/>
              <a:t> du panier et à chaque action l’application va mettre à jour le panier. Et afficher le nombre d’élément dans le panier.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fois que le client sera satisfait du panier, il </a:t>
            </a:r>
            <a:r>
              <a:rPr lang="fr"/>
              <a:t>pourra</a:t>
            </a:r>
            <a:r>
              <a:rPr lang="fr"/>
              <a:t> valider son panier,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</a:t>
            </a:r>
            <a:r>
              <a:rPr lang="fr"/>
              <a:t>nsuite</a:t>
            </a:r>
            <a:r>
              <a:rPr lang="fr"/>
              <a:t> l’application va l’</a:t>
            </a:r>
            <a:r>
              <a:rPr lang="fr"/>
              <a:t>enregistrer</a:t>
            </a:r>
            <a:r>
              <a:rPr lang="fr"/>
              <a:t> dans la base de donnée et renvoyer au client une demande de paiement.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le </a:t>
            </a:r>
            <a:r>
              <a:rPr lang="fr"/>
              <a:t>paiement</a:t>
            </a:r>
            <a:r>
              <a:rPr lang="fr"/>
              <a:t> on aura un cas où le paiement est réussi et l’autre où le paiement est refusé.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le cas ou le paiement est réussi, le client va faire le paiement sur une API de paiement.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Ensuite  l’API va valider le paiement et rediriger le client sur une page pour qu’il puisse signaler à l’application la validation du </a:t>
            </a:r>
            <a:r>
              <a:rPr lang="fr"/>
              <a:t>paiement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L’API va aussi signaler à l’application que le paiement à bien été validé. L’application va mettre à jour le </a:t>
            </a:r>
            <a:r>
              <a:rPr lang="fr"/>
              <a:t>statut</a:t>
            </a:r>
            <a:r>
              <a:rPr lang="fr"/>
              <a:t> du panier et signaler au client que le </a:t>
            </a:r>
            <a:r>
              <a:rPr lang="fr"/>
              <a:t>paiement</a:t>
            </a:r>
            <a:r>
              <a:rPr lang="fr"/>
              <a:t> à bien été pris en compte.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Transaction succès - erreur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e0774b758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e0774b758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le cas ou le </a:t>
            </a:r>
            <a:r>
              <a:rPr lang="fr"/>
              <a:t>paiement</a:t>
            </a:r>
            <a:r>
              <a:rPr lang="fr"/>
              <a:t> est refusé.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client envoi une demande de paiement à l’API de paiement.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L’API envoi un message de </a:t>
            </a:r>
            <a:r>
              <a:rPr lang="fr"/>
              <a:t>refus</a:t>
            </a:r>
            <a:r>
              <a:rPr lang="fr"/>
              <a:t> de paiement au client et à </a:t>
            </a:r>
            <a:r>
              <a:rPr lang="fr"/>
              <a:t>l'application</a:t>
            </a:r>
            <a:r>
              <a:rPr lang="f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L’application va mettre à jour le statut du </a:t>
            </a:r>
            <a:r>
              <a:rPr lang="fr"/>
              <a:t>panier </a:t>
            </a:r>
            <a:r>
              <a:rPr lang="fr"/>
              <a:t>dans la base de donnée.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le client va signaler à l’application le refus de paiement via la page que l’API a rediriger.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donc le client va recevoir en retour un message </a:t>
            </a:r>
            <a:r>
              <a:rPr lang="fr">
                <a:solidFill>
                  <a:schemeClr val="dk1"/>
                </a:solidFill>
              </a:rPr>
              <a:t>de prise en compte de refus de paiement.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e0774b758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e0774b75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ajouter un plat du jour on aura 2 cas possible.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cas ou tous va bien. Le cuisinier va remplir un formulaire pour la création d’un plat.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L’application va vérifier la </a:t>
            </a:r>
            <a:r>
              <a:rPr lang="fr"/>
              <a:t>validite</a:t>
            </a:r>
            <a:r>
              <a:rPr lang="fr"/>
              <a:t> des données du formulaire.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Ensuite il va </a:t>
            </a:r>
            <a:r>
              <a:rPr lang="fr"/>
              <a:t>l'enregistrer</a:t>
            </a:r>
            <a:r>
              <a:rPr lang="fr"/>
              <a:t> dans la base de donnée, </a:t>
            </a:r>
            <a:r>
              <a:rPr lang="fr"/>
              <a:t>valider</a:t>
            </a:r>
            <a:r>
              <a:rPr lang="fr"/>
              <a:t> et envoyer un message pour la prise en compte de </a:t>
            </a:r>
            <a:r>
              <a:rPr lang="fr"/>
              <a:t>l'ajout</a:t>
            </a:r>
            <a:r>
              <a:rPr lang="fr"/>
              <a:t> d’un plat.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le cas d’erreur. Le cuisinier va remplir le formulaire et </a:t>
            </a:r>
            <a:r>
              <a:rPr lang="fr"/>
              <a:t>l'application</a:t>
            </a:r>
            <a:r>
              <a:rPr lang="fr"/>
              <a:t> va vérifier et trouver des erreurs dans le formulaire. Et le renvoyer un message d’erreur.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e0774b758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e0774b758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la livraison d’une commande.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Dès que le livreur se </a:t>
            </a:r>
            <a:r>
              <a:rPr lang="fr"/>
              <a:t>connecter,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l’application change le statut du livreur </a:t>
            </a:r>
            <a:r>
              <a:rPr lang="fr">
                <a:solidFill>
                  <a:schemeClr val="dk1"/>
                </a:solidFill>
              </a:rPr>
              <a:t>en libre</a:t>
            </a:r>
            <a:r>
              <a:rPr lang="fr"/>
              <a:t> dans la base de donnée.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Ensuite</a:t>
            </a:r>
            <a:r>
              <a:rPr lang="fr"/>
              <a:t> l’application va chercher des commandes disponible dans la base de donnée. Et envoyer les informations de commandes disponibles au livreur.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livreur va choisir une course dans l’application. L’application va </a:t>
            </a:r>
            <a:r>
              <a:rPr lang="fr"/>
              <a:t>enregistrer</a:t>
            </a:r>
            <a:r>
              <a:rPr lang="fr"/>
              <a:t> dans la base de donnée la prise en compte de la course.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fois validé l’application va faire un changement de statut pour le livreur dans la base de donnée et envoyer un message au livreur pour signaler que la course est </a:t>
            </a:r>
            <a:r>
              <a:rPr lang="fr"/>
              <a:t>enregistré</a:t>
            </a:r>
            <a:r>
              <a:rPr lang="fr"/>
              <a:t> et que son statut est changé.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partir de la, l’application va </a:t>
            </a:r>
            <a:r>
              <a:rPr lang="fr"/>
              <a:t>enregistrer</a:t>
            </a:r>
            <a:r>
              <a:rPr lang="fr"/>
              <a:t>  la position GPS  du livreur dans la BDD </a:t>
            </a:r>
            <a:r>
              <a:rPr lang="fr"/>
              <a:t>jusqu'à</a:t>
            </a:r>
            <a:r>
              <a:rPr lang="fr"/>
              <a:t> ce qu’il livre la commande.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fois la commande livré. Le livreur va </a:t>
            </a:r>
            <a:r>
              <a:rPr lang="fr"/>
              <a:t>signaler</a:t>
            </a:r>
            <a:r>
              <a:rPr lang="fr"/>
              <a:t> à l’application que la livraison est terminé et l’application va changer le statut de la commande dans la base de donnée. Puis </a:t>
            </a:r>
            <a:r>
              <a:rPr lang="fr"/>
              <a:t>enverra</a:t>
            </a:r>
            <a:r>
              <a:rPr lang="fr"/>
              <a:t> un message au livreur pour la prise en compte de la fin de livraison.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la on remonte dans la boucle.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donc l’application change le statut du livreur en libre et va chercher d’autres commandes dans la base de donnée...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c997eb21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c997eb21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cette partie, je vais vous présenter les diagrammes de classe, le modèle de données et je vais finir par la présentation de la base de donnée.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c997eb21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c997eb21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la conception du diagramme de classe.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avons commencer par générer des description de cas d’utilisation en se basant sur les diagrammes de cas d’utilisation.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Ensuite</a:t>
            </a:r>
            <a:r>
              <a:rPr lang="fr"/>
              <a:t> on </a:t>
            </a:r>
            <a:r>
              <a:rPr lang="fr"/>
              <a:t>a représenter</a:t>
            </a:r>
            <a:r>
              <a:rPr lang="fr"/>
              <a:t> les classes qui peuvent être implémenter  dans un </a:t>
            </a:r>
            <a:r>
              <a:rPr lang="fr"/>
              <a:t>système,</a:t>
            </a:r>
            <a:r>
              <a:rPr lang="fr"/>
              <a:t> et les relation entre elle.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on voit que les clients les livreurs et les cuisiniers </a:t>
            </a:r>
            <a:r>
              <a:rPr lang="fr"/>
              <a:t>héritent</a:t>
            </a:r>
            <a:r>
              <a:rPr lang="fr"/>
              <a:t> des attributs la classe </a:t>
            </a:r>
            <a:r>
              <a:rPr lang="fr"/>
              <a:t>compte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Parce </a:t>
            </a:r>
            <a:r>
              <a:rPr lang="fr"/>
              <a:t>qu'ils</a:t>
            </a:r>
            <a:r>
              <a:rPr lang="fr"/>
              <a:t> devront forcément avoir un compte pour </a:t>
            </a:r>
            <a:r>
              <a:rPr lang="fr"/>
              <a:t>utiliser</a:t>
            </a:r>
            <a:r>
              <a:rPr lang="fr"/>
              <a:t> l’application.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que  chaque barquette soit affecté à une commande on a ajouter une classe commande item pour gérer les barquettes en fonction des commandes.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on a séparer les </a:t>
            </a:r>
            <a:r>
              <a:rPr lang="fr"/>
              <a:t>adresses</a:t>
            </a:r>
            <a:r>
              <a:rPr lang="fr"/>
              <a:t> en adresse client et addresseCommandes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Donc pour la partie client.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voir que le client </a:t>
            </a:r>
            <a:r>
              <a:rPr lang="fr"/>
              <a:t>pourra</a:t>
            </a:r>
            <a:r>
              <a:rPr lang="fr"/>
              <a:t> ajouter plusieurs adresse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Alors qu’une commande aura </a:t>
            </a:r>
            <a:r>
              <a:rPr lang="fr"/>
              <a:t>forcément</a:t>
            </a:r>
            <a:r>
              <a:rPr lang="fr"/>
              <a:t> qu’une seul adresse de livraison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c997eb21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c997eb21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Ici on a le modèle de données pour la création de la base de données.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repris le diagramme de classes.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fait une table qui regroupe tous les compte.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C’est à dire les comptes clients, les comptes livreurs et et les comptes cuisiniers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table pour les adresses adresses clients,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autre pour les adresses des commandes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table pour les plats,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pour les barquettes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une pour les commandes.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d97493b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d97493b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Maintenant je vais vous présenter la base de donnée.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SHOW TABLES;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La on a les tables qu’on a vu dans le modèle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Et j'ai déjà ajouter des comptes des adresses des plats et des barquettes.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compte;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adresse_client;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plat;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barquette;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Pour la présentation de la base de donnée,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je vais ajouter un plat,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crée une commande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et livrer une commande.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La je vais ajouter un plat.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plat;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On voit qu’on à 4 plats du jours qui sont </a:t>
            </a:r>
            <a:r>
              <a:rPr lang="fr"/>
              <a:t>déjà</a:t>
            </a:r>
            <a:r>
              <a:rPr lang="fr"/>
              <a:t> présents dans la base de donnée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Ici on va ajouter un burger au poulet.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INSERT INTO `plat` (`id`, `nom`, `details`, `image`, `date_publication`, `menu_du_jour`, `prix`, `cuisinier_id`) VALUES (NULL, 'Burger Poulet', 'Poulet, pain brioche...', 'asset/img/burger_poulet.jpg', '2021-02-23 13:07:54', '2021-02-26', '132', '1');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plat;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On voit que le nouveau plat à bien été ajouté avec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 nom du plat,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les détails,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 chemin pour l’image,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la date de publication,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la date ou les client pourront commander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et le prix.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Maintenant je vais créer une commande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compte;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On va dire que la cliente Marta veux commander 2 </a:t>
            </a:r>
            <a:r>
              <a:rPr lang="fr"/>
              <a:t>pâtes</a:t>
            </a:r>
            <a:r>
              <a:rPr lang="fr"/>
              <a:t> carbo.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Ce qui lui fera 24.8.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commande;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Ici on a aucune commande.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</a:t>
            </a:r>
            <a:r>
              <a:rPr b="1" lang="fr">
                <a:solidFill>
                  <a:srgbClr val="1C3678"/>
                </a:solidFill>
              </a:rPr>
              <a:t> INTO `commande` (`id`, `date_creation`, `date_paiement`, `date_livraison`, `statut_livraison`, `prix`, `client_id`)</a:t>
            </a: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VALUES</a:t>
            </a:r>
            <a:r>
              <a:rPr b="1" lang="fr">
                <a:solidFill>
                  <a:srgbClr val="1C3678"/>
                </a:solidFill>
              </a:rPr>
              <a:t> (NULL, '2021-02-23 13:14:42', '2021-02-23 13:14:42', NULL, 'seaching', '248', '5');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commande;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On a ajouter une commande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Donc dans la table commande items il faudra 2 pâtes carbo,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qui seront affectés à la commande de marta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commande_item;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INSERT INTO `commande_item` (`id`, `plat_id`, `commande_id`) VALUES (NULL, '1', '1'), (NULL, '1', '1');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c.*, p.nom as nom_plat FROM commande_item c INNER JOIN plat p ON c.plat_id = p.id;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Les 2 pâtes carbos on été affecté à la commande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Maintenant</a:t>
            </a:r>
            <a:r>
              <a:rPr lang="fr"/>
              <a:t> il faut qu’un livreur prenne la course et livre les plats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compte;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La on voit que Valérie et Robert sont libre.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On va voir </a:t>
            </a:r>
            <a:r>
              <a:rPr lang="fr"/>
              <a:t>s'ils</a:t>
            </a:r>
            <a:r>
              <a:rPr lang="fr"/>
              <a:t> ont les barquettes pour la commande.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b.id as barquette_id, c.nom as livreur, p.nom as plat , commande_item_id from plat p, barquette b, compte c where b.livreur_id = c.id and b.plat_id = p.id order by plat;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On voit que valérie transporte 2 barquettes de pâtes carbo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On va dire qu’elle accepte la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-- On aura 2 barquettes de pâtes carbo qui seront affectés à la commande de Marta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b.*, p.nom as nom_plat, c.nom as nom_livreur FROM compte c, barquette b INNER JOIN plat p ON b.plat_id = p.id WHERE b.livreur_id = c.id 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UPDATE</a:t>
            </a:r>
            <a:r>
              <a:rPr b="1" lang="fr">
                <a:solidFill>
                  <a:srgbClr val="1C3678"/>
                </a:solidFill>
              </a:rPr>
              <a:t> `barquette`</a:t>
            </a: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SET</a:t>
            </a:r>
            <a:r>
              <a:rPr b="1" lang="fr">
                <a:solidFill>
                  <a:srgbClr val="1C3678"/>
                </a:solidFill>
              </a:rPr>
              <a:t> `commande_item_id` = '1' WHERE `barquette`.`id` = 1;</a:t>
            </a: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UPDATE</a:t>
            </a:r>
            <a:r>
              <a:rPr b="1" lang="fr">
                <a:solidFill>
                  <a:srgbClr val="1C3678"/>
                </a:solidFill>
              </a:rPr>
              <a:t> `barquette`</a:t>
            </a: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SET</a:t>
            </a:r>
            <a:r>
              <a:rPr b="1" lang="fr">
                <a:solidFill>
                  <a:srgbClr val="1C3678"/>
                </a:solidFill>
              </a:rPr>
              <a:t> `commande_item_id` = '2' WHERE `barquette`.`id` = 5;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b.*, p.nom as nom_plat, c.nom as nom_livreur FROM compte c, barquette b INNER JOIN plat p ON b.plat_id = p.id WHERE b.livreur_id = c.id 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fr"/>
              <a:t>Les 2 pâtes carbos on été affecté à la commande de la cliente Marta.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fr"/>
              <a:t>-- Donc le statut de la commande va changer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commande;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UPDATE</a:t>
            </a:r>
            <a:r>
              <a:rPr b="1" lang="fr">
                <a:solidFill>
                  <a:srgbClr val="1C3678"/>
                </a:solidFill>
              </a:rPr>
              <a:t> `commande`</a:t>
            </a: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SET</a:t>
            </a:r>
            <a:r>
              <a:rPr b="1" lang="fr">
                <a:solidFill>
                  <a:srgbClr val="1C3678"/>
                </a:solidFill>
              </a:rPr>
              <a:t> `statut_livraison` = 'in_progress' WHERE `commande`.`id` = 1;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commande;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Le statut est changé en in_progress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-- Donc le statut de Valérie va aussi changer on pourra consulter la position du livreur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A99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compte;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UPDATE</a:t>
            </a:r>
            <a:r>
              <a:rPr b="1" lang="fr">
                <a:solidFill>
                  <a:srgbClr val="1C3678"/>
                </a:solidFill>
              </a:rPr>
              <a:t> `compte`</a:t>
            </a: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SET</a:t>
            </a:r>
            <a:r>
              <a:rPr b="1" lang="fr">
                <a:solidFill>
                  <a:srgbClr val="1C3678"/>
                </a:solidFill>
              </a:rPr>
              <a:t> `statut` =  'in_progress' , `position` = '54654654-65468798' WHERE id = 3;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compte;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On voit que le statut du livreur à changé en in_progress et on peut maintenant voir la position du livreur.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Maintenant on attend que la commande soit livré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commande;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La commande est livré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UPDATE</a:t>
            </a:r>
            <a:r>
              <a:rPr b="1" lang="fr">
                <a:solidFill>
                  <a:srgbClr val="1C3678"/>
                </a:solidFill>
              </a:rPr>
              <a:t> `commande`</a:t>
            </a: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SET</a:t>
            </a:r>
            <a:r>
              <a:rPr b="1" lang="fr">
                <a:solidFill>
                  <a:srgbClr val="1C3678"/>
                </a:solidFill>
              </a:rPr>
              <a:t> `date_livraison` = '2021-02-23 14:21:34', `statut_livraison` = 'done' WHERE `commande`.`id` = 1;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* FROM commande;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--- La livraison est </a:t>
            </a:r>
            <a:r>
              <a:rPr lang="fr"/>
              <a:t>effectué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 -- Donc le livreur n’a plus les 2 barquettes de </a:t>
            </a:r>
            <a:r>
              <a:rPr lang="fr"/>
              <a:t>pâte</a:t>
            </a:r>
            <a:r>
              <a:rPr lang="fr"/>
              <a:t> carbo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b.id as barquette_id, c.nom as livreur, p.nom as plat , commande_item_id from plat p, barquette b, compte c where b.livreur_id = c.id and b.plat_id = p.id and b.livreur_id = 3;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u="sng">
                <a:solidFill>
                  <a:srgbClr val="1C3678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UPDATE</a:t>
            </a:r>
            <a:r>
              <a:rPr b="1" lang="fr">
                <a:solidFill>
                  <a:srgbClr val="1C3678"/>
                </a:solidFill>
              </a:rPr>
              <a:t> `barquette`</a:t>
            </a: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fr" u="sng">
                <a:solidFill>
                  <a:srgbClr val="1C3678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</a:t>
            </a:r>
            <a:r>
              <a:rPr b="1" lang="fr">
                <a:solidFill>
                  <a:srgbClr val="1C3678"/>
                </a:solidFill>
              </a:rPr>
              <a:t> `livreur_id` = NULL WHERE `barquette`.`id` = 1;</a:t>
            </a: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fr" u="sng">
                <a:solidFill>
                  <a:srgbClr val="1C3678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UPDATE</a:t>
            </a:r>
            <a:r>
              <a:rPr b="1" lang="fr">
                <a:solidFill>
                  <a:srgbClr val="1C3678"/>
                </a:solidFill>
              </a:rPr>
              <a:t> `barquette`</a:t>
            </a:r>
            <a:r>
              <a:rPr b="1" lang="fr">
                <a:solidFill>
                  <a:srgbClr val="1C3678"/>
                </a:solidFill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fr" u="sng">
                <a:solidFill>
                  <a:srgbClr val="1C3678"/>
                </a:solid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</a:t>
            </a:r>
            <a:r>
              <a:rPr b="1" lang="fr">
                <a:solidFill>
                  <a:srgbClr val="1C3678"/>
                </a:solidFill>
              </a:rPr>
              <a:t> `livreur_id` = NULL WHERE `barquette`.`id` = 5;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fr">
                <a:solidFill>
                  <a:srgbClr val="1C3678"/>
                </a:solidFill>
              </a:rPr>
              <a:t>SELECT b.id as barquette_id, c.nom as livreur, p.nom as plat , commande_item_id from plat p, barquette b, compte c where b.livreur_id = c.id and b.plat_id = p.id and b.livreur_id = 3;</a:t>
            </a:r>
            <a:endParaRPr b="1">
              <a:solidFill>
                <a:srgbClr val="1C36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et le statut du livreur est mis a jour.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4587"/>
                </a:solidFill>
              </a:rPr>
              <a:t>select * from compte;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4587"/>
                </a:solidFill>
              </a:rPr>
              <a:t>UPDATE `compte` SET `statut` = 'free', `position` = NULL WHERE `compte`.`id` = 3;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1C4587"/>
                </a:solidFill>
              </a:rPr>
              <a:t>select * from compte;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 statut du livreur est revenu en free.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-- Et la livraison est terminé.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J’ai terminé la présentation pour la conception de la base de données.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8a1c35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8a1c35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structurer la base de donnée nous avons </a:t>
            </a:r>
            <a:r>
              <a:rPr lang="fr"/>
              <a:t>réalisé</a:t>
            </a:r>
            <a:r>
              <a:rPr lang="fr"/>
              <a:t> des </a:t>
            </a:r>
            <a:r>
              <a:rPr lang="fr"/>
              <a:t>schémas</a:t>
            </a:r>
            <a:r>
              <a:rPr lang="fr"/>
              <a:t> UML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a construit une suite de diagrammes afin de modéliser les besoins de </a:t>
            </a:r>
            <a:r>
              <a:rPr lang="fr"/>
              <a:t>l'application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on a réalisé le diagramme de classe pour modéliser les entités de l’application.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le Modèle de donnée pour </a:t>
            </a:r>
            <a:r>
              <a:rPr lang="fr"/>
              <a:t>créer</a:t>
            </a:r>
            <a:r>
              <a:rPr lang="fr"/>
              <a:t> la base de données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c997eb21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c997eb21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on va voir les </a:t>
            </a:r>
            <a:r>
              <a:rPr lang="fr"/>
              <a:t>diagrammes</a:t>
            </a:r>
            <a:r>
              <a:rPr lang="fr"/>
              <a:t> de cas d’utilisations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l’ajout d’un plat du jour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</a:t>
            </a:r>
            <a:r>
              <a:rPr lang="fr"/>
              <a:t>création d’</a:t>
            </a:r>
            <a:r>
              <a:rPr lang="fr"/>
              <a:t>une commande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pour la </a:t>
            </a:r>
            <a:r>
              <a:rPr lang="fr"/>
              <a:t>livraison</a:t>
            </a:r>
            <a:r>
              <a:rPr lang="fr"/>
              <a:t> d’une commande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e0774b75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e0774b75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ajouter un plat du jour,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cuisinier devra se connecter,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Ensuite il pourra </a:t>
            </a:r>
            <a:r>
              <a:rPr lang="fr"/>
              <a:t>créer</a:t>
            </a:r>
            <a:r>
              <a:rPr lang="fr"/>
              <a:t> un plat du jour, </a:t>
            </a:r>
            <a:r>
              <a:rPr lang="fr"/>
              <a:t>ajouté</a:t>
            </a:r>
            <a:r>
              <a:rPr lang="fr"/>
              <a:t> les informations du plat puis valider et </a:t>
            </a:r>
            <a:r>
              <a:rPr lang="fr"/>
              <a:t>enregistrer le tout dans la base de donnée.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pourra aussi après connection enregistrer le conditionnement d’un plat, supprimer un plat de la base de données et modifier un plat.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e0774b75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e0774b75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Ici pour la création d’une commande, le client devra </a:t>
            </a:r>
            <a:r>
              <a:rPr lang="fr"/>
              <a:t>créer</a:t>
            </a:r>
            <a:r>
              <a:rPr lang="fr"/>
              <a:t> un compte pour se connecter à l’application.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après sa connection, il </a:t>
            </a:r>
            <a:r>
              <a:rPr lang="fr"/>
              <a:t>pourra</a:t>
            </a:r>
            <a:r>
              <a:rPr lang="fr"/>
              <a:t> ajouter ou supprimer des éléments dans son panier.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lang="fr"/>
              <a:t>Ensuite</a:t>
            </a:r>
            <a:r>
              <a:rPr lang="fr"/>
              <a:t> il </a:t>
            </a:r>
            <a:r>
              <a:rPr lang="fr"/>
              <a:t>pourra</a:t>
            </a:r>
            <a:r>
              <a:rPr lang="fr"/>
              <a:t> valider et payer la commande.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Donc après le </a:t>
            </a:r>
            <a:r>
              <a:rPr lang="fr"/>
              <a:t>paiement</a:t>
            </a:r>
            <a:r>
              <a:rPr lang="fr"/>
              <a:t> le client pourra consulter l’état de la livraison.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C’est à dire savoir si un livreur à prit en compte la commande ou </a:t>
            </a:r>
            <a:r>
              <a:rPr lang="fr"/>
              <a:t>connaître</a:t>
            </a:r>
            <a:r>
              <a:rPr lang="fr"/>
              <a:t> la position du livreur et le temps qu’il va mettre pour livrer.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e0774b75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e0774b75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la </a:t>
            </a:r>
            <a:r>
              <a:rPr lang="fr"/>
              <a:t>livraison</a:t>
            </a:r>
            <a:r>
              <a:rPr lang="fr"/>
              <a:t> d’une commande.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livreur pourra avec </a:t>
            </a:r>
            <a:r>
              <a:rPr lang="fr"/>
              <a:t>l'application</a:t>
            </a:r>
            <a:r>
              <a:rPr lang="fr"/>
              <a:t> </a:t>
            </a:r>
            <a:r>
              <a:rPr lang="fr"/>
              <a:t>enregistre</a:t>
            </a:r>
            <a:r>
              <a:rPr lang="fr"/>
              <a:t> les plats qu’il a récupérer en cuisine.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Ensuite après qu’il ai validé avec un client la prise en compte d’une commande,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l’application mettra à jours son statut, sa position GPS, le temps estimé de livraison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et une fois la commande livré, il pourra confirmer la livraison de la commande.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c997eb21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c997eb21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Ici on va voir les diagrammes de séquences pour la connection et la création de compte.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Aussi pour la création d’une commande, l’ajout d’un plat et la livraison d’une commande.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e0774b758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e0774b758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se connecter les utilisateur de l’application </a:t>
            </a:r>
            <a:r>
              <a:rPr lang="fr"/>
              <a:t>auront</a:t>
            </a:r>
            <a:r>
              <a:rPr lang="fr"/>
              <a:t> soit un </a:t>
            </a:r>
            <a:r>
              <a:rPr lang="fr"/>
              <a:t>accès</a:t>
            </a:r>
            <a:r>
              <a:rPr lang="fr"/>
              <a:t> </a:t>
            </a:r>
            <a:r>
              <a:rPr lang="fr"/>
              <a:t>autorisé</a:t>
            </a:r>
            <a:r>
              <a:rPr lang="fr"/>
              <a:t> soit un </a:t>
            </a:r>
            <a:r>
              <a:rPr lang="fr"/>
              <a:t>accès</a:t>
            </a:r>
            <a:r>
              <a:rPr lang="fr"/>
              <a:t> refusé.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les deux cas, l’utilisateur devra entrer ses informations de connection.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 l’application va vérifier les données avec la base de donnée dans le cas ou les données sont valide, l’application va autoriser l’accès.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le cas ou les données ne sont pas valide , l’application va refuser l’accès.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e0774b75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e0774b75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la création d’un compte, on va avoir 2 cas. Un </a:t>
            </a:r>
            <a:r>
              <a:rPr lang="fr"/>
              <a:t>succès</a:t>
            </a:r>
            <a:r>
              <a:rPr lang="fr"/>
              <a:t> et un erreur.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le cas </a:t>
            </a:r>
            <a:r>
              <a:rPr lang="fr"/>
              <a:t>succès</a:t>
            </a:r>
            <a:r>
              <a:rPr lang="fr"/>
              <a:t> l’utilisateur va remplire un formulaire si le formulaire est bien rempli, l’application va le valider et </a:t>
            </a:r>
            <a:r>
              <a:rPr lang="fr"/>
              <a:t>vérifier</a:t>
            </a:r>
            <a:r>
              <a:rPr lang="fr"/>
              <a:t> s’il y a des doublon dans la base de données et valider la vérification.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Ensuite il va </a:t>
            </a:r>
            <a:r>
              <a:rPr lang="fr"/>
              <a:t>créer</a:t>
            </a:r>
            <a:r>
              <a:rPr lang="fr"/>
              <a:t> un email de validation avec un SMTP.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L’utilisateur va recevoir un email de vérification et va devoir valider pour que l’application puisse </a:t>
            </a:r>
            <a:r>
              <a:rPr lang="fr"/>
              <a:t>enregistrer</a:t>
            </a:r>
            <a:r>
              <a:rPr lang="fr"/>
              <a:t> dans la BBD.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technique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ExpressFood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onception de la base de données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idx="4294967295" type="title"/>
          </p:nvPr>
        </p:nvSpPr>
        <p:spPr>
          <a:xfrm>
            <a:off x="0" y="304800"/>
            <a:ext cx="91440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compte - Erreur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90584" l="0" r="0" t="0"/>
          <a:stretch/>
        </p:blipFill>
        <p:spPr>
          <a:xfrm>
            <a:off x="668350" y="1173552"/>
            <a:ext cx="7807325" cy="66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 rotWithShape="1">
          <a:blip r:embed="rId4">
            <a:alphaModFix/>
          </a:blip>
          <a:srcRect b="2011" l="0" r="0" t="58779"/>
          <a:stretch/>
        </p:blipFill>
        <p:spPr>
          <a:xfrm>
            <a:off x="668350" y="1966400"/>
            <a:ext cx="7807325" cy="24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idx="4294967295" type="title"/>
          </p:nvPr>
        </p:nvSpPr>
        <p:spPr>
          <a:xfrm>
            <a:off x="0" y="130250"/>
            <a:ext cx="9144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d’une commande - </a:t>
            </a:r>
            <a:r>
              <a:rPr lang="fr"/>
              <a:t>Succès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 b="20213" l="8078" r="7944" t="2338"/>
          <a:stretch/>
        </p:blipFill>
        <p:spPr>
          <a:xfrm>
            <a:off x="1419238" y="626075"/>
            <a:ext cx="6305524" cy="44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idx="4294967295"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d’une commande -Erreur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2423" l="20411" r="8118" t="77691"/>
          <a:stretch/>
        </p:blipFill>
        <p:spPr>
          <a:xfrm>
            <a:off x="963075" y="2219700"/>
            <a:ext cx="7217852" cy="148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 b="89290" l="20427" r="8098" t="0"/>
          <a:stretch/>
        </p:blipFill>
        <p:spPr>
          <a:xfrm>
            <a:off x="963100" y="1173550"/>
            <a:ext cx="7217823" cy="81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idx="4294967295"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plat du jour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8617" l="0" r="0" t="0"/>
          <a:stretch/>
        </p:blipFill>
        <p:spPr>
          <a:xfrm>
            <a:off x="152400" y="830675"/>
            <a:ext cx="8839201" cy="327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idx="4294967295"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Livraison d’une commande</a:t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 rotWithShape="1">
          <a:blip r:embed="rId3">
            <a:alphaModFix/>
          </a:blip>
          <a:srcRect b="3901" l="0" r="0" t="0"/>
          <a:stretch/>
        </p:blipFill>
        <p:spPr>
          <a:xfrm>
            <a:off x="2067516" y="579425"/>
            <a:ext cx="5008983" cy="433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 de données SQL</a:t>
            </a:r>
            <a:endParaRPr/>
          </a:p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727950" y="2954475"/>
            <a:ext cx="76881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Diagramme de classe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Modèle de données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Présentation BDD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classes</a:t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38" y="609650"/>
            <a:ext cx="7903718" cy="426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2841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de données</a:t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7600"/>
            <a:ext cx="8697380" cy="43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r>
              <a:rPr lang="fr"/>
              <a:t> de la base de données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Ajout d’</a:t>
            </a:r>
            <a:r>
              <a:rPr lang="fr"/>
              <a:t> un plat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Création</a:t>
            </a:r>
            <a:r>
              <a:rPr lang="fr"/>
              <a:t> d’une commande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Livraison d’une commande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Diagramme de cas d’utilisation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Diagramme de séquences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Modèle de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Diagramme de classe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Schéma BDD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Diagrammes de cas d’utilisations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5" y="3172900"/>
            <a:ext cx="76881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Ajout d’un plat du jour</a:t>
            </a:r>
            <a:endParaRPr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Création d’une commande</a:t>
            </a:r>
            <a:endParaRPr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Livraison d’une commande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6044700" y="980050"/>
            <a:ext cx="2787600" cy="314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d’un plat du jour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862125" y="3130300"/>
            <a:ext cx="1245300" cy="7593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Cuisinier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584170" y="2224004"/>
            <a:ext cx="1867200" cy="387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Connection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938799" y="1246763"/>
            <a:ext cx="2835300" cy="562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Conditionnement d’un plat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102100" y="3198550"/>
            <a:ext cx="2730300" cy="774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Valider et </a:t>
            </a:r>
            <a:r>
              <a:rPr lang="fr"/>
              <a:t>enregistrer</a:t>
            </a:r>
            <a:r>
              <a:rPr lang="fr"/>
              <a:t> la création du plat et les informations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293149" y="1512100"/>
            <a:ext cx="2049300" cy="654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plat du jour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129350" y="2298416"/>
            <a:ext cx="2376900" cy="759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les informations du plats</a:t>
            </a:r>
            <a:endParaRPr/>
          </a:p>
        </p:txBody>
      </p:sp>
      <p:cxnSp>
        <p:nvCxnSpPr>
          <p:cNvPr id="111" name="Google Shape;111;p16"/>
          <p:cNvCxnSpPr>
            <a:stCxn id="105" idx="7"/>
            <a:endCxn id="109" idx="2"/>
          </p:cNvCxnSpPr>
          <p:nvPr/>
        </p:nvCxnSpPr>
        <p:spPr>
          <a:xfrm flipH="1" rot="10800000">
            <a:off x="4925055" y="1838997"/>
            <a:ext cx="1368000" cy="14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105" idx="6"/>
            <a:endCxn id="110" idx="2"/>
          </p:cNvCxnSpPr>
          <p:nvPr/>
        </p:nvCxnSpPr>
        <p:spPr>
          <a:xfrm flipH="1" rot="10800000">
            <a:off x="5107425" y="2678050"/>
            <a:ext cx="1021800" cy="83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>
            <a:stCxn id="105" idx="6"/>
            <a:endCxn id="108" idx="2"/>
          </p:cNvCxnSpPr>
          <p:nvPr/>
        </p:nvCxnSpPr>
        <p:spPr>
          <a:xfrm>
            <a:off x="5107425" y="3509950"/>
            <a:ext cx="994800" cy="7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>
            <a:stCxn id="109" idx="4"/>
            <a:endCxn id="110" idx="0"/>
          </p:cNvCxnSpPr>
          <p:nvPr/>
        </p:nvCxnSpPr>
        <p:spPr>
          <a:xfrm>
            <a:off x="7317799" y="2166100"/>
            <a:ext cx="0" cy="13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>
            <a:stCxn id="110" idx="4"/>
            <a:endCxn id="108" idx="0"/>
          </p:cNvCxnSpPr>
          <p:nvPr/>
        </p:nvCxnSpPr>
        <p:spPr>
          <a:xfrm>
            <a:off x="7317800" y="3057716"/>
            <a:ext cx="149400" cy="14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106" idx="6"/>
            <a:endCxn id="109" idx="2"/>
          </p:cNvCxnSpPr>
          <p:nvPr/>
        </p:nvCxnSpPr>
        <p:spPr>
          <a:xfrm flipH="1" rot="10800000">
            <a:off x="5451370" y="1839104"/>
            <a:ext cx="841800" cy="57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311700" y="2959713"/>
            <a:ext cx="2206500" cy="477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d’un plat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25699" y="2038002"/>
            <a:ext cx="2206500" cy="477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Suppression d’un plat</a:t>
            </a:r>
            <a:endParaRPr/>
          </a:p>
        </p:txBody>
      </p:sp>
      <p:cxnSp>
        <p:nvCxnSpPr>
          <p:cNvPr id="119" name="Google Shape;119;p16"/>
          <p:cNvCxnSpPr>
            <a:stCxn id="105" idx="0"/>
            <a:endCxn id="106" idx="4"/>
          </p:cNvCxnSpPr>
          <p:nvPr/>
        </p:nvCxnSpPr>
        <p:spPr>
          <a:xfrm flipH="1" rot="10800000">
            <a:off x="4484775" y="2611600"/>
            <a:ext cx="33000" cy="51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>
            <a:stCxn id="118" idx="5"/>
            <a:endCxn id="105" idx="1"/>
          </p:cNvCxnSpPr>
          <p:nvPr/>
        </p:nvCxnSpPr>
        <p:spPr>
          <a:xfrm>
            <a:off x="2309064" y="2445659"/>
            <a:ext cx="1735500" cy="79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>
            <a:stCxn id="117" idx="6"/>
            <a:endCxn id="105" idx="1"/>
          </p:cNvCxnSpPr>
          <p:nvPr/>
        </p:nvCxnSpPr>
        <p:spPr>
          <a:xfrm>
            <a:off x="2518200" y="3198513"/>
            <a:ext cx="1526400" cy="4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>
            <a:stCxn id="107" idx="3"/>
            <a:endCxn id="105" idx="1"/>
          </p:cNvCxnSpPr>
          <p:nvPr/>
        </p:nvCxnSpPr>
        <p:spPr>
          <a:xfrm>
            <a:off x="2354019" y="1726631"/>
            <a:ext cx="1690500" cy="151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>
            <a:stCxn id="118" idx="6"/>
            <a:endCxn id="106" idx="2"/>
          </p:cNvCxnSpPr>
          <p:nvPr/>
        </p:nvCxnSpPr>
        <p:spPr>
          <a:xfrm>
            <a:off x="2632199" y="2276802"/>
            <a:ext cx="951900" cy="14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>
            <a:stCxn id="117" idx="7"/>
            <a:endCxn id="106" idx="2"/>
          </p:cNvCxnSpPr>
          <p:nvPr/>
        </p:nvCxnSpPr>
        <p:spPr>
          <a:xfrm flipH="1" rot="10800000">
            <a:off x="2195066" y="2417656"/>
            <a:ext cx="1389000" cy="61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>
            <a:stCxn id="107" idx="4"/>
            <a:endCxn id="106" idx="0"/>
          </p:cNvCxnSpPr>
          <p:nvPr/>
        </p:nvCxnSpPr>
        <p:spPr>
          <a:xfrm>
            <a:off x="3356449" y="1808963"/>
            <a:ext cx="1161300" cy="41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6" name="Google Shape;126;p16"/>
          <p:cNvSpPr txBox="1"/>
          <p:nvPr>
            <p:ph idx="4294967295" type="title"/>
          </p:nvPr>
        </p:nvSpPr>
        <p:spPr>
          <a:xfrm>
            <a:off x="0" y="228600"/>
            <a:ext cx="9144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d’un plat du jour</a:t>
            </a:r>
            <a:endParaRPr/>
          </a:p>
        </p:txBody>
      </p:sp>
      <p:cxnSp>
        <p:nvCxnSpPr>
          <p:cNvPr id="127" name="Google Shape;127;p16"/>
          <p:cNvCxnSpPr>
            <a:stCxn id="105" idx="4"/>
          </p:cNvCxnSpPr>
          <p:nvPr/>
        </p:nvCxnSpPr>
        <p:spPr>
          <a:xfrm>
            <a:off x="4484775" y="3889600"/>
            <a:ext cx="300" cy="53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6"/>
          <p:cNvCxnSpPr/>
          <p:nvPr/>
        </p:nvCxnSpPr>
        <p:spPr>
          <a:xfrm flipH="1" rot="10800000">
            <a:off x="4268175" y="4437250"/>
            <a:ext cx="2025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 rot="10800000">
            <a:off x="4470675" y="4408175"/>
            <a:ext cx="246000" cy="28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4239225" y="4123475"/>
            <a:ext cx="58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4294967295" type="title"/>
          </p:nvPr>
        </p:nvSpPr>
        <p:spPr>
          <a:xfrm>
            <a:off x="0" y="212025"/>
            <a:ext cx="9144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d’une commande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3284675" y="1171053"/>
            <a:ext cx="5604000" cy="2801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Création d’une commande</a:t>
            </a:r>
            <a:endParaRPr b="1"/>
          </a:p>
        </p:txBody>
      </p:sp>
      <p:sp>
        <p:nvSpPr>
          <p:cNvPr id="137" name="Google Shape;137;p17"/>
          <p:cNvSpPr/>
          <p:nvPr/>
        </p:nvSpPr>
        <p:spPr>
          <a:xfrm>
            <a:off x="202176" y="2557250"/>
            <a:ext cx="948000" cy="6015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Client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4262275" y="1467430"/>
            <a:ext cx="2477400" cy="739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des éléments au panier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1648771" y="1203586"/>
            <a:ext cx="1635900" cy="371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Connection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94625" y="1689313"/>
            <a:ext cx="1635900" cy="497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compte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948396" y="3426705"/>
            <a:ext cx="1635900" cy="371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Payer</a:t>
            </a:r>
            <a:endParaRPr/>
          </a:p>
        </p:txBody>
      </p:sp>
      <p:cxnSp>
        <p:nvCxnSpPr>
          <p:cNvPr id="142" name="Google Shape;142;p17"/>
          <p:cNvCxnSpPr>
            <a:stCxn id="137" idx="0"/>
            <a:endCxn id="140" idx="4"/>
          </p:cNvCxnSpPr>
          <p:nvPr/>
        </p:nvCxnSpPr>
        <p:spPr>
          <a:xfrm flipH="1" rot="10800000">
            <a:off x="676176" y="2186450"/>
            <a:ext cx="236400" cy="3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>
            <a:stCxn id="137" idx="7"/>
            <a:endCxn id="139" idx="4"/>
          </p:cNvCxnSpPr>
          <p:nvPr/>
        </p:nvCxnSpPr>
        <p:spPr>
          <a:xfrm flipH="1" rot="10800000">
            <a:off x="1011345" y="1575238"/>
            <a:ext cx="1455300" cy="107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>
            <a:stCxn id="140" idx="6"/>
            <a:endCxn id="139" idx="2"/>
          </p:cNvCxnSpPr>
          <p:nvPr/>
        </p:nvCxnSpPr>
        <p:spPr>
          <a:xfrm rot="10800000">
            <a:off x="1648625" y="1389463"/>
            <a:ext cx="81900" cy="5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5" name="Google Shape;145;p17"/>
          <p:cNvSpPr/>
          <p:nvPr/>
        </p:nvSpPr>
        <p:spPr>
          <a:xfrm>
            <a:off x="5798474" y="3050281"/>
            <a:ext cx="2204100" cy="371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Valider le panier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3375413" y="2437954"/>
            <a:ext cx="2672400" cy="632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Supprimer des éléments du panier</a:t>
            </a:r>
            <a:endParaRPr/>
          </a:p>
        </p:txBody>
      </p:sp>
      <p:cxnSp>
        <p:nvCxnSpPr>
          <p:cNvPr id="147" name="Google Shape;147;p17"/>
          <p:cNvCxnSpPr>
            <a:stCxn id="137" idx="5"/>
            <a:endCxn id="145" idx="2"/>
          </p:cNvCxnSpPr>
          <p:nvPr/>
        </p:nvCxnSpPr>
        <p:spPr>
          <a:xfrm>
            <a:off x="1011345" y="3070662"/>
            <a:ext cx="4787100" cy="16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>
            <a:stCxn id="137" idx="6"/>
            <a:endCxn id="146" idx="2"/>
          </p:cNvCxnSpPr>
          <p:nvPr/>
        </p:nvCxnSpPr>
        <p:spPr>
          <a:xfrm flipH="1" rot="10800000">
            <a:off x="1150176" y="2754200"/>
            <a:ext cx="2225100" cy="10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>
            <a:stCxn id="137" idx="6"/>
            <a:endCxn id="138" idx="2"/>
          </p:cNvCxnSpPr>
          <p:nvPr/>
        </p:nvCxnSpPr>
        <p:spPr>
          <a:xfrm flipH="1" rot="10800000">
            <a:off x="1150176" y="1837400"/>
            <a:ext cx="3112200" cy="102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>
            <a:stCxn id="139" idx="6"/>
            <a:endCxn id="138" idx="0"/>
          </p:cNvCxnSpPr>
          <p:nvPr/>
        </p:nvCxnSpPr>
        <p:spPr>
          <a:xfrm>
            <a:off x="3284671" y="1389436"/>
            <a:ext cx="2216400" cy="7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>
            <a:stCxn id="145" idx="4"/>
            <a:endCxn id="141" idx="6"/>
          </p:cNvCxnSpPr>
          <p:nvPr/>
        </p:nvCxnSpPr>
        <p:spPr>
          <a:xfrm flipH="1">
            <a:off x="5584424" y="3421981"/>
            <a:ext cx="1316100" cy="1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7"/>
          <p:cNvCxnSpPr>
            <a:stCxn id="146" idx="5"/>
            <a:endCxn id="145" idx="0"/>
          </p:cNvCxnSpPr>
          <p:nvPr/>
        </p:nvCxnSpPr>
        <p:spPr>
          <a:xfrm>
            <a:off x="5656449" y="2977998"/>
            <a:ext cx="1244100" cy="7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>
            <a:stCxn id="138" idx="4"/>
            <a:endCxn id="145" idx="0"/>
          </p:cNvCxnSpPr>
          <p:nvPr/>
        </p:nvCxnSpPr>
        <p:spPr>
          <a:xfrm>
            <a:off x="5500975" y="2207230"/>
            <a:ext cx="1399500" cy="84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4" name="Google Shape;154;p17"/>
          <p:cNvSpPr/>
          <p:nvPr/>
        </p:nvSpPr>
        <p:spPr>
          <a:xfrm>
            <a:off x="3284675" y="4154461"/>
            <a:ext cx="2357400" cy="676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Consulter l’état de livraison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94625" y="4070748"/>
            <a:ext cx="2477400" cy="843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Signaler un problème de livraison</a:t>
            </a:r>
            <a:endParaRPr/>
          </a:p>
        </p:txBody>
      </p:sp>
      <p:cxnSp>
        <p:nvCxnSpPr>
          <p:cNvPr id="156" name="Google Shape;156;p17"/>
          <p:cNvCxnSpPr>
            <a:stCxn id="137" idx="5"/>
            <a:endCxn id="154" idx="2"/>
          </p:cNvCxnSpPr>
          <p:nvPr/>
        </p:nvCxnSpPr>
        <p:spPr>
          <a:xfrm>
            <a:off x="1011345" y="3070662"/>
            <a:ext cx="2273400" cy="142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7"/>
          <p:cNvCxnSpPr>
            <a:stCxn id="137" idx="5"/>
            <a:endCxn id="155" idx="0"/>
          </p:cNvCxnSpPr>
          <p:nvPr/>
        </p:nvCxnSpPr>
        <p:spPr>
          <a:xfrm>
            <a:off x="1011345" y="3070662"/>
            <a:ext cx="321900" cy="100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>
            <a:stCxn id="146" idx="0"/>
            <a:endCxn id="138" idx="3"/>
          </p:cNvCxnSpPr>
          <p:nvPr/>
        </p:nvCxnSpPr>
        <p:spPr>
          <a:xfrm rot="10800000">
            <a:off x="4625213" y="2098954"/>
            <a:ext cx="864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7"/>
          <p:cNvCxnSpPr/>
          <p:nvPr/>
        </p:nvCxnSpPr>
        <p:spPr>
          <a:xfrm>
            <a:off x="685625" y="3166625"/>
            <a:ext cx="300" cy="53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/>
          <p:nvPr/>
        </p:nvCxnSpPr>
        <p:spPr>
          <a:xfrm flipH="1" rot="10800000">
            <a:off x="469025" y="3714275"/>
            <a:ext cx="2025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/>
          <p:nvPr/>
        </p:nvCxnSpPr>
        <p:spPr>
          <a:xfrm rot="10800000">
            <a:off x="671525" y="3685200"/>
            <a:ext cx="246000" cy="28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/>
          <p:nvPr/>
        </p:nvCxnSpPr>
        <p:spPr>
          <a:xfrm>
            <a:off x="440075" y="3400500"/>
            <a:ext cx="58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7"/>
          <p:cNvCxnSpPr>
            <a:stCxn id="141" idx="4"/>
            <a:endCxn id="154" idx="0"/>
          </p:cNvCxnSpPr>
          <p:nvPr/>
        </p:nvCxnSpPr>
        <p:spPr>
          <a:xfrm flipH="1">
            <a:off x="4463346" y="3798405"/>
            <a:ext cx="303000" cy="35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4294967295" type="title"/>
          </p:nvPr>
        </p:nvSpPr>
        <p:spPr>
          <a:xfrm>
            <a:off x="0" y="228600"/>
            <a:ext cx="9144000" cy="4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Livraison d’une commande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454391" y="3239192"/>
            <a:ext cx="1062300" cy="6732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Livreur</a:t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146075" y="1466500"/>
            <a:ext cx="3122100" cy="3377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Livraison d’une commande</a:t>
            </a:r>
            <a:endParaRPr b="1"/>
          </a:p>
        </p:txBody>
      </p:sp>
      <p:sp>
        <p:nvSpPr>
          <p:cNvPr id="171" name="Google Shape;171;p18"/>
          <p:cNvSpPr/>
          <p:nvPr/>
        </p:nvSpPr>
        <p:spPr>
          <a:xfrm>
            <a:off x="350626" y="1017725"/>
            <a:ext cx="2142000" cy="534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Réception du plats</a:t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7396897" y="2801821"/>
            <a:ext cx="1595100" cy="969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Mise à jours du statut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4348650" y="1898248"/>
            <a:ext cx="2288100" cy="794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Prise en compte d’une commande</a:t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4318050" y="2977508"/>
            <a:ext cx="2349300" cy="7941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Mise à jour du positionnement GPS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4421704" y="4107182"/>
            <a:ext cx="2142000" cy="427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Commande livrée</a:t>
            </a:r>
            <a:endParaRPr/>
          </a:p>
        </p:txBody>
      </p:sp>
      <p:cxnSp>
        <p:nvCxnSpPr>
          <p:cNvPr id="176" name="Google Shape;176;p18"/>
          <p:cNvCxnSpPr>
            <a:stCxn id="169" idx="0"/>
            <a:endCxn id="171" idx="4"/>
          </p:cNvCxnSpPr>
          <p:nvPr/>
        </p:nvCxnSpPr>
        <p:spPr>
          <a:xfrm flipH="1" rot="10800000">
            <a:off x="985541" y="1552292"/>
            <a:ext cx="436200" cy="168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8"/>
          <p:cNvCxnSpPr>
            <a:stCxn id="169" idx="6"/>
            <a:endCxn id="173" idx="2"/>
          </p:cNvCxnSpPr>
          <p:nvPr/>
        </p:nvCxnSpPr>
        <p:spPr>
          <a:xfrm flipH="1" rot="10800000">
            <a:off x="1516691" y="2295392"/>
            <a:ext cx="2832000" cy="128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>
            <a:stCxn id="169" idx="5"/>
            <a:endCxn id="175" idx="2"/>
          </p:cNvCxnSpPr>
          <p:nvPr/>
        </p:nvCxnSpPr>
        <p:spPr>
          <a:xfrm>
            <a:off x="1361121" y="3813804"/>
            <a:ext cx="3060600" cy="50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>
            <a:stCxn id="173" idx="4"/>
            <a:endCxn id="174" idx="0"/>
          </p:cNvCxnSpPr>
          <p:nvPr/>
        </p:nvCxnSpPr>
        <p:spPr>
          <a:xfrm>
            <a:off x="5492700" y="2692348"/>
            <a:ext cx="0" cy="28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8"/>
          <p:cNvCxnSpPr>
            <a:stCxn id="174" idx="4"/>
            <a:endCxn id="175" idx="0"/>
          </p:cNvCxnSpPr>
          <p:nvPr/>
        </p:nvCxnSpPr>
        <p:spPr>
          <a:xfrm>
            <a:off x="5492700" y="3771608"/>
            <a:ext cx="0" cy="33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8"/>
          <p:cNvCxnSpPr>
            <a:stCxn id="173" idx="6"/>
            <a:endCxn id="172" idx="0"/>
          </p:cNvCxnSpPr>
          <p:nvPr/>
        </p:nvCxnSpPr>
        <p:spPr>
          <a:xfrm>
            <a:off x="6636750" y="2295298"/>
            <a:ext cx="15576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8"/>
          <p:cNvCxnSpPr>
            <a:stCxn id="175" idx="6"/>
            <a:endCxn id="172" idx="4"/>
          </p:cNvCxnSpPr>
          <p:nvPr/>
        </p:nvCxnSpPr>
        <p:spPr>
          <a:xfrm flipH="1" rot="10800000">
            <a:off x="6563704" y="3771632"/>
            <a:ext cx="1630800" cy="5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/>
          <p:nvPr/>
        </p:nvCxnSpPr>
        <p:spPr>
          <a:xfrm>
            <a:off x="981550" y="3918237"/>
            <a:ext cx="300" cy="53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/>
          <p:nvPr/>
        </p:nvCxnSpPr>
        <p:spPr>
          <a:xfrm flipH="1" rot="10800000">
            <a:off x="764950" y="4465888"/>
            <a:ext cx="2025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8"/>
          <p:cNvCxnSpPr/>
          <p:nvPr/>
        </p:nvCxnSpPr>
        <p:spPr>
          <a:xfrm rot="10800000">
            <a:off x="967450" y="4436813"/>
            <a:ext cx="246000" cy="28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/>
          <p:nvPr/>
        </p:nvCxnSpPr>
        <p:spPr>
          <a:xfrm>
            <a:off x="736000" y="4152113"/>
            <a:ext cx="58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Diagrammes de séquences</a:t>
            </a:r>
            <a:endParaRPr/>
          </a:p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727950" y="2725550"/>
            <a:ext cx="76881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Connection et création de compte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Création d’une commande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Ajout d’un plat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Livraison d’une commande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idx="4294967295" type="title"/>
          </p:nvPr>
        </p:nvSpPr>
        <p:spPr>
          <a:xfrm>
            <a:off x="0" y="30480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Connection</a:t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 rotWithShape="1">
          <a:blip r:embed="rId3">
            <a:alphaModFix/>
          </a:blip>
          <a:srcRect b="4979" l="0" r="0" t="0"/>
          <a:stretch/>
        </p:blipFill>
        <p:spPr>
          <a:xfrm>
            <a:off x="471488" y="992400"/>
            <a:ext cx="8201025" cy="37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idx="4294967295" type="title"/>
          </p:nvPr>
        </p:nvSpPr>
        <p:spPr>
          <a:xfrm>
            <a:off x="0" y="30480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compte - Succes</a:t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 b="41806" l="0" r="0" t="0"/>
          <a:stretch/>
        </p:blipFill>
        <p:spPr>
          <a:xfrm>
            <a:off x="876900" y="1001400"/>
            <a:ext cx="7390199" cy="39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