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69" r:id="rId14"/>
  </p:sldIdLst>
  <p:sldSz cx="9144000" cy="6858000" type="screen4x3"/>
  <p:notesSz cx="7099300" cy="10234613"/>
  <p:defaultTextStyle>
    <a:defPPr>
      <a:defRPr lang="it-IT"/>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FCF60E"/>
    <a:srgbClr val="0033CC"/>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7" autoAdjust="0"/>
    <p:restoredTop sz="87603" autoAdjust="0"/>
  </p:normalViewPr>
  <p:slideViewPr>
    <p:cSldViewPr>
      <p:cViewPr varScale="1">
        <p:scale>
          <a:sx n="63" d="100"/>
          <a:sy n="63" d="100"/>
        </p:scale>
        <p:origin x="1038"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DOCKER COMPOSE</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ADDING ANOTHER CONTAINER</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BUILDING IMAGES &amp; UNDERSTANDING CONTAINER NAMES</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QUIZ TIME</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DOCKER COMPOSE: WHAT &amp; WHY?</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WRITING DOCKER COMPOSE FILE</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CREATING A COMPOSE FILE</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DIVING INTO COMPOSE FILE CONFIGURATION</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REMOVING ALL CONTAINER AND ALL VOLUME</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DOCKER COMPOSE Up &amp; Down</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WORKING WITH MULTIPLE CONTAINERS</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algn="ctr" rtl="0"/>
          <a:r>
            <a:rPr lang="it-IT" dirty="0"/>
            <a:t>ADDING ANOTHER CONTAINER</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custLinFactNeighborX="-176" custLinFactNeighborY="4765">
        <dgm:presLayoutVars>
          <dgm:chMax val="0"/>
          <dgm:bulletEnabled val="1"/>
        </dgm:presLayoutVars>
      </dgm:prSet>
      <dgm:spPr/>
    </dgm:pt>
  </dgm:ptLst>
  <dgm:cxnLst>
    <dgm:cxn modelId="{9C9A4C2A-F7AF-464B-BC68-CB3619F028C5}" type="presOf" srcId="{232E62CF-DE33-4730-8797-BEC2F800D3E1}" destId="{D3FDA15A-B414-4935-B4EA-7998B779F871}"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AA603ED4-22B1-4326-8513-A6AD1D7FE0E3}" type="presOf" srcId="{95C9ECF1-364F-4043-9597-C5163FFE3E64}" destId="{6085D948-0567-4315-95B4-87489D6E1C3E}" srcOrd="0" destOrd="0" presId="urn:microsoft.com/office/officeart/2005/8/layout/vList2"/>
    <dgm:cxn modelId="{82CB466D-45A7-469F-A3D7-4A7825C3045F}"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DOCKER COMPOSE</a:t>
          </a:r>
        </a:p>
      </dsp:txBody>
      <dsp:txXfrm>
        <a:off x="30442" y="53162"/>
        <a:ext cx="7715980" cy="5627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ADDING ANOTHER CONTAINER</a:t>
          </a:r>
        </a:p>
      </dsp:txBody>
      <dsp:txXfrm>
        <a:off x="30442" y="53162"/>
        <a:ext cx="7715980" cy="5627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62774"/>
          <a:ext cx="7776864"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t-IT" sz="2400" kern="1200" dirty="0"/>
            <a:t>BUILDING IMAGES &amp; UNDERSTANDING CONTAINER NAMES</a:t>
          </a:r>
        </a:p>
      </dsp:txBody>
      <dsp:txXfrm>
        <a:off x="28100" y="90874"/>
        <a:ext cx="7720664" cy="5194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QUIZ TIME</a:t>
          </a:r>
        </a:p>
      </dsp:txBody>
      <dsp:txXfrm>
        <a:off x="30442" y="53162"/>
        <a:ext cx="7715980"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DOCKER COMPOSE: WHAT &amp; WHY?</a:t>
          </a:r>
        </a:p>
      </dsp:txBody>
      <dsp:txXfrm>
        <a:off x="30442" y="53162"/>
        <a:ext cx="7715980"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WRITING DOCKER COMPOSE FILE</a:t>
          </a:r>
        </a:p>
      </dsp:txBody>
      <dsp:txXfrm>
        <a:off x="30442" y="53162"/>
        <a:ext cx="7715980" cy="562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CREATING A COMPOSE FILE</a:t>
          </a:r>
        </a:p>
      </dsp:txBody>
      <dsp:txXfrm>
        <a:off x="30442" y="53162"/>
        <a:ext cx="7715980" cy="562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DIVING INTO COMPOSE FILE CONFIGURATION</a:t>
          </a:r>
        </a:p>
      </dsp:txBody>
      <dsp:txXfrm>
        <a:off x="30442" y="53162"/>
        <a:ext cx="7715980" cy="562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REMOVING ALL CONTAINER AND ALL VOLUME</a:t>
          </a:r>
        </a:p>
      </dsp:txBody>
      <dsp:txXfrm>
        <a:off x="30442" y="53162"/>
        <a:ext cx="7715980" cy="5627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DOCKER COMPOSE Up &amp; Down</a:t>
          </a:r>
        </a:p>
      </dsp:txBody>
      <dsp:txXfrm>
        <a:off x="30442" y="53162"/>
        <a:ext cx="7715980"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WORKING WITH MULTIPLE CONTAINERS</a:t>
          </a:r>
        </a:p>
      </dsp:txBody>
      <dsp:txXfrm>
        <a:off x="30442" y="53162"/>
        <a:ext cx="7715980" cy="5627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2272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t-IT" sz="2600" kern="1200" dirty="0"/>
            <a:t>ADDING ANOTHER CONTAINER</a:t>
          </a:r>
        </a:p>
      </dsp:txBody>
      <dsp:txXfrm>
        <a:off x="30442" y="53162"/>
        <a:ext cx="7715980"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0" hangingPunct="0">
              <a:defRPr sz="1300"/>
            </a:lvl1pPr>
          </a:lstStyle>
          <a:p>
            <a:endParaRPr lang="it-IT" altLang="it-IT"/>
          </a:p>
        </p:txBody>
      </p:sp>
      <p:sp>
        <p:nvSpPr>
          <p:cNvPr id="3277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0" hangingPunct="0">
              <a:defRPr sz="1300"/>
            </a:lvl1pPr>
          </a:lstStyle>
          <a:p>
            <a:fld id="{DD61B50A-C35E-4A26-B5D8-8A33396BF9C6}" type="datetimeFigureOut">
              <a:rPr lang="it-IT" altLang="it-IT"/>
              <a:pPr/>
              <a:t>16/04/2024</a:t>
            </a:fld>
            <a:endParaRPr lang="it-IT" altLang="it-IT"/>
          </a:p>
        </p:txBody>
      </p:sp>
      <p:sp>
        <p:nvSpPr>
          <p:cNvPr id="327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0" hangingPunct="0">
              <a:defRPr sz="1300"/>
            </a:lvl1pPr>
          </a:lstStyle>
          <a:p>
            <a:endParaRPr lang="it-IT" altLang="it-IT"/>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0" hangingPunct="0">
              <a:defRPr sz="1300"/>
            </a:lvl1pPr>
          </a:lstStyle>
          <a:p>
            <a:fld id="{865C395B-2FA4-4855-91F9-0EFDB33357B6}" type="slidenum">
              <a:rPr lang="it-IT" altLang="it-IT"/>
              <a:pPr/>
              <a:t>‹N›</a:t>
            </a:fld>
            <a:endParaRPr lang="it-IT" altLang="it-IT"/>
          </a:p>
        </p:txBody>
      </p:sp>
    </p:spTree>
    <p:extLst>
      <p:ext uri="{BB962C8B-B14F-4D97-AF65-F5344CB8AC3E}">
        <p14:creationId xmlns:p14="http://schemas.microsoft.com/office/powerpoint/2010/main" val="371893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it-IT">
              <a:solidFill>
                <a:srgbClr val="FFFFFF"/>
              </a:solidFill>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2" name="Title 1"/>
          <p:cNvSpPr>
            <a:spLocks noGrp="1"/>
          </p:cNvSpPr>
          <p:nvPr>
            <p:ph type="ctrTitle"/>
          </p:nvPr>
        </p:nvSpPr>
        <p:spPr>
          <a:xfrm>
            <a:off x="1216152" y="1267485"/>
            <a:ext cx="7235981" cy="5133316"/>
          </a:xfrm>
        </p:spPr>
        <p:txBody>
          <a:bodyPr/>
          <a:lstStyle>
            <a:lvl1pPr>
              <a:defRPr sz="11500"/>
            </a:lvl1pPr>
          </a:lstStyle>
          <a:p>
            <a:r>
              <a:rPr lang="it-IT"/>
              <a:t>Fare clic per modificare lo stile del titolo</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9" name="Date Placeholder 3"/>
          <p:cNvSpPr>
            <a:spLocks noGrp="1"/>
          </p:cNvSpPr>
          <p:nvPr>
            <p:ph type="dt" sz="half" idx="10"/>
          </p:nvPr>
        </p:nvSpPr>
        <p:spPr/>
        <p:txBody>
          <a:bodyPr/>
          <a:lstStyle>
            <a:lvl1pPr>
              <a:defRPr/>
            </a:lvl1pPr>
          </a:lstStyle>
          <a:p>
            <a:fld id="{F4D8E783-8079-41CE-86FE-D0879969241C}" type="datetime1">
              <a:rPr lang="it-IT" altLang="it-IT"/>
              <a:pPr/>
              <a:t>16/04/2024</a:t>
            </a:fld>
            <a:endParaRPr lang="it-IT" altLang="it-IT"/>
          </a:p>
        </p:txBody>
      </p:sp>
      <p:sp>
        <p:nvSpPr>
          <p:cNvPr id="10" name="Footer Placeholder 4"/>
          <p:cNvSpPr>
            <a:spLocks noGrp="1"/>
          </p:cNvSpPr>
          <p:nvPr>
            <p:ph type="ftr" sz="quarter" idx="11"/>
          </p:nvPr>
        </p:nvSpPr>
        <p:spPr/>
        <p:txBody>
          <a:bodyPr/>
          <a:lstStyle>
            <a:lvl1pPr>
              <a:defRPr/>
            </a:lvl1pPr>
          </a:lstStyle>
          <a:p>
            <a:endParaRPr lang="it-IT" altLang="it-IT"/>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fld id="{B405C8BF-EA0B-430F-AD6C-E96C4A507BC2}" type="slidenum">
              <a:rPr lang="it-IT" altLang="it-IT"/>
              <a:pPr/>
              <a:t>‹N›</a:t>
            </a:fld>
            <a:endParaRPr lang="it-IT" altLang="it-IT"/>
          </a:p>
        </p:txBody>
      </p:sp>
    </p:spTree>
    <p:extLst>
      <p:ext uri="{BB962C8B-B14F-4D97-AF65-F5344CB8AC3E}">
        <p14:creationId xmlns:p14="http://schemas.microsoft.com/office/powerpoint/2010/main" val="8822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133AF5DB-87D7-410E-91EB-C785BBD8CB1B}"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908AFC03-055A-4585-9508-34D5F9F66E30}" type="datetime1">
              <a:rPr lang="it-IT" altLang="it-IT"/>
              <a:pPr/>
              <a:t>16/04/2024</a:t>
            </a:fld>
            <a:endParaRPr lang="it-IT" altLang="it-IT"/>
          </a:p>
        </p:txBody>
      </p:sp>
    </p:spTree>
    <p:extLst>
      <p:ext uri="{BB962C8B-B14F-4D97-AF65-F5344CB8AC3E}">
        <p14:creationId xmlns:p14="http://schemas.microsoft.com/office/powerpoint/2010/main" val="336429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E48E20DA-9C13-4D33-BD4D-288A6E39B581}"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9074F186-1090-4620-B6EF-243D73A1996D}" type="datetime1">
              <a:rPr lang="it-IT" altLang="it-IT"/>
              <a:pPr/>
              <a:t>16/04/2024</a:t>
            </a:fld>
            <a:endParaRPr lang="it-IT" altLang="it-IT"/>
          </a:p>
        </p:txBody>
      </p:sp>
    </p:spTree>
    <p:extLst>
      <p:ext uri="{BB962C8B-B14F-4D97-AF65-F5344CB8AC3E}">
        <p14:creationId xmlns:p14="http://schemas.microsoft.com/office/powerpoint/2010/main" val="95833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lstStyle>
            <a:lvl1pPr algn="l">
              <a:defRPr sz="7200" baseline="0">
                <a:ln w="12700">
                  <a:solidFill>
                    <a:schemeClr val="tx2"/>
                  </a:solidFill>
                </a:ln>
              </a:defRPr>
            </a:lvl1pPr>
          </a:lstStyle>
          <a:p>
            <a:r>
              <a:rPr lang="it-IT"/>
              <a:t>Fare clic per modificare lo stile del titolo</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07D8DA92-056F-462D-A02F-7E53FED506A9}"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5EADCE8E-9082-4937-B3C5-EC91140518E0}" type="datetime1">
              <a:rPr lang="it-IT" altLang="it-IT"/>
              <a:pPr/>
              <a:t>16/04/2024</a:t>
            </a:fld>
            <a:endParaRPr lang="it-IT" altLang="it-IT"/>
          </a:p>
        </p:txBody>
      </p:sp>
    </p:spTree>
    <p:extLst>
      <p:ext uri="{BB962C8B-B14F-4D97-AF65-F5344CB8AC3E}">
        <p14:creationId xmlns:p14="http://schemas.microsoft.com/office/powerpoint/2010/main" val="333262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13" name="Title 1"/>
          <p:cNvSpPr>
            <a:spLocks noGrp="1"/>
          </p:cNvSpPr>
          <p:nvPr>
            <p:ph type="title"/>
          </p:nvPr>
        </p:nvSpPr>
        <p:spPr>
          <a:xfrm>
            <a:off x="1219200" y="5257800"/>
            <a:ext cx="7239000" cy="1143000"/>
          </a:xfrm>
        </p:spPr>
        <p:txBody>
          <a:bodyPr/>
          <a:lstStyle>
            <a:lvl1pPr algn="l">
              <a:defRPr sz="7200" baseline="0">
                <a:ln w="12700">
                  <a:solidFill>
                    <a:schemeClr val="tx2"/>
                  </a:solidFill>
                </a:ln>
              </a:defRPr>
            </a:lvl1pPr>
          </a:lstStyle>
          <a:p>
            <a:r>
              <a:rPr lang="it-IT"/>
              <a:t>Fare clic per modificare lo stile del titolo</a:t>
            </a:r>
            <a:endParaRPr lang="en-US" dirty="0"/>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DC1D585E-77C5-49E6-A868-5365F7021719}"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1FB55EE7-EE78-4F72-B6A0-AF896FE2A23C}" type="datetime1">
              <a:rPr lang="it-IT" altLang="it-IT"/>
              <a:pPr/>
              <a:t>16/04/2024</a:t>
            </a:fld>
            <a:endParaRPr lang="it-IT" altLang="it-IT"/>
          </a:p>
        </p:txBody>
      </p:sp>
    </p:spTree>
    <p:extLst>
      <p:ext uri="{BB962C8B-B14F-4D97-AF65-F5344CB8AC3E}">
        <p14:creationId xmlns:p14="http://schemas.microsoft.com/office/powerpoint/2010/main" val="356287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5"/>
          </p:nvPr>
        </p:nvSpPr>
        <p:spPr/>
        <p:txBody>
          <a:bodyPr/>
          <a:lstStyle>
            <a:lvl1pPr>
              <a:defRPr/>
            </a:lvl1pPr>
          </a:lstStyle>
          <a:p>
            <a:endParaRPr lang="it-IT" altLang="it-IT"/>
          </a:p>
        </p:txBody>
      </p:sp>
      <p:sp>
        <p:nvSpPr>
          <p:cNvPr id="6" name="Slide Number Placeholder 5"/>
          <p:cNvSpPr>
            <a:spLocks noGrp="1"/>
          </p:cNvSpPr>
          <p:nvPr>
            <p:ph type="sldNum" sz="quarter" idx="16"/>
          </p:nvPr>
        </p:nvSpPr>
        <p:spPr/>
        <p:txBody>
          <a:bodyPr/>
          <a:lstStyle>
            <a:lvl1pPr>
              <a:defRPr/>
            </a:lvl1pPr>
          </a:lstStyle>
          <a:p>
            <a:fld id="{807A67F5-B363-4093-8CE2-335E2BF865A7}" type="slidenum">
              <a:rPr lang="it-IT" altLang="it-IT"/>
              <a:pPr/>
              <a:t>‹N›</a:t>
            </a:fld>
            <a:endParaRPr lang="it-IT" altLang="it-IT"/>
          </a:p>
        </p:txBody>
      </p:sp>
      <p:sp>
        <p:nvSpPr>
          <p:cNvPr id="7" name="Date Placeholder 3"/>
          <p:cNvSpPr>
            <a:spLocks noGrp="1"/>
          </p:cNvSpPr>
          <p:nvPr>
            <p:ph type="dt" sz="half" idx="17"/>
          </p:nvPr>
        </p:nvSpPr>
        <p:spPr/>
        <p:txBody>
          <a:bodyPr/>
          <a:lstStyle>
            <a:lvl1pPr>
              <a:defRPr/>
            </a:lvl1pPr>
          </a:lstStyle>
          <a:p>
            <a:fld id="{692BD87A-A73D-47C0-A5A3-A6C94E50F0D3}" type="datetime1">
              <a:rPr lang="it-IT" altLang="it-IT"/>
              <a:pPr/>
              <a:t>16/04/2024</a:t>
            </a:fld>
            <a:endParaRPr lang="it-IT" altLang="it-IT"/>
          </a:p>
        </p:txBody>
      </p:sp>
    </p:spTree>
    <p:extLst>
      <p:ext uri="{BB962C8B-B14F-4D97-AF65-F5344CB8AC3E}">
        <p14:creationId xmlns:p14="http://schemas.microsoft.com/office/powerpoint/2010/main" val="110178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11" name="Content Placeholder 10"/>
          <p:cNvSpPr>
            <a:spLocks noGrp="1"/>
          </p:cNvSpPr>
          <p:nvPr>
            <p:ph sz="quarter" idx="13"/>
          </p:nvPr>
        </p:nvSpPr>
        <p:spPr>
          <a:xfrm>
            <a:off x="1216152" y="1380744"/>
            <a:ext cx="3730752" cy="384048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Footer Placeholder 4"/>
          <p:cNvSpPr>
            <a:spLocks noGrp="1"/>
          </p:cNvSpPr>
          <p:nvPr>
            <p:ph type="ftr" sz="quarter" idx="15"/>
          </p:nvPr>
        </p:nvSpPr>
        <p:spPr/>
        <p:txBody>
          <a:bodyPr/>
          <a:lstStyle>
            <a:lvl1pPr>
              <a:defRPr/>
            </a:lvl1pPr>
          </a:lstStyle>
          <a:p>
            <a:endParaRPr lang="it-IT" altLang="it-IT"/>
          </a:p>
        </p:txBody>
      </p:sp>
      <p:sp>
        <p:nvSpPr>
          <p:cNvPr id="8" name="Slide Number Placeholder 5"/>
          <p:cNvSpPr>
            <a:spLocks noGrp="1"/>
          </p:cNvSpPr>
          <p:nvPr>
            <p:ph type="sldNum" sz="quarter" idx="16"/>
          </p:nvPr>
        </p:nvSpPr>
        <p:spPr/>
        <p:txBody>
          <a:bodyPr/>
          <a:lstStyle>
            <a:lvl1pPr>
              <a:defRPr/>
            </a:lvl1pPr>
          </a:lstStyle>
          <a:p>
            <a:fld id="{D1830812-AAB3-4A57-AB13-C83F97472955}" type="slidenum">
              <a:rPr lang="it-IT" altLang="it-IT"/>
              <a:pPr/>
              <a:t>‹N›</a:t>
            </a:fld>
            <a:endParaRPr lang="it-IT" altLang="it-IT"/>
          </a:p>
        </p:txBody>
      </p:sp>
      <p:sp>
        <p:nvSpPr>
          <p:cNvPr id="9" name="Date Placeholder 3"/>
          <p:cNvSpPr>
            <a:spLocks noGrp="1"/>
          </p:cNvSpPr>
          <p:nvPr>
            <p:ph type="dt" sz="half" idx="17"/>
          </p:nvPr>
        </p:nvSpPr>
        <p:spPr/>
        <p:txBody>
          <a:bodyPr/>
          <a:lstStyle>
            <a:lvl1pPr>
              <a:defRPr/>
            </a:lvl1pPr>
          </a:lstStyle>
          <a:p>
            <a:fld id="{67990C65-071D-419B-953D-2A0542334EC7}" type="datetime1">
              <a:rPr lang="it-IT" altLang="it-IT"/>
              <a:pPr/>
              <a:t>16/04/2024</a:t>
            </a:fld>
            <a:endParaRPr lang="it-IT" altLang="it-IT"/>
          </a:p>
        </p:txBody>
      </p:sp>
    </p:spTree>
    <p:extLst>
      <p:ext uri="{BB962C8B-B14F-4D97-AF65-F5344CB8AC3E}">
        <p14:creationId xmlns:p14="http://schemas.microsoft.com/office/powerpoint/2010/main" val="201124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Footer Placeholder 4"/>
          <p:cNvSpPr>
            <a:spLocks noGrp="1"/>
          </p:cNvSpPr>
          <p:nvPr>
            <p:ph type="ftr" sz="quarter" idx="10"/>
          </p:nvPr>
        </p:nvSpPr>
        <p:spPr/>
        <p:txBody>
          <a:bodyPr/>
          <a:lstStyle>
            <a:lvl1pPr>
              <a:defRPr/>
            </a:lvl1pPr>
          </a:lstStyle>
          <a:p>
            <a:endParaRPr lang="it-IT" altLang="it-IT"/>
          </a:p>
        </p:txBody>
      </p:sp>
      <p:sp>
        <p:nvSpPr>
          <p:cNvPr id="4" name="Slide Number Placeholder 5"/>
          <p:cNvSpPr>
            <a:spLocks noGrp="1"/>
          </p:cNvSpPr>
          <p:nvPr>
            <p:ph type="sldNum" sz="quarter" idx="11"/>
          </p:nvPr>
        </p:nvSpPr>
        <p:spPr/>
        <p:txBody>
          <a:bodyPr/>
          <a:lstStyle>
            <a:lvl1pPr>
              <a:defRPr/>
            </a:lvl1pPr>
          </a:lstStyle>
          <a:p>
            <a:fld id="{9A519C33-41EF-4B4F-BB25-31C2BC27DC94}" type="slidenum">
              <a:rPr lang="it-IT" altLang="it-IT"/>
              <a:pPr/>
              <a:t>‹N›</a:t>
            </a:fld>
            <a:endParaRPr lang="it-IT" altLang="it-IT"/>
          </a:p>
        </p:txBody>
      </p:sp>
      <p:sp>
        <p:nvSpPr>
          <p:cNvPr id="5" name="Date Placeholder 3"/>
          <p:cNvSpPr>
            <a:spLocks noGrp="1"/>
          </p:cNvSpPr>
          <p:nvPr>
            <p:ph type="dt" sz="half" idx="12"/>
          </p:nvPr>
        </p:nvSpPr>
        <p:spPr/>
        <p:txBody>
          <a:bodyPr/>
          <a:lstStyle>
            <a:lvl1pPr>
              <a:defRPr/>
            </a:lvl1pPr>
          </a:lstStyle>
          <a:p>
            <a:fld id="{3F67DFC7-CF1F-4EF8-8199-6F276A4E9DAE}" type="datetime1">
              <a:rPr lang="it-IT" altLang="it-IT"/>
              <a:pPr/>
              <a:t>16/04/2024</a:t>
            </a:fld>
            <a:endParaRPr lang="it-IT" altLang="it-IT"/>
          </a:p>
        </p:txBody>
      </p:sp>
    </p:spTree>
    <p:extLst>
      <p:ext uri="{BB962C8B-B14F-4D97-AF65-F5344CB8AC3E}">
        <p14:creationId xmlns:p14="http://schemas.microsoft.com/office/powerpoint/2010/main" val="2968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endParaRPr lang="it-IT" altLang="it-IT"/>
          </a:p>
        </p:txBody>
      </p:sp>
      <p:sp>
        <p:nvSpPr>
          <p:cNvPr id="3" name="Slide Number Placeholder 5"/>
          <p:cNvSpPr>
            <a:spLocks noGrp="1"/>
          </p:cNvSpPr>
          <p:nvPr>
            <p:ph type="sldNum" sz="quarter" idx="11"/>
          </p:nvPr>
        </p:nvSpPr>
        <p:spPr/>
        <p:txBody>
          <a:bodyPr/>
          <a:lstStyle>
            <a:lvl1pPr>
              <a:defRPr/>
            </a:lvl1pPr>
          </a:lstStyle>
          <a:p>
            <a:fld id="{738B2DFC-6DC1-4274-AC7D-5E3E3FB28F69}" type="slidenum">
              <a:rPr lang="it-IT" altLang="it-IT"/>
              <a:pPr/>
              <a:t>‹N›</a:t>
            </a:fld>
            <a:endParaRPr lang="it-IT" altLang="it-IT"/>
          </a:p>
        </p:txBody>
      </p:sp>
      <p:sp>
        <p:nvSpPr>
          <p:cNvPr id="4" name="Date Placeholder 3"/>
          <p:cNvSpPr>
            <a:spLocks noGrp="1"/>
          </p:cNvSpPr>
          <p:nvPr>
            <p:ph type="dt" sz="half" idx="12"/>
          </p:nvPr>
        </p:nvSpPr>
        <p:spPr/>
        <p:txBody>
          <a:bodyPr/>
          <a:lstStyle>
            <a:lvl1pPr>
              <a:defRPr/>
            </a:lvl1pPr>
          </a:lstStyle>
          <a:p>
            <a:fld id="{57462061-612B-46BF-9E18-52E7740F80CA}" type="datetime1">
              <a:rPr lang="it-IT" altLang="it-IT"/>
              <a:pPr/>
              <a:t>16/04/2024</a:t>
            </a:fld>
            <a:endParaRPr lang="it-IT" altLang="it-IT"/>
          </a:p>
        </p:txBody>
      </p:sp>
    </p:spTree>
    <p:extLst>
      <p:ext uri="{BB962C8B-B14F-4D97-AF65-F5344CB8AC3E}">
        <p14:creationId xmlns:p14="http://schemas.microsoft.com/office/powerpoint/2010/main" val="405742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it-IT"/>
              <a:t>Fare clic per modificare lo stile del titolo</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14" name="Content Placeholder 13"/>
          <p:cNvSpPr>
            <a:spLocks noGrp="1"/>
          </p:cNvSpPr>
          <p:nvPr>
            <p:ph sz="quarter" idx="13"/>
          </p:nvPr>
        </p:nvSpPr>
        <p:spPr>
          <a:xfrm>
            <a:off x="914400" y="381000"/>
            <a:ext cx="4800600" cy="59436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Footer Placeholder 4"/>
          <p:cNvSpPr>
            <a:spLocks noGrp="1"/>
          </p:cNvSpPr>
          <p:nvPr>
            <p:ph type="ftr" sz="quarter" idx="14"/>
          </p:nvPr>
        </p:nvSpPr>
        <p:spPr/>
        <p:txBody>
          <a:bodyPr/>
          <a:lstStyle>
            <a:lvl1pPr>
              <a:defRPr/>
            </a:lvl1pPr>
          </a:lstStyle>
          <a:p>
            <a:endParaRPr lang="it-IT" altLang="it-IT"/>
          </a:p>
        </p:txBody>
      </p:sp>
      <p:sp>
        <p:nvSpPr>
          <p:cNvPr id="6" name="Slide Number Placeholder 5"/>
          <p:cNvSpPr>
            <a:spLocks noGrp="1"/>
          </p:cNvSpPr>
          <p:nvPr>
            <p:ph type="sldNum" sz="quarter" idx="15"/>
          </p:nvPr>
        </p:nvSpPr>
        <p:spPr/>
        <p:txBody>
          <a:bodyPr/>
          <a:lstStyle>
            <a:lvl1pPr>
              <a:defRPr/>
            </a:lvl1pPr>
          </a:lstStyle>
          <a:p>
            <a:fld id="{939216C6-C588-41DE-9CA7-8B2A3FB2F83F}" type="slidenum">
              <a:rPr lang="it-IT" altLang="it-IT"/>
              <a:pPr/>
              <a:t>‹N›</a:t>
            </a:fld>
            <a:endParaRPr lang="it-IT" altLang="it-IT"/>
          </a:p>
        </p:txBody>
      </p:sp>
      <p:sp>
        <p:nvSpPr>
          <p:cNvPr id="7" name="Date Placeholder 3"/>
          <p:cNvSpPr>
            <a:spLocks noGrp="1"/>
          </p:cNvSpPr>
          <p:nvPr>
            <p:ph type="dt" sz="half" idx="16"/>
          </p:nvPr>
        </p:nvSpPr>
        <p:spPr/>
        <p:txBody>
          <a:bodyPr/>
          <a:lstStyle>
            <a:lvl1pPr>
              <a:defRPr/>
            </a:lvl1pPr>
          </a:lstStyle>
          <a:p>
            <a:fld id="{B3A046EF-FEAC-4ED6-8D3D-844C5F1BC810}" type="datetime1">
              <a:rPr lang="it-IT" altLang="it-IT"/>
              <a:pPr/>
              <a:t>16/04/2024</a:t>
            </a:fld>
            <a:endParaRPr lang="it-IT" altLang="it-IT"/>
          </a:p>
        </p:txBody>
      </p:sp>
    </p:spTree>
    <p:extLst>
      <p:ext uri="{BB962C8B-B14F-4D97-AF65-F5344CB8AC3E}">
        <p14:creationId xmlns:p14="http://schemas.microsoft.com/office/powerpoint/2010/main" val="161247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it-IT"/>
              <a:t>Fare clic per modificare lo stile del titolo</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Footer Placeholder 4"/>
          <p:cNvSpPr>
            <a:spLocks noGrp="1"/>
          </p:cNvSpPr>
          <p:nvPr>
            <p:ph type="ftr" sz="quarter" idx="10"/>
          </p:nvPr>
        </p:nvSpPr>
        <p:spPr/>
        <p:txBody>
          <a:bodyPr/>
          <a:lstStyle>
            <a:lvl1pPr>
              <a:defRPr/>
            </a:lvl1pPr>
          </a:lstStyle>
          <a:p>
            <a:endParaRPr lang="it-IT" altLang="it-IT"/>
          </a:p>
        </p:txBody>
      </p:sp>
      <p:sp>
        <p:nvSpPr>
          <p:cNvPr id="6" name="Slide Number Placeholder 5"/>
          <p:cNvSpPr>
            <a:spLocks noGrp="1"/>
          </p:cNvSpPr>
          <p:nvPr>
            <p:ph type="sldNum" sz="quarter" idx="11"/>
          </p:nvPr>
        </p:nvSpPr>
        <p:spPr/>
        <p:txBody>
          <a:bodyPr/>
          <a:lstStyle>
            <a:lvl1pPr>
              <a:defRPr/>
            </a:lvl1pPr>
          </a:lstStyle>
          <a:p>
            <a:fld id="{B8851806-2416-48E2-ADBD-4A5549329CE4}" type="slidenum">
              <a:rPr lang="it-IT" altLang="it-IT"/>
              <a:pPr/>
              <a:t>‹N›</a:t>
            </a:fld>
            <a:endParaRPr lang="it-IT" altLang="it-IT"/>
          </a:p>
        </p:txBody>
      </p:sp>
      <p:sp>
        <p:nvSpPr>
          <p:cNvPr id="7" name="Date Placeholder 3"/>
          <p:cNvSpPr>
            <a:spLocks noGrp="1"/>
          </p:cNvSpPr>
          <p:nvPr>
            <p:ph type="dt" sz="half" idx="12"/>
          </p:nvPr>
        </p:nvSpPr>
        <p:spPr/>
        <p:txBody>
          <a:bodyPr/>
          <a:lstStyle>
            <a:lvl1pPr>
              <a:defRPr/>
            </a:lvl1pPr>
          </a:lstStyle>
          <a:p>
            <a:fld id="{CA0A25EC-3142-4229-838B-933B60A6095F}" type="datetime1">
              <a:rPr lang="it-IT" altLang="it-IT"/>
              <a:pPr/>
              <a:t>16/04/2024</a:t>
            </a:fld>
            <a:endParaRPr lang="it-IT" altLang="it-IT"/>
          </a:p>
        </p:txBody>
      </p:sp>
    </p:spTree>
    <p:extLst>
      <p:ext uri="{BB962C8B-B14F-4D97-AF65-F5344CB8AC3E}">
        <p14:creationId xmlns:p14="http://schemas.microsoft.com/office/powerpoint/2010/main" val="34652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it-IT">
              <a:solidFill>
                <a:srgbClr val="FFFFFF"/>
              </a:solidFill>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it-IT">
              <a:solidFill>
                <a:srgbClr val="FFFFFF"/>
              </a:solidFill>
            </a:endParaRPr>
          </a:p>
        </p:txBody>
      </p:sp>
      <p:sp>
        <p:nvSpPr>
          <p:cNvPr id="2" name="Title Placeholder 1"/>
          <p:cNvSpPr>
            <a:spLocks noGrp="1"/>
          </p:cNvSpPr>
          <p:nvPr>
            <p:ph type="title"/>
          </p:nvPr>
        </p:nvSpPr>
        <p:spPr>
          <a:xfrm>
            <a:off x="1219200" y="5257800"/>
            <a:ext cx="7239000" cy="1143000"/>
          </a:xfrm>
          <a:prstGeom prst="rect">
            <a:avLst/>
          </a:prstGeom>
        </p:spPr>
        <p:txBody>
          <a:bodyPr vert="horz" wrap="square" lIns="91440" tIns="45720" rIns="91440" bIns="45720" numCol="1" anchor="b" anchorCtr="0" compatLnSpc="1">
            <a:prstTxWarp prst="textNoShape">
              <a:avLst/>
            </a:prstTxWarp>
            <a:noAutofit/>
          </a:bodyPr>
          <a:lstStyle/>
          <a:p>
            <a:pPr lvl="0"/>
            <a:endParaRPr lang="en-US" altLang="it-IT"/>
          </a:p>
        </p:txBody>
      </p:sp>
      <p:sp>
        <p:nvSpPr>
          <p:cNvPr id="1033" name="Text Placeholder 2"/>
          <p:cNvSpPr>
            <a:spLocks noGrp="1"/>
          </p:cNvSpPr>
          <p:nvPr>
            <p:ph type="body" idx="1"/>
          </p:nvPr>
        </p:nvSpPr>
        <p:spPr bwMode="auto">
          <a:xfrm>
            <a:off x="1219200" y="838200"/>
            <a:ext cx="7467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5" name="Footer Placeholder 4"/>
          <p:cNvSpPr>
            <a:spLocks noGrp="1"/>
          </p:cNvSpPr>
          <p:nvPr>
            <p:ph type="ftr" sz="quarter" idx="3"/>
          </p:nvPr>
        </p:nvSpPr>
        <p:spPr>
          <a:xfrm>
            <a:off x="1258888" y="6553200"/>
            <a:ext cx="7162800" cy="22860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D9CAD"/>
                </a:solidFill>
              </a:defRPr>
            </a:lvl1pPr>
          </a:lstStyle>
          <a:p>
            <a:endParaRPr lang="it-IT" altLang="it-IT"/>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79D99"/>
                </a:solidFill>
              </a:defRPr>
            </a:lvl1pPr>
          </a:lstStyle>
          <a:p>
            <a:fld id="{74A33A6A-354A-44F2-A39E-2BEBBE088E4B}" type="slidenum">
              <a:rPr lang="it-IT" altLang="it-IT"/>
              <a:pPr/>
              <a:t>‹N›</a:t>
            </a:fld>
            <a:endParaRPr lang="it-IT" altLang="it-IT"/>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61AC5651-7044-410E-92BB-A6B38519EDFF}" type="datetime1">
              <a:rPr lang="it-IT" altLang="it-IT"/>
              <a:pPr/>
              <a:t>16/04/2024</a:t>
            </a:fld>
            <a:endParaRPr lang="it-IT" altLang="it-IT"/>
          </a:p>
        </p:txBody>
      </p:sp>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advClick="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vl2pPr algn="l" rtl="0" eaLnBrk="0" fontAlgn="base" hangingPunct="0">
        <a:spcBef>
          <a:spcPct val="0"/>
        </a:spcBef>
        <a:spcAft>
          <a:spcPct val="0"/>
        </a:spcAft>
        <a:defRPr sz="7200" b="1">
          <a:solidFill>
            <a:schemeClr val="bg1"/>
          </a:solidFill>
          <a:latin typeface="Calibri" pitchFamily="34" charset="0"/>
        </a:defRPr>
      </a:lvl2pPr>
      <a:lvl3pPr algn="l" rtl="0" eaLnBrk="0" fontAlgn="base" hangingPunct="0">
        <a:spcBef>
          <a:spcPct val="0"/>
        </a:spcBef>
        <a:spcAft>
          <a:spcPct val="0"/>
        </a:spcAft>
        <a:defRPr sz="7200" b="1">
          <a:solidFill>
            <a:schemeClr val="bg1"/>
          </a:solidFill>
          <a:latin typeface="Calibri" pitchFamily="34" charset="0"/>
        </a:defRPr>
      </a:lvl3pPr>
      <a:lvl4pPr algn="l" rtl="0" eaLnBrk="0" fontAlgn="base" hangingPunct="0">
        <a:spcBef>
          <a:spcPct val="0"/>
        </a:spcBef>
        <a:spcAft>
          <a:spcPct val="0"/>
        </a:spcAft>
        <a:defRPr sz="7200" b="1">
          <a:solidFill>
            <a:schemeClr val="bg1"/>
          </a:solidFill>
          <a:latin typeface="Calibri" pitchFamily="34" charset="0"/>
        </a:defRPr>
      </a:lvl4pPr>
      <a:lvl5pPr algn="l" rtl="0" eaLnBrk="0" fontAlgn="base" hangingPunct="0">
        <a:spcBef>
          <a:spcPct val="0"/>
        </a:spcBef>
        <a:spcAft>
          <a:spcPct val="0"/>
        </a:spcAft>
        <a:defRPr sz="7200" b="1">
          <a:solidFill>
            <a:schemeClr val="bg1"/>
          </a:solidFill>
          <a:latin typeface="Calibri" pitchFamily="34" charset="0"/>
        </a:defRPr>
      </a:lvl5pPr>
      <a:lvl6pPr marL="457200" algn="l" rtl="0" fontAlgn="base">
        <a:spcBef>
          <a:spcPct val="0"/>
        </a:spcBef>
        <a:spcAft>
          <a:spcPct val="0"/>
        </a:spcAft>
        <a:defRPr sz="7200" b="1">
          <a:solidFill>
            <a:schemeClr val="bg1"/>
          </a:solidFill>
          <a:latin typeface="Calibri" pitchFamily="34" charset="0"/>
        </a:defRPr>
      </a:lvl6pPr>
      <a:lvl7pPr marL="914400" algn="l" rtl="0" fontAlgn="base">
        <a:spcBef>
          <a:spcPct val="0"/>
        </a:spcBef>
        <a:spcAft>
          <a:spcPct val="0"/>
        </a:spcAft>
        <a:defRPr sz="7200" b="1">
          <a:solidFill>
            <a:schemeClr val="bg1"/>
          </a:solidFill>
          <a:latin typeface="Calibri" pitchFamily="34" charset="0"/>
        </a:defRPr>
      </a:lvl7pPr>
      <a:lvl8pPr marL="1371600" algn="l" rtl="0" fontAlgn="base">
        <a:spcBef>
          <a:spcPct val="0"/>
        </a:spcBef>
        <a:spcAft>
          <a:spcPct val="0"/>
        </a:spcAft>
        <a:defRPr sz="7200" b="1">
          <a:solidFill>
            <a:schemeClr val="bg1"/>
          </a:solidFill>
          <a:latin typeface="Calibri" pitchFamily="34" charset="0"/>
        </a:defRPr>
      </a:lvl8pPr>
      <a:lvl9pPr marL="1828800" algn="l" rtl="0" fontAlgn="base">
        <a:spcBef>
          <a:spcPct val="0"/>
        </a:spcBef>
        <a:spcAft>
          <a:spcPct val="0"/>
        </a:spcAft>
        <a:defRPr sz="72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Calibri"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22.png"/><Relationship Id="rId4" Type="http://schemas.openxmlformats.org/officeDocument/2006/relationships/diagramQuickStyle" Target="../diagrams/quickStyle9.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10.xml"/><Relationship Id="rId7" Type="http://schemas.openxmlformats.org/officeDocument/2006/relationships/image" Target="../media/image23.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10" Type="http://schemas.openxmlformats.org/officeDocument/2006/relationships/image" Target="../media/image26.png"/><Relationship Id="rId4" Type="http://schemas.openxmlformats.org/officeDocument/2006/relationships/diagramQuickStyle" Target="../diagrams/quickStyle10.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diagramLayout" Target="../diagrams/layout11.xml"/><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diagramData" Target="../diagrams/data11.xml"/><Relationship Id="rId16" Type="http://schemas.openxmlformats.org/officeDocument/2006/relationships/image" Target="../media/image36.png"/><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image" Target="../media/image31.png"/><Relationship Id="rId5" Type="http://schemas.openxmlformats.org/officeDocument/2006/relationships/diagramColors" Target="../diagrams/colors11.xml"/><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diagramQuickStyle" Target="../diagrams/quickStyle11.xml"/><Relationship Id="rId9" Type="http://schemas.openxmlformats.org/officeDocument/2006/relationships/image" Target="../media/image29.png"/><Relationship Id="rId1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Layout" Target="../diagrams/layout12.xml"/><Relationship Id="rId7" Type="http://schemas.openxmlformats.org/officeDocument/2006/relationships/image" Target="../media/image3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image" Target="../media/image42.png"/><Relationship Id="rId4" Type="http://schemas.openxmlformats.org/officeDocument/2006/relationships/diagramQuickStyle" Target="../diagrams/quickStyle12.xml"/><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8.xml"/><Relationship Id="rId7" Type="http://schemas.openxmlformats.org/officeDocument/2006/relationships/image" Target="../media/image16.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DDD92C-0C49-4C35-AA7C-DF48B3B32622}" type="slidenum">
              <a:rPr lang="it-IT" altLang="it-IT"/>
              <a:pPr/>
              <a:t>1</a:t>
            </a:fld>
            <a:endParaRPr lang="it-IT" altLang="it-IT"/>
          </a:p>
        </p:txBody>
      </p:sp>
      <p:sp>
        <p:nvSpPr>
          <p:cNvPr id="3075" name="CasellaDiTesto 5"/>
          <p:cNvSpPr txBox="1">
            <a:spLocks noChangeArrowheads="1"/>
          </p:cNvSpPr>
          <p:nvPr/>
        </p:nvSpPr>
        <p:spPr bwMode="auto">
          <a:xfrm>
            <a:off x="827088" y="6491288"/>
            <a:ext cx="811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7088" eaLnBrk="0" hangingPunct="0">
              <a:tabLst>
                <a:tab pos="51119088" algn="r"/>
              </a:tabLst>
              <a:defRPr>
                <a:solidFill>
                  <a:schemeClr val="tx1"/>
                </a:solidFill>
                <a:latin typeface="Calibri" pitchFamily="34" charset="0"/>
                <a:cs typeface="Arial" charset="0"/>
              </a:defRPr>
            </a:lvl1pPr>
            <a:lvl2pPr marL="742950" indent="-285750" defTabSz="827088" eaLnBrk="0" hangingPunct="0">
              <a:tabLst>
                <a:tab pos="51119088" algn="r"/>
              </a:tabLst>
              <a:defRPr>
                <a:solidFill>
                  <a:schemeClr val="tx1"/>
                </a:solidFill>
                <a:latin typeface="Calibri" pitchFamily="34" charset="0"/>
                <a:cs typeface="Arial" charset="0"/>
              </a:defRPr>
            </a:lvl2pPr>
            <a:lvl3pPr marL="1143000" indent="-228600" defTabSz="827088" eaLnBrk="0" hangingPunct="0">
              <a:tabLst>
                <a:tab pos="51119088" algn="r"/>
              </a:tabLst>
              <a:defRPr>
                <a:solidFill>
                  <a:schemeClr val="tx1"/>
                </a:solidFill>
                <a:latin typeface="Calibri" pitchFamily="34" charset="0"/>
                <a:cs typeface="Arial" charset="0"/>
              </a:defRPr>
            </a:lvl3pPr>
            <a:lvl4pPr marL="1600200" indent="-228600" defTabSz="827088" eaLnBrk="0" hangingPunct="0">
              <a:tabLst>
                <a:tab pos="51119088" algn="r"/>
              </a:tabLst>
              <a:defRPr>
                <a:solidFill>
                  <a:schemeClr val="tx1"/>
                </a:solidFill>
                <a:latin typeface="Calibri" pitchFamily="34" charset="0"/>
                <a:cs typeface="Arial" charset="0"/>
              </a:defRPr>
            </a:lvl4pPr>
            <a:lvl5pPr marL="2057400" indent="-228600" defTabSz="827088" eaLnBrk="0" hangingPunct="0">
              <a:tabLst>
                <a:tab pos="51119088" algn="r"/>
              </a:tabLst>
              <a:defRPr>
                <a:solidFill>
                  <a:schemeClr val="tx1"/>
                </a:solidFill>
                <a:latin typeface="Calibri" pitchFamily="34" charset="0"/>
                <a:cs typeface="Arial" charset="0"/>
              </a:defRPr>
            </a:lvl5pPr>
            <a:lvl6pPr marL="25146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6pPr>
            <a:lvl7pPr marL="29718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7pPr>
            <a:lvl8pPr marL="34290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8pPr>
            <a:lvl9pPr marL="38862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9pPr>
          </a:lstStyle>
          <a:p>
            <a:pPr eaLnBrk="1" hangingPunct="1"/>
            <a:r>
              <a:rPr lang="it-IT" altLang="it-IT" dirty="0"/>
              <a:t>Docente: Dott. Daniele Gobbo	 Modulo 1</a:t>
            </a:r>
          </a:p>
        </p:txBody>
      </p:sp>
      <p:cxnSp>
        <p:nvCxnSpPr>
          <p:cNvPr id="8" name="Connettore 1 7"/>
          <p:cNvCxnSpPr/>
          <p:nvPr/>
        </p:nvCxnSpPr>
        <p:spPr>
          <a:xfrm>
            <a:off x="896938" y="6410325"/>
            <a:ext cx="8110537" cy="0"/>
          </a:xfrm>
          <a:prstGeom prst="line">
            <a:avLst/>
          </a:prstGeom>
        </p:spPr>
        <p:style>
          <a:lnRef idx="1">
            <a:schemeClr val="accent1"/>
          </a:lnRef>
          <a:fillRef idx="0">
            <a:schemeClr val="accent1"/>
          </a:fillRef>
          <a:effectRef idx="0">
            <a:schemeClr val="accent1"/>
          </a:effectRef>
          <a:fontRef idx="minor">
            <a:schemeClr val="tx1"/>
          </a:fontRef>
        </p:style>
      </p:cxnSp>
      <p:sp>
        <p:nvSpPr>
          <p:cNvPr id="3077" name="CasellaDiTesto 8"/>
          <p:cNvSpPr txBox="1">
            <a:spLocks noChangeArrowheads="1"/>
          </p:cNvSpPr>
          <p:nvPr/>
        </p:nvSpPr>
        <p:spPr bwMode="auto">
          <a:xfrm>
            <a:off x="869555" y="5546725"/>
            <a:ext cx="83169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it-IT" altLang="it-IT" sz="4400" dirty="0"/>
              <a:t>Docker Compose</a:t>
            </a:r>
          </a:p>
        </p:txBody>
      </p:sp>
      <p:pic>
        <p:nvPicPr>
          <p:cNvPr id="3088" name="Picture 16" descr="virtualizzazione-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04813"/>
            <a:ext cx="4897437" cy="5040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1125152534"/>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D2A7AD3A-405B-1F71-CCE1-A5F276F6BA75}"/>
              </a:ext>
            </a:extLst>
          </p:cNvPr>
          <p:cNvPicPr>
            <a:picLocks noChangeAspect="1"/>
          </p:cNvPicPr>
          <p:nvPr/>
        </p:nvPicPr>
        <p:blipFill>
          <a:blip r:embed="rId7"/>
          <a:stretch>
            <a:fillRect/>
          </a:stretch>
        </p:blipFill>
        <p:spPr>
          <a:xfrm>
            <a:off x="467544" y="1052736"/>
            <a:ext cx="8489824" cy="4369107"/>
          </a:xfrm>
          <a:prstGeom prst="rect">
            <a:avLst/>
          </a:prstGeom>
        </p:spPr>
      </p:pic>
      <p:sp>
        <p:nvSpPr>
          <p:cNvPr id="12" name="Ovale 11">
            <a:extLst>
              <a:ext uri="{FF2B5EF4-FFF2-40B4-BE49-F238E27FC236}">
                <a16:creationId xmlns:a16="http://schemas.microsoft.com/office/drawing/2014/main" id="{C2F78CCD-1868-9F2E-76A5-30675B7D3221}"/>
              </a:ext>
            </a:extLst>
          </p:cNvPr>
          <p:cNvSpPr/>
          <p:nvPr/>
        </p:nvSpPr>
        <p:spPr>
          <a:xfrm>
            <a:off x="4427984" y="3237289"/>
            <a:ext cx="1656184"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8536E323-5758-79CD-2EE5-EB99D2389B84}"/>
              </a:ext>
            </a:extLst>
          </p:cNvPr>
          <p:cNvPicPr>
            <a:picLocks noChangeAspect="1"/>
          </p:cNvPicPr>
          <p:nvPr/>
        </p:nvPicPr>
        <p:blipFill>
          <a:blip r:embed="rId8"/>
          <a:stretch>
            <a:fillRect/>
          </a:stretch>
        </p:blipFill>
        <p:spPr>
          <a:xfrm>
            <a:off x="2195736" y="3646043"/>
            <a:ext cx="6761632" cy="996951"/>
          </a:xfrm>
          <a:prstGeom prst="rect">
            <a:avLst/>
          </a:prstGeom>
        </p:spPr>
      </p:pic>
      <p:pic>
        <p:nvPicPr>
          <p:cNvPr id="16" name="Immagine 15">
            <a:extLst>
              <a:ext uri="{FF2B5EF4-FFF2-40B4-BE49-F238E27FC236}">
                <a16:creationId xmlns:a16="http://schemas.microsoft.com/office/drawing/2014/main" id="{EBA26E81-233D-65FF-833F-FDBE346B2AB6}"/>
              </a:ext>
            </a:extLst>
          </p:cNvPr>
          <p:cNvPicPr>
            <a:picLocks noChangeAspect="1"/>
          </p:cNvPicPr>
          <p:nvPr/>
        </p:nvPicPr>
        <p:blipFill>
          <a:blip r:embed="rId9"/>
          <a:stretch>
            <a:fillRect/>
          </a:stretch>
        </p:blipFill>
        <p:spPr>
          <a:xfrm>
            <a:off x="467544" y="1031776"/>
            <a:ext cx="8489824" cy="4362385"/>
          </a:xfrm>
          <a:prstGeom prst="rect">
            <a:avLst/>
          </a:prstGeom>
        </p:spPr>
      </p:pic>
      <p:sp>
        <p:nvSpPr>
          <p:cNvPr id="17" name="Ovale 16">
            <a:extLst>
              <a:ext uri="{FF2B5EF4-FFF2-40B4-BE49-F238E27FC236}">
                <a16:creationId xmlns:a16="http://schemas.microsoft.com/office/drawing/2014/main" id="{7F884800-7EB3-86EC-9315-59AB329DBA6C}"/>
              </a:ext>
            </a:extLst>
          </p:cNvPr>
          <p:cNvSpPr/>
          <p:nvPr/>
        </p:nvSpPr>
        <p:spPr>
          <a:xfrm>
            <a:off x="2195736" y="2402229"/>
            <a:ext cx="2520280" cy="17468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22F2A970-6AA5-0EB5-7C97-6D910148C935}"/>
              </a:ext>
            </a:extLst>
          </p:cNvPr>
          <p:cNvSpPr/>
          <p:nvPr/>
        </p:nvSpPr>
        <p:spPr>
          <a:xfrm>
            <a:off x="4427984" y="4642993"/>
            <a:ext cx="1512168" cy="5336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Immagine 19">
            <a:extLst>
              <a:ext uri="{FF2B5EF4-FFF2-40B4-BE49-F238E27FC236}">
                <a16:creationId xmlns:a16="http://schemas.microsoft.com/office/drawing/2014/main" id="{617F5D11-3D63-DAF8-79B6-98E9B89F799F}"/>
              </a:ext>
            </a:extLst>
          </p:cNvPr>
          <p:cNvPicPr>
            <a:picLocks noChangeAspect="1"/>
          </p:cNvPicPr>
          <p:nvPr/>
        </p:nvPicPr>
        <p:blipFill>
          <a:blip r:embed="rId10"/>
          <a:stretch>
            <a:fillRect/>
          </a:stretch>
        </p:blipFill>
        <p:spPr>
          <a:xfrm>
            <a:off x="2205296" y="5014264"/>
            <a:ext cx="6752072" cy="1187989"/>
          </a:xfrm>
          <a:prstGeom prst="rect">
            <a:avLst/>
          </a:prstGeom>
        </p:spPr>
      </p:pic>
    </p:spTree>
    <p:extLst>
      <p:ext uri="{BB962C8B-B14F-4D97-AF65-F5344CB8AC3E}">
        <p14:creationId xmlns:p14="http://schemas.microsoft.com/office/powerpoint/2010/main" val="184963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30A9A06C-7A0E-F33E-04DD-3AA219E9D1EC}"/>
              </a:ext>
            </a:extLst>
          </p:cNvPr>
          <p:cNvPicPr>
            <a:picLocks noChangeAspect="1"/>
          </p:cNvPicPr>
          <p:nvPr/>
        </p:nvPicPr>
        <p:blipFill>
          <a:blip r:embed="rId7"/>
          <a:stretch>
            <a:fillRect/>
          </a:stretch>
        </p:blipFill>
        <p:spPr>
          <a:xfrm>
            <a:off x="539552" y="980728"/>
            <a:ext cx="8208912" cy="3754865"/>
          </a:xfrm>
          <a:prstGeom prst="rect">
            <a:avLst/>
          </a:prstGeom>
        </p:spPr>
      </p:pic>
      <p:grpSp>
        <p:nvGrpSpPr>
          <p:cNvPr id="21" name="Gruppo 20">
            <a:extLst>
              <a:ext uri="{FF2B5EF4-FFF2-40B4-BE49-F238E27FC236}">
                <a16:creationId xmlns:a16="http://schemas.microsoft.com/office/drawing/2014/main" id="{F9F4228C-F97B-7912-878B-9E3D1CE2EA46}"/>
              </a:ext>
            </a:extLst>
          </p:cNvPr>
          <p:cNvGrpSpPr/>
          <p:nvPr/>
        </p:nvGrpSpPr>
        <p:grpSpPr>
          <a:xfrm>
            <a:off x="539552" y="5221895"/>
            <a:ext cx="8426552" cy="799393"/>
            <a:chOff x="539552" y="5221895"/>
            <a:chExt cx="8426552" cy="799393"/>
          </a:xfrm>
        </p:grpSpPr>
        <p:pic>
          <p:nvPicPr>
            <p:cNvPr id="13" name="Immagine 12">
              <a:extLst>
                <a:ext uri="{FF2B5EF4-FFF2-40B4-BE49-F238E27FC236}">
                  <a16:creationId xmlns:a16="http://schemas.microsoft.com/office/drawing/2014/main" id="{34107784-BD2C-45CE-44A8-01EA1D4760AB}"/>
                </a:ext>
              </a:extLst>
            </p:cNvPr>
            <p:cNvPicPr>
              <a:picLocks noChangeAspect="1"/>
            </p:cNvPicPr>
            <p:nvPr/>
          </p:nvPicPr>
          <p:blipFill>
            <a:blip r:embed="rId8"/>
            <a:stretch>
              <a:fillRect/>
            </a:stretch>
          </p:blipFill>
          <p:spPr>
            <a:xfrm>
              <a:off x="539552" y="5221895"/>
              <a:ext cx="8426552" cy="799393"/>
            </a:xfrm>
            <a:prstGeom prst="rect">
              <a:avLst/>
            </a:prstGeom>
          </p:spPr>
        </p:pic>
        <p:pic>
          <p:nvPicPr>
            <p:cNvPr id="6" name="Immagine 5">
              <a:extLst>
                <a:ext uri="{FF2B5EF4-FFF2-40B4-BE49-F238E27FC236}">
                  <a16:creationId xmlns:a16="http://schemas.microsoft.com/office/drawing/2014/main" id="{D57B3B3B-DA61-8D6A-A18C-F15D3B047E55}"/>
                </a:ext>
              </a:extLst>
            </p:cNvPr>
            <p:cNvPicPr>
              <a:picLocks noChangeAspect="1"/>
            </p:cNvPicPr>
            <p:nvPr/>
          </p:nvPicPr>
          <p:blipFill>
            <a:blip r:embed="rId9"/>
            <a:stretch>
              <a:fillRect/>
            </a:stretch>
          </p:blipFill>
          <p:spPr>
            <a:xfrm>
              <a:off x="539552" y="5343826"/>
              <a:ext cx="7102455" cy="533446"/>
            </a:xfrm>
            <a:prstGeom prst="rect">
              <a:avLst/>
            </a:prstGeom>
          </p:spPr>
        </p:pic>
        <p:pic>
          <p:nvPicPr>
            <p:cNvPr id="10" name="Immagine 9">
              <a:extLst>
                <a:ext uri="{FF2B5EF4-FFF2-40B4-BE49-F238E27FC236}">
                  <a16:creationId xmlns:a16="http://schemas.microsoft.com/office/drawing/2014/main" id="{011CFA52-4F8D-2D85-07F7-DAEDB1768BEB}"/>
                </a:ext>
              </a:extLst>
            </p:cNvPr>
            <p:cNvPicPr>
              <a:picLocks noChangeAspect="1"/>
            </p:cNvPicPr>
            <p:nvPr/>
          </p:nvPicPr>
          <p:blipFill>
            <a:blip r:embed="rId10"/>
            <a:stretch>
              <a:fillRect/>
            </a:stretch>
          </p:blipFill>
          <p:spPr>
            <a:xfrm>
              <a:off x="7617247" y="5364146"/>
              <a:ext cx="1348857" cy="396274"/>
            </a:xfrm>
            <a:prstGeom prst="rect">
              <a:avLst/>
            </a:prstGeom>
          </p:spPr>
        </p:pic>
      </p:grpSp>
      <p:sp>
        <p:nvSpPr>
          <p:cNvPr id="22" name="Ovale 21">
            <a:extLst>
              <a:ext uri="{FF2B5EF4-FFF2-40B4-BE49-F238E27FC236}">
                <a16:creationId xmlns:a16="http://schemas.microsoft.com/office/drawing/2014/main" id="{2DC19875-8FF7-80B7-2306-BB02F743224C}"/>
              </a:ext>
            </a:extLst>
          </p:cNvPr>
          <p:cNvSpPr/>
          <p:nvPr/>
        </p:nvSpPr>
        <p:spPr>
          <a:xfrm>
            <a:off x="395536" y="5445223"/>
            <a:ext cx="273706" cy="2160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1C8A661F-55A8-A0C7-C061-9D683BCC9B32}"/>
              </a:ext>
            </a:extLst>
          </p:cNvPr>
          <p:cNvSpPr/>
          <p:nvPr/>
        </p:nvSpPr>
        <p:spPr>
          <a:xfrm>
            <a:off x="8764900" y="5394524"/>
            <a:ext cx="273706" cy="2160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5" name="Connettore 2 24">
            <a:extLst>
              <a:ext uri="{FF2B5EF4-FFF2-40B4-BE49-F238E27FC236}">
                <a16:creationId xmlns:a16="http://schemas.microsoft.com/office/drawing/2014/main" id="{E3E408E0-3AD1-89DA-3243-E55A4CB2B06E}"/>
              </a:ext>
            </a:extLst>
          </p:cNvPr>
          <p:cNvCxnSpPr>
            <a:stCxn id="6" idx="1"/>
          </p:cNvCxnSpPr>
          <p:nvPr/>
        </p:nvCxnSpPr>
        <p:spPr>
          <a:xfrm>
            <a:off x="539552" y="5610549"/>
            <a:ext cx="4032448" cy="91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62910830-DE0B-82FA-4140-B4882348562D}"/>
              </a:ext>
            </a:extLst>
          </p:cNvPr>
          <p:cNvSpPr txBox="1"/>
          <p:nvPr/>
        </p:nvSpPr>
        <p:spPr>
          <a:xfrm>
            <a:off x="4644008" y="6340678"/>
            <a:ext cx="860235" cy="369332"/>
          </a:xfrm>
          <a:prstGeom prst="rect">
            <a:avLst/>
          </a:prstGeom>
          <a:noFill/>
        </p:spPr>
        <p:txBody>
          <a:bodyPr wrap="none" rtlCol="0">
            <a:spAutoFit/>
          </a:bodyPr>
          <a:lstStyle/>
          <a:p>
            <a:r>
              <a:rPr lang="it-IT" dirty="0"/>
              <a:t>ALT+96</a:t>
            </a:r>
          </a:p>
        </p:txBody>
      </p:sp>
      <p:cxnSp>
        <p:nvCxnSpPr>
          <p:cNvPr id="28" name="Connettore 2 27">
            <a:extLst>
              <a:ext uri="{FF2B5EF4-FFF2-40B4-BE49-F238E27FC236}">
                <a16:creationId xmlns:a16="http://schemas.microsoft.com/office/drawing/2014/main" id="{21F5383C-0DFF-06C7-3814-F3DE1AE8BD34}"/>
              </a:ext>
            </a:extLst>
          </p:cNvPr>
          <p:cNvCxnSpPr/>
          <p:nvPr/>
        </p:nvCxnSpPr>
        <p:spPr>
          <a:xfrm flipH="1">
            <a:off x="5580112" y="5621591"/>
            <a:ext cx="3240360" cy="90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e 28">
            <a:extLst>
              <a:ext uri="{FF2B5EF4-FFF2-40B4-BE49-F238E27FC236}">
                <a16:creationId xmlns:a16="http://schemas.microsoft.com/office/drawing/2014/main" id="{1D24BFCB-EBF7-24A6-61B4-E524BA7B3817}"/>
              </a:ext>
            </a:extLst>
          </p:cNvPr>
          <p:cNvSpPr/>
          <p:nvPr/>
        </p:nvSpPr>
        <p:spPr>
          <a:xfrm>
            <a:off x="7684780" y="5205440"/>
            <a:ext cx="1135692"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50980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3" grpId="0" animBg="1"/>
      <p:bldP spid="23" grpId="1" animBg="1"/>
      <p:bldP spid="26"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2241011806"/>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4" name="Gruppo 43">
            <a:extLst>
              <a:ext uri="{FF2B5EF4-FFF2-40B4-BE49-F238E27FC236}">
                <a16:creationId xmlns:a16="http://schemas.microsoft.com/office/drawing/2014/main" id="{8CED097A-3F81-A463-E71C-F27191C73E46}"/>
              </a:ext>
            </a:extLst>
          </p:cNvPr>
          <p:cNvGrpSpPr/>
          <p:nvPr/>
        </p:nvGrpSpPr>
        <p:grpSpPr>
          <a:xfrm>
            <a:off x="350014" y="867615"/>
            <a:ext cx="7449617" cy="3737312"/>
            <a:chOff x="350014" y="867615"/>
            <a:chExt cx="7449617" cy="3737312"/>
          </a:xfrm>
        </p:grpSpPr>
        <p:pic>
          <p:nvPicPr>
            <p:cNvPr id="42" name="Immagine 41">
              <a:extLst>
                <a:ext uri="{FF2B5EF4-FFF2-40B4-BE49-F238E27FC236}">
                  <a16:creationId xmlns:a16="http://schemas.microsoft.com/office/drawing/2014/main" id="{C1E5BF83-B423-16FC-A17F-E4D62269BEE7}"/>
                </a:ext>
              </a:extLst>
            </p:cNvPr>
            <p:cNvPicPr>
              <a:picLocks noChangeAspect="1"/>
            </p:cNvPicPr>
            <p:nvPr/>
          </p:nvPicPr>
          <p:blipFill>
            <a:blip r:embed="rId7"/>
            <a:stretch>
              <a:fillRect/>
            </a:stretch>
          </p:blipFill>
          <p:spPr>
            <a:xfrm>
              <a:off x="350014" y="3163313"/>
              <a:ext cx="7445385" cy="740434"/>
            </a:xfrm>
            <a:prstGeom prst="rect">
              <a:avLst/>
            </a:prstGeom>
          </p:spPr>
        </p:pic>
        <p:grpSp>
          <p:nvGrpSpPr>
            <p:cNvPr id="18" name="Gruppo 17">
              <a:extLst>
                <a:ext uri="{FF2B5EF4-FFF2-40B4-BE49-F238E27FC236}">
                  <a16:creationId xmlns:a16="http://schemas.microsoft.com/office/drawing/2014/main" id="{4A67FF7C-C311-B5F2-C585-D8B0C57D42CC}"/>
                </a:ext>
              </a:extLst>
            </p:cNvPr>
            <p:cNvGrpSpPr/>
            <p:nvPr/>
          </p:nvGrpSpPr>
          <p:grpSpPr>
            <a:xfrm>
              <a:off x="354246" y="867615"/>
              <a:ext cx="7445385" cy="1638442"/>
              <a:chOff x="354246" y="867615"/>
              <a:chExt cx="7445385" cy="1638442"/>
            </a:xfrm>
          </p:grpSpPr>
          <p:pic>
            <p:nvPicPr>
              <p:cNvPr id="15" name="Immagine 14">
                <a:extLst>
                  <a:ext uri="{FF2B5EF4-FFF2-40B4-BE49-F238E27FC236}">
                    <a16:creationId xmlns:a16="http://schemas.microsoft.com/office/drawing/2014/main" id="{3564984E-8182-9B36-14E1-1F0AF15F6D93}"/>
                  </a:ext>
                </a:extLst>
              </p:cNvPr>
              <p:cNvPicPr>
                <a:picLocks noChangeAspect="1"/>
              </p:cNvPicPr>
              <p:nvPr/>
            </p:nvPicPr>
            <p:blipFill>
              <a:blip r:embed="rId8"/>
              <a:stretch>
                <a:fillRect/>
              </a:stretch>
            </p:blipFill>
            <p:spPr>
              <a:xfrm>
                <a:off x="354246" y="867615"/>
                <a:ext cx="7445385" cy="1638442"/>
              </a:xfrm>
              <a:prstGeom prst="rect">
                <a:avLst/>
              </a:prstGeom>
            </p:spPr>
          </p:pic>
          <p:pic>
            <p:nvPicPr>
              <p:cNvPr id="17" name="Immagine 16">
                <a:extLst>
                  <a:ext uri="{FF2B5EF4-FFF2-40B4-BE49-F238E27FC236}">
                    <a16:creationId xmlns:a16="http://schemas.microsoft.com/office/drawing/2014/main" id="{2B878D60-6443-F7BF-0AB8-2056F6397125}"/>
                  </a:ext>
                </a:extLst>
              </p:cNvPr>
              <p:cNvPicPr>
                <a:picLocks noChangeAspect="1"/>
              </p:cNvPicPr>
              <p:nvPr/>
            </p:nvPicPr>
            <p:blipFill>
              <a:blip r:embed="rId9"/>
              <a:stretch>
                <a:fillRect/>
              </a:stretch>
            </p:blipFill>
            <p:spPr>
              <a:xfrm>
                <a:off x="4993652" y="1052736"/>
                <a:ext cx="586791" cy="388654"/>
              </a:xfrm>
              <a:prstGeom prst="rect">
                <a:avLst/>
              </a:prstGeom>
            </p:spPr>
          </p:pic>
        </p:grpSp>
        <p:pic>
          <p:nvPicPr>
            <p:cNvPr id="41" name="Immagine 40">
              <a:extLst>
                <a:ext uri="{FF2B5EF4-FFF2-40B4-BE49-F238E27FC236}">
                  <a16:creationId xmlns:a16="http://schemas.microsoft.com/office/drawing/2014/main" id="{8EEA56E3-77DD-1A9B-08F3-8A4D7732134C}"/>
                </a:ext>
              </a:extLst>
            </p:cNvPr>
            <p:cNvPicPr>
              <a:picLocks noChangeAspect="1"/>
            </p:cNvPicPr>
            <p:nvPr/>
          </p:nvPicPr>
          <p:blipFill>
            <a:blip r:embed="rId7"/>
            <a:stretch>
              <a:fillRect/>
            </a:stretch>
          </p:blipFill>
          <p:spPr>
            <a:xfrm>
              <a:off x="350014" y="2431625"/>
              <a:ext cx="7445385" cy="740434"/>
            </a:xfrm>
            <a:prstGeom prst="rect">
              <a:avLst/>
            </a:prstGeom>
          </p:spPr>
        </p:pic>
        <p:pic>
          <p:nvPicPr>
            <p:cNvPr id="43" name="Immagine 42">
              <a:extLst>
                <a:ext uri="{FF2B5EF4-FFF2-40B4-BE49-F238E27FC236}">
                  <a16:creationId xmlns:a16="http://schemas.microsoft.com/office/drawing/2014/main" id="{0BACEE41-9D2F-C8C8-EFF3-10068591A72C}"/>
                </a:ext>
              </a:extLst>
            </p:cNvPr>
            <p:cNvPicPr>
              <a:picLocks noChangeAspect="1"/>
            </p:cNvPicPr>
            <p:nvPr/>
          </p:nvPicPr>
          <p:blipFill>
            <a:blip r:embed="rId7"/>
            <a:stretch>
              <a:fillRect/>
            </a:stretch>
          </p:blipFill>
          <p:spPr>
            <a:xfrm>
              <a:off x="350014" y="3864493"/>
              <a:ext cx="7445385" cy="740434"/>
            </a:xfrm>
            <a:prstGeom prst="rect">
              <a:avLst/>
            </a:prstGeom>
          </p:spPr>
        </p:pic>
      </p:grpSp>
      <p:sp>
        <p:nvSpPr>
          <p:cNvPr id="19" name="Ovale 18">
            <a:extLst>
              <a:ext uri="{FF2B5EF4-FFF2-40B4-BE49-F238E27FC236}">
                <a16:creationId xmlns:a16="http://schemas.microsoft.com/office/drawing/2014/main" id="{9BEBA99C-65F6-D227-DA0C-6D9A6AF86DFF}"/>
              </a:ext>
            </a:extLst>
          </p:cNvPr>
          <p:cNvSpPr/>
          <p:nvPr/>
        </p:nvSpPr>
        <p:spPr>
          <a:xfrm>
            <a:off x="3275856" y="991247"/>
            <a:ext cx="2016224"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31" name="Gruppo 30">
            <a:extLst>
              <a:ext uri="{FF2B5EF4-FFF2-40B4-BE49-F238E27FC236}">
                <a16:creationId xmlns:a16="http://schemas.microsoft.com/office/drawing/2014/main" id="{FB8A651D-4FEE-96C4-B7AC-B161BF61B683}"/>
              </a:ext>
            </a:extLst>
          </p:cNvPr>
          <p:cNvGrpSpPr/>
          <p:nvPr/>
        </p:nvGrpSpPr>
        <p:grpSpPr>
          <a:xfrm>
            <a:off x="4644008" y="3429000"/>
            <a:ext cx="4229467" cy="2363103"/>
            <a:chOff x="4644008" y="3429000"/>
            <a:chExt cx="4229467" cy="2363103"/>
          </a:xfrm>
        </p:grpSpPr>
        <p:sp>
          <p:nvSpPr>
            <p:cNvPr id="24" name="Callout: linea 23">
              <a:extLst>
                <a:ext uri="{FF2B5EF4-FFF2-40B4-BE49-F238E27FC236}">
                  <a16:creationId xmlns:a16="http://schemas.microsoft.com/office/drawing/2014/main" id="{4DBA19FA-54C4-7F87-A330-68833A3D2F99}"/>
                </a:ext>
              </a:extLst>
            </p:cNvPr>
            <p:cNvSpPr/>
            <p:nvPr/>
          </p:nvSpPr>
          <p:spPr>
            <a:xfrm>
              <a:off x="6444208" y="3429000"/>
              <a:ext cx="1800200" cy="1440160"/>
            </a:xfrm>
            <a:prstGeom prst="borderCallout1">
              <a:avLst>
                <a:gd name="adj1" fmla="val 18750"/>
                <a:gd name="adj2" fmla="val -8333"/>
                <a:gd name="adj3" fmla="val -121366"/>
                <a:gd name="adj4" fmla="val -10605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bg1"/>
                  </a:solidFill>
                </a:rPr>
                <a:t>FORCE THE REBUILD OF ANY CUSTOM IMAGE ON DOCKER COMPOSE FILE</a:t>
              </a:r>
            </a:p>
          </p:txBody>
        </p:sp>
        <p:pic>
          <p:nvPicPr>
            <p:cNvPr id="30" name="Immagine 29">
              <a:extLst>
                <a:ext uri="{FF2B5EF4-FFF2-40B4-BE49-F238E27FC236}">
                  <a16:creationId xmlns:a16="http://schemas.microsoft.com/office/drawing/2014/main" id="{BE505B16-36B9-3325-6B96-5A95E7C02E67}"/>
                </a:ext>
              </a:extLst>
            </p:cNvPr>
            <p:cNvPicPr>
              <a:picLocks noChangeAspect="1"/>
            </p:cNvPicPr>
            <p:nvPr/>
          </p:nvPicPr>
          <p:blipFill>
            <a:blip r:embed="rId10"/>
            <a:stretch>
              <a:fillRect/>
            </a:stretch>
          </p:blipFill>
          <p:spPr>
            <a:xfrm>
              <a:off x="4644008" y="4991934"/>
              <a:ext cx="4229467" cy="800169"/>
            </a:xfrm>
            <a:prstGeom prst="rect">
              <a:avLst/>
            </a:prstGeom>
          </p:spPr>
        </p:pic>
      </p:grpSp>
      <p:pic>
        <p:nvPicPr>
          <p:cNvPr id="33" name="Immagine 32">
            <a:extLst>
              <a:ext uri="{FF2B5EF4-FFF2-40B4-BE49-F238E27FC236}">
                <a16:creationId xmlns:a16="http://schemas.microsoft.com/office/drawing/2014/main" id="{4DCB390E-A583-D2CF-5EE8-ADED90C38C94}"/>
              </a:ext>
            </a:extLst>
          </p:cNvPr>
          <p:cNvPicPr>
            <a:picLocks noChangeAspect="1"/>
          </p:cNvPicPr>
          <p:nvPr/>
        </p:nvPicPr>
        <p:blipFill>
          <a:blip r:embed="rId11"/>
          <a:stretch>
            <a:fillRect/>
          </a:stretch>
        </p:blipFill>
        <p:spPr>
          <a:xfrm>
            <a:off x="456496" y="1542891"/>
            <a:ext cx="4320480" cy="207199"/>
          </a:xfrm>
          <a:prstGeom prst="rect">
            <a:avLst/>
          </a:prstGeom>
        </p:spPr>
      </p:pic>
      <p:sp>
        <p:nvSpPr>
          <p:cNvPr id="34" name="Ovale 33">
            <a:extLst>
              <a:ext uri="{FF2B5EF4-FFF2-40B4-BE49-F238E27FC236}">
                <a16:creationId xmlns:a16="http://schemas.microsoft.com/office/drawing/2014/main" id="{65A83445-7608-36E7-15B5-C1C99DE926F4}"/>
              </a:ext>
            </a:extLst>
          </p:cNvPr>
          <p:cNvSpPr/>
          <p:nvPr/>
        </p:nvSpPr>
        <p:spPr>
          <a:xfrm>
            <a:off x="3252816" y="1298695"/>
            <a:ext cx="1740835"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llout: linea 35">
            <a:extLst>
              <a:ext uri="{FF2B5EF4-FFF2-40B4-BE49-F238E27FC236}">
                <a16:creationId xmlns:a16="http://schemas.microsoft.com/office/drawing/2014/main" id="{DCB93CCF-CF75-336E-04FF-D785198F7D09}"/>
              </a:ext>
            </a:extLst>
          </p:cNvPr>
          <p:cNvSpPr/>
          <p:nvPr/>
        </p:nvSpPr>
        <p:spPr>
          <a:xfrm>
            <a:off x="5982127" y="3748996"/>
            <a:ext cx="1800200" cy="1912252"/>
          </a:xfrm>
          <a:prstGeom prst="borderCallout1">
            <a:avLst>
              <a:gd name="adj1" fmla="val 18750"/>
              <a:gd name="adj2" fmla="val -8333"/>
              <a:gd name="adj3" fmla="val -95863"/>
              <a:gd name="adj4" fmla="val -857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0" i="0" dirty="0">
                <a:solidFill>
                  <a:schemeClr val="bg1"/>
                </a:solidFill>
                <a:effectLst/>
                <a:latin typeface="Udemy Sans"/>
              </a:rPr>
              <a:t>build any missing images and then not start containers.</a:t>
            </a:r>
          </a:p>
          <a:p>
            <a:pPr algn="l"/>
            <a:r>
              <a:rPr lang="en-US" b="0" i="0" u="sng" dirty="0">
                <a:solidFill>
                  <a:schemeClr val="bg1"/>
                </a:solidFill>
                <a:effectLst/>
                <a:latin typeface="Udemy Sans"/>
              </a:rPr>
              <a:t>Just build the images</a:t>
            </a:r>
          </a:p>
        </p:txBody>
      </p:sp>
      <p:pic>
        <p:nvPicPr>
          <p:cNvPr id="46" name="Immagine 45">
            <a:extLst>
              <a:ext uri="{FF2B5EF4-FFF2-40B4-BE49-F238E27FC236}">
                <a16:creationId xmlns:a16="http://schemas.microsoft.com/office/drawing/2014/main" id="{36F04B99-ADC1-F85C-05AE-14031C85E702}"/>
              </a:ext>
            </a:extLst>
          </p:cNvPr>
          <p:cNvPicPr>
            <a:picLocks noChangeAspect="1"/>
          </p:cNvPicPr>
          <p:nvPr/>
        </p:nvPicPr>
        <p:blipFill>
          <a:blip r:embed="rId12"/>
          <a:stretch>
            <a:fillRect/>
          </a:stretch>
        </p:blipFill>
        <p:spPr>
          <a:xfrm>
            <a:off x="456496" y="1820016"/>
            <a:ext cx="7325831" cy="1190012"/>
          </a:xfrm>
          <a:prstGeom prst="rect">
            <a:avLst/>
          </a:prstGeom>
        </p:spPr>
      </p:pic>
      <p:sp>
        <p:nvSpPr>
          <p:cNvPr id="47" name="Ovale 46">
            <a:extLst>
              <a:ext uri="{FF2B5EF4-FFF2-40B4-BE49-F238E27FC236}">
                <a16:creationId xmlns:a16="http://schemas.microsoft.com/office/drawing/2014/main" id="{0253BFDE-0257-F603-5994-E2F0D3EB5BF7}"/>
              </a:ext>
            </a:extLst>
          </p:cNvPr>
          <p:cNvSpPr/>
          <p:nvPr/>
        </p:nvSpPr>
        <p:spPr>
          <a:xfrm>
            <a:off x="2447433" y="1666731"/>
            <a:ext cx="1080120" cy="437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0" name="Gruppo 49">
            <a:extLst>
              <a:ext uri="{FF2B5EF4-FFF2-40B4-BE49-F238E27FC236}">
                <a16:creationId xmlns:a16="http://schemas.microsoft.com/office/drawing/2014/main" id="{06369BA5-34E1-7F4E-AEA3-F66079B2BC70}"/>
              </a:ext>
            </a:extLst>
          </p:cNvPr>
          <p:cNvGrpSpPr/>
          <p:nvPr/>
        </p:nvGrpSpPr>
        <p:grpSpPr>
          <a:xfrm>
            <a:off x="371844" y="2051234"/>
            <a:ext cx="7530037" cy="310465"/>
            <a:chOff x="371844" y="2051234"/>
            <a:chExt cx="7530037" cy="310465"/>
          </a:xfrm>
        </p:grpSpPr>
        <p:sp>
          <p:nvSpPr>
            <p:cNvPr id="48" name="Ovale 47">
              <a:extLst>
                <a:ext uri="{FF2B5EF4-FFF2-40B4-BE49-F238E27FC236}">
                  <a16:creationId xmlns:a16="http://schemas.microsoft.com/office/drawing/2014/main" id="{2B72E898-CA4F-C99F-21FC-4E12CF02AA93}"/>
                </a:ext>
              </a:extLst>
            </p:cNvPr>
            <p:cNvSpPr/>
            <p:nvPr/>
          </p:nvSpPr>
          <p:spPr>
            <a:xfrm>
              <a:off x="7189724" y="2051234"/>
              <a:ext cx="712157" cy="199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Ovale 48">
              <a:extLst>
                <a:ext uri="{FF2B5EF4-FFF2-40B4-BE49-F238E27FC236}">
                  <a16:creationId xmlns:a16="http://schemas.microsoft.com/office/drawing/2014/main" id="{ACAFB7D0-824A-D1D2-F5C1-B70FD5E81844}"/>
                </a:ext>
              </a:extLst>
            </p:cNvPr>
            <p:cNvSpPr/>
            <p:nvPr/>
          </p:nvSpPr>
          <p:spPr>
            <a:xfrm>
              <a:off x="371844" y="2154500"/>
              <a:ext cx="1607867" cy="207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2" name="Gruppo 51">
            <a:extLst>
              <a:ext uri="{FF2B5EF4-FFF2-40B4-BE49-F238E27FC236}">
                <a16:creationId xmlns:a16="http://schemas.microsoft.com/office/drawing/2014/main" id="{7B0E2465-AF1F-EDFC-3F1A-8B84F0D77D2A}"/>
              </a:ext>
            </a:extLst>
          </p:cNvPr>
          <p:cNvGrpSpPr/>
          <p:nvPr/>
        </p:nvGrpSpPr>
        <p:grpSpPr>
          <a:xfrm>
            <a:off x="307687" y="2283109"/>
            <a:ext cx="7530037" cy="310465"/>
            <a:chOff x="371844" y="2051234"/>
            <a:chExt cx="7530037" cy="310465"/>
          </a:xfrm>
        </p:grpSpPr>
        <p:sp>
          <p:nvSpPr>
            <p:cNvPr id="53" name="Ovale 52">
              <a:extLst>
                <a:ext uri="{FF2B5EF4-FFF2-40B4-BE49-F238E27FC236}">
                  <a16:creationId xmlns:a16="http://schemas.microsoft.com/office/drawing/2014/main" id="{2673C0A9-EA3D-4ADA-2338-F3C6CA9040AF}"/>
                </a:ext>
              </a:extLst>
            </p:cNvPr>
            <p:cNvSpPr/>
            <p:nvPr/>
          </p:nvSpPr>
          <p:spPr>
            <a:xfrm>
              <a:off x="7189724" y="2051234"/>
              <a:ext cx="712157" cy="199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39C47223-26AC-8407-1BE4-6812B8ECF628}"/>
                </a:ext>
              </a:extLst>
            </p:cNvPr>
            <p:cNvSpPr/>
            <p:nvPr/>
          </p:nvSpPr>
          <p:spPr>
            <a:xfrm>
              <a:off x="371844" y="2154500"/>
              <a:ext cx="1607867" cy="207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5" name="Gruppo 54">
            <a:extLst>
              <a:ext uri="{FF2B5EF4-FFF2-40B4-BE49-F238E27FC236}">
                <a16:creationId xmlns:a16="http://schemas.microsoft.com/office/drawing/2014/main" id="{BA1AB8A3-37BA-9EE5-280D-80AA242B5908}"/>
              </a:ext>
            </a:extLst>
          </p:cNvPr>
          <p:cNvGrpSpPr/>
          <p:nvPr/>
        </p:nvGrpSpPr>
        <p:grpSpPr>
          <a:xfrm>
            <a:off x="427192" y="2539922"/>
            <a:ext cx="7530037" cy="310465"/>
            <a:chOff x="371844" y="2051234"/>
            <a:chExt cx="7530037" cy="310465"/>
          </a:xfrm>
        </p:grpSpPr>
        <p:sp>
          <p:nvSpPr>
            <p:cNvPr id="56" name="Ovale 55">
              <a:extLst>
                <a:ext uri="{FF2B5EF4-FFF2-40B4-BE49-F238E27FC236}">
                  <a16:creationId xmlns:a16="http://schemas.microsoft.com/office/drawing/2014/main" id="{FACEBDB4-6692-2A1A-5E96-6C6B91214340}"/>
                </a:ext>
              </a:extLst>
            </p:cNvPr>
            <p:cNvSpPr/>
            <p:nvPr/>
          </p:nvSpPr>
          <p:spPr>
            <a:xfrm>
              <a:off x="7189724" y="2051234"/>
              <a:ext cx="712157" cy="199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F87F661-DDAF-9AAF-120D-C1E499D94FAF}"/>
                </a:ext>
              </a:extLst>
            </p:cNvPr>
            <p:cNvSpPr/>
            <p:nvPr/>
          </p:nvSpPr>
          <p:spPr>
            <a:xfrm>
              <a:off x="371844" y="2154500"/>
              <a:ext cx="1607867" cy="207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8" name="Callout: linea 57">
            <a:extLst>
              <a:ext uri="{FF2B5EF4-FFF2-40B4-BE49-F238E27FC236}">
                <a16:creationId xmlns:a16="http://schemas.microsoft.com/office/drawing/2014/main" id="{7A29A5A0-270C-F3DF-2909-2EF4069C94BC}"/>
              </a:ext>
            </a:extLst>
          </p:cNvPr>
          <p:cNvSpPr/>
          <p:nvPr/>
        </p:nvSpPr>
        <p:spPr>
          <a:xfrm>
            <a:off x="2843023" y="3010029"/>
            <a:ext cx="2737419" cy="3498404"/>
          </a:xfrm>
          <a:prstGeom prst="borderCallout1">
            <a:avLst>
              <a:gd name="adj1" fmla="val 18750"/>
              <a:gd name="adj2" fmla="val -8333"/>
              <a:gd name="adj3" fmla="val -5253"/>
              <a:gd name="adj4" fmla="val -434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You will notice, that these are not the names we defined in docker-compose.</a:t>
            </a:r>
          </a:p>
          <a:p>
            <a:r>
              <a:rPr lang="en-US" dirty="0"/>
              <a:t>There I specified </a:t>
            </a:r>
            <a:r>
              <a:rPr lang="en-US" u="sng" dirty="0" err="1"/>
              <a:t>mongoDb</a:t>
            </a:r>
            <a:r>
              <a:rPr lang="en-US" dirty="0"/>
              <a:t> and </a:t>
            </a:r>
            <a:r>
              <a:rPr lang="en-US" u="sng" dirty="0"/>
              <a:t>backend </a:t>
            </a:r>
            <a:r>
              <a:rPr lang="en-US" dirty="0"/>
              <a:t>and </a:t>
            </a:r>
            <a:r>
              <a:rPr lang="en-US" u="sng" dirty="0"/>
              <a:t>frontend</a:t>
            </a:r>
            <a:r>
              <a:rPr lang="en-US" dirty="0"/>
              <a:t> as names.</a:t>
            </a:r>
          </a:p>
          <a:p>
            <a:r>
              <a:rPr lang="en-US" dirty="0"/>
              <a:t>Well, technically these are just the service names</a:t>
            </a:r>
          </a:p>
          <a:p>
            <a:r>
              <a:rPr lang="en-US" dirty="0"/>
              <a:t>and they are translated to containers, but these are not the container names.</a:t>
            </a:r>
          </a:p>
        </p:txBody>
      </p:sp>
      <p:pic>
        <p:nvPicPr>
          <p:cNvPr id="60" name="Immagine 59">
            <a:extLst>
              <a:ext uri="{FF2B5EF4-FFF2-40B4-BE49-F238E27FC236}">
                <a16:creationId xmlns:a16="http://schemas.microsoft.com/office/drawing/2014/main" id="{90F30DF4-BE58-36D8-8AF9-DE89B06471F0}"/>
              </a:ext>
            </a:extLst>
          </p:cNvPr>
          <p:cNvPicPr>
            <a:picLocks noChangeAspect="1"/>
          </p:cNvPicPr>
          <p:nvPr/>
        </p:nvPicPr>
        <p:blipFill>
          <a:blip r:embed="rId13"/>
          <a:stretch>
            <a:fillRect/>
          </a:stretch>
        </p:blipFill>
        <p:spPr>
          <a:xfrm>
            <a:off x="508395" y="5040420"/>
            <a:ext cx="2133785" cy="929721"/>
          </a:xfrm>
          <a:prstGeom prst="rect">
            <a:avLst/>
          </a:prstGeom>
        </p:spPr>
      </p:pic>
      <p:sp>
        <p:nvSpPr>
          <p:cNvPr id="8" name="Ovale 7"/>
          <p:cNvSpPr/>
          <p:nvPr/>
        </p:nvSpPr>
        <p:spPr>
          <a:xfrm>
            <a:off x="157834" y="495191"/>
            <a:ext cx="1080120" cy="281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Ovale 60">
            <a:extLst>
              <a:ext uri="{FF2B5EF4-FFF2-40B4-BE49-F238E27FC236}">
                <a16:creationId xmlns:a16="http://schemas.microsoft.com/office/drawing/2014/main" id="{50D78C04-55F0-6F7C-7035-C871E5AC4E7D}"/>
              </a:ext>
            </a:extLst>
          </p:cNvPr>
          <p:cNvSpPr/>
          <p:nvPr/>
        </p:nvSpPr>
        <p:spPr>
          <a:xfrm>
            <a:off x="642406" y="5156536"/>
            <a:ext cx="1080120" cy="281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3" name="CasellaDiTesto 62">
            <a:extLst>
              <a:ext uri="{FF2B5EF4-FFF2-40B4-BE49-F238E27FC236}">
                <a16:creationId xmlns:a16="http://schemas.microsoft.com/office/drawing/2014/main" id="{2608CB53-6F5D-3782-D87A-2A363F75CB4C}"/>
              </a:ext>
            </a:extLst>
          </p:cNvPr>
          <p:cNvSpPr txBox="1"/>
          <p:nvPr/>
        </p:nvSpPr>
        <p:spPr>
          <a:xfrm>
            <a:off x="1115616" y="3105835"/>
            <a:ext cx="7128792" cy="461665"/>
          </a:xfrm>
          <a:prstGeom prst="rect">
            <a:avLst/>
          </a:prstGeom>
          <a:solidFill>
            <a:schemeClr val="accent1"/>
          </a:solidFill>
        </p:spPr>
        <p:txBody>
          <a:bodyPr wrap="square">
            <a:spAutoFit/>
          </a:bodyPr>
          <a:lstStyle/>
          <a:p>
            <a:r>
              <a:rPr lang="en-US" sz="2400" dirty="0">
                <a:solidFill>
                  <a:schemeClr val="bg1"/>
                </a:solidFill>
                <a:latin typeface="Udemy Sans"/>
              </a:rPr>
              <a:t>BUT</a:t>
            </a:r>
            <a:r>
              <a:rPr lang="en-US" sz="2400" b="0" i="0" dirty="0">
                <a:solidFill>
                  <a:schemeClr val="bg1"/>
                </a:solidFill>
                <a:effectLst/>
                <a:latin typeface="Udemy Sans"/>
              </a:rPr>
              <a:t>, if you want assign your own container name…..</a:t>
            </a:r>
            <a:endParaRPr lang="it-IT" sz="2400" dirty="0">
              <a:solidFill>
                <a:schemeClr val="bg1"/>
              </a:solidFill>
            </a:endParaRPr>
          </a:p>
        </p:txBody>
      </p:sp>
      <p:pic>
        <p:nvPicPr>
          <p:cNvPr id="65" name="Immagine 64">
            <a:extLst>
              <a:ext uri="{FF2B5EF4-FFF2-40B4-BE49-F238E27FC236}">
                <a16:creationId xmlns:a16="http://schemas.microsoft.com/office/drawing/2014/main" id="{87F2ABE6-8F5C-6982-D7FC-191C142AB118}"/>
              </a:ext>
            </a:extLst>
          </p:cNvPr>
          <p:cNvPicPr>
            <a:picLocks noChangeAspect="1"/>
          </p:cNvPicPr>
          <p:nvPr/>
        </p:nvPicPr>
        <p:blipFill>
          <a:blip r:embed="rId14"/>
          <a:stretch>
            <a:fillRect/>
          </a:stretch>
        </p:blipFill>
        <p:spPr>
          <a:xfrm>
            <a:off x="331123" y="3756083"/>
            <a:ext cx="3787468" cy="1905165"/>
          </a:xfrm>
          <a:prstGeom prst="rect">
            <a:avLst/>
          </a:prstGeom>
        </p:spPr>
      </p:pic>
      <p:sp>
        <p:nvSpPr>
          <p:cNvPr id="66" name="Ovale 65">
            <a:extLst>
              <a:ext uri="{FF2B5EF4-FFF2-40B4-BE49-F238E27FC236}">
                <a16:creationId xmlns:a16="http://schemas.microsoft.com/office/drawing/2014/main" id="{B14519C4-3612-BE1C-5152-59977A74AA28}"/>
              </a:ext>
            </a:extLst>
          </p:cNvPr>
          <p:cNvSpPr/>
          <p:nvPr/>
        </p:nvSpPr>
        <p:spPr>
          <a:xfrm>
            <a:off x="1102232" y="5318712"/>
            <a:ext cx="2173623" cy="23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Ovale 68">
            <a:extLst>
              <a:ext uri="{FF2B5EF4-FFF2-40B4-BE49-F238E27FC236}">
                <a16:creationId xmlns:a16="http://schemas.microsoft.com/office/drawing/2014/main" id="{E717A4E1-9AA3-0200-55C1-0F23323E15FA}"/>
              </a:ext>
            </a:extLst>
          </p:cNvPr>
          <p:cNvSpPr/>
          <p:nvPr/>
        </p:nvSpPr>
        <p:spPr>
          <a:xfrm>
            <a:off x="3022925" y="4991934"/>
            <a:ext cx="1104410" cy="5042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2" name="Gruppo 71">
            <a:extLst>
              <a:ext uri="{FF2B5EF4-FFF2-40B4-BE49-F238E27FC236}">
                <a16:creationId xmlns:a16="http://schemas.microsoft.com/office/drawing/2014/main" id="{DF2BA056-C17E-56E2-0253-2FE19EADB66A}"/>
              </a:ext>
            </a:extLst>
          </p:cNvPr>
          <p:cNvGrpSpPr/>
          <p:nvPr/>
        </p:nvGrpSpPr>
        <p:grpSpPr>
          <a:xfrm>
            <a:off x="339867" y="4647359"/>
            <a:ext cx="8161727" cy="2133785"/>
            <a:chOff x="339867" y="4647359"/>
            <a:chExt cx="8161727" cy="2133785"/>
          </a:xfrm>
        </p:grpSpPr>
        <p:pic>
          <p:nvPicPr>
            <p:cNvPr id="68" name="Immagine 67">
              <a:extLst>
                <a:ext uri="{FF2B5EF4-FFF2-40B4-BE49-F238E27FC236}">
                  <a16:creationId xmlns:a16="http://schemas.microsoft.com/office/drawing/2014/main" id="{EF49B8BE-C75F-4F45-11AC-23BB0EAD3BD6}"/>
                </a:ext>
              </a:extLst>
            </p:cNvPr>
            <p:cNvPicPr>
              <a:picLocks noChangeAspect="1"/>
            </p:cNvPicPr>
            <p:nvPr/>
          </p:nvPicPr>
          <p:blipFill>
            <a:blip r:embed="rId15"/>
            <a:stretch>
              <a:fillRect/>
            </a:stretch>
          </p:blipFill>
          <p:spPr>
            <a:xfrm>
              <a:off x="339867" y="4647359"/>
              <a:ext cx="8161727" cy="2133785"/>
            </a:xfrm>
            <a:prstGeom prst="rect">
              <a:avLst/>
            </a:prstGeom>
          </p:spPr>
        </p:pic>
        <p:pic>
          <p:nvPicPr>
            <p:cNvPr id="71" name="Immagine 70">
              <a:extLst>
                <a:ext uri="{FF2B5EF4-FFF2-40B4-BE49-F238E27FC236}">
                  <a16:creationId xmlns:a16="http://schemas.microsoft.com/office/drawing/2014/main" id="{1A9B9FEE-9436-FBCD-060C-1297CC3BEEDF}"/>
                </a:ext>
              </a:extLst>
            </p:cNvPr>
            <p:cNvPicPr>
              <a:picLocks noChangeAspect="1"/>
            </p:cNvPicPr>
            <p:nvPr/>
          </p:nvPicPr>
          <p:blipFill>
            <a:blip r:embed="rId16"/>
            <a:stretch>
              <a:fillRect/>
            </a:stretch>
          </p:blipFill>
          <p:spPr>
            <a:xfrm>
              <a:off x="4557674" y="4960325"/>
              <a:ext cx="388654" cy="251482"/>
            </a:xfrm>
            <a:prstGeom prst="rect">
              <a:avLst/>
            </a:prstGeom>
          </p:spPr>
        </p:pic>
      </p:grpSp>
      <p:sp>
        <p:nvSpPr>
          <p:cNvPr id="73" name="Ovale 72">
            <a:extLst>
              <a:ext uri="{FF2B5EF4-FFF2-40B4-BE49-F238E27FC236}">
                <a16:creationId xmlns:a16="http://schemas.microsoft.com/office/drawing/2014/main" id="{5FC6926E-AC8E-759E-CC34-25CC826E9BC2}"/>
              </a:ext>
            </a:extLst>
          </p:cNvPr>
          <p:cNvSpPr/>
          <p:nvPr/>
        </p:nvSpPr>
        <p:spPr>
          <a:xfrm>
            <a:off x="3204100" y="5005601"/>
            <a:ext cx="1572875" cy="2355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5" name="Immagine 74">
            <a:extLst>
              <a:ext uri="{FF2B5EF4-FFF2-40B4-BE49-F238E27FC236}">
                <a16:creationId xmlns:a16="http://schemas.microsoft.com/office/drawing/2014/main" id="{F5E556BB-B1F3-298B-B3BF-C9608A524381}"/>
              </a:ext>
            </a:extLst>
          </p:cNvPr>
          <p:cNvPicPr>
            <a:picLocks noChangeAspect="1"/>
          </p:cNvPicPr>
          <p:nvPr/>
        </p:nvPicPr>
        <p:blipFill>
          <a:blip r:embed="rId17"/>
          <a:stretch>
            <a:fillRect/>
          </a:stretch>
        </p:blipFill>
        <p:spPr>
          <a:xfrm>
            <a:off x="418087" y="5249701"/>
            <a:ext cx="4016088" cy="228620"/>
          </a:xfrm>
          <a:prstGeom prst="rect">
            <a:avLst/>
          </a:prstGeom>
        </p:spPr>
      </p:pic>
      <p:sp>
        <p:nvSpPr>
          <p:cNvPr id="76" name="Ovale 75">
            <a:extLst>
              <a:ext uri="{FF2B5EF4-FFF2-40B4-BE49-F238E27FC236}">
                <a16:creationId xmlns:a16="http://schemas.microsoft.com/office/drawing/2014/main" id="{34BAD01A-2F27-7822-F7D8-2A321D7573A7}"/>
              </a:ext>
            </a:extLst>
          </p:cNvPr>
          <p:cNvSpPr/>
          <p:nvPr/>
        </p:nvSpPr>
        <p:spPr>
          <a:xfrm>
            <a:off x="3040222" y="5264868"/>
            <a:ext cx="1572875" cy="2355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8" name="Immagine 77">
            <a:extLst>
              <a:ext uri="{FF2B5EF4-FFF2-40B4-BE49-F238E27FC236}">
                <a16:creationId xmlns:a16="http://schemas.microsoft.com/office/drawing/2014/main" id="{1A8C6236-8A2E-C399-8720-DFBF2306002E}"/>
              </a:ext>
            </a:extLst>
          </p:cNvPr>
          <p:cNvPicPr>
            <a:picLocks noChangeAspect="1"/>
          </p:cNvPicPr>
          <p:nvPr/>
        </p:nvPicPr>
        <p:blipFill>
          <a:blip r:embed="rId18"/>
          <a:stretch>
            <a:fillRect/>
          </a:stretch>
        </p:blipFill>
        <p:spPr>
          <a:xfrm>
            <a:off x="421796" y="5581158"/>
            <a:ext cx="6958516" cy="1231071"/>
          </a:xfrm>
          <a:prstGeom prst="rect">
            <a:avLst/>
          </a:prstGeom>
        </p:spPr>
      </p:pic>
      <p:sp>
        <p:nvSpPr>
          <p:cNvPr id="79" name="Ovale 78">
            <a:extLst>
              <a:ext uri="{FF2B5EF4-FFF2-40B4-BE49-F238E27FC236}">
                <a16:creationId xmlns:a16="http://schemas.microsoft.com/office/drawing/2014/main" id="{DCBDB592-225B-8AC9-85EC-1C44CE7084DF}"/>
              </a:ext>
            </a:extLst>
          </p:cNvPr>
          <p:cNvSpPr/>
          <p:nvPr/>
        </p:nvSpPr>
        <p:spPr>
          <a:xfrm>
            <a:off x="2337268" y="5509870"/>
            <a:ext cx="1572875" cy="2355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Ovale 79">
            <a:extLst>
              <a:ext uri="{FF2B5EF4-FFF2-40B4-BE49-F238E27FC236}">
                <a16:creationId xmlns:a16="http://schemas.microsoft.com/office/drawing/2014/main" id="{C354F152-EA2B-EF23-62EB-AF5DCEB8B348}"/>
              </a:ext>
            </a:extLst>
          </p:cNvPr>
          <p:cNvSpPr/>
          <p:nvPr/>
        </p:nvSpPr>
        <p:spPr>
          <a:xfrm>
            <a:off x="758161" y="6647927"/>
            <a:ext cx="1572875" cy="2355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458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8"/>
                                        </p:tgtEl>
                                      </p:cBhvr>
                                    </p:animEffect>
                                    <p:set>
                                      <p:cBhvr>
                                        <p:cTn id="97" dur="1" fill="hold">
                                          <p:stCondLst>
                                            <p:cond delay="499"/>
                                          </p:stCondLst>
                                        </p:cTn>
                                        <p:tgtEl>
                                          <p:spTgt spid="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60"/>
                                        </p:tgtEl>
                                      </p:cBhvr>
                                    </p:animEffect>
                                    <p:set>
                                      <p:cBhvr>
                                        <p:cTn id="102" dur="1" fill="hold">
                                          <p:stCondLst>
                                            <p:cond delay="499"/>
                                          </p:stCondLst>
                                        </p:cTn>
                                        <p:tgtEl>
                                          <p:spTgt spid="6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58"/>
                                        </p:tgtEl>
                                      </p:cBhvr>
                                    </p:animEffect>
                                    <p:set>
                                      <p:cBhvr>
                                        <p:cTn id="107" dur="1" fill="hold">
                                          <p:stCondLst>
                                            <p:cond delay="499"/>
                                          </p:stCondLst>
                                        </p:cTn>
                                        <p:tgtEl>
                                          <p:spTgt spid="58"/>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61"/>
                                        </p:tgtEl>
                                      </p:cBhvr>
                                    </p:animEffect>
                                    <p:set>
                                      <p:cBhvr>
                                        <p:cTn id="112" dur="1" fill="hold">
                                          <p:stCondLst>
                                            <p:cond delay="499"/>
                                          </p:stCondLst>
                                        </p:cTn>
                                        <p:tgtEl>
                                          <p:spTgt spid="6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fade">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fade">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fade">
                                      <p:cBhvr>
                                        <p:cTn id="137" dur="500"/>
                                        <p:tgtEl>
                                          <p:spTgt spid="6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69"/>
                                        </p:tgtEl>
                                      </p:cBhvr>
                                    </p:animEffect>
                                    <p:set>
                                      <p:cBhvr>
                                        <p:cTn id="142" dur="1" fill="hold">
                                          <p:stCondLst>
                                            <p:cond delay="499"/>
                                          </p:stCondLst>
                                        </p:cTn>
                                        <p:tgtEl>
                                          <p:spTgt spid="6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72"/>
                                        </p:tgtEl>
                                        <p:attrNameLst>
                                          <p:attrName>style.visibility</p:attrName>
                                        </p:attrNameLst>
                                      </p:cBhvr>
                                      <p:to>
                                        <p:strVal val="visible"/>
                                      </p:to>
                                    </p:set>
                                    <p:animEffect transition="in" filter="fade">
                                      <p:cBhvr>
                                        <p:cTn id="147" dur="500"/>
                                        <p:tgtEl>
                                          <p:spTgt spid="7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73"/>
                                        </p:tgtEl>
                                        <p:attrNameLst>
                                          <p:attrName>style.visibility</p:attrName>
                                        </p:attrNameLst>
                                      </p:cBhvr>
                                      <p:to>
                                        <p:strVal val="visible"/>
                                      </p:to>
                                    </p:set>
                                    <p:animEffect transition="in" filter="fade">
                                      <p:cBhvr>
                                        <p:cTn id="152" dur="500"/>
                                        <p:tgtEl>
                                          <p:spTgt spid="7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1" nodeType="clickEffect">
                                  <p:stCondLst>
                                    <p:cond delay="0"/>
                                  </p:stCondLst>
                                  <p:childTnLst>
                                    <p:animEffect transition="out" filter="fade">
                                      <p:cBhvr>
                                        <p:cTn id="156" dur="500"/>
                                        <p:tgtEl>
                                          <p:spTgt spid="73"/>
                                        </p:tgtEl>
                                      </p:cBhvr>
                                    </p:animEffect>
                                    <p:set>
                                      <p:cBhvr>
                                        <p:cTn id="157" dur="1" fill="hold">
                                          <p:stCondLst>
                                            <p:cond delay="499"/>
                                          </p:stCondLst>
                                        </p:cTn>
                                        <p:tgtEl>
                                          <p:spTgt spid="73"/>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75"/>
                                        </p:tgtEl>
                                        <p:attrNameLst>
                                          <p:attrName>style.visibility</p:attrName>
                                        </p:attrNameLst>
                                      </p:cBhvr>
                                      <p:to>
                                        <p:strVal val="visible"/>
                                      </p:to>
                                    </p:set>
                                    <p:animEffect transition="in" filter="fade">
                                      <p:cBhvr>
                                        <p:cTn id="162" dur="500"/>
                                        <p:tgtEl>
                                          <p:spTgt spid="75"/>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fade">
                                      <p:cBhvr>
                                        <p:cTn id="167" dur="500"/>
                                        <p:tgtEl>
                                          <p:spTgt spid="7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76"/>
                                        </p:tgtEl>
                                      </p:cBhvr>
                                    </p:animEffect>
                                    <p:set>
                                      <p:cBhvr>
                                        <p:cTn id="172" dur="1" fill="hold">
                                          <p:stCondLst>
                                            <p:cond delay="499"/>
                                          </p:stCondLst>
                                        </p:cTn>
                                        <p:tgtEl>
                                          <p:spTgt spid="7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78"/>
                                        </p:tgtEl>
                                        <p:attrNameLst>
                                          <p:attrName>style.visibility</p:attrName>
                                        </p:attrNameLst>
                                      </p:cBhvr>
                                      <p:to>
                                        <p:strVal val="visible"/>
                                      </p:to>
                                    </p:set>
                                    <p:animEffect transition="in" filter="fade">
                                      <p:cBhvr>
                                        <p:cTn id="177" dur="500"/>
                                        <p:tgtEl>
                                          <p:spTgt spid="7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79"/>
                                        </p:tgtEl>
                                        <p:attrNameLst>
                                          <p:attrName>style.visibility</p:attrName>
                                        </p:attrNameLst>
                                      </p:cBhvr>
                                      <p:to>
                                        <p:strVal val="visible"/>
                                      </p:to>
                                    </p:set>
                                    <p:animEffect transition="in" filter="fade">
                                      <p:cBhvr>
                                        <p:cTn id="182" dur="500"/>
                                        <p:tgtEl>
                                          <p:spTgt spid="79"/>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xit" presetSubtype="0" fill="hold" grpId="1" nodeType="clickEffect">
                                  <p:stCondLst>
                                    <p:cond delay="0"/>
                                  </p:stCondLst>
                                  <p:childTnLst>
                                    <p:animEffect transition="out" filter="fade">
                                      <p:cBhvr>
                                        <p:cTn id="186" dur="500"/>
                                        <p:tgtEl>
                                          <p:spTgt spid="79"/>
                                        </p:tgtEl>
                                      </p:cBhvr>
                                    </p:animEffect>
                                    <p:set>
                                      <p:cBhvr>
                                        <p:cTn id="187" dur="1" fill="hold">
                                          <p:stCondLst>
                                            <p:cond delay="499"/>
                                          </p:stCondLst>
                                        </p:cTn>
                                        <p:tgtEl>
                                          <p:spTgt spid="79"/>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80"/>
                                        </p:tgtEl>
                                        <p:attrNameLst>
                                          <p:attrName>style.visibility</p:attrName>
                                        </p:attrNameLst>
                                      </p:cBhvr>
                                      <p:to>
                                        <p:strVal val="visible"/>
                                      </p:to>
                                    </p:set>
                                    <p:animEffect transition="in" filter="fade">
                                      <p:cBhvr>
                                        <p:cTn id="192" dur="500"/>
                                        <p:tgtEl>
                                          <p:spTgt spid="80"/>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grpId="1" nodeType="clickEffect">
                                  <p:stCondLst>
                                    <p:cond delay="0"/>
                                  </p:stCondLst>
                                  <p:childTnLst>
                                    <p:animEffect transition="out" filter="fade">
                                      <p:cBhvr>
                                        <p:cTn id="196" dur="500"/>
                                        <p:tgtEl>
                                          <p:spTgt spid="80"/>
                                        </p:tgtEl>
                                      </p:cBhvr>
                                    </p:animEffect>
                                    <p:set>
                                      <p:cBhvr>
                                        <p:cTn id="197"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34" grpId="0" animBg="1"/>
      <p:bldP spid="34" grpId="1" animBg="1"/>
      <p:bldP spid="36" grpId="0" animBg="1"/>
      <p:bldP spid="36" grpId="1" animBg="1"/>
      <p:bldP spid="47" grpId="0" animBg="1"/>
      <p:bldP spid="58" grpId="0" animBg="1"/>
      <p:bldP spid="58" grpId="1" animBg="1"/>
      <p:bldP spid="8" grpId="0" animBg="1"/>
      <p:bldP spid="8" grpId="1" animBg="1"/>
      <p:bldP spid="61" grpId="0" animBg="1"/>
      <p:bldP spid="61" grpId="1" animBg="1"/>
      <p:bldP spid="63" grpId="0" animBg="1"/>
      <p:bldP spid="66" grpId="0" animBg="1"/>
      <p:bldP spid="66" grpId="1" animBg="1"/>
      <p:bldP spid="69" grpId="0" animBg="1"/>
      <p:bldP spid="69" grpId="1" animBg="1"/>
      <p:bldP spid="73" grpId="0" animBg="1"/>
      <p:bldP spid="73" grpId="1" animBg="1"/>
      <p:bldP spid="76" grpId="0" animBg="1"/>
      <p:bldP spid="76" grpId="1" animBg="1"/>
      <p:bldP spid="79" grpId="0" animBg="1"/>
      <p:bldP spid="79" grpId="1" animBg="1"/>
      <p:bldP spid="80" grpId="0" animBg="1"/>
      <p:bldP spid="8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160266579"/>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157834" y="495191"/>
            <a:ext cx="1080120" cy="281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34A68004-9474-5C14-90AC-4911EA45FDC8}"/>
              </a:ext>
            </a:extLst>
          </p:cNvPr>
          <p:cNvPicPr>
            <a:picLocks noChangeAspect="1"/>
          </p:cNvPicPr>
          <p:nvPr/>
        </p:nvPicPr>
        <p:blipFill>
          <a:blip r:embed="rId7"/>
          <a:stretch>
            <a:fillRect/>
          </a:stretch>
        </p:blipFill>
        <p:spPr>
          <a:xfrm>
            <a:off x="699070" y="1100005"/>
            <a:ext cx="8039797" cy="2141406"/>
          </a:xfrm>
          <a:prstGeom prst="rect">
            <a:avLst/>
          </a:prstGeom>
        </p:spPr>
      </p:pic>
      <p:pic>
        <p:nvPicPr>
          <p:cNvPr id="6" name="Immagine 5">
            <a:extLst>
              <a:ext uri="{FF2B5EF4-FFF2-40B4-BE49-F238E27FC236}">
                <a16:creationId xmlns:a16="http://schemas.microsoft.com/office/drawing/2014/main" id="{B21C3983-D4AB-EF28-6878-7EAD44655731}"/>
              </a:ext>
            </a:extLst>
          </p:cNvPr>
          <p:cNvPicPr>
            <a:picLocks noChangeAspect="1"/>
          </p:cNvPicPr>
          <p:nvPr/>
        </p:nvPicPr>
        <p:blipFill>
          <a:blip r:embed="rId8"/>
          <a:stretch>
            <a:fillRect/>
          </a:stretch>
        </p:blipFill>
        <p:spPr>
          <a:xfrm>
            <a:off x="739878" y="3241411"/>
            <a:ext cx="8001693" cy="2842506"/>
          </a:xfrm>
          <a:prstGeom prst="rect">
            <a:avLst/>
          </a:prstGeom>
        </p:spPr>
      </p:pic>
      <p:pic>
        <p:nvPicPr>
          <p:cNvPr id="9" name="Immagine 8">
            <a:extLst>
              <a:ext uri="{FF2B5EF4-FFF2-40B4-BE49-F238E27FC236}">
                <a16:creationId xmlns:a16="http://schemas.microsoft.com/office/drawing/2014/main" id="{FC3F5C74-CF98-EAB9-3886-69B406EB30C6}"/>
              </a:ext>
            </a:extLst>
          </p:cNvPr>
          <p:cNvPicPr>
            <a:picLocks noChangeAspect="1"/>
          </p:cNvPicPr>
          <p:nvPr/>
        </p:nvPicPr>
        <p:blipFill>
          <a:blip r:embed="rId9"/>
          <a:stretch>
            <a:fillRect/>
          </a:stretch>
        </p:blipFill>
        <p:spPr>
          <a:xfrm>
            <a:off x="739878" y="701086"/>
            <a:ext cx="7826418" cy="2842506"/>
          </a:xfrm>
          <a:prstGeom prst="rect">
            <a:avLst/>
          </a:prstGeom>
        </p:spPr>
      </p:pic>
      <p:pic>
        <p:nvPicPr>
          <p:cNvPr id="11" name="Immagine 10">
            <a:extLst>
              <a:ext uri="{FF2B5EF4-FFF2-40B4-BE49-F238E27FC236}">
                <a16:creationId xmlns:a16="http://schemas.microsoft.com/office/drawing/2014/main" id="{B62FB4B7-4012-C3BB-1B6A-3893D99806AC}"/>
              </a:ext>
            </a:extLst>
          </p:cNvPr>
          <p:cNvPicPr>
            <a:picLocks noChangeAspect="1"/>
          </p:cNvPicPr>
          <p:nvPr/>
        </p:nvPicPr>
        <p:blipFill>
          <a:blip r:embed="rId10"/>
          <a:stretch>
            <a:fillRect/>
          </a:stretch>
        </p:blipFill>
        <p:spPr>
          <a:xfrm>
            <a:off x="837538" y="3606060"/>
            <a:ext cx="7901329" cy="2903908"/>
          </a:xfrm>
          <a:prstGeom prst="rect">
            <a:avLst/>
          </a:prstGeom>
        </p:spPr>
      </p:pic>
    </p:spTree>
    <p:extLst>
      <p:ext uri="{BB962C8B-B14F-4D97-AF65-F5344CB8AC3E}">
        <p14:creationId xmlns:p14="http://schemas.microsoft.com/office/powerpoint/2010/main" val="421914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3958063440"/>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18F52854-592D-3721-5257-DBAEE1D56A41}"/>
              </a:ext>
            </a:extLst>
          </p:cNvPr>
          <p:cNvSpPr txBox="1"/>
          <p:nvPr/>
        </p:nvSpPr>
        <p:spPr>
          <a:xfrm>
            <a:off x="2555776" y="1412776"/>
            <a:ext cx="4572000" cy="4524315"/>
          </a:xfrm>
          <a:prstGeom prst="rect">
            <a:avLst/>
          </a:prstGeom>
          <a:solidFill>
            <a:schemeClr val="accent1"/>
          </a:solidFill>
        </p:spPr>
        <p:txBody>
          <a:bodyPr wrap="square">
            <a:spAutoFit/>
          </a:bodyPr>
          <a:lstStyle/>
          <a:p>
            <a:pPr algn="l"/>
            <a:r>
              <a:rPr lang="en-US" b="0" i="0" dirty="0">
                <a:solidFill>
                  <a:schemeClr val="bg1"/>
                </a:solidFill>
                <a:effectLst/>
                <a:latin typeface="Udemy Sans"/>
              </a:rPr>
              <a:t>we combined multiple containers</a:t>
            </a:r>
          </a:p>
          <a:p>
            <a:pPr algn="l"/>
            <a:r>
              <a:rPr lang="en-US" b="0" i="0" dirty="0">
                <a:solidFill>
                  <a:schemeClr val="bg1"/>
                </a:solidFill>
                <a:effectLst/>
                <a:latin typeface="Udemy Sans"/>
              </a:rPr>
              <a:t>to build one application consisting of a backend,</a:t>
            </a:r>
            <a:r>
              <a:rPr lang="en-US" dirty="0">
                <a:solidFill>
                  <a:schemeClr val="bg1"/>
                </a:solidFill>
                <a:latin typeface="Udemy Sans"/>
              </a:rPr>
              <a:t> </a:t>
            </a:r>
            <a:r>
              <a:rPr lang="en-US" b="0" i="0" dirty="0">
                <a:solidFill>
                  <a:schemeClr val="bg1"/>
                </a:solidFill>
                <a:effectLst/>
                <a:latin typeface="Udemy Sans"/>
              </a:rPr>
              <a:t>which was a Node express API,</a:t>
            </a:r>
          </a:p>
          <a:p>
            <a:pPr algn="l"/>
            <a:r>
              <a:rPr lang="en-US" b="0" i="0" dirty="0">
                <a:solidFill>
                  <a:schemeClr val="bg1"/>
                </a:solidFill>
                <a:effectLst/>
                <a:latin typeface="Udemy Sans"/>
              </a:rPr>
              <a:t>a frontend, which was a React single page application and a Mongo Db database.</a:t>
            </a:r>
          </a:p>
          <a:p>
            <a:pPr algn="l"/>
            <a:r>
              <a:rPr lang="en-US" b="0" i="0" dirty="0">
                <a:solidFill>
                  <a:schemeClr val="bg1"/>
                </a:solidFill>
                <a:effectLst/>
                <a:latin typeface="Udemy Sans"/>
              </a:rPr>
              <a:t>We built this application by launching three containers</a:t>
            </a:r>
            <a:r>
              <a:rPr lang="en-US" dirty="0">
                <a:solidFill>
                  <a:schemeClr val="bg1"/>
                </a:solidFill>
                <a:latin typeface="Udemy Sans"/>
              </a:rPr>
              <a:t>:</a:t>
            </a:r>
          </a:p>
          <a:p>
            <a:pPr algn="l"/>
            <a:endParaRPr lang="en-US" dirty="0">
              <a:solidFill>
                <a:schemeClr val="bg1"/>
              </a:solidFill>
              <a:latin typeface="Udemy Sans"/>
            </a:endParaRPr>
          </a:p>
          <a:p>
            <a:pPr algn="l"/>
            <a:r>
              <a:rPr lang="en-US" dirty="0">
                <a:solidFill>
                  <a:schemeClr val="bg1"/>
                </a:solidFill>
                <a:latin typeface="Udemy Sans"/>
              </a:rPr>
              <a:t>on</a:t>
            </a:r>
            <a:r>
              <a:rPr lang="en-US" b="0" i="0" dirty="0">
                <a:solidFill>
                  <a:schemeClr val="bg1"/>
                </a:solidFill>
                <a:effectLst/>
                <a:latin typeface="Udemy Sans"/>
              </a:rPr>
              <a:t>e for the database,</a:t>
            </a:r>
          </a:p>
          <a:p>
            <a:pPr algn="l"/>
            <a:r>
              <a:rPr lang="en-US" b="0" i="0" dirty="0">
                <a:solidFill>
                  <a:schemeClr val="bg1"/>
                </a:solidFill>
                <a:effectLst/>
                <a:latin typeface="Udemy Sans"/>
              </a:rPr>
              <a:t>one for the backend,</a:t>
            </a:r>
          </a:p>
          <a:p>
            <a:pPr algn="l"/>
            <a:r>
              <a:rPr lang="en-US" b="0" i="0" dirty="0">
                <a:solidFill>
                  <a:schemeClr val="bg1"/>
                </a:solidFill>
                <a:effectLst/>
                <a:latin typeface="Udemy Sans"/>
              </a:rPr>
              <a:t>one for the front end.</a:t>
            </a:r>
          </a:p>
          <a:p>
            <a:pPr algn="l"/>
            <a:endParaRPr lang="en-US" b="0" i="0" dirty="0">
              <a:solidFill>
                <a:schemeClr val="bg1"/>
              </a:solidFill>
              <a:effectLst/>
              <a:latin typeface="Udemy Sans"/>
            </a:endParaRPr>
          </a:p>
          <a:p>
            <a:pPr algn="l"/>
            <a:r>
              <a:rPr lang="en-US" b="0" i="0" dirty="0">
                <a:solidFill>
                  <a:schemeClr val="bg1"/>
                </a:solidFill>
                <a:effectLst/>
                <a:latin typeface="Udemy Sans"/>
              </a:rPr>
              <a:t>We ensured that these containers could communicate with each other in different ways</a:t>
            </a:r>
          </a:p>
          <a:p>
            <a:pPr algn="l"/>
            <a:r>
              <a:rPr lang="en-US" b="0" i="0" dirty="0">
                <a:solidFill>
                  <a:schemeClr val="bg1"/>
                </a:solidFill>
                <a:effectLst/>
                <a:latin typeface="Udemy Sans"/>
              </a:rPr>
              <a:t>and of course we also added extra features</a:t>
            </a:r>
          </a:p>
          <a:p>
            <a:pPr algn="l"/>
            <a:r>
              <a:rPr lang="en-US" b="0" i="0" dirty="0">
                <a:solidFill>
                  <a:schemeClr val="bg1"/>
                </a:solidFill>
                <a:effectLst/>
                <a:latin typeface="Udemy Sans"/>
              </a:rPr>
              <a:t>like persistent data, live source code updates.</a:t>
            </a:r>
          </a:p>
        </p:txBody>
      </p:sp>
      <p:pic>
        <p:nvPicPr>
          <p:cNvPr id="7" name="Immagine 6">
            <a:extLst>
              <a:ext uri="{FF2B5EF4-FFF2-40B4-BE49-F238E27FC236}">
                <a16:creationId xmlns:a16="http://schemas.microsoft.com/office/drawing/2014/main" id="{D97CF069-8EE8-313D-24A4-247CB78E0285}"/>
              </a:ext>
            </a:extLst>
          </p:cNvPr>
          <p:cNvPicPr>
            <a:picLocks noChangeAspect="1"/>
          </p:cNvPicPr>
          <p:nvPr/>
        </p:nvPicPr>
        <p:blipFill>
          <a:blip r:embed="rId7"/>
          <a:stretch>
            <a:fillRect/>
          </a:stretch>
        </p:blipFill>
        <p:spPr>
          <a:xfrm>
            <a:off x="274745" y="1431143"/>
            <a:ext cx="8565857" cy="4519771"/>
          </a:xfrm>
          <a:prstGeom prst="rect">
            <a:avLst/>
          </a:prstGeom>
        </p:spPr>
      </p:pic>
      <p:sp>
        <p:nvSpPr>
          <p:cNvPr id="10" name="CasellaDiTesto 9">
            <a:extLst>
              <a:ext uri="{FF2B5EF4-FFF2-40B4-BE49-F238E27FC236}">
                <a16:creationId xmlns:a16="http://schemas.microsoft.com/office/drawing/2014/main" id="{D8E67A9D-D7F9-BABF-1C3F-4ADDC417E6A5}"/>
              </a:ext>
            </a:extLst>
          </p:cNvPr>
          <p:cNvSpPr txBox="1"/>
          <p:nvPr/>
        </p:nvSpPr>
        <p:spPr>
          <a:xfrm>
            <a:off x="681074" y="1265340"/>
            <a:ext cx="3890926" cy="461665"/>
          </a:xfrm>
          <a:prstGeom prst="rect">
            <a:avLst/>
          </a:prstGeom>
          <a:solidFill>
            <a:schemeClr val="accent6">
              <a:lumMod val="75000"/>
            </a:schemeClr>
          </a:solidFill>
        </p:spPr>
        <p:txBody>
          <a:bodyPr wrap="square">
            <a:spAutoFit/>
          </a:bodyPr>
          <a:lstStyle/>
          <a:p>
            <a:r>
              <a:rPr lang="en-US" sz="2400" b="1" i="0" dirty="0">
                <a:solidFill>
                  <a:schemeClr val="bg1"/>
                </a:solidFill>
                <a:effectLst/>
                <a:latin typeface="Udemy Sans"/>
              </a:rPr>
              <a:t>We need to create a network</a:t>
            </a:r>
            <a:endParaRPr lang="it-IT" sz="2400" b="1" dirty="0">
              <a:solidFill>
                <a:schemeClr val="bg1"/>
              </a:solidFill>
            </a:endParaRPr>
          </a:p>
        </p:txBody>
      </p:sp>
      <p:sp>
        <p:nvSpPr>
          <p:cNvPr id="12" name="CasellaDiTesto 11">
            <a:extLst>
              <a:ext uri="{FF2B5EF4-FFF2-40B4-BE49-F238E27FC236}">
                <a16:creationId xmlns:a16="http://schemas.microsoft.com/office/drawing/2014/main" id="{4C5AD8FF-D7BC-10D6-E5FB-BAA7A00BCCC2}"/>
              </a:ext>
            </a:extLst>
          </p:cNvPr>
          <p:cNvSpPr txBox="1"/>
          <p:nvPr/>
        </p:nvSpPr>
        <p:spPr>
          <a:xfrm>
            <a:off x="3419872" y="1916832"/>
            <a:ext cx="5582606" cy="461665"/>
          </a:xfrm>
          <a:prstGeom prst="rect">
            <a:avLst/>
          </a:prstGeom>
          <a:solidFill>
            <a:schemeClr val="accent6">
              <a:lumMod val="75000"/>
            </a:schemeClr>
          </a:solidFill>
        </p:spPr>
        <p:txBody>
          <a:bodyPr wrap="square">
            <a:spAutoFit/>
          </a:bodyPr>
          <a:lstStyle/>
          <a:p>
            <a:r>
              <a:rPr lang="en-US" sz="2400" b="1" dirty="0">
                <a:solidFill>
                  <a:schemeClr val="bg1"/>
                </a:solidFill>
                <a:latin typeface="Udemy Sans"/>
              </a:rPr>
              <a:t>W</a:t>
            </a:r>
            <a:r>
              <a:rPr lang="en-US" sz="2400" b="1" i="0" dirty="0">
                <a:solidFill>
                  <a:schemeClr val="bg1"/>
                </a:solidFill>
                <a:effectLst/>
                <a:latin typeface="Udemy Sans"/>
              </a:rPr>
              <a:t>e need to start our Mongo Db container</a:t>
            </a:r>
            <a:endParaRPr lang="it-IT" sz="2400" b="1" dirty="0">
              <a:solidFill>
                <a:schemeClr val="bg1"/>
              </a:solidFill>
            </a:endParaRPr>
          </a:p>
        </p:txBody>
      </p:sp>
      <p:sp>
        <p:nvSpPr>
          <p:cNvPr id="13" name="CasellaDiTesto 12">
            <a:extLst>
              <a:ext uri="{FF2B5EF4-FFF2-40B4-BE49-F238E27FC236}">
                <a16:creationId xmlns:a16="http://schemas.microsoft.com/office/drawing/2014/main" id="{672EC4FE-E9A6-C0E6-7D61-D8962E70AF76}"/>
              </a:ext>
            </a:extLst>
          </p:cNvPr>
          <p:cNvSpPr txBox="1"/>
          <p:nvPr/>
        </p:nvSpPr>
        <p:spPr>
          <a:xfrm>
            <a:off x="681818" y="2832157"/>
            <a:ext cx="2378014" cy="461665"/>
          </a:xfrm>
          <a:prstGeom prst="rect">
            <a:avLst/>
          </a:prstGeom>
          <a:solidFill>
            <a:schemeClr val="accent6">
              <a:lumMod val="75000"/>
            </a:schemeClr>
          </a:solidFill>
        </p:spPr>
        <p:txBody>
          <a:bodyPr wrap="square">
            <a:spAutoFit/>
          </a:bodyPr>
          <a:lstStyle/>
          <a:p>
            <a:r>
              <a:rPr lang="en-US" sz="2400" b="1" i="0" dirty="0">
                <a:solidFill>
                  <a:schemeClr val="bg1"/>
                </a:solidFill>
                <a:effectLst/>
                <a:latin typeface="Udemy Sans"/>
              </a:rPr>
              <a:t>we add volumes</a:t>
            </a:r>
            <a:endParaRPr lang="it-IT" sz="2400" b="1" dirty="0">
              <a:solidFill>
                <a:schemeClr val="bg1"/>
              </a:solidFill>
            </a:endParaRPr>
          </a:p>
        </p:txBody>
      </p:sp>
      <p:sp>
        <p:nvSpPr>
          <p:cNvPr id="14" name="CasellaDiTesto 13">
            <a:extLst>
              <a:ext uri="{FF2B5EF4-FFF2-40B4-BE49-F238E27FC236}">
                <a16:creationId xmlns:a16="http://schemas.microsoft.com/office/drawing/2014/main" id="{C4C53FF4-3003-3AF6-A814-782D991B5BDE}"/>
              </a:ext>
            </a:extLst>
          </p:cNvPr>
          <p:cNvSpPr txBox="1"/>
          <p:nvPr/>
        </p:nvSpPr>
        <p:spPr>
          <a:xfrm>
            <a:off x="4085188" y="2694549"/>
            <a:ext cx="4231227" cy="461665"/>
          </a:xfrm>
          <a:prstGeom prst="rect">
            <a:avLst/>
          </a:prstGeom>
          <a:solidFill>
            <a:schemeClr val="accent6">
              <a:lumMod val="75000"/>
            </a:schemeClr>
          </a:solidFill>
        </p:spPr>
        <p:txBody>
          <a:bodyPr wrap="square">
            <a:spAutoFit/>
          </a:bodyPr>
          <a:lstStyle/>
          <a:p>
            <a:r>
              <a:rPr lang="en-US" sz="2400" b="1" i="0" dirty="0">
                <a:solidFill>
                  <a:schemeClr val="bg1"/>
                </a:solidFill>
                <a:effectLst/>
                <a:latin typeface="Udemy Sans"/>
              </a:rPr>
              <a:t>we add environmental variable</a:t>
            </a:r>
            <a:endParaRPr lang="it-IT" sz="2400" b="1" dirty="0">
              <a:solidFill>
                <a:schemeClr val="bg1"/>
              </a:solidFill>
            </a:endParaRPr>
          </a:p>
        </p:txBody>
      </p:sp>
      <p:sp>
        <p:nvSpPr>
          <p:cNvPr id="15" name="CasellaDiTesto 14">
            <a:extLst>
              <a:ext uri="{FF2B5EF4-FFF2-40B4-BE49-F238E27FC236}">
                <a16:creationId xmlns:a16="http://schemas.microsoft.com/office/drawing/2014/main" id="{D30AB9FF-87C8-C91C-560F-5FD00F1A15E2}"/>
              </a:ext>
            </a:extLst>
          </p:cNvPr>
          <p:cNvSpPr txBox="1"/>
          <p:nvPr/>
        </p:nvSpPr>
        <p:spPr>
          <a:xfrm>
            <a:off x="1763688" y="3601215"/>
            <a:ext cx="4968552" cy="461665"/>
          </a:xfrm>
          <a:prstGeom prst="rect">
            <a:avLst/>
          </a:prstGeom>
          <a:solidFill>
            <a:schemeClr val="accent6">
              <a:lumMod val="75000"/>
            </a:schemeClr>
          </a:solidFill>
        </p:spPr>
        <p:txBody>
          <a:bodyPr wrap="square">
            <a:spAutoFit/>
          </a:bodyPr>
          <a:lstStyle/>
          <a:p>
            <a:r>
              <a:rPr lang="en-US" sz="2400" b="1" i="0" dirty="0">
                <a:solidFill>
                  <a:schemeClr val="bg1"/>
                </a:solidFill>
                <a:effectLst/>
                <a:latin typeface="Udemy Sans"/>
              </a:rPr>
              <a:t>we attach volume to the network</a:t>
            </a:r>
            <a:endParaRPr lang="it-IT" sz="2400" b="1" dirty="0">
              <a:solidFill>
                <a:schemeClr val="bg1"/>
              </a:solidFill>
            </a:endParaRPr>
          </a:p>
        </p:txBody>
      </p:sp>
      <p:sp>
        <p:nvSpPr>
          <p:cNvPr id="16" name="CasellaDiTesto 15">
            <a:extLst>
              <a:ext uri="{FF2B5EF4-FFF2-40B4-BE49-F238E27FC236}">
                <a16:creationId xmlns:a16="http://schemas.microsoft.com/office/drawing/2014/main" id="{A670C2D5-E389-387F-CA25-894B69163D9E}"/>
              </a:ext>
            </a:extLst>
          </p:cNvPr>
          <p:cNvSpPr txBox="1"/>
          <p:nvPr/>
        </p:nvSpPr>
        <p:spPr>
          <a:xfrm>
            <a:off x="4917713" y="4277048"/>
            <a:ext cx="3528393" cy="461665"/>
          </a:xfrm>
          <a:prstGeom prst="rect">
            <a:avLst/>
          </a:prstGeom>
          <a:solidFill>
            <a:schemeClr val="accent6">
              <a:lumMod val="75000"/>
            </a:schemeClr>
          </a:solidFill>
        </p:spPr>
        <p:txBody>
          <a:bodyPr wrap="square">
            <a:spAutoFit/>
          </a:bodyPr>
          <a:lstStyle/>
          <a:p>
            <a:r>
              <a:rPr lang="en-US" sz="2400" b="1" dirty="0">
                <a:solidFill>
                  <a:schemeClr val="bg1"/>
                </a:solidFill>
                <a:latin typeface="Udemy Sans"/>
              </a:rPr>
              <a:t>Build our node API image</a:t>
            </a:r>
            <a:endParaRPr lang="it-IT" sz="2400" b="1" dirty="0">
              <a:solidFill>
                <a:schemeClr val="bg1"/>
              </a:solidFill>
            </a:endParaRPr>
          </a:p>
        </p:txBody>
      </p:sp>
      <p:sp>
        <p:nvSpPr>
          <p:cNvPr id="17" name="CasellaDiTesto 16">
            <a:extLst>
              <a:ext uri="{FF2B5EF4-FFF2-40B4-BE49-F238E27FC236}">
                <a16:creationId xmlns:a16="http://schemas.microsoft.com/office/drawing/2014/main" id="{25A466E0-CA90-67DA-D678-25E40291874B}"/>
              </a:ext>
            </a:extLst>
          </p:cNvPr>
          <p:cNvSpPr txBox="1"/>
          <p:nvPr/>
        </p:nvSpPr>
        <p:spPr>
          <a:xfrm>
            <a:off x="604142" y="4904516"/>
            <a:ext cx="4788533" cy="461665"/>
          </a:xfrm>
          <a:prstGeom prst="rect">
            <a:avLst/>
          </a:prstGeom>
          <a:solidFill>
            <a:schemeClr val="accent6">
              <a:lumMod val="75000"/>
            </a:schemeClr>
          </a:solidFill>
        </p:spPr>
        <p:txBody>
          <a:bodyPr wrap="square">
            <a:spAutoFit/>
          </a:bodyPr>
          <a:lstStyle/>
          <a:p>
            <a:r>
              <a:rPr lang="en-US" sz="2400" b="1" dirty="0">
                <a:solidFill>
                  <a:schemeClr val="bg1"/>
                </a:solidFill>
                <a:latin typeface="Udemy Sans"/>
              </a:rPr>
              <a:t>Build react single application image</a:t>
            </a:r>
            <a:endParaRPr lang="it-IT" sz="2400" b="1" dirty="0">
              <a:solidFill>
                <a:schemeClr val="bg1"/>
              </a:solidFill>
            </a:endParaRPr>
          </a:p>
        </p:txBody>
      </p:sp>
      <p:sp>
        <p:nvSpPr>
          <p:cNvPr id="18" name="CasellaDiTesto 17">
            <a:extLst>
              <a:ext uri="{FF2B5EF4-FFF2-40B4-BE49-F238E27FC236}">
                <a16:creationId xmlns:a16="http://schemas.microsoft.com/office/drawing/2014/main" id="{585B8FF4-4BA8-F0DE-5F0B-77F47EA86FC0}"/>
              </a:ext>
            </a:extLst>
          </p:cNvPr>
          <p:cNvSpPr txBox="1"/>
          <p:nvPr/>
        </p:nvSpPr>
        <p:spPr>
          <a:xfrm>
            <a:off x="5351435" y="5384548"/>
            <a:ext cx="3188423" cy="461665"/>
          </a:xfrm>
          <a:prstGeom prst="rect">
            <a:avLst/>
          </a:prstGeom>
          <a:solidFill>
            <a:schemeClr val="accent6">
              <a:lumMod val="75000"/>
            </a:schemeClr>
          </a:solidFill>
        </p:spPr>
        <p:txBody>
          <a:bodyPr wrap="square">
            <a:spAutoFit/>
          </a:bodyPr>
          <a:lstStyle/>
          <a:p>
            <a:r>
              <a:rPr lang="en-US" sz="2400" b="1" dirty="0">
                <a:solidFill>
                  <a:schemeClr val="bg1"/>
                </a:solidFill>
                <a:latin typeface="Udemy Sans"/>
              </a:rPr>
              <a:t>Start react container</a:t>
            </a:r>
            <a:endParaRPr lang="it-IT" sz="2400" b="1" dirty="0">
              <a:solidFill>
                <a:schemeClr val="bg1"/>
              </a:solidFill>
            </a:endParaRPr>
          </a:p>
        </p:txBody>
      </p:sp>
      <p:sp>
        <p:nvSpPr>
          <p:cNvPr id="19" name="CasellaDiTesto 18">
            <a:extLst>
              <a:ext uri="{FF2B5EF4-FFF2-40B4-BE49-F238E27FC236}">
                <a16:creationId xmlns:a16="http://schemas.microsoft.com/office/drawing/2014/main" id="{D2549FCA-0222-30E1-8E4F-3D9998BD9E12}"/>
              </a:ext>
            </a:extLst>
          </p:cNvPr>
          <p:cNvSpPr txBox="1"/>
          <p:nvPr/>
        </p:nvSpPr>
        <p:spPr>
          <a:xfrm>
            <a:off x="669242" y="5689869"/>
            <a:ext cx="3188423" cy="461665"/>
          </a:xfrm>
          <a:prstGeom prst="rect">
            <a:avLst/>
          </a:prstGeom>
          <a:solidFill>
            <a:schemeClr val="accent6">
              <a:lumMod val="75000"/>
            </a:schemeClr>
          </a:solidFill>
        </p:spPr>
        <p:txBody>
          <a:bodyPr wrap="square">
            <a:spAutoFit/>
          </a:bodyPr>
          <a:lstStyle/>
          <a:p>
            <a:r>
              <a:rPr lang="en-US" sz="2400" b="1" dirty="0">
                <a:solidFill>
                  <a:schemeClr val="bg1"/>
                </a:solidFill>
                <a:latin typeface="Udemy Sans"/>
              </a:rPr>
              <a:t>Bind Mount</a:t>
            </a:r>
            <a:endParaRPr lang="it-IT" sz="2400" b="1" dirty="0">
              <a:solidFill>
                <a:schemeClr val="bg1"/>
              </a:solidFill>
            </a:endParaRPr>
          </a:p>
        </p:txBody>
      </p:sp>
      <p:sp>
        <p:nvSpPr>
          <p:cNvPr id="20" name="CasellaDiTesto 19">
            <a:extLst>
              <a:ext uri="{FF2B5EF4-FFF2-40B4-BE49-F238E27FC236}">
                <a16:creationId xmlns:a16="http://schemas.microsoft.com/office/drawing/2014/main" id="{1BD647E1-9784-A3F2-6B72-DC7BB4869612}"/>
              </a:ext>
            </a:extLst>
          </p:cNvPr>
          <p:cNvSpPr txBox="1"/>
          <p:nvPr/>
        </p:nvSpPr>
        <p:spPr>
          <a:xfrm>
            <a:off x="4355976" y="6022310"/>
            <a:ext cx="3188423" cy="461665"/>
          </a:xfrm>
          <a:prstGeom prst="rect">
            <a:avLst/>
          </a:prstGeom>
          <a:solidFill>
            <a:schemeClr val="accent6">
              <a:lumMod val="75000"/>
            </a:schemeClr>
          </a:solidFill>
        </p:spPr>
        <p:txBody>
          <a:bodyPr wrap="square">
            <a:spAutoFit/>
          </a:bodyPr>
          <a:lstStyle/>
          <a:p>
            <a:r>
              <a:rPr lang="en-US" sz="2400" b="1" dirty="0">
                <a:solidFill>
                  <a:schemeClr val="bg1"/>
                </a:solidFill>
                <a:latin typeface="Udemy Sans"/>
              </a:rPr>
              <a:t>Publishing ports</a:t>
            </a:r>
            <a:endParaRPr lang="it-IT" sz="2400" b="1" dirty="0">
              <a:solidFill>
                <a:schemeClr val="bg1"/>
              </a:solidFill>
            </a:endParaRPr>
          </a:p>
        </p:txBody>
      </p:sp>
      <p:sp>
        <p:nvSpPr>
          <p:cNvPr id="22" name="CasellaDiTesto 21">
            <a:extLst>
              <a:ext uri="{FF2B5EF4-FFF2-40B4-BE49-F238E27FC236}">
                <a16:creationId xmlns:a16="http://schemas.microsoft.com/office/drawing/2014/main" id="{B7AD8A5D-80AD-79DA-CA95-27C9E372CBC5}"/>
              </a:ext>
            </a:extLst>
          </p:cNvPr>
          <p:cNvSpPr txBox="1"/>
          <p:nvPr/>
        </p:nvSpPr>
        <p:spPr>
          <a:xfrm>
            <a:off x="2063540" y="2051893"/>
            <a:ext cx="4572000" cy="923330"/>
          </a:xfrm>
          <a:prstGeom prst="rect">
            <a:avLst/>
          </a:prstGeom>
          <a:solidFill>
            <a:schemeClr val="accent1"/>
          </a:solidFill>
        </p:spPr>
        <p:txBody>
          <a:bodyPr wrap="square">
            <a:spAutoFit/>
          </a:bodyPr>
          <a:lstStyle/>
          <a:p>
            <a:pPr algn="l"/>
            <a:r>
              <a:rPr lang="en-US" b="1" dirty="0">
                <a:solidFill>
                  <a:schemeClr val="bg1"/>
                </a:solidFill>
                <a:latin typeface="Udemy Sans"/>
              </a:rPr>
              <a:t>T</a:t>
            </a:r>
            <a:r>
              <a:rPr lang="en-US" b="1" i="0" dirty="0">
                <a:solidFill>
                  <a:schemeClr val="bg1"/>
                </a:solidFill>
                <a:effectLst/>
                <a:latin typeface="Udemy Sans"/>
              </a:rPr>
              <a:t>here is a lot of work to be done here and this is just a basic application consisting of three different containers that work together.</a:t>
            </a:r>
          </a:p>
        </p:txBody>
      </p:sp>
      <p:sp>
        <p:nvSpPr>
          <p:cNvPr id="24" name="CasellaDiTesto 23">
            <a:extLst>
              <a:ext uri="{FF2B5EF4-FFF2-40B4-BE49-F238E27FC236}">
                <a16:creationId xmlns:a16="http://schemas.microsoft.com/office/drawing/2014/main" id="{A374B700-B3CC-D988-A46A-016EC6815527}"/>
              </a:ext>
            </a:extLst>
          </p:cNvPr>
          <p:cNvSpPr txBox="1"/>
          <p:nvPr/>
        </p:nvSpPr>
        <p:spPr>
          <a:xfrm>
            <a:off x="2052789" y="3370044"/>
            <a:ext cx="4572000" cy="2585323"/>
          </a:xfrm>
          <a:prstGeom prst="rect">
            <a:avLst/>
          </a:prstGeom>
          <a:solidFill>
            <a:schemeClr val="accent1"/>
          </a:solidFill>
        </p:spPr>
        <p:txBody>
          <a:bodyPr wrap="square">
            <a:spAutoFit/>
          </a:bodyPr>
          <a:lstStyle/>
          <a:p>
            <a:pPr algn="l"/>
            <a:r>
              <a:rPr lang="en-US" b="1" i="0" dirty="0">
                <a:solidFill>
                  <a:schemeClr val="bg1"/>
                </a:solidFill>
                <a:latin typeface="Udemy Sans"/>
              </a:rPr>
              <a:t>SOLUTION: Docker Compose:</a:t>
            </a:r>
          </a:p>
          <a:p>
            <a:pPr algn="l"/>
            <a:r>
              <a:rPr lang="en-US" b="1" i="0" dirty="0">
                <a:solidFill>
                  <a:schemeClr val="bg1"/>
                </a:solidFill>
                <a:latin typeface="Udemy Sans"/>
              </a:rPr>
              <a:t>which makes managing multi containers setups easier, it helps you automate the setup process and it allows you to bring up this entire setup, with all the different containers and their individual configurations with just one command.</a:t>
            </a:r>
          </a:p>
          <a:p>
            <a:pPr algn="l"/>
            <a:r>
              <a:rPr lang="en-US" b="1" i="0" dirty="0">
                <a:solidFill>
                  <a:schemeClr val="bg1"/>
                </a:solidFill>
                <a:latin typeface="Udemy Sans"/>
              </a:rPr>
              <a:t>And you can then also tear everything down</a:t>
            </a:r>
          </a:p>
          <a:p>
            <a:pPr algn="l"/>
            <a:r>
              <a:rPr lang="en-US" b="1" i="0" dirty="0">
                <a:solidFill>
                  <a:schemeClr val="bg1"/>
                </a:solidFill>
                <a:latin typeface="Udemy Sans"/>
              </a:rPr>
              <a:t>with just one command.</a:t>
            </a:r>
          </a:p>
        </p:txBody>
      </p:sp>
      <p:pic>
        <p:nvPicPr>
          <p:cNvPr id="26" name="Immagine 25">
            <a:extLst>
              <a:ext uri="{FF2B5EF4-FFF2-40B4-BE49-F238E27FC236}">
                <a16:creationId xmlns:a16="http://schemas.microsoft.com/office/drawing/2014/main" id="{FED67FE8-0E26-E998-384A-7295409A0432}"/>
              </a:ext>
            </a:extLst>
          </p:cNvPr>
          <p:cNvPicPr>
            <a:picLocks noChangeAspect="1"/>
          </p:cNvPicPr>
          <p:nvPr/>
        </p:nvPicPr>
        <p:blipFill>
          <a:blip r:embed="rId8"/>
          <a:stretch>
            <a:fillRect/>
          </a:stretch>
        </p:blipFill>
        <p:spPr>
          <a:xfrm>
            <a:off x="229025" y="1512738"/>
            <a:ext cx="8830801" cy="4214701"/>
          </a:xfrm>
          <a:prstGeom prst="rect">
            <a:avLst/>
          </a:prstGeom>
        </p:spPr>
      </p:pic>
    </p:spTree>
    <p:extLst>
      <p:ext uri="{BB962C8B-B14F-4D97-AF65-F5344CB8AC3E}">
        <p14:creationId xmlns:p14="http://schemas.microsoft.com/office/powerpoint/2010/main" val="342554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1293162611"/>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F63FB6CF-08B8-43B1-ED3F-E4199C6F98C8}"/>
              </a:ext>
            </a:extLst>
          </p:cNvPr>
          <p:cNvPicPr>
            <a:picLocks noChangeAspect="1"/>
          </p:cNvPicPr>
          <p:nvPr/>
        </p:nvPicPr>
        <p:blipFill>
          <a:blip r:embed="rId7"/>
          <a:stretch>
            <a:fillRect/>
          </a:stretch>
        </p:blipFill>
        <p:spPr>
          <a:xfrm>
            <a:off x="539552" y="1628800"/>
            <a:ext cx="8208912" cy="3572013"/>
          </a:xfrm>
          <a:prstGeom prst="rect">
            <a:avLst/>
          </a:prstGeom>
        </p:spPr>
      </p:pic>
      <p:sp>
        <p:nvSpPr>
          <p:cNvPr id="6" name="Ovale 5">
            <a:extLst>
              <a:ext uri="{FF2B5EF4-FFF2-40B4-BE49-F238E27FC236}">
                <a16:creationId xmlns:a16="http://schemas.microsoft.com/office/drawing/2014/main" id="{7F66ADBF-F03B-F0BF-32BD-7959A23C64EE}"/>
              </a:ext>
            </a:extLst>
          </p:cNvPr>
          <p:cNvSpPr/>
          <p:nvPr/>
        </p:nvSpPr>
        <p:spPr>
          <a:xfrm>
            <a:off x="3347864" y="4005064"/>
            <a:ext cx="648072"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9194A218-6873-2133-AB46-FCB8BD7C508B}"/>
              </a:ext>
            </a:extLst>
          </p:cNvPr>
          <p:cNvPicPr>
            <a:picLocks noChangeAspect="1"/>
          </p:cNvPicPr>
          <p:nvPr/>
        </p:nvPicPr>
        <p:blipFill>
          <a:blip r:embed="rId8"/>
          <a:stretch>
            <a:fillRect/>
          </a:stretch>
        </p:blipFill>
        <p:spPr>
          <a:xfrm>
            <a:off x="395536" y="1412776"/>
            <a:ext cx="8568952" cy="4327091"/>
          </a:xfrm>
          <a:prstGeom prst="rect">
            <a:avLst/>
          </a:prstGeom>
        </p:spPr>
      </p:pic>
    </p:spTree>
    <p:extLst>
      <p:ext uri="{BB962C8B-B14F-4D97-AF65-F5344CB8AC3E}">
        <p14:creationId xmlns:p14="http://schemas.microsoft.com/office/powerpoint/2010/main" val="25304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3892855475"/>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89BDD6E-BF3A-61FF-5B55-DADADE51CAB6}"/>
              </a:ext>
            </a:extLst>
          </p:cNvPr>
          <p:cNvPicPr>
            <a:picLocks noChangeAspect="1"/>
          </p:cNvPicPr>
          <p:nvPr/>
        </p:nvPicPr>
        <p:blipFill>
          <a:blip r:embed="rId7"/>
          <a:stretch>
            <a:fillRect/>
          </a:stretch>
        </p:blipFill>
        <p:spPr>
          <a:xfrm>
            <a:off x="633826" y="1124744"/>
            <a:ext cx="7776864" cy="3354162"/>
          </a:xfrm>
          <a:prstGeom prst="rect">
            <a:avLst/>
          </a:prstGeom>
        </p:spPr>
      </p:pic>
      <p:sp>
        <p:nvSpPr>
          <p:cNvPr id="9" name="CasellaDiTesto 8">
            <a:extLst>
              <a:ext uri="{FF2B5EF4-FFF2-40B4-BE49-F238E27FC236}">
                <a16:creationId xmlns:a16="http://schemas.microsoft.com/office/drawing/2014/main" id="{BA436E0F-2D7F-0291-5AEF-CB63476A6AB5}"/>
              </a:ext>
            </a:extLst>
          </p:cNvPr>
          <p:cNvSpPr txBox="1"/>
          <p:nvPr/>
        </p:nvSpPr>
        <p:spPr>
          <a:xfrm>
            <a:off x="1835696" y="4776975"/>
            <a:ext cx="6044742" cy="2031325"/>
          </a:xfrm>
          <a:prstGeom prst="rect">
            <a:avLst/>
          </a:prstGeom>
          <a:solidFill>
            <a:schemeClr val="accent1"/>
          </a:solidFill>
        </p:spPr>
        <p:txBody>
          <a:bodyPr wrap="square">
            <a:spAutoFit/>
          </a:bodyPr>
          <a:lstStyle/>
          <a:p>
            <a:pPr algn="l"/>
            <a:r>
              <a:rPr lang="en-US" b="1" dirty="0">
                <a:solidFill>
                  <a:schemeClr val="bg1"/>
                </a:solidFill>
                <a:latin typeface="Udemy Sans"/>
              </a:rPr>
              <a:t>Inside Docker compose file y</a:t>
            </a:r>
            <a:r>
              <a:rPr lang="en-US" b="1" i="0" dirty="0">
                <a:solidFill>
                  <a:schemeClr val="bg1"/>
                </a:solidFill>
                <a:effectLst/>
                <a:latin typeface="Udemy Sans"/>
              </a:rPr>
              <a:t>ou can do basically everything you can do with</a:t>
            </a:r>
            <a:r>
              <a:rPr lang="en-US" b="1" dirty="0">
                <a:solidFill>
                  <a:schemeClr val="bg1"/>
                </a:solidFill>
                <a:latin typeface="Udemy Sans"/>
              </a:rPr>
              <a:t> </a:t>
            </a:r>
            <a:r>
              <a:rPr lang="en-US" b="1" i="0" dirty="0">
                <a:solidFill>
                  <a:schemeClr val="bg1"/>
                </a:solidFill>
                <a:effectLst/>
                <a:latin typeface="Udemy Sans"/>
              </a:rPr>
              <a:t>Docker command in the terminal </a:t>
            </a:r>
            <a:r>
              <a:rPr lang="en-US" b="1" dirty="0">
                <a:solidFill>
                  <a:schemeClr val="bg1"/>
                </a:solidFill>
                <a:latin typeface="Udemy Sans"/>
              </a:rPr>
              <a:t>mode</a:t>
            </a:r>
          </a:p>
          <a:p>
            <a:pPr algn="l"/>
            <a:endParaRPr lang="en-US" b="1" dirty="0">
              <a:solidFill>
                <a:schemeClr val="bg1"/>
              </a:solidFill>
              <a:latin typeface="Udemy Sans"/>
            </a:endParaRPr>
          </a:p>
          <a:p>
            <a:pPr algn="l"/>
            <a:r>
              <a:rPr lang="en-US" b="1" dirty="0">
                <a:solidFill>
                  <a:schemeClr val="bg1"/>
                </a:solidFill>
                <a:latin typeface="Udemy Sans"/>
              </a:rPr>
              <a:t>L</a:t>
            </a:r>
            <a:r>
              <a:rPr lang="en-US" b="1" i="0" dirty="0">
                <a:solidFill>
                  <a:schemeClr val="bg1"/>
                </a:solidFill>
                <a:effectLst/>
                <a:latin typeface="Udemy Sans"/>
              </a:rPr>
              <a:t>et's get started and let's simply work on that project we built in the last module and let's use compose instead of running all these individual commands.</a:t>
            </a:r>
          </a:p>
          <a:p>
            <a:pPr algn="l"/>
            <a:endParaRPr lang="en-US" b="1" i="0" dirty="0">
              <a:solidFill>
                <a:schemeClr val="bg1"/>
              </a:solidFill>
              <a:effectLst/>
              <a:latin typeface="Udemy Sans"/>
            </a:endParaRPr>
          </a:p>
        </p:txBody>
      </p:sp>
    </p:spTree>
    <p:extLst>
      <p:ext uri="{BB962C8B-B14F-4D97-AF65-F5344CB8AC3E}">
        <p14:creationId xmlns:p14="http://schemas.microsoft.com/office/powerpoint/2010/main" val="23855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2406687398"/>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6D49C6B3-4A42-7EBE-76FF-B588AF9FED61}"/>
              </a:ext>
            </a:extLst>
          </p:cNvPr>
          <p:cNvPicPr>
            <a:picLocks noChangeAspect="1"/>
          </p:cNvPicPr>
          <p:nvPr/>
        </p:nvPicPr>
        <p:blipFill>
          <a:blip r:embed="rId7"/>
          <a:stretch>
            <a:fillRect/>
          </a:stretch>
        </p:blipFill>
        <p:spPr>
          <a:xfrm>
            <a:off x="376030" y="943815"/>
            <a:ext cx="8444442" cy="4253589"/>
          </a:xfrm>
          <a:prstGeom prst="rect">
            <a:avLst/>
          </a:prstGeom>
        </p:spPr>
      </p:pic>
      <p:sp>
        <p:nvSpPr>
          <p:cNvPr id="10" name="Ovale 9">
            <a:extLst>
              <a:ext uri="{FF2B5EF4-FFF2-40B4-BE49-F238E27FC236}">
                <a16:creationId xmlns:a16="http://schemas.microsoft.com/office/drawing/2014/main" id="{FF3CAF7F-7FC3-89F5-656F-42038DC15B5E}"/>
              </a:ext>
            </a:extLst>
          </p:cNvPr>
          <p:cNvSpPr/>
          <p:nvPr/>
        </p:nvSpPr>
        <p:spPr>
          <a:xfrm>
            <a:off x="1187624" y="1352306"/>
            <a:ext cx="325170" cy="3082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1CD354AB-C705-7FFF-0D9F-060908ACFAE8}"/>
              </a:ext>
            </a:extLst>
          </p:cNvPr>
          <p:cNvSpPr/>
          <p:nvPr/>
        </p:nvSpPr>
        <p:spPr>
          <a:xfrm>
            <a:off x="645634" y="2161556"/>
            <a:ext cx="1550102" cy="3082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0269EA46-BADA-EFA5-8F19-CF2C19C2793A}"/>
              </a:ext>
            </a:extLst>
          </p:cNvPr>
          <p:cNvSpPr txBox="1"/>
          <p:nvPr/>
        </p:nvSpPr>
        <p:spPr>
          <a:xfrm>
            <a:off x="1518906" y="2595304"/>
            <a:ext cx="3241536" cy="1200329"/>
          </a:xfrm>
          <a:prstGeom prst="rect">
            <a:avLst/>
          </a:prstGeom>
          <a:solidFill>
            <a:schemeClr val="accent1"/>
          </a:solidFill>
        </p:spPr>
        <p:txBody>
          <a:bodyPr wrap="square">
            <a:spAutoFit/>
          </a:bodyPr>
          <a:lstStyle/>
          <a:p>
            <a:pPr algn="l"/>
            <a:r>
              <a:rPr lang="en-US" b="1" i="0" dirty="0" err="1">
                <a:solidFill>
                  <a:schemeClr val="bg1"/>
                </a:solidFill>
                <a:effectLst/>
                <a:latin typeface="Udemy Sans"/>
              </a:rPr>
              <a:t>yamol</a:t>
            </a:r>
            <a:r>
              <a:rPr lang="en-US" b="1" i="0" dirty="0">
                <a:solidFill>
                  <a:schemeClr val="bg1"/>
                </a:solidFill>
                <a:effectLst/>
                <a:latin typeface="Udemy Sans"/>
              </a:rPr>
              <a:t> is a specific text format where you use indentation to express dependencies between configuration options.</a:t>
            </a:r>
          </a:p>
        </p:txBody>
      </p:sp>
      <p:pic>
        <p:nvPicPr>
          <p:cNvPr id="15" name="Immagine 14">
            <a:extLst>
              <a:ext uri="{FF2B5EF4-FFF2-40B4-BE49-F238E27FC236}">
                <a16:creationId xmlns:a16="http://schemas.microsoft.com/office/drawing/2014/main" id="{6792818D-07FD-FA59-76A9-E499432E6493}"/>
              </a:ext>
            </a:extLst>
          </p:cNvPr>
          <p:cNvPicPr>
            <a:picLocks noChangeAspect="1"/>
          </p:cNvPicPr>
          <p:nvPr/>
        </p:nvPicPr>
        <p:blipFill>
          <a:blip r:embed="rId8"/>
          <a:stretch>
            <a:fillRect/>
          </a:stretch>
        </p:blipFill>
        <p:spPr>
          <a:xfrm>
            <a:off x="2210625" y="1434755"/>
            <a:ext cx="6557346" cy="2605233"/>
          </a:xfrm>
          <a:prstGeom prst="rect">
            <a:avLst/>
          </a:prstGeom>
        </p:spPr>
      </p:pic>
      <p:sp>
        <p:nvSpPr>
          <p:cNvPr id="16" name="Ovale 15">
            <a:extLst>
              <a:ext uri="{FF2B5EF4-FFF2-40B4-BE49-F238E27FC236}">
                <a16:creationId xmlns:a16="http://schemas.microsoft.com/office/drawing/2014/main" id="{9A170636-8A4D-AF38-E704-4F949397A669}"/>
              </a:ext>
            </a:extLst>
          </p:cNvPr>
          <p:cNvSpPr/>
          <p:nvPr/>
        </p:nvSpPr>
        <p:spPr>
          <a:xfrm>
            <a:off x="2599614" y="1703792"/>
            <a:ext cx="1080120" cy="500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llout: linea 16">
            <a:extLst>
              <a:ext uri="{FF2B5EF4-FFF2-40B4-BE49-F238E27FC236}">
                <a16:creationId xmlns:a16="http://schemas.microsoft.com/office/drawing/2014/main" id="{183B1B4E-40F1-4A13-BF83-72949A9FDCAD}"/>
              </a:ext>
            </a:extLst>
          </p:cNvPr>
          <p:cNvSpPr/>
          <p:nvPr/>
        </p:nvSpPr>
        <p:spPr>
          <a:xfrm>
            <a:off x="4427984" y="2282095"/>
            <a:ext cx="2736304" cy="1883351"/>
          </a:xfrm>
          <a:prstGeom prst="borderCallout1">
            <a:avLst>
              <a:gd name="adj1" fmla="val 18750"/>
              <a:gd name="adj2" fmla="val -8333"/>
              <a:gd name="adj3" fmla="val -11926"/>
              <a:gd name="adj4" fmla="val -416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Services </a:t>
            </a:r>
            <a:r>
              <a:rPr lang="it-IT" dirty="0" err="1"/>
              <a:t>contain</a:t>
            </a:r>
            <a:r>
              <a:rPr lang="it-IT" dirty="0"/>
              <a:t> CONTAINERS (TWO TAB KEY </a:t>
            </a:r>
            <a:r>
              <a:rPr lang="it-IT" dirty="0" err="1"/>
              <a:t>means</a:t>
            </a:r>
            <a:r>
              <a:rPr lang="it-IT" dirty="0"/>
              <a:t> </a:t>
            </a:r>
            <a:r>
              <a:rPr lang="it-IT" dirty="0" err="1"/>
              <a:t>that</a:t>
            </a:r>
            <a:r>
              <a:rPr lang="it-IT" dirty="0"/>
              <a:t> </a:t>
            </a:r>
            <a:r>
              <a:rPr lang="it-IT" dirty="0" err="1"/>
              <a:t>mongodb,backend</a:t>
            </a:r>
            <a:r>
              <a:rPr lang="it-IT" dirty="0"/>
              <a:t> and </a:t>
            </a:r>
            <a:r>
              <a:rPr lang="it-IT" dirty="0" err="1"/>
              <a:t>frontend</a:t>
            </a:r>
            <a:r>
              <a:rPr lang="it-IT" dirty="0"/>
              <a:t> are </a:t>
            </a:r>
            <a:r>
              <a:rPr lang="it-IT" dirty="0" err="1"/>
              <a:t>child</a:t>
            </a:r>
            <a:r>
              <a:rPr lang="it-IT" dirty="0"/>
              <a:t> of SERVICES</a:t>
            </a:r>
          </a:p>
        </p:txBody>
      </p:sp>
    </p:spTree>
    <p:extLst>
      <p:ext uri="{BB962C8B-B14F-4D97-AF65-F5344CB8AC3E}">
        <p14:creationId xmlns:p14="http://schemas.microsoft.com/office/powerpoint/2010/main" val="30336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P spid="13" grpId="1" animBg="1"/>
      <p:bldP spid="16" grpId="0" animBg="1"/>
      <p:bldP spid="17" grpId="0" animBg="1"/>
      <p:bldP spid="1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3437512390"/>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44C41FDD-1E11-E687-9224-87BAE42B2F80}"/>
              </a:ext>
            </a:extLst>
          </p:cNvPr>
          <p:cNvPicPr>
            <a:picLocks noChangeAspect="1"/>
          </p:cNvPicPr>
          <p:nvPr/>
        </p:nvPicPr>
        <p:blipFill>
          <a:blip r:embed="rId7"/>
          <a:stretch>
            <a:fillRect/>
          </a:stretch>
        </p:blipFill>
        <p:spPr>
          <a:xfrm>
            <a:off x="467543" y="1124744"/>
            <a:ext cx="8297987" cy="4032448"/>
          </a:xfrm>
          <a:prstGeom prst="rect">
            <a:avLst/>
          </a:prstGeom>
        </p:spPr>
      </p:pic>
    </p:spTree>
    <p:extLst>
      <p:ext uri="{BB962C8B-B14F-4D97-AF65-F5344CB8AC3E}">
        <p14:creationId xmlns:p14="http://schemas.microsoft.com/office/powerpoint/2010/main" val="232646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1559619797"/>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C68566B8-DFE4-4417-7234-BD9C041239D2}"/>
              </a:ext>
            </a:extLst>
          </p:cNvPr>
          <p:cNvPicPr>
            <a:picLocks noChangeAspect="1"/>
          </p:cNvPicPr>
          <p:nvPr/>
        </p:nvPicPr>
        <p:blipFill>
          <a:blip r:embed="rId7"/>
          <a:stretch>
            <a:fillRect/>
          </a:stretch>
        </p:blipFill>
        <p:spPr>
          <a:xfrm>
            <a:off x="539552" y="1268760"/>
            <a:ext cx="8280920" cy="3683837"/>
          </a:xfrm>
          <a:prstGeom prst="rect">
            <a:avLst/>
          </a:prstGeom>
        </p:spPr>
      </p:pic>
      <p:sp>
        <p:nvSpPr>
          <p:cNvPr id="5" name="Ovale 4">
            <a:extLst>
              <a:ext uri="{FF2B5EF4-FFF2-40B4-BE49-F238E27FC236}">
                <a16:creationId xmlns:a16="http://schemas.microsoft.com/office/drawing/2014/main" id="{69168F45-473E-7011-66A9-A91064F8F539}"/>
              </a:ext>
            </a:extLst>
          </p:cNvPr>
          <p:cNvSpPr/>
          <p:nvPr/>
        </p:nvSpPr>
        <p:spPr>
          <a:xfrm>
            <a:off x="423788" y="1484784"/>
            <a:ext cx="1080120" cy="29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7516BA3B-2D1D-DFC3-2C90-77689EAC653E}"/>
              </a:ext>
            </a:extLst>
          </p:cNvPr>
          <p:cNvSpPr/>
          <p:nvPr/>
        </p:nvSpPr>
        <p:spPr>
          <a:xfrm>
            <a:off x="336342" y="1747824"/>
            <a:ext cx="1080120" cy="29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2C428618-1E29-47B8-A8DE-61AACF5EA563}"/>
              </a:ext>
            </a:extLst>
          </p:cNvPr>
          <p:cNvSpPr/>
          <p:nvPr/>
        </p:nvSpPr>
        <p:spPr>
          <a:xfrm>
            <a:off x="380065" y="1995637"/>
            <a:ext cx="1080120" cy="29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50A34E8B-61D5-3E9B-C4A7-438D52EBE4B3}"/>
              </a:ext>
            </a:extLst>
          </p:cNvPr>
          <p:cNvSpPr/>
          <p:nvPr/>
        </p:nvSpPr>
        <p:spPr>
          <a:xfrm>
            <a:off x="2195736" y="3301487"/>
            <a:ext cx="360040" cy="2550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0C55679B-7F7B-53B9-A407-34265DD19794}"/>
              </a:ext>
            </a:extLst>
          </p:cNvPr>
          <p:cNvSpPr/>
          <p:nvPr/>
        </p:nvSpPr>
        <p:spPr>
          <a:xfrm>
            <a:off x="7853690" y="3645024"/>
            <a:ext cx="1080120" cy="2969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629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magine 15">
            <a:extLst>
              <a:ext uri="{FF2B5EF4-FFF2-40B4-BE49-F238E27FC236}">
                <a16:creationId xmlns:a16="http://schemas.microsoft.com/office/drawing/2014/main" id="{DC77A0E7-74AC-BD78-C5C5-6F60B4F938C8}"/>
              </a:ext>
            </a:extLst>
          </p:cNvPr>
          <p:cNvPicPr>
            <a:picLocks noChangeAspect="1"/>
          </p:cNvPicPr>
          <p:nvPr/>
        </p:nvPicPr>
        <p:blipFill>
          <a:blip r:embed="rId2"/>
          <a:stretch>
            <a:fillRect/>
          </a:stretch>
        </p:blipFill>
        <p:spPr>
          <a:xfrm>
            <a:off x="350014" y="1052736"/>
            <a:ext cx="8096092" cy="4153229"/>
          </a:xfrm>
          <a:prstGeom prst="rect">
            <a:avLst/>
          </a:prstGeom>
        </p:spPr>
      </p:pic>
      <p:graphicFrame>
        <p:nvGraphicFramePr>
          <p:cNvPr id="3" name="Diagramma 2"/>
          <p:cNvGraphicFramePr/>
          <p:nvPr>
            <p:extLst>
              <p:ext uri="{D42A27DB-BD31-4B8C-83A1-F6EECF244321}">
                <p14:modId xmlns:p14="http://schemas.microsoft.com/office/powerpoint/2010/main" val="2199334499"/>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50110F97-5FA3-671D-7C17-5FC52E94BDF8}"/>
              </a:ext>
            </a:extLst>
          </p:cNvPr>
          <p:cNvSpPr/>
          <p:nvPr/>
        </p:nvSpPr>
        <p:spPr>
          <a:xfrm>
            <a:off x="854306" y="3429000"/>
            <a:ext cx="1269422"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1B0EBCB7-55F0-EC26-B156-A087964F2D9E}"/>
              </a:ext>
            </a:extLst>
          </p:cNvPr>
          <p:cNvSpPr/>
          <p:nvPr/>
        </p:nvSpPr>
        <p:spPr>
          <a:xfrm>
            <a:off x="1907704" y="1340768"/>
            <a:ext cx="4032448" cy="2304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11C1D244-2B2F-EF62-91BA-5A69FECE870E}"/>
              </a:ext>
            </a:extLst>
          </p:cNvPr>
          <p:cNvSpPr/>
          <p:nvPr/>
        </p:nvSpPr>
        <p:spPr>
          <a:xfrm>
            <a:off x="4670730" y="4124589"/>
            <a:ext cx="1269422" cy="4565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Immagine 17">
            <a:extLst>
              <a:ext uri="{FF2B5EF4-FFF2-40B4-BE49-F238E27FC236}">
                <a16:creationId xmlns:a16="http://schemas.microsoft.com/office/drawing/2014/main" id="{27291F91-6941-2F83-2D69-4D77D445CED0}"/>
              </a:ext>
            </a:extLst>
          </p:cNvPr>
          <p:cNvPicPr>
            <a:picLocks noChangeAspect="1"/>
          </p:cNvPicPr>
          <p:nvPr/>
        </p:nvPicPr>
        <p:blipFill>
          <a:blip r:embed="rId8"/>
          <a:stretch>
            <a:fillRect/>
          </a:stretch>
        </p:blipFill>
        <p:spPr>
          <a:xfrm>
            <a:off x="1907704" y="4259142"/>
            <a:ext cx="6538402" cy="946823"/>
          </a:xfrm>
          <a:prstGeom prst="rect">
            <a:avLst/>
          </a:prstGeom>
        </p:spPr>
      </p:pic>
      <p:pic>
        <p:nvPicPr>
          <p:cNvPr id="23" name="Immagine 22">
            <a:extLst>
              <a:ext uri="{FF2B5EF4-FFF2-40B4-BE49-F238E27FC236}">
                <a16:creationId xmlns:a16="http://schemas.microsoft.com/office/drawing/2014/main" id="{C3E339D2-03DE-D7EA-A054-B7FB02D743D6}"/>
              </a:ext>
            </a:extLst>
          </p:cNvPr>
          <p:cNvPicPr>
            <a:picLocks noChangeAspect="1"/>
          </p:cNvPicPr>
          <p:nvPr/>
        </p:nvPicPr>
        <p:blipFill>
          <a:blip r:embed="rId9"/>
          <a:stretch>
            <a:fillRect/>
          </a:stretch>
        </p:blipFill>
        <p:spPr>
          <a:xfrm>
            <a:off x="1909976" y="4321738"/>
            <a:ext cx="6536130" cy="851348"/>
          </a:xfrm>
          <a:prstGeom prst="rect">
            <a:avLst/>
          </a:prstGeom>
        </p:spPr>
      </p:pic>
      <p:sp>
        <p:nvSpPr>
          <p:cNvPr id="24" name="Ovale 23">
            <a:extLst>
              <a:ext uri="{FF2B5EF4-FFF2-40B4-BE49-F238E27FC236}">
                <a16:creationId xmlns:a16="http://schemas.microsoft.com/office/drawing/2014/main" id="{9BC16993-4C35-48FD-2E29-299627C6E665}"/>
              </a:ext>
            </a:extLst>
          </p:cNvPr>
          <p:cNvSpPr/>
          <p:nvPr/>
        </p:nvSpPr>
        <p:spPr>
          <a:xfrm>
            <a:off x="4249770" y="4036964"/>
            <a:ext cx="1474357"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C2D61690-8209-6D5D-C22C-DEC40ACD2ED9}"/>
              </a:ext>
            </a:extLst>
          </p:cNvPr>
          <p:cNvSpPr txBox="1"/>
          <p:nvPr/>
        </p:nvSpPr>
        <p:spPr>
          <a:xfrm>
            <a:off x="2483768" y="5733256"/>
            <a:ext cx="3888432" cy="369332"/>
          </a:xfrm>
          <a:prstGeom prst="rect">
            <a:avLst/>
          </a:prstGeom>
          <a:solidFill>
            <a:schemeClr val="accent1"/>
          </a:solidFill>
        </p:spPr>
        <p:txBody>
          <a:bodyPr wrap="square" rtlCol="0">
            <a:spAutoFit/>
          </a:bodyPr>
          <a:lstStyle/>
          <a:p>
            <a:r>
              <a:rPr lang="it-IT" b="1" dirty="0" err="1">
                <a:solidFill>
                  <a:schemeClr val="bg1"/>
                </a:solidFill>
              </a:rPr>
              <a:t>Let’s</a:t>
            </a:r>
            <a:r>
              <a:rPr lang="it-IT" b="1" dirty="0">
                <a:solidFill>
                  <a:schemeClr val="bg1"/>
                </a:solidFill>
              </a:rPr>
              <a:t> </a:t>
            </a:r>
            <a:r>
              <a:rPr lang="it-IT" b="1" dirty="0" err="1">
                <a:solidFill>
                  <a:schemeClr val="bg1"/>
                </a:solidFill>
              </a:rPr>
              <a:t>move</a:t>
            </a:r>
            <a:r>
              <a:rPr lang="it-IT" b="1" dirty="0">
                <a:solidFill>
                  <a:schemeClr val="bg1"/>
                </a:solidFill>
              </a:rPr>
              <a:t> on </a:t>
            </a:r>
            <a:r>
              <a:rPr lang="it-IT" b="1" dirty="0" err="1">
                <a:solidFill>
                  <a:schemeClr val="bg1"/>
                </a:solidFill>
              </a:rPr>
              <a:t>on</a:t>
            </a:r>
            <a:r>
              <a:rPr lang="it-IT" b="1" dirty="0">
                <a:solidFill>
                  <a:schemeClr val="bg1"/>
                </a:solidFill>
              </a:rPr>
              <a:t> the </a:t>
            </a:r>
            <a:r>
              <a:rPr lang="it-IT" b="1" dirty="0" err="1">
                <a:solidFill>
                  <a:schemeClr val="bg1"/>
                </a:solidFill>
              </a:rPr>
              <a:t>backend</a:t>
            </a:r>
            <a:r>
              <a:rPr lang="it-IT" b="1" dirty="0">
                <a:solidFill>
                  <a:schemeClr val="bg1"/>
                </a:solidFill>
              </a:rPr>
              <a:t>….</a:t>
            </a:r>
          </a:p>
        </p:txBody>
      </p:sp>
    </p:spTree>
    <p:extLst>
      <p:ext uri="{BB962C8B-B14F-4D97-AF65-F5344CB8AC3E}">
        <p14:creationId xmlns:p14="http://schemas.microsoft.com/office/powerpoint/2010/main" val="340119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3501595012"/>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p:cNvSpPr/>
          <p:nvPr/>
        </p:nvSpPr>
        <p:spPr>
          <a:xfrm>
            <a:off x="350014" y="15999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24EAA2AA-22A8-2626-A752-7F737CD9A35F}"/>
              </a:ext>
            </a:extLst>
          </p:cNvPr>
          <p:cNvPicPr>
            <a:picLocks noChangeAspect="1"/>
          </p:cNvPicPr>
          <p:nvPr/>
        </p:nvPicPr>
        <p:blipFill>
          <a:blip r:embed="rId7"/>
          <a:stretch>
            <a:fillRect/>
          </a:stretch>
        </p:blipFill>
        <p:spPr>
          <a:xfrm>
            <a:off x="384726" y="1062033"/>
            <a:ext cx="8507754" cy="4404543"/>
          </a:xfrm>
          <a:prstGeom prst="rect">
            <a:avLst/>
          </a:prstGeom>
        </p:spPr>
      </p:pic>
      <p:sp>
        <p:nvSpPr>
          <p:cNvPr id="5" name="Ovale 4">
            <a:extLst>
              <a:ext uri="{FF2B5EF4-FFF2-40B4-BE49-F238E27FC236}">
                <a16:creationId xmlns:a16="http://schemas.microsoft.com/office/drawing/2014/main" id="{752C6D83-FD97-3803-4644-2F82C19523A5}"/>
              </a:ext>
            </a:extLst>
          </p:cNvPr>
          <p:cNvSpPr/>
          <p:nvPr/>
        </p:nvSpPr>
        <p:spPr>
          <a:xfrm>
            <a:off x="2411760" y="1916832"/>
            <a:ext cx="2736304" cy="3024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F94471D6-CC1C-D771-2B47-A06AD096592C}"/>
              </a:ext>
            </a:extLst>
          </p:cNvPr>
          <p:cNvSpPr/>
          <p:nvPr/>
        </p:nvSpPr>
        <p:spPr>
          <a:xfrm>
            <a:off x="4427984" y="5033691"/>
            <a:ext cx="1512168"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9D84AC21-14C3-2216-51C2-E3C24416F3BC}"/>
              </a:ext>
            </a:extLst>
          </p:cNvPr>
          <p:cNvPicPr>
            <a:picLocks noChangeAspect="1"/>
          </p:cNvPicPr>
          <p:nvPr/>
        </p:nvPicPr>
        <p:blipFill>
          <a:blip r:embed="rId8"/>
          <a:stretch>
            <a:fillRect/>
          </a:stretch>
        </p:blipFill>
        <p:spPr>
          <a:xfrm>
            <a:off x="2045995" y="5053698"/>
            <a:ext cx="6846486" cy="1359918"/>
          </a:xfrm>
          <a:prstGeom prst="rect">
            <a:avLst/>
          </a:prstGeom>
        </p:spPr>
      </p:pic>
      <p:sp>
        <p:nvSpPr>
          <p:cNvPr id="10" name="Ovale 9">
            <a:extLst>
              <a:ext uri="{FF2B5EF4-FFF2-40B4-BE49-F238E27FC236}">
                <a16:creationId xmlns:a16="http://schemas.microsoft.com/office/drawing/2014/main" id="{E1F92CA2-95F7-496C-B42E-67B55B81F705}"/>
              </a:ext>
            </a:extLst>
          </p:cNvPr>
          <p:cNvSpPr/>
          <p:nvPr/>
        </p:nvSpPr>
        <p:spPr>
          <a:xfrm>
            <a:off x="2915816" y="5710252"/>
            <a:ext cx="2088232" cy="2390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C8658CBF-44D8-0CA0-4BC2-363BD36985C1}"/>
              </a:ext>
            </a:extLst>
          </p:cNvPr>
          <p:cNvSpPr/>
          <p:nvPr/>
        </p:nvSpPr>
        <p:spPr>
          <a:xfrm>
            <a:off x="2944768" y="5969287"/>
            <a:ext cx="2203296" cy="2236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E67E3D14-82B8-CA0C-F22A-D884860A8192}"/>
              </a:ext>
            </a:extLst>
          </p:cNvPr>
          <p:cNvPicPr>
            <a:picLocks noChangeAspect="1"/>
          </p:cNvPicPr>
          <p:nvPr/>
        </p:nvPicPr>
        <p:blipFill>
          <a:blip r:embed="rId9"/>
          <a:stretch>
            <a:fillRect/>
          </a:stretch>
        </p:blipFill>
        <p:spPr>
          <a:xfrm>
            <a:off x="2045995" y="4819128"/>
            <a:ext cx="6846485" cy="1867848"/>
          </a:xfrm>
          <a:prstGeom prst="rect">
            <a:avLst/>
          </a:prstGeom>
        </p:spPr>
      </p:pic>
      <p:sp>
        <p:nvSpPr>
          <p:cNvPr id="25" name="Ovale 24">
            <a:extLst>
              <a:ext uri="{FF2B5EF4-FFF2-40B4-BE49-F238E27FC236}">
                <a16:creationId xmlns:a16="http://schemas.microsoft.com/office/drawing/2014/main" id="{09C5BF5F-52BF-5465-9040-D5CB8F6D4E52}"/>
              </a:ext>
            </a:extLst>
          </p:cNvPr>
          <p:cNvSpPr/>
          <p:nvPr/>
        </p:nvSpPr>
        <p:spPr>
          <a:xfrm>
            <a:off x="4528658" y="4760331"/>
            <a:ext cx="3427717" cy="501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B3AF2C0A-3C71-C688-65E4-0B2155F0902C}"/>
              </a:ext>
            </a:extLst>
          </p:cNvPr>
          <p:cNvSpPr/>
          <p:nvPr/>
        </p:nvSpPr>
        <p:spPr>
          <a:xfrm>
            <a:off x="1835694" y="6192956"/>
            <a:ext cx="1728193" cy="4552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DF0242C4-CB74-7FF1-D657-2FAF297AF5C1}"/>
              </a:ext>
            </a:extLst>
          </p:cNvPr>
          <p:cNvSpPr txBox="1"/>
          <p:nvPr/>
        </p:nvSpPr>
        <p:spPr>
          <a:xfrm>
            <a:off x="3614935" y="5926722"/>
            <a:ext cx="3888432" cy="369332"/>
          </a:xfrm>
          <a:prstGeom prst="rect">
            <a:avLst/>
          </a:prstGeom>
          <a:solidFill>
            <a:schemeClr val="accent1"/>
          </a:solidFill>
        </p:spPr>
        <p:txBody>
          <a:bodyPr wrap="square" rtlCol="0">
            <a:spAutoFit/>
          </a:bodyPr>
          <a:lstStyle/>
          <a:p>
            <a:r>
              <a:rPr lang="it-IT" b="1" dirty="0" err="1">
                <a:solidFill>
                  <a:schemeClr val="bg1"/>
                </a:solidFill>
              </a:rPr>
              <a:t>Let’s</a:t>
            </a:r>
            <a:r>
              <a:rPr lang="it-IT" b="1" dirty="0">
                <a:solidFill>
                  <a:schemeClr val="bg1"/>
                </a:solidFill>
              </a:rPr>
              <a:t> </a:t>
            </a:r>
            <a:r>
              <a:rPr lang="it-IT" b="1" dirty="0" err="1">
                <a:solidFill>
                  <a:schemeClr val="bg1"/>
                </a:solidFill>
              </a:rPr>
              <a:t>move</a:t>
            </a:r>
            <a:r>
              <a:rPr lang="it-IT" b="1" dirty="0">
                <a:solidFill>
                  <a:schemeClr val="bg1"/>
                </a:solidFill>
              </a:rPr>
              <a:t> on </a:t>
            </a:r>
            <a:r>
              <a:rPr lang="it-IT" b="1" dirty="0" err="1">
                <a:solidFill>
                  <a:schemeClr val="bg1"/>
                </a:solidFill>
              </a:rPr>
              <a:t>on</a:t>
            </a:r>
            <a:r>
              <a:rPr lang="it-IT" b="1" dirty="0">
                <a:solidFill>
                  <a:schemeClr val="bg1"/>
                </a:solidFill>
              </a:rPr>
              <a:t> the </a:t>
            </a:r>
            <a:r>
              <a:rPr lang="it-IT" b="1" dirty="0" err="1">
                <a:solidFill>
                  <a:schemeClr val="bg1"/>
                </a:solidFill>
              </a:rPr>
              <a:t>frontend</a:t>
            </a:r>
            <a:r>
              <a:rPr lang="it-IT" b="1" dirty="0">
                <a:solidFill>
                  <a:schemeClr val="bg1"/>
                </a:solidFill>
              </a:rPr>
              <a:t>….</a:t>
            </a:r>
          </a:p>
        </p:txBody>
      </p:sp>
    </p:spTree>
    <p:extLst>
      <p:ext uri="{BB962C8B-B14F-4D97-AF65-F5344CB8AC3E}">
        <p14:creationId xmlns:p14="http://schemas.microsoft.com/office/powerpoint/2010/main" val="418150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10" grpId="0" animBg="1"/>
      <p:bldP spid="11" grpId="0" animBg="1"/>
      <p:bldP spid="25" grpId="0" animBg="1"/>
      <p:bldP spid="26" grpId="0" animBg="1"/>
      <p:bldP spid="2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me">
  <a:themeElements>
    <a:clrScheme name="Terme">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erme">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txDef>
      <a:spPr>
        <a:solidFill>
          <a:schemeClr val="accent1"/>
        </a:solidFill>
      </a:spPr>
      <a:bodyPr wrap="none" rtlCol="0">
        <a:spAutoFit/>
      </a:bodyPr>
      <a:lstStyle>
        <a:defPPr algn="l">
          <a:defRPr dirty="0" smtClean="0">
            <a:solidFill>
              <a:schemeClr val="bg1"/>
            </a:solidFill>
          </a:defRPr>
        </a:defPPr>
      </a:lstStyle>
    </a:txDef>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TC101859868[[fn=Terme]]</Template>
  <TotalTime>0</TotalTime>
  <Words>468</Words>
  <Application>Microsoft Office PowerPoint</Application>
  <PresentationFormat>Presentazione su schermo (4:3)</PresentationFormat>
  <Paragraphs>58</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Udemy Sans</vt:lpstr>
      <vt:lpstr>Terme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x</dc:creator>
  <cp:lastModifiedBy>Daniele Gobbo</cp:lastModifiedBy>
  <cp:revision>1177</cp:revision>
  <dcterms:created xsi:type="dcterms:W3CDTF">2013-02-13T14:15:36Z</dcterms:created>
  <dcterms:modified xsi:type="dcterms:W3CDTF">2024-04-17T07:41:09Z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