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479" r:id="rId4"/>
    <p:sldId id="481" r:id="rId5"/>
    <p:sldId id="483" r:id="rId6"/>
    <p:sldId id="548" r:id="rId7"/>
    <p:sldId id="549" r:id="rId8"/>
    <p:sldId id="550" r:id="rId9"/>
    <p:sldId id="484" r:id="rId10"/>
    <p:sldId id="583" r:id="rId11"/>
    <p:sldId id="551" r:id="rId12"/>
    <p:sldId id="485" r:id="rId13"/>
    <p:sldId id="584" r:id="rId14"/>
    <p:sldId id="585" r:id="rId15"/>
    <p:sldId id="586" r:id="rId16"/>
    <p:sldId id="587" r:id="rId17"/>
    <p:sldId id="588" r:id="rId18"/>
    <p:sldId id="438" r:id="rId1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9" autoAdjust="0"/>
    <p:restoredTop sz="94660"/>
  </p:normalViewPr>
  <p:slideViewPr>
    <p:cSldViewPr showGuides="1">
      <p:cViewPr varScale="1">
        <p:scale>
          <a:sx n="99" d="100"/>
          <a:sy n="99" d="100"/>
        </p:scale>
        <p:origin x="16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03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EFDA-783A-4EF6-826F-32651E39A7F0}" type="datetimeFigureOut">
              <a:rPr lang="it-IT" smtClean="0"/>
              <a:t>06/11/2024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DA33E-CE02-4228-A397-E193EC8FA3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362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DA33E-CE02-4228-A397-E193EC8FA3F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0948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9947-425C-4D3F-8BDC-3095E9820FFF}" type="datetime1">
              <a:rPr lang="it-IT" smtClean="0"/>
              <a:t>06/11/2024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3232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A6D0-DE06-49FE-AEAA-D8D54BBF3444}" type="datetime1">
              <a:rPr lang="it-IT" smtClean="0"/>
              <a:t>06/11/2024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21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71C1-42A3-4EE0-9A09-66AC0D8C800C}" type="datetime1">
              <a:rPr lang="it-IT" smtClean="0"/>
              <a:t>06/11/2024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375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" y="44624"/>
            <a:ext cx="9052560" cy="324000"/>
          </a:xfrm>
          <a:solidFill>
            <a:schemeClr val="tx1"/>
          </a:solidFill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5D05-D0EF-4C68-A734-566EC3816A31}" type="datetime1">
              <a:rPr lang="it-IT" smtClean="0"/>
              <a:t>06/11/2024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4976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4823-E930-47CD-9A7D-99A8609B9F64}" type="datetime1">
              <a:rPr lang="it-IT" smtClean="0"/>
              <a:t>06/11/2024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971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E6E3-4B96-4B74-9EA9-EB1DE6ECBBA5}" type="datetime1">
              <a:rPr lang="it-IT" smtClean="0"/>
              <a:t>06/11/2024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697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AD01-6649-4585-B015-644B147066C4}" type="datetime1">
              <a:rPr lang="it-IT" smtClean="0"/>
              <a:t>06/11/2024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755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" y="40305"/>
            <a:ext cx="9052560" cy="436367"/>
          </a:xfr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it-IT"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C300-3D80-4F0A-966E-C68472BDE806}" type="datetime1">
              <a:rPr lang="it-IT" smtClean="0"/>
              <a:t>06/11/2024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7907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611C-7593-4F3C-9A00-53A17DAE85A5}" type="datetime1">
              <a:rPr lang="it-IT" smtClean="0"/>
              <a:t>06/11/2024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35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4BEF-8C38-43D9-9DA7-B62EFCC95AE2}" type="datetime1">
              <a:rPr lang="it-IT" smtClean="0"/>
              <a:t>06/11/2024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621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B584-A450-4603-8FD2-A0D3A16EEA48}" type="datetime1">
              <a:rPr lang="it-IT" smtClean="0"/>
              <a:t>06/11/2024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95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94D6D-E5CB-4F1A-B809-9AE00969516A}" type="datetime1">
              <a:rPr lang="it-IT" smtClean="0"/>
              <a:t>06/11/2024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548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758057"/>
          </a:xfrm>
        </p:spPr>
        <p:txBody>
          <a:bodyPr>
            <a:normAutofit/>
          </a:bodyPr>
          <a:lstStyle/>
          <a:p>
            <a:r>
              <a:rPr lang="it-IT" sz="2800" dirty="0" smtClean="0"/>
              <a:t>Fondamenti di programmazione</a:t>
            </a:r>
            <a:endParaRPr lang="it-IT" sz="11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5661248"/>
            <a:ext cx="6400800" cy="864096"/>
          </a:xfrm>
        </p:spPr>
        <p:txBody>
          <a:bodyPr>
            <a:normAutofit/>
          </a:bodyPr>
          <a:lstStyle/>
          <a:p>
            <a:r>
              <a:rPr lang="it-IT" sz="1800" dirty="0" smtClean="0">
                <a:solidFill>
                  <a:schemeClr val="tx1"/>
                </a:solidFill>
              </a:rPr>
              <a:t>Adriano Venturini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Project Manager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Software Solutions Developer</a:t>
            </a:r>
            <a:endParaRPr lang="it-IT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1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Introduzione alla programmazione</a:t>
            </a:r>
            <a:endParaRPr lang="it-IT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it-IT" sz="2400" b="1" dirty="0"/>
              <a:t>&lt;</a:t>
            </a:r>
            <a:r>
              <a:rPr lang="it-IT" sz="2400" b="1" dirty="0" err="1"/>
              <a:t>article</a:t>
            </a:r>
            <a:r>
              <a:rPr lang="it-IT" sz="2400" b="1" dirty="0"/>
              <a:t>&gt;</a:t>
            </a:r>
            <a:r>
              <a:rPr lang="it-IT" sz="2400" dirty="0"/>
              <a:t>: rappresenta un contenuto indipendente e autonomo, come un post del blog, un articolo di notizie o un commento.</a:t>
            </a:r>
          </a:p>
          <a:p>
            <a:pPr marL="0" indent="0">
              <a:buNone/>
            </a:pPr>
            <a:r>
              <a:rPr lang="it-IT" sz="2400" dirty="0" smtClean="0"/>
              <a:t>&lt;</a:t>
            </a:r>
            <a:r>
              <a:rPr lang="it-IT" sz="2400" dirty="0" err="1"/>
              <a:t>article</a:t>
            </a:r>
            <a:r>
              <a:rPr lang="it-IT" sz="2400" dirty="0"/>
              <a:t>&gt;</a:t>
            </a:r>
          </a:p>
          <a:p>
            <a:pPr marL="0" indent="0">
              <a:buNone/>
            </a:pPr>
            <a:r>
              <a:rPr lang="it-IT" sz="2400" dirty="0"/>
              <a:t>    &lt;h2&gt;Ultime novità&lt;/h2&gt;</a:t>
            </a:r>
          </a:p>
          <a:p>
            <a:pPr marL="0" indent="0">
              <a:buNone/>
            </a:pPr>
            <a:r>
              <a:rPr lang="it-IT" sz="2400" dirty="0"/>
              <a:t>    &lt;p&gt;Oggi abbiamo lanciato una nuova funzionalità per migliorare la tua esperienza.&lt;/p&gt;</a:t>
            </a:r>
          </a:p>
          <a:p>
            <a:pPr marL="0" indent="0">
              <a:buNone/>
            </a:pPr>
            <a:r>
              <a:rPr lang="it-IT" sz="2400" dirty="0"/>
              <a:t>&lt;/</a:t>
            </a:r>
            <a:r>
              <a:rPr lang="it-IT" sz="2400" dirty="0" err="1"/>
              <a:t>article</a:t>
            </a:r>
            <a:r>
              <a:rPr lang="it-IT" sz="2400" dirty="0" smtClean="0"/>
              <a:t>&gt;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91437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Introduzione alla programmazione</a:t>
            </a:r>
            <a:endParaRPr lang="it-IT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b="1" dirty="0" smtClean="0"/>
              <a:t>CSS - </a:t>
            </a:r>
            <a:r>
              <a:rPr lang="it-IT" sz="2400" b="1" dirty="0"/>
              <a:t>come si integra in HTML</a:t>
            </a:r>
            <a:endParaRPr lang="it-IT" sz="2400" dirty="0"/>
          </a:p>
          <a:p>
            <a:pPr lvl="1"/>
            <a:r>
              <a:rPr lang="it-IT" sz="2400" dirty="0" err="1"/>
              <a:t>Inline</a:t>
            </a:r>
            <a:r>
              <a:rPr lang="it-IT" sz="2400" dirty="0"/>
              <a:t> CSS</a:t>
            </a:r>
          </a:p>
          <a:p>
            <a:pPr lvl="1"/>
            <a:r>
              <a:rPr lang="it-IT" sz="2400" dirty="0" err="1"/>
              <a:t>Internal</a:t>
            </a:r>
            <a:r>
              <a:rPr lang="it-IT" sz="2400" dirty="0"/>
              <a:t> CSS</a:t>
            </a:r>
          </a:p>
          <a:p>
            <a:pPr lvl="1"/>
            <a:r>
              <a:rPr lang="it-IT" sz="2400" dirty="0" err="1"/>
              <a:t>External</a:t>
            </a:r>
            <a:r>
              <a:rPr lang="it-IT" sz="2400" dirty="0"/>
              <a:t> CSS</a:t>
            </a:r>
          </a:p>
          <a:p>
            <a:pPr marL="0" indent="0">
              <a:buNone/>
            </a:pPr>
            <a:r>
              <a:rPr lang="it-IT" sz="2400" b="1" dirty="0"/>
              <a:t>Tipi di selettori CSS</a:t>
            </a:r>
            <a:endParaRPr lang="it-IT" sz="2400" dirty="0"/>
          </a:p>
          <a:p>
            <a:pPr lvl="1"/>
            <a:r>
              <a:rPr lang="it-IT" sz="2400" dirty="0"/>
              <a:t>Selettori di Tag</a:t>
            </a:r>
          </a:p>
          <a:p>
            <a:pPr lvl="1"/>
            <a:r>
              <a:rPr lang="it-IT" sz="2400" dirty="0"/>
              <a:t>Selettori di Classe</a:t>
            </a:r>
          </a:p>
          <a:p>
            <a:pPr lvl="1"/>
            <a:r>
              <a:rPr lang="it-IT" sz="2400" dirty="0"/>
              <a:t>Selettori ID</a:t>
            </a:r>
          </a:p>
          <a:p>
            <a:pPr marL="0" indent="0">
              <a:buNone/>
            </a:pPr>
            <a:r>
              <a:rPr lang="it-IT" sz="2400" b="1" dirty="0"/>
              <a:t>Colori e unità di misura</a:t>
            </a:r>
            <a:endParaRPr lang="it-IT" sz="2400" dirty="0"/>
          </a:p>
          <a:p>
            <a:pPr marL="0" indent="0">
              <a:buNone/>
            </a:pPr>
            <a:r>
              <a:rPr lang="it-IT" sz="2400" b="1" dirty="0"/>
              <a:t>NOTA:</a:t>
            </a:r>
            <a:r>
              <a:rPr lang="it-IT" sz="2400" dirty="0"/>
              <a:t> la spiegazione </a:t>
            </a:r>
            <a:r>
              <a:rPr lang="it-IT" sz="2400" dirty="0" smtClean="0"/>
              <a:t>dettagliata, gli esempi di codice e </a:t>
            </a:r>
            <a:r>
              <a:rPr lang="it-IT" sz="2400" dirty="0"/>
              <a:t>l’esercizio si trovano </a:t>
            </a:r>
            <a:r>
              <a:rPr lang="it-IT" sz="2400" dirty="0" smtClean="0"/>
              <a:t>nel </a:t>
            </a:r>
            <a:r>
              <a:rPr lang="it-IT" sz="2400" dirty="0" smtClean="0"/>
              <a:t>file</a:t>
            </a:r>
            <a:r>
              <a:rPr lang="it-IT" sz="2400" dirty="0"/>
              <a:t>: </a:t>
            </a:r>
            <a:r>
              <a:rPr lang="it-IT" sz="2400" dirty="0" smtClean="0"/>
              <a:t>Fondamenti_CSS_02.pdf  </a:t>
            </a:r>
            <a:br>
              <a:rPr lang="it-IT" sz="2400" dirty="0" smtClean="0"/>
            </a:b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172509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Introduzione alla programmazione</a:t>
            </a:r>
            <a:endParaRPr lang="it-IT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2200" b="1" dirty="0"/>
              <a:t>Passaggi del </a:t>
            </a:r>
            <a:r>
              <a:rPr lang="it-IT" sz="2200" b="1" dirty="0" err="1"/>
              <a:t>Problem</a:t>
            </a:r>
            <a:r>
              <a:rPr lang="it-IT" sz="2200" b="1" dirty="0"/>
              <a:t> </a:t>
            </a:r>
            <a:r>
              <a:rPr lang="it-IT" sz="2200" b="1" dirty="0" err="1"/>
              <a:t>Solving</a:t>
            </a:r>
            <a:r>
              <a:rPr lang="it-IT" sz="2200" b="1" dirty="0"/>
              <a:t> in JavaScript</a:t>
            </a:r>
            <a:endParaRPr lang="it-IT" sz="2200" dirty="0"/>
          </a:p>
          <a:p>
            <a:pPr lvl="0"/>
            <a:r>
              <a:rPr lang="it-IT" sz="2200" b="1" dirty="0"/>
              <a:t>Comprensione del Problema</a:t>
            </a:r>
            <a:r>
              <a:rPr lang="it-IT" sz="2200" dirty="0"/>
              <a:t>: Analizzare il problema e identificare i requisiti, i vincoli e i risultati attesi.</a:t>
            </a:r>
          </a:p>
          <a:p>
            <a:pPr lvl="0"/>
            <a:r>
              <a:rPr lang="it-IT" sz="2200" b="1" dirty="0"/>
              <a:t>Progettazione dell'Algoritmo</a:t>
            </a:r>
            <a:r>
              <a:rPr lang="it-IT" sz="2200" dirty="0"/>
              <a:t>: Definire una soluzione logica e passo-passo, spesso usando pseudocodice.</a:t>
            </a:r>
          </a:p>
          <a:p>
            <a:pPr lvl="0"/>
            <a:r>
              <a:rPr lang="it-IT" sz="2200" b="1" dirty="0"/>
              <a:t>Implementazione in Codice JavaScript</a:t>
            </a:r>
            <a:r>
              <a:rPr lang="it-IT" sz="2200" dirty="0"/>
              <a:t>: Sviluppare la soluzione con JavaScript, integrando HTML e CSS quando necessario.</a:t>
            </a:r>
          </a:p>
          <a:p>
            <a:pPr lvl="0"/>
            <a:r>
              <a:rPr lang="it-IT" sz="2200" b="1" dirty="0"/>
              <a:t>Debugging e </a:t>
            </a:r>
            <a:r>
              <a:rPr lang="it-IT" sz="2200" b="1" dirty="0" err="1"/>
              <a:t>Testing</a:t>
            </a:r>
            <a:r>
              <a:rPr lang="it-IT" sz="2200" dirty="0"/>
              <a:t>: Eseguire il codice, individuare e risolvere gli errori, e verificare che l’applicazione si comporti come previsto.</a:t>
            </a:r>
          </a:p>
          <a:p>
            <a:pPr lvl="0"/>
            <a:r>
              <a:rPr lang="it-IT" sz="2200" b="1" dirty="0"/>
              <a:t>Ottimizzazione</a:t>
            </a:r>
            <a:r>
              <a:rPr lang="it-IT" sz="2200" dirty="0"/>
              <a:t>: Migliorare la performance del codice e, in ambito Web, assicurarsi che sia </a:t>
            </a:r>
            <a:r>
              <a:rPr lang="it-IT" sz="2200" dirty="0" err="1"/>
              <a:t>user-friendly</a:t>
            </a:r>
            <a:r>
              <a:rPr lang="it-IT" sz="2200" dirty="0"/>
              <a:t> e accessibile.</a:t>
            </a:r>
          </a:p>
          <a:p>
            <a:pPr marL="0" indent="0">
              <a:buNone/>
            </a:pPr>
            <a:endParaRPr lang="it-IT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254768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Introduzione alla programmazione</a:t>
            </a:r>
            <a:endParaRPr lang="it-IT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Best Practice di Problem Solving in JavaScript</a:t>
            </a:r>
            <a:endParaRPr lang="it-IT" sz="2200" dirty="0"/>
          </a:p>
          <a:p>
            <a:pPr lvl="0"/>
            <a:r>
              <a:rPr lang="it-IT" sz="2200" b="1" dirty="0"/>
              <a:t>Organizzare il Codice</a:t>
            </a:r>
            <a:r>
              <a:rPr lang="it-IT" sz="2200" dirty="0"/>
              <a:t>: Per problemi complessi, è utile suddividere il codice in funzioni modulari e riutilizzabili.</a:t>
            </a:r>
          </a:p>
          <a:p>
            <a:pPr lvl="0"/>
            <a:r>
              <a:rPr lang="it-IT" sz="2200" b="1" dirty="0"/>
              <a:t>Usare </a:t>
            </a:r>
            <a:r>
              <a:rPr lang="it-IT" sz="2200" b="1" dirty="0" err="1"/>
              <a:t>Event</a:t>
            </a:r>
            <a:r>
              <a:rPr lang="it-IT" sz="2200" b="1" dirty="0"/>
              <a:t> </a:t>
            </a:r>
            <a:r>
              <a:rPr lang="it-IT" sz="2200" b="1" dirty="0" err="1"/>
              <a:t>Delegation</a:t>
            </a:r>
            <a:r>
              <a:rPr lang="it-IT" sz="2200" dirty="0"/>
              <a:t>: Nel DOM, l’</a:t>
            </a:r>
            <a:r>
              <a:rPr lang="it-IT" sz="2200" dirty="0" err="1"/>
              <a:t>event</a:t>
            </a:r>
            <a:r>
              <a:rPr lang="it-IT" sz="2200" dirty="0"/>
              <a:t> </a:t>
            </a:r>
            <a:r>
              <a:rPr lang="it-IT" sz="2200" dirty="0" err="1"/>
              <a:t>delegation</a:t>
            </a:r>
            <a:r>
              <a:rPr lang="it-IT" sz="2200" dirty="0"/>
              <a:t> è utile per gestire molti eventi senza appesantire la pagina.</a:t>
            </a:r>
          </a:p>
          <a:p>
            <a:pPr lvl="0"/>
            <a:r>
              <a:rPr lang="it-IT" sz="2200" b="1" dirty="0"/>
              <a:t>Debugging con Console e </a:t>
            </a:r>
            <a:r>
              <a:rPr lang="it-IT" sz="2200" b="1" dirty="0" err="1"/>
              <a:t>Breakpoint</a:t>
            </a:r>
            <a:r>
              <a:rPr lang="it-IT" sz="2200" dirty="0"/>
              <a:t>: Utilizzare console.log() e i </a:t>
            </a:r>
            <a:r>
              <a:rPr lang="it-IT" sz="2200" dirty="0" err="1"/>
              <a:t>debugger</a:t>
            </a:r>
            <a:r>
              <a:rPr lang="it-IT" sz="2200" dirty="0"/>
              <a:t> dei browser per identificare rapidamente errori.</a:t>
            </a:r>
          </a:p>
          <a:p>
            <a:pPr lvl="0"/>
            <a:r>
              <a:rPr lang="it-IT" sz="2200" b="1" dirty="0"/>
              <a:t>Ottimizzare le Performance</a:t>
            </a:r>
            <a:r>
              <a:rPr lang="it-IT" sz="2200" dirty="0"/>
              <a:t>: Minimizzare l’accesso al DOM e ottimizzare i cicli di iterazione sono pratiche chiave per migliorare le prestazioni JavaScript.</a:t>
            </a:r>
          </a:p>
          <a:p>
            <a:pPr lvl="0"/>
            <a:r>
              <a:rPr lang="it-IT" sz="2200" b="1" dirty="0"/>
              <a:t>Documentare il Codice</a:t>
            </a:r>
            <a:r>
              <a:rPr lang="it-IT" sz="2200" dirty="0"/>
              <a:t>: Soprattutto nei progetti più complessi, documentare funzioni e logica aiuta il team e rende la manutenzione più semplice.</a:t>
            </a:r>
            <a:endParaRPr lang="it-IT" sz="2200" b="1" dirty="0"/>
          </a:p>
          <a:p>
            <a:pPr marL="0" indent="0">
              <a:buNone/>
            </a:pPr>
            <a:r>
              <a:rPr lang="it-IT" sz="2200" b="1" dirty="0" smtClean="0"/>
              <a:t>NOTA:</a:t>
            </a:r>
            <a:r>
              <a:rPr lang="it-IT" sz="2200" dirty="0" smtClean="0"/>
              <a:t> il testo completo e gli esempi </a:t>
            </a:r>
            <a:r>
              <a:rPr lang="it-IT" sz="2200" dirty="0"/>
              <a:t>si trovano in: Problem_Solving_JavasCript_01</a:t>
            </a:r>
            <a:endParaRPr lang="it-IT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238807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Introduzione alla programmazione</a:t>
            </a:r>
            <a:endParaRPr lang="it-IT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b="1" dirty="0"/>
              <a:t>Introduzione a JavaScript</a:t>
            </a:r>
            <a:endParaRPr lang="it-IT" sz="2400" dirty="0"/>
          </a:p>
          <a:p>
            <a:r>
              <a:rPr lang="it-IT" sz="2400" b="1" dirty="0"/>
              <a:t>JavaScript</a:t>
            </a:r>
            <a:r>
              <a:rPr lang="it-IT" sz="2400" dirty="0"/>
              <a:t> è un linguaggio di programmazione dinamico e interpretato, originariamente sviluppato per aggiungere interattività alle pagine web. È il linguaggio di </a:t>
            </a:r>
            <a:r>
              <a:rPr lang="it-IT" sz="2400" dirty="0" err="1"/>
              <a:t>scripting</a:t>
            </a:r>
            <a:r>
              <a:rPr lang="it-IT" sz="2400" dirty="0"/>
              <a:t> più popolare per il web, ed è supportato da tutti i principali browser (come </a:t>
            </a:r>
            <a:r>
              <a:rPr lang="it-IT" sz="2400" dirty="0" err="1"/>
              <a:t>Chrome</a:t>
            </a:r>
            <a:r>
              <a:rPr lang="it-IT" sz="2400" dirty="0"/>
              <a:t>, </a:t>
            </a:r>
            <a:r>
              <a:rPr lang="it-IT" sz="2400" dirty="0" err="1"/>
              <a:t>Firefox</a:t>
            </a:r>
            <a:r>
              <a:rPr lang="it-IT" sz="2400" dirty="0"/>
              <a:t>, Safari, e </a:t>
            </a:r>
            <a:r>
              <a:rPr lang="it-IT" sz="2400" dirty="0" err="1"/>
              <a:t>Edge</a:t>
            </a:r>
            <a:r>
              <a:rPr lang="it-IT" sz="2400" dirty="0"/>
              <a:t>). </a:t>
            </a:r>
            <a:endParaRPr lang="it-IT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51662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Introduzione alla programmazione</a:t>
            </a:r>
            <a:endParaRPr lang="it-IT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b="1" dirty="0"/>
              <a:t>Caratteristiche Principali di JavaScript</a:t>
            </a:r>
            <a:endParaRPr lang="it-IT" sz="2400" dirty="0"/>
          </a:p>
          <a:p>
            <a:pPr lvl="0"/>
            <a:r>
              <a:rPr lang="it-IT" sz="2400" dirty="0"/>
              <a:t>Linguaggio Interpretato: </a:t>
            </a:r>
            <a:endParaRPr lang="it-IT" sz="2400" dirty="0" smtClean="0"/>
          </a:p>
          <a:p>
            <a:pPr lvl="0"/>
            <a:r>
              <a:rPr lang="it-IT" sz="2400" dirty="0" smtClean="0"/>
              <a:t>Linguaggio </a:t>
            </a:r>
            <a:r>
              <a:rPr lang="it-IT" sz="2400" dirty="0"/>
              <a:t>Lato Client e Lato Server:</a:t>
            </a:r>
          </a:p>
          <a:p>
            <a:pPr lvl="0"/>
            <a:r>
              <a:rPr lang="it-IT" sz="2400" dirty="0" smtClean="0"/>
              <a:t>Multi-paradigma</a:t>
            </a:r>
            <a:r>
              <a:rPr lang="it-IT" sz="2400" dirty="0"/>
              <a:t>: </a:t>
            </a:r>
            <a:endParaRPr lang="it-IT" sz="2400" dirty="0" smtClean="0"/>
          </a:p>
          <a:p>
            <a:pPr lvl="0"/>
            <a:r>
              <a:rPr lang="it-IT" sz="2400" dirty="0" smtClean="0"/>
              <a:t>Programmazione </a:t>
            </a:r>
            <a:r>
              <a:rPr lang="it-IT" sz="2400" dirty="0"/>
              <a:t>orientata agli oggetti</a:t>
            </a:r>
            <a:r>
              <a:rPr lang="it-IT" sz="2400" dirty="0" smtClean="0"/>
              <a:t>:</a:t>
            </a:r>
            <a:endParaRPr lang="it-IT" sz="2400" dirty="0"/>
          </a:p>
          <a:p>
            <a:pPr lvl="0"/>
            <a:r>
              <a:rPr lang="it-IT" sz="2400" dirty="0"/>
              <a:t>Dinamicamente Tipizzato</a:t>
            </a:r>
            <a:r>
              <a:rPr lang="it-IT" sz="2400" dirty="0" smtClean="0"/>
              <a:t>:</a:t>
            </a:r>
            <a:endParaRPr lang="it-IT" sz="2400" dirty="0"/>
          </a:p>
          <a:p>
            <a:pPr marL="0" indent="0">
              <a:buNone/>
            </a:pPr>
            <a:endParaRPr lang="it-IT" sz="2400" dirty="0" smtClean="0"/>
          </a:p>
        </p:txBody>
      </p:sp>
    </p:spTree>
    <p:extLst>
      <p:ext uri="{BB962C8B-B14F-4D97-AF65-F5344CB8AC3E}">
        <p14:creationId xmlns:p14="http://schemas.microsoft.com/office/powerpoint/2010/main" val="39672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Introduzione alla programmazione</a:t>
            </a:r>
            <a:endParaRPr lang="it-IT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b="1" dirty="0"/>
              <a:t>Differenze tra JavaScript, HTML e CSS</a:t>
            </a:r>
            <a:endParaRPr lang="it-IT" sz="2400" dirty="0"/>
          </a:p>
          <a:p>
            <a:pPr marL="0" indent="0">
              <a:buNone/>
            </a:pPr>
            <a:r>
              <a:rPr lang="it-IT" sz="2400" dirty="0"/>
              <a:t>In una pagina web, </a:t>
            </a:r>
            <a:r>
              <a:rPr lang="it-IT" sz="2400" b="1" dirty="0"/>
              <a:t>HTML</a:t>
            </a:r>
            <a:r>
              <a:rPr lang="it-IT" sz="2400" dirty="0"/>
              <a:t>, </a:t>
            </a:r>
            <a:r>
              <a:rPr lang="it-IT" sz="2400" b="1" dirty="0"/>
              <a:t>CSS</a:t>
            </a:r>
            <a:r>
              <a:rPr lang="it-IT" sz="2400" dirty="0"/>
              <a:t>, e </a:t>
            </a:r>
            <a:r>
              <a:rPr lang="it-IT" sz="2400" b="1" dirty="0"/>
              <a:t>JavaScript</a:t>
            </a:r>
            <a:r>
              <a:rPr lang="it-IT" sz="2400" dirty="0"/>
              <a:t> svolgono ruoli distinti ma complementari:</a:t>
            </a:r>
          </a:p>
          <a:p>
            <a:pPr lvl="0"/>
            <a:r>
              <a:rPr lang="it-IT" sz="2400" b="1" dirty="0"/>
              <a:t>HTML (</a:t>
            </a:r>
            <a:r>
              <a:rPr lang="it-IT" sz="2400" b="1" dirty="0" err="1"/>
              <a:t>HyperText</a:t>
            </a:r>
            <a:r>
              <a:rPr lang="it-IT" sz="2400" b="1" dirty="0"/>
              <a:t> Markup Language)</a:t>
            </a:r>
            <a:r>
              <a:rPr lang="it-IT" sz="2400" dirty="0"/>
              <a:t>: Fornisce la struttura di base di una pagina web (definendo titoli, paragrafi, link, immagini, ecc.).</a:t>
            </a:r>
          </a:p>
          <a:p>
            <a:pPr lvl="0"/>
            <a:r>
              <a:rPr lang="it-IT" sz="2400" b="1" dirty="0"/>
              <a:t>CSS (</a:t>
            </a:r>
            <a:r>
              <a:rPr lang="it-IT" sz="2400" b="1" dirty="0" err="1"/>
              <a:t>Cascading</a:t>
            </a:r>
            <a:r>
              <a:rPr lang="it-IT" sz="2400" b="1" dirty="0"/>
              <a:t> Style </a:t>
            </a:r>
            <a:r>
              <a:rPr lang="it-IT" sz="2400" b="1" dirty="0" err="1"/>
              <a:t>Sheets</a:t>
            </a:r>
            <a:r>
              <a:rPr lang="it-IT" sz="2400" b="1" dirty="0"/>
              <a:t>)</a:t>
            </a:r>
            <a:r>
              <a:rPr lang="it-IT" sz="2400" dirty="0"/>
              <a:t>: Gestisce l’aspetto visivo della pagina (colore, layout, font, ecc.).</a:t>
            </a:r>
          </a:p>
          <a:p>
            <a:pPr lvl="0"/>
            <a:r>
              <a:rPr lang="it-IT" sz="2400" b="1" dirty="0"/>
              <a:t>JavaScript</a:t>
            </a:r>
            <a:r>
              <a:rPr lang="it-IT" sz="2400" dirty="0"/>
              <a:t>: Aggiunge interattività e dinamicità alla pagina (ad esempio, animazioni, risposte a eventi come clic e movimenti del mouse, aggiornamento dei contenuti senza ricaricare la pagina, ecc.).</a:t>
            </a:r>
          </a:p>
          <a:p>
            <a:pPr marL="0" indent="0">
              <a:buNone/>
            </a:pPr>
            <a:r>
              <a:rPr lang="it-IT" sz="2400" b="1" dirty="0" smtClean="0"/>
              <a:t>NOTA:</a:t>
            </a:r>
            <a:r>
              <a:rPr lang="it-IT" sz="2400" dirty="0"/>
              <a:t> il testo completo e gli esempi si trovano in: </a:t>
            </a:r>
            <a:r>
              <a:rPr lang="it-IT" sz="2400" dirty="0" smtClean="0"/>
              <a:t>Introduzione_JavaScript.pdf</a:t>
            </a:r>
            <a:endParaRPr lang="it-IT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9673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Introduzione alla programmazione</a:t>
            </a:r>
            <a:endParaRPr lang="it-IT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b="1" dirty="0" smtClean="0"/>
              <a:t>Esercizi </a:t>
            </a:r>
            <a:endParaRPr lang="it-IT" sz="2400" dirty="0"/>
          </a:p>
          <a:p>
            <a:pPr marL="0" indent="0">
              <a:buNone/>
            </a:pPr>
            <a:r>
              <a:rPr lang="it-IT" sz="2400" b="1" dirty="0" smtClean="0"/>
              <a:t>NOTA:</a:t>
            </a:r>
            <a:r>
              <a:rPr lang="it-IT" sz="2400" dirty="0"/>
              <a:t> </a:t>
            </a:r>
            <a:r>
              <a:rPr lang="it-IT" sz="2400" dirty="0" smtClean="0"/>
              <a:t>gli </a:t>
            </a:r>
            <a:r>
              <a:rPr lang="it-IT" sz="2400" dirty="0"/>
              <a:t>esempi si trovano in</a:t>
            </a:r>
            <a:r>
              <a:rPr lang="it-IT" sz="2400"/>
              <a:t>: </a:t>
            </a:r>
            <a:r>
              <a:rPr lang="it-IT" sz="2400" smtClean="0"/>
              <a:t>Esercizi_L4_JS.pdf</a:t>
            </a:r>
            <a:endParaRPr lang="it-IT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9881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383669"/>
            <a:ext cx="7772400" cy="2090663"/>
          </a:xfrm>
        </p:spPr>
        <p:txBody>
          <a:bodyPr>
            <a:normAutofit/>
          </a:bodyPr>
          <a:lstStyle/>
          <a:p>
            <a:r>
              <a:rPr lang="it-IT" sz="2800" dirty="0" smtClean="0"/>
              <a:t>Grazie per l’attenzione</a:t>
            </a:r>
            <a:br>
              <a:rPr lang="it-IT" sz="2800" dirty="0" smtClean="0"/>
            </a:br>
            <a:r>
              <a:rPr lang="it-IT" sz="2800" dirty="0" smtClean="0"/>
              <a:t/>
            </a:r>
            <a:br>
              <a:rPr lang="it-IT" sz="2800" dirty="0" smtClean="0"/>
            </a:br>
            <a:r>
              <a:rPr lang="it-IT" sz="2800" dirty="0" smtClean="0"/>
              <a:t>Adriano Venturini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18130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b="1" dirty="0" smtClean="0"/>
              <a:t>Presentazione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Lezione </a:t>
            </a:r>
            <a:r>
              <a:rPr lang="it-IT" smtClean="0"/>
              <a:t>del 07 </a:t>
            </a:r>
            <a:r>
              <a:rPr lang="it-IT" dirty="0" smtClean="0"/>
              <a:t>novembre 2024</a:t>
            </a:r>
          </a:p>
          <a:p>
            <a:pPr lvl="1"/>
            <a:r>
              <a:rPr lang="it-IT" i="1" dirty="0" smtClean="0"/>
              <a:t>Introduzione </a:t>
            </a:r>
            <a:r>
              <a:rPr lang="it-IT" i="1" dirty="0"/>
              <a:t>alla Programmazione e </a:t>
            </a:r>
            <a:r>
              <a:rPr lang="it-IT" i="1" dirty="0" smtClean="0"/>
              <a:t>JavaScript (terza parte)</a:t>
            </a:r>
          </a:p>
          <a:p>
            <a:pPr lvl="1"/>
            <a:r>
              <a:rPr lang="it-IT" i="1" dirty="0" smtClean="0"/>
              <a:t>Esercizi </a:t>
            </a:r>
          </a:p>
        </p:txBody>
      </p:sp>
    </p:spTree>
    <p:extLst>
      <p:ext uri="{BB962C8B-B14F-4D97-AF65-F5344CB8AC3E}">
        <p14:creationId xmlns:p14="http://schemas.microsoft.com/office/powerpoint/2010/main" val="321290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39552" y="3132257"/>
            <a:ext cx="669674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it-IT" sz="3200" b="1" dirty="0" smtClean="0"/>
              <a:t>Introduzione alla programmazione</a:t>
            </a:r>
            <a:br>
              <a:rPr lang="it-IT" sz="3200" b="1" dirty="0" smtClean="0"/>
            </a:br>
            <a:r>
              <a:rPr lang="it-IT" sz="900" b="1" dirty="0" smtClean="0"/>
              <a:t>(terza parte)</a:t>
            </a:r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363976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Introduzione alla programmazione</a:t>
            </a:r>
            <a:endParaRPr lang="it-IT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/>
              <a:t>Contenuti</a:t>
            </a:r>
            <a:r>
              <a:rPr lang="it-IT" sz="2400" b="1" dirty="0" smtClean="0"/>
              <a:t>:</a:t>
            </a:r>
          </a:p>
          <a:p>
            <a:r>
              <a:rPr lang="it-IT" sz="2400" dirty="0" smtClean="0"/>
              <a:t>Struttura semantica in HTML</a:t>
            </a:r>
          </a:p>
          <a:p>
            <a:r>
              <a:rPr lang="it-IT" sz="2400" dirty="0" smtClean="0"/>
              <a:t>Fondamenti di CSS</a:t>
            </a:r>
          </a:p>
          <a:p>
            <a:r>
              <a:rPr lang="it-IT" sz="2400" dirty="0" err="1" smtClean="0"/>
              <a:t>Problem</a:t>
            </a:r>
            <a:r>
              <a:rPr lang="it-IT" sz="2400" dirty="0" smtClean="0"/>
              <a:t> </a:t>
            </a:r>
            <a:r>
              <a:rPr lang="it-IT" sz="2400" dirty="0" err="1" smtClean="0"/>
              <a:t>Solving</a:t>
            </a:r>
            <a:r>
              <a:rPr lang="it-IT" sz="2400" dirty="0" smtClean="0"/>
              <a:t> applicato a JavaScript</a:t>
            </a:r>
          </a:p>
          <a:p>
            <a:r>
              <a:rPr lang="it-IT" sz="2400" dirty="0" smtClean="0"/>
              <a:t>Introduzione a JavaScript</a:t>
            </a:r>
          </a:p>
          <a:p>
            <a:r>
              <a:rPr lang="it-IT" sz="2400" dirty="0" smtClean="0"/>
              <a:t>Esercizi </a:t>
            </a:r>
          </a:p>
        </p:txBody>
      </p:sp>
    </p:spTree>
    <p:extLst>
      <p:ext uri="{BB962C8B-B14F-4D97-AF65-F5344CB8AC3E}">
        <p14:creationId xmlns:p14="http://schemas.microsoft.com/office/powerpoint/2010/main" val="37299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Introduzione alla programmazione</a:t>
            </a:r>
            <a:endParaRPr lang="it-IT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b="1" dirty="0"/>
              <a:t>Elementi Semantici HTML5</a:t>
            </a:r>
          </a:p>
          <a:p>
            <a:pPr marL="0" indent="0">
              <a:buNone/>
            </a:pPr>
            <a:r>
              <a:rPr lang="it-IT" sz="2400" dirty="0"/>
              <a:t>HTML5 introduce diversi elementi semantici, progettati per dare un significato chiaro e comprensibile alla struttura di una pagina. 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Questi </a:t>
            </a:r>
            <a:r>
              <a:rPr lang="it-IT" sz="2400" dirty="0"/>
              <a:t>elementi aiutano i motori di ricerca, i lettori di schermo e gli sviluppatori stessi a capire meglio la struttura e il contenuto della pagina</a:t>
            </a:r>
            <a:r>
              <a:rPr lang="it-IT" sz="2400" dirty="0" smtClean="0"/>
              <a:t>.</a:t>
            </a:r>
          </a:p>
          <a:p>
            <a:pPr lvl="1"/>
            <a:r>
              <a:rPr lang="it-IT" sz="2400" b="1" dirty="0"/>
              <a:t>&lt;</a:t>
            </a:r>
            <a:r>
              <a:rPr lang="it-IT" sz="2400" b="1" dirty="0" err="1"/>
              <a:t>header</a:t>
            </a:r>
            <a:r>
              <a:rPr lang="it-IT" sz="2400" b="1" dirty="0" smtClean="0"/>
              <a:t>&gt;</a:t>
            </a:r>
            <a:endParaRPr lang="it-IT" sz="2400" dirty="0"/>
          </a:p>
          <a:p>
            <a:pPr lvl="1"/>
            <a:r>
              <a:rPr lang="it-IT" sz="2400" b="1" dirty="0" smtClean="0"/>
              <a:t>&lt;</a:t>
            </a:r>
            <a:r>
              <a:rPr lang="it-IT" sz="2400" b="1" dirty="0" err="1"/>
              <a:t>footer</a:t>
            </a:r>
            <a:r>
              <a:rPr lang="it-IT" sz="2400" b="1" dirty="0" smtClean="0"/>
              <a:t>&gt;</a:t>
            </a:r>
          </a:p>
          <a:p>
            <a:pPr lvl="1"/>
            <a:r>
              <a:rPr lang="it-IT" sz="2400" b="1" dirty="0"/>
              <a:t>&lt;</a:t>
            </a:r>
            <a:r>
              <a:rPr lang="it-IT" sz="2400" b="1" dirty="0" err="1"/>
              <a:t>nav</a:t>
            </a:r>
            <a:r>
              <a:rPr lang="it-IT" sz="2400" b="1" dirty="0" smtClean="0"/>
              <a:t>&gt;</a:t>
            </a:r>
          </a:p>
          <a:p>
            <a:pPr lvl="1"/>
            <a:r>
              <a:rPr lang="it-IT" sz="2400" b="1" dirty="0"/>
              <a:t>&lt;</a:t>
            </a:r>
            <a:r>
              <a:rPr lang="it-IT" sz="2400" b="1" dirty="0" err="1"/>
              <a:t>section</a:t>
            </a:r>
            <a:r>
              <a:rPr lang="it-IT" sz="2400" b="1" dirty="0" smtClean="0"/>
              <a:t>&gt;</a:t>
            </a:r>
          </a:p>
          <a:p>
            <a:pPr lvl="1"/>
            <a:r>
              <a:rPr lang="it-IT" sz="2400" b="1" dirty="0"/>
              <a:t>&lt;</a:t>
            </a:r>
            <a:r>
              <a:rPr lang="it-IT" sz="2400" b="1" dirty="0" err="1"/>
              <a:t>article</a:t>
            </a:r>
            <a:r>
              <a:rPr lang="it-IT" sz="2000" b="1" dirty="0" smtClean="0"/>
              <a:t>&gt;</a:t>
            </a:r>
          </a:p>
          <a:p>
            <a:endParaRPr lang="it-IT" sz="2400" dirty="0"/>
          </a:p>
          <a:p>
            <a:pPr marL="0" indent="0">
              <a:buNone/>
            </a:pPr>
            <a:endParaRPr lang="it-IT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389596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Introduzione alla programmazione</a:t>
            </a:r>
            <a:endParaRPr lang="it-IT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it-IT" sz="2200" b="1" dirty="0"/>
              <a:t>&lt;</a:t>
            </a:r>
            <a:r>
              <a:rPr lang="it-IT" sz="2200" b="1" dirty="0" err="1"/>
              <a:t>header</a:t>
            </a:r>
            <a:r>
              <a:rPr lang="it-IT" sz="2200" b="1" dirty="0"/>
              <a:t>&gt;</a:t>
            </a:r>
            <a:r>
              <a:rPr lang="it-IT" sz="2200" dirty="0"/>
              <a:t>: rappresenta l’intestazione della pagina o di una sezione della pagina. Di solito contiene il logo, il titolo, il menu di navigazione o altre informazioni introduttive.</a:t>
            </a:r>
          </a:p>
          <a:p>
            <a:pPr marL="0" indent="0">
              <a:buNone/>
            </a:pPr>
            <a:r>
              <a:rPr lang="it-IT" sz="2200" dirty="0" smtClean="0"/>
              <a:t>&lt;</a:t>
            </a:r>
            <a:r>
              <a:rPr lang="it-IT" sz="2200" dirty="0" err="1"/>
              <a:t>header</a:t>
            </a:r>
            <a:r>
              <a:rPr lang="it-IT" sz="2200" dirty="0"/>
              <a:t>&gt;</a:t>
            </a:r>
          </a:p>
          <a:p>
            <a:pPr marL="0" indent="0">
              <a:buNone/>
            </a:pPr>
            <a:r>
              <a:rPr lang="it-IT" sz="2200" dirty="0"/>
              <a:t>    &lt;h1&gt;Benvenuti nel nostro sito&lt;/h1&gt;</a:t>
            </a:r>
          </a:p>
          <a:p>
            <a:pPr marL="0" indent="0">
              <a:buNone/>
            </a:pPr>
            <a:r>
              <a:rPr lang="it-IT" sz="2200" dirty="0"/>
              <a:t>    &lt;</a:t>
            </a:r>
            <a:r>
              <a:rPr lang="it-IT" sz="2200" dirty="0" err="1"/>
              <a:t>nav</a:t>
            </a:r>
            <a:r>
              <a:rPr lang="it-IT" sz="2200" dirty="0"/>
              <a:t>&gt;</a:t>
            </a:r>
          </a:p>
          <a:p>
            <a:pPr marL="0" indent="0">
              <a:buNone/>
            </a:pPr>
            <a:r>
              <a:rPr lang="it-IT" sz="2200" dirty="0"/>
              <a:t>        &lt;</a:t>
            </a:r>
            <a:r>
              <a:rPr lang="it-IT" sz="2200" dirty="0" err="1"/>
              <a:t>ul</a:t>
            </a:r>
            <a:r>
              <a:rPr lang="it-IT" sz="2200" dirty="0"/>
              <a:t>&gt;</a:t>
            </a:r>
          </a:p>
          <a:p>
            <a:pPr marL="0" indent="0">
              <a:buNone/>
            </a:pPr>
            <a:r>
              <a:rPr lang="it-IT" sz="2200" dirty="0"/>
              <a:t>            &lt;li&gt;&lt;a </a:t>
            </a:r>
            <a:r>
              <a:rPr lang="it-IT" sz="2200" dirty="0" err="1"/>
              <a:t>href</a:t>
            </a:r>
            <a:r>
              <a:rPr lang="it-IT" sz="2200" dirty="0"/>
              <a:t>="#home"&gt;Home&lt;/a&gt;&lt;/li&gt;</a:t>
            </a:r>
          </a:p>
          <a:p>
            <a:pPr marL="0" indent="0">
              <a:buNone/>
            </a:pPr>
            <a:r>
              <a:rPr lang="it-IT" sz="2200" dirty="0"/>
              <a:t>            &lt;li&gt;&lt;a </a:t>
            </a:r>
            <a:r>
              <a:rPr lang="it-IT" sz="2200" dirty="0" err="1"/>
              <a:t>href</a:t>
            </a:r>
            <a:r>
              <a:rPr lang="it-IT" sz="2200" dirty="0"/>
              <a:t>="#servizi"&gt;Servizi&lt;/a&gt;&lt;/li&gt;</a:t>
            </a:r>
          </a:p>
          <a:p>
            <a:pPr marL="0" indent="0">
              <a:buNone/>
            </a:pPr>
            <a:r>
              <a:rPr lang="it-IT" sz="2200" dirty="0"/>
              <a:t>            &lt;li&gt;&lt;a </a:t>
            </a:r>
            <a:r>
              <a:rPr lang="it-IT" sz="2200" dirty="0" err="1"/>
              <a:t>href</a:t>
            </a:r>
            <a:r>
              <a:rPr lang="it-IT" sz="2200" dirty="0"/>
              <a:t>="#contatti"&gt;Contatti&lt;/a&gt;&lt;/li&gt;</a:t>
            </a:r>
          </a:p>
          <a:p>
            <a:pPr marL="0" indent="0">
              <a:buNone/>
            </a:pPr>
            <a:r>
              <a:rPr lang="it-IT" sz="2200" dirty="0"/>
              <a:t>        &lt;/</a:t>
            </a:r>
            <a:r>
              <a:rPr lang="it-IT" sz="2200" dirty="0" err="1"/>
              <a:t>ul</a:t>
            </a:r>
            <a:r>
              <a:rPr lang="it-IT" sz="2200" dirty="0"/>
              <a:t>&gt;</a:t>
            </a:r>
          </a:p>
          <a:p>
            <a:pPr marL="0" indent="0">
              <a:buNone/>
            </a:pPr>
            <a:r>
              <a:rPr lang="it-IT" sz="2200" dirty="0"/>
              <a:t>    &lt;/</a:t>
            </a:r>
            <a:r>
              <a:rPr lang="it-IT" sz="2200" dirty="0" err="1"/>
              <a:t>nav</a:t>
            </a:r>
            <a:r>
              <a:rPr lang="it-IT" sz="2200" dirty="0"/>
              <a:t>&gt;</a:t>
            </a:r>
          </a:p>
          <a:p>
            <a:pPr marL="0" indent="0">
              <a:buNone/>
            </a:pPr>
            <a:r>
              <a:rPr lang="it-IT" sz="2200" dirty="0"/>
              <a:t>&lt;/</a:t>
            </a:r>
            <a:r>
              <a:rPr lang="it-IT" sz="2200" dirty="0" err="1"/>
              <a:t>header</a:t>
            </a:r>
            <a:r>
              <a:rPr lang="it-IT" sz="2200" dirty="0"/>
              <a:t>&gt;</a:t>
            </a:r>
          </a:p>
          <a:p>
            <a:pPr marL="0" indent="0">
              <a:buNone/>
            </a:pPr>
            <a:endParaRPr lang="it-IT" sz="2200" i="1" dirty="0" smtClean="0"/>
          </a:p>
        </p:txBody>
      </p:sp>
    </p:spTree>
    <p:extLst>
      <p:ext uri="{BB962C8B-B14F-4D97-AF65-F5344CB8AC3E}">
        <p14:creationId xmlns:p14="http://schemas.microsoft.com/office/powerpoint/2010/main" val="108433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Introduzione alla programmazione</a:t>
            </a:r>
            <a:endParaRPr lang="it-IT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it-IT" sz="2400" b="1" dirty="0"/>
              <a:t>&lt;</a:t>
            </a:r>
            <a:r>
              <a:rPr lang="it-IT" sz="2400" b="1" dirty="0" err="1"/>
              <a:t>footer</a:t>
            </a:r>
            <a:r>
              <a:rPr lang="it-IT" sz="2400" b="1" dirty="0"/>
              <a:t>&gt;</a:t>
            </a:r>
            <a:r>
              <a:rPr lang="it-IT" sz="2400" dirty="0"/>
              <a:t>: rappresenta il piè di pagina di una pagina o di una sezione, solitamente contenente copyright, informazioni di contatto o link ai social media.</a:t>
            </a:r>
          </a:p>
          <a:p>
            <a:pPr marL="0" indent="0">
              <a:buNone/>
            </a:pPr>
            <a:r>
              <a:rPr lang="it-IT" sz="2400" dirty="0" smtClean="0"/>
              <a:t>&lt;</a:t>
            </a:r>
            <a:r>
              <a:rPr lang="it-IT" sz="2400" dirty="0" err="1"/>
              <a:t>footer</a:t>
            </a:r>
            <a:r>
              <a:rPr lang="it-IT" sz="2400" dirty="0"/>
              <a:t>&gt;</a:t>
            </a:r>
          </a:p>
          <a:p>
            <a:pPr marL="0" indent="0">
              <a:buNone/>
            </a:pPr>
            <a:r>
              <a:rPr lang="it-IT" sz="2400" dirty="0"/>
              <a:t>    &lt;p&gt;&amp;copy; 2023 Il Mio Sito Web&lt;/p&gt;</a:t>
            </a:r>
          </a:p>
          <a:p>
            <a:pPr marL="0" indent="0">
              <a:buNone/>
            </a:pPr>
            <a:r>
              <a:rPr lang="it-IT" sz="2400" dirty="0"/>
              <a:t>    </a:t>
            </a:r>
            <a:r>
              <a:rPr lang="en-US" sz="2400" dirty="0"/>
              <a:t>&lt;p&gt;&lt;a </a:t>
            </a:r>
            <a:r>
              <a:rPr lang="en-US" sz="2400" dirty="0" err="1"/>
              <a:t>href</a:t>
            </a:r>
            <a:r>
              <a:rPr lang="en-US" sz="2400" dirty="0"/>
              <a:t>="privacy.html"&gt;Privacy Policy&lt;/a&gt;&lt;/p&gt;</a:t>
            </a:r>
            <a:endParaRPr lang="it-IT" sz="2400" dirty="0"/>
          </a:p>
          <a:p>
            <a:pPr marL="0" indent="0">
              <a:buNone/>
            </a:pPr>
            <a:r>
              <a:rPr lang="it-IT" sz="2400" dirty="0"/>
              <a:t>&lt;/</a:t>
            </a:r>
            <a:r>
              <a:rPr lang="it-IT" sz="2400" dirty="0" err="1"/>
              <a:t>footer</a:t>
            </a:r>
            <a:r>
              <a:rPr lang="it-IT" sz="2400" dirty="0"/>
              <a:t>&gt;</a:t>
            </a:r>
          </a:p>
          <a:p>
            <a:pPr marL="0" indent="0">
              <a:buNone/>
            </a:pP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425165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Introduzione alla programmazione</a:t>
            </a:r>
            <a:endParaRPr lang="it-IT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it-IT" sz="2400" b="1" dirty="0"/>
              <a:t>&lt;</a:t>
            </a:r>
            <a:r>
              <a:rPr lang="it-IT" sz="2400" b="1" dirty="0" err="1"/>
              <a:t>nav</a:t>
            </a:r>
            <a:r>
              <a:rPr lang="it-IT" sz="2400" b="1" dirty="0"/>
              <a:t>&gt;</a:t>
            </a:r>
            <a:r>
              <a:rPr lang="it-IT" sz="2400" dirty="0"/>
              <a:t>: rappresenta una sezione dedicata alla navigazione. Di solito contiene un elenco di link che puntano ad altre pagine o sezioni all'interno della stessa pagina.</a:t>
            </a:r>
          </a:p>
          <a:p>
            <a:pPr marL="0" indent="0">
              <a:buNone/>
            </a:pPr>
            <a:r>
              <a:rPr lang="it-IT" sz="2400" dirty="0" smtClean="0"/>
              <a:t>&lt;</a:t>
            </a:r>
            <a:r>
              <a:rPr lang="it-IT" sz="2400" dirty="0" err="1"/>
              <a:t>nav</a:t>
            </a:r>
            <a:r>
              <a:rPr lang="it-IT" sz="2400" dirty="0"/>
              <a:t>&gt;</a:t>
            </a:r>
          </a:p>
          <a:p>
            <a:pPr marL="0" indent="0">
              <a:buNone/>
            </a:pPr>
            <a:r>
              <a:rPr lang="it-IT" sz="2400" dirty="0"/>
              <a:t>    &lt;</a:t>
            </a:r>
            <a:r>
              <a:rPr lang="it-IT" sz="2400" dirty="0" err="1"/>
              <a:t>ul</a:t>
            </a:r>
            <a:r>
              <a:rPr lang="it-IT" sz="2400" dirty="0"/>
              <a:t>&gt;</a:t>
            </a:r>
          </a:p>
          <a:p>
            <a:pPr marL="0" indent="0">
              <a:buNone/>
            </a:pPr>
            <a:r>
              <a:rPr lang="it-IT" sz="2400" dirty="0"/>
              <a:t>        &lt;li&gt;&lt;a </a:t>
            </a:r>
            <a:r>
              <a:rPr lang="it-IT" sz="2400" dirty="0" err="1"/>
              <a:t>href</a:t>
            </a:r>
            <a:r>
              <a:rPr lang="it-IT" sz="2400" dirty="0"/>
              <a:t>="#chi-siamo"&gt;Chi siamo&lt;/a&gt;&lt;/li&gt;</a:t>
            </a:r>
          </a:p>
          <a:p>
            <a:pPr marL="0" indent="0">
              <a:buNone/>
            </a:pPr>
            <a:r>
              <a:rPr lang="it-IT" sz="2400" dirty="0"/>
              <a:t>        &lt;li&gt;&lt;a </a:t>
            </a:r>
            <a:r>
              <a:rPr lang="it-IT" sz="2400" dirty="0" err="1"/>
              <a:t>href</a:t>
            </a:r>
            <a:r>
              <a:rPr lang="it-IT" sz="2400" dirty="0"/>
              <a:t>="#prodotti"&gt;Prodotti&lt;/a&gt;&lt;/li&gt;</a:t>
            </a:r>
          </a:p>
          <a:p>
            <a:pPr marL="0" indent="0">
              <a:buNone/>
            </a:pPr>
            <a:r>
              <a:rPr lang="it-IT" sz="2400" dirty="0"/>
              <a:t>        &lt;li&gt;&lt;a </a:t>
            </a:r>
            <a:r>
              <a:rPr lang="it-IT" sz="2400" dirty="0" err="1"/>
              <a:t>href</a:t>
            </a:r>
            <a:r>
              <a:rPr lang="it-IT" sz="2400" dirty="0"/>
              <a:t>="#contatti"&gt;Contatti&lt;/a&gt;&lt;/li&gt;</a:t>
            </a:r>
          </a:p>
          <a:p>
            <a:pPr marL="0" indent="0">
              <a:buNone/>
            </a:pPr>
            <a:r>
              <a:rPr lang="it-IT" sz="2400" dirty="0"/>
              <a:t>    &lt;/</a:t>
            </a:r>
            <a:r>
              <a:rPr lang="it-IT" sz="2400" dirty="0" err="1"/>
              <a:t>ul</a:t>
            </a:r>
            <a:r>
              <a:rPr lang="it-IT" sz="2400" dirty="0"/>
              <a:t>&gt;</a:t>
            </a:r>
          </a:p>
          <a:p>
            <a:pPr marL="0" indent="0">
              <a:buNone/>
            </a:pPr>
            <a:r>
              <a:rPr lang="it-IT" sz="2400" dirty="0"/>
              <a:t>&lt;/</a:t>
            </a:r>
            <a:r>
              <a:rPr lang="it-IT" sz="2400" dirty="0" err="1"/>
              <a:t>nav</a:t>
            </a:r>
            <a:r>
              <a:rPr lang="it-IT" sz="2400" dirty="0"/>
              <a:t>&gt;</a:t>
            </a:r>
          </a:p>
          <a:p>
            <a:pPr marL="0" indent="0">
              <a:buNone/>
            </a:pPr>
            <a:endParaRPr lang="it-IT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371440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Introduzione alla programmazione</a:t>
            </a:r>
            <a:endParaRPr lang="it-IT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it-IT" sz="2400" b="1" dirty="0"/>
              <a:t>&lt;</a:t>
            </a:r>
            <a:r>
              <a:rPr lang="it-IT" sz="2400" b="1" dirty="0" err="1"/>
              <a:t>section</a:t>
            </a:r>
            <a:r>
              <a:rPr lang="it-IT" sz="2400" b="1" dirty="0"/>
              <a:t>&gt;</a:t>
            </a:r>
            <a:r>
              <a:rPr lang="it-IT" sz="2400" dirty="0"/>
              <a:t>: rappresenta una sezione generica della pagina. È usato per raggruppare contenuti tematici correlati, e può contenere al suo interno altri elementi semantici come &lt;</a:t>
            </a:r>
            <a:r>
              <a:rPr lang="it-IT" sz="2400" dirty="0" err="1"/>
              <a:t>header</a:t>
            </a:r>
            <a:r>
              <a:rPr lang="it-IT" sz="2400" dirty="0"/>
              <a:t>&gt;, &lt;</a:t>
            </a:r>
            <a:r>
              <a:rPr lang="it-IT" sz="2400" dirty="0" err="1"/>
              <a:t>footer</a:t>
            </a:r>
            <a:r>
              <a:rPr lang="it-IT" sz="2400" dirty="0"/>
              <a:t>&gt;, e &lt;</a:t>
            </a:r>
            <a:r>
              <a:rPr lang="it-IT" sz="2400" dirty="0" err="1"/>
              <a:t>article</a:t>
            </a:r>
            <a:r>
              <a:rPr lang="it-IT" sz="2400" dirty="0"/>
              <a:t>&gt;.</a:t>
            </a:r>
          </a:p>
          <a:p>
            <a:pPr marL="0" indent="0">
              <a:buNone/>
            </a:pPr>
            <a:r>
              <a:rPr lang="it-IT" sz="2400" dirty="0" smtClean="0"/>
              <a:t>&lt;</a:t>
            </a:r>
            <a:r>
              <a:rPr lang="it-IT" sz="2400" dirty="0" err="1"/>
              <a:t>section</a:t>
            </a:r>
            <a:r>
              <a:rPr lang="it-IT" sz="2400" dirty="0"/>
              <a:t> id="servizi"&gt;</a:t>
            </a:r>
          </a:p>
          <a:p>
            <a:pPr marL="0" indent="0">
              <a:buNone/>
            </a:pPr>
            <a:r>
              <a:rPr lang="it-IT" sz="2400" dirty="0"/>
              <a:t>    &lt;h2&gt;I nostri servizi&lt;/h2&gt;</a:t>
            </a:r>
          </a:p>
          <a:p>
            <a:pPr marL="0" indent="0">
              <a:buNone/>
            </a:pPr>
            <a:r>
              <a:rPr lang="it-IT" sz="2400" dirty="0"/>
              <a:t>    &lt;p&gt;Offriamo una vasta gamma di servizi per soddisfare le tue esigenze.&lt;/p&gt;</a:t>
            </a:r>
          </a:p>
          <a:p>
            <a:pPr marL="0" indent="0">
              <a:buNone/>
            </a:pPr>
            <a:r>
              <a:rPr lang="it-IT" sz="2400" dirty="0"/>
              <a:t>&lt;/</a:t>
            </a:r>
            <a:r>
              <a:rPr lang="it-IT" sz="2400" dirty="0" err="1"/>
              <a:t>section</a:t>
            </a:r>
            <a:r>
              <a:rPr lang="it-IT" sz="2400" dirty="0"/>
              <a:t>&gt;</a:t>
            </a:r>
          </a:p>
          <a:p>
            <a:pPr marL="0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8474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6160</TotalTime>
  <Words>979</Words>
  <Application>Microsoft Office PowerPoint</Application>
  <PresentationFormat>Presentazione su schermo (4:3)</PresentationFormat>
  <Paragraphs>111</Paragraphs>
  <Slides>18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1" baseType="lpstr">
      <vt:lpstr>Arial</vt:lpstr>
      <vt:lpstr>Calibri</vt:lpstr>
      <vt:lpstr>Tema di Office</vt:lpstr>
      <vt:lpstr>Fondamenti di programmazione</vt:lpstr>
      <vt:lpstr>Presentazione </vt:lpstr>
      <vt:lpstr>Presentazione standard di PowerPoint</vt:lpstr>
      <vt:lpstr>Introduzione alla programmazione</vt:lpstr>
      <vt:lpstr>Introduzione alla programmazione</vt:lpstr>
      <vt:lpstr>Introduzione alla programmazione</vt:lpstr>
      <vt:lpstr>Introduzione alla programmazione</vt:lpstr>
      <vt:lpstr>Introduzione alla programmazione</vt:lpstr>
      <vt:lpstr>Introduzione alla programmazione</vt:lpstr>
      <vt:lpstr>Introduzione alla programmazione</vt:lpstr>
      <vt:lpstr>Introduzione alla programmazione</vt:lpstr>
      <vt:lpstr>Introduzione alla programmazione</vt:lpstr>
      <vt:lpstr>Introduzione alla programmazione</vt:lpstr>
      <vt:lpstr>Introduzione alla programmazione</vt:lpstr>
      <vt:lpstr>Introduzione alla programmazione</vt:lpstr>
      <vt:lpstr>Introduzione alla programmazione</vt:lpstr>
      <vt:lpstr>Introduzione alla programmazione</vt:lpstr>
      <vt:lpstr>Grazie per l’attenzione  Adriano Venturini</vt:lpstr>
    </vt:vector>
  </TitlesOfParts>
  <Company>S.E.D. Centro di Calcolo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Organizzare e gestire progetti Il software di Project Management</dc:title>
  <dc:creator>Adriano</dc:creator>
  <cp:lastModifiedBy>adriano3</cp:lastModifiedBy>
  <cp:revision>629</cp:revision>
  <dcterms:created xsi:type="dcterms:W3CDTF">2014-05-04T16:52:39Z</dcterms:created>
  <dcterms:modified xsi:type="dcterms:W3CDTF">2024-11-06T22:06:07Z</dcterms:modified>
</cp:coreProperties>
</file>