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479" r:id="rId4"/>
    <p:sldId id="481" r:id="rId5"/>
    <p:sldId id="483" r:id="rId6"/>
    <p:sldId id="548" r:id="rId7"/>
    <p:sldId id="549" r:id="rId8"/>
    <p:sldId id="550" r:id="rId9"/>
    <p:sldId id="484" r:id="rId10"/>
    <p:sldId id="583" r:id="rId11"/>
    <p:sldId id="551" r:id="rId12"/>
    <p:sldId id="485" r:id="rId13"/>
    <p:sldId id="486" r:id="rId14"/>
    <p:sldId id="532" r:id="rId15"/>
    <p:sldId id="584" r:id="rId16"/>
    <p:sldId id="585" r:id="rId17"/>
    <p:sldId id="586" r:id="rId18"/>
    <p:sldId id="438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60"/>
  </p:normalViewPr>
  <p:slideViewPr>
    <p:cSldViewPr showGuides="1">
      <p:cViewPr varScale="1">
        <p:scale>
          <a:sx n="99" d="100"/>
          <a:sy n="99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40"/>
    </p:cViewPr>
  </p:sorterViewPr>
  <p:notesViewPr>
    <p:cSldViewPr>
      <p:cViewPr varScale="1">
        <p:scale>
          <a:sx n="82" d="100"/>
          <a:sy n="82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EFDA-783A-4EF6-826F-32651E39A7F0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A33E-CE02-4228-A397-E193EC8FA3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62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DA33E-CE02-4228-A397-E193EC8FA3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94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9947-425C-4D3F-8BDC-3095E9820FFF}" type="datetime1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3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A6D0-DE06-49FE-AEAA-D8D54BBF3444}" type="datetime1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21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C1-42A3-4EE0-9A09-66AC0D8C800C}" type="datetime1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7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4624"/>
            <a:ext cx="9052560" cy="324000"/>
          </a:xfrm>
          <a:solidFill>
            <a:schemeClr val="tx1"/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5D05-D0EF-4C68-A734-566EC3816A31}" type="datetime1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97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4823-E930-47CD-9A7D-99A8609B9F64}" type="datetime1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7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6E3-4B96-4B74-9EA9-EB1DE6ECBBA5}" type="datetime1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9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AD01-6649-4585-B015-644B147066C4}" type="datetime1">
              <a:rPr lang="it-IT" smtClean="0"/>
              <a:t>04/11/2024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0305"/>
            <a:ext cx="9052560" cy="436367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it-IT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C300-3D80-4F0A-966E-C68472BDE806}" type="datetime1">
              <a:rPr lang="it-IT" smtClean="0"/>
              <a:t>04/11/2024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90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611C-7593-4F3C-9A00-53A17DAE85A5}" type="datetime1">
              <a:rPr lang="it-IT" smtClean="0"/>
              <a:t>04/11/2024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3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4BEF-8C38-43D9-9DA7-B62EFCC95AE2}" type="datetime1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21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584-A450-4603-8FD2-A0D3A16EEA48}" type="datetime1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4D6D-E5CB-4F1A-B809-9AE00969516A}" type="datetime1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4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758057"/>
          </a:xfrm>
        </p:spPr>
        <p:txBody>
          <a:bodyPr>
            <a:normAutofit/>
          </a:bodyPr>
          <a:lstStyle/>
          <a:p>
            <a:r>
              <a:rPr lang="it-IT" sz="2800" dirty="0" smtClean="0"/>
              <a:t>Fondamenti di programmazione</a:t>
            </a:r>
            <a:endParaRPr lang="it-IT" sz="11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5661248"/>
            <a:ext cx="6400800" cy="864096"/>
          </a:xfrm>
        </p:spPr>
        <p:txBody>
          <a:bodyPr>
            <a:normAutofit/>
          </a:bodyPr>
          <a:lstStyle/>
          <a:p>
            <a:r>
              <a:rPr lang="it-IT" sz="1800" dirty="0" smtClean="0">
                <a:solidFill>
                  <a:schemeClr val="tx1"/>
                </a:solidFill>
              </a:rPr>
              <a:t>Adriano Venturini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Project Manager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Software Solutions Developer</a:t>
            </a:r>
            <a:endParaRPr lang="it-IT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Risposte alle domande </a:t>
            </a:r>
            <a:r>
              <a:rPr lang="it-IT" sz="2400" b="1" dirty="0"/>
              <a:t>di </a:t>
            </a:r>
            <a:r>
              <a:rPr lang="it-IT" sz="2400" b="1" dirty="0" smtClean="0"/>
              <a:t>verifica </a:t>
            </a:r>
            <a:r>
              <a:rPr lang="it-IT" sz="2400" b="1" dirty="0"/>
              <a:t>sulle Tabelle</a:t>
            </a:r>
            <a:endParaRPr lang="it-IT" sz="2400" dirty="0"/>
          </a:p>
          <a:p>
            <a:pPr lvl="0"/>
            <a:r>
              <a:rPr lang="it-IT" sz="2400" dirty="0"/>
              <a:t>Qual è la funzione del </a:t>
            </a:r>
            <a:r>
              <a:rPr lang="it-IT" sz="2400" dirty="0" err="1"/>
              <a:t>tag</a:t>
            </a:r>
            <a:r>
              <a:rPr lang="it-IT" sz="2400" dirty="0"/>
              <a:t> &lt;</a:t>
            </a:r>
            <a:r>
              <a:rPr lang="it-IT" sz="2400" dirty="0" err="1"/>
              <a:t>table</a:t>
            </a:r>
            <a:r>
              <a:rPr lang="it-IT" sz="2400" dirty="0" smtClean="0"/>
              <a:t>&gt;?</a:t>
            </a:r>
          </a:p>
          <a:p>
            <a:pPr marL="457200" lvl="1" indent="0">
              <a:buNone/>
            </a:pPr>
            <a:r>
              <a:rPr lang="it-IT" sz="2400" dirty="0" smtClean="0"/>
              <a:t>Risposta:</a:t>
            </a:r>
            <a:endParaRPr lang="it-IT" sz="2400" dirty="0"/>
          </a:p>
          <a:p>
            <a:pPr lvl="1"/>
            <a:r>
              <a:rPr lang="it-IT" sz="2400" dirty="0"/>
              <a:t>Definisce e racchiude la struttura di una tabella in HTML.</a:t>
            </a:r>
          </a:p>
          <a:p>
            <a:pPr lvl="0"/>
            <a:r>
              <a:rPr lang="it-IT" sz="2400" dirty="0"/>
              <a:t>Qual è la differenza tra &lt;</a:t>
            </a:r>
            <a:r>
              <a:rPr lang="it-IT" sz="2400" dirty="0" err="1"/>
              <a:t>th</a:t>
            </a:r>
            <a:r>
              <a:rPr lang="it-IT" sz="2400" dirty="0"/>
              <a:t>&gt; e &lt;</a:t>
            </a:r>
            <a:r>
              <a:rPr lang="it-IT" sz="2400" dirty="0" err="1"/>
              <a:t>td</a:t>
            </a:r>
            <a:r>
              <a:rPr lang="it-IT" sz="2400" dirty="0" smtClean="0"/>
              <a:t>&gt;?</a:t>
            </a:r>
          </a:p>
          <a:p>
            <a:pPr marL="400050" lvl="1" indent="0">
              <a:buNone/>
            </a:pPr>
            <a:r>
              <a:rPr lang="it-IT" sz="2400" dirty="0" smtClean="0"/>
              <a:t>Risposta:</a:t>
            </a:r>
            <a:endParaRPr lang="it-IT" sz="2400" dirty="0"/>
          </a:p>
          <a:p>
            <a:pPr lvl="1"/>
            <a:r>
              <a:rPr lang="it-IT" sz="2400" dirty="0"/>
              <a:t>&lt;</a:t>
            </a:r>
            <a:r>
              <a:rPr lang="it-IT" sz="2400" dirty="0" err="1"/>
              <a:t>th</a:t>
            </a:r>
            <a:r>
              <a:rPr lang="it-IT" sz="2400" dirty="0"/>
              <a:t>&gt; è usato per le celle di intestazione, mentre &lt;</a:t>
            </a:r>
            <a:r>
              <a:rPr lang="it-IT" sz="2400" dirty="0" err="1"/>
              <a:t>td</a:t>
            </a:r>
            <a:r>
              <a:rPr lang="it-IT" sz="2400" dirty="0"/>
              <a:t>&gt; è usato per i dati all’interno della tabella.</a:t>
            </a:r>
          </a:p>
          <a:p>
            <a:pPr lvl="0"/>
            <a:r>
              <a:rPr lang="it-IT" sz="2400" dirty="0"/>
              <a:t>Come si crea una nuova riga all’interno di una tabella</a:t>
            </a:r>
            <a:r>
              <a:rPr lang="it-IT" sz="2400" dirty="0" smtClean="0"/>
              <a:t>?</a:t>
            </a:r>
          </a:p>
          <a:p>
            <a:pPr marL="400050" lvl="1" indent="0">
              <a:buNone/>
            </a:pPr>
            <a:r>
              <a:rPr lang="it-IT" sz="2400" dirty="0"/>
              <a:t>Risposta</a:t>
            </a:r>
            <a:r>
              <a:rPr lang="it-IT" sz="2400" dirty="0" smtClean="0"/>
              <a:t>:</a:t>
            </a:r>
            <a:endParaRPr lang="it-IT" sz="2400" dirty="0"/>
          </a:p>
          <a:p>
            <a:pPr lvl="1"/>
            <a:r>
              <a:rPr lang="it-IT" sz="2400" dirty="0"/>
              <a:t>Utilizzando il </a:t>
            </a:r>
            <a:r>
              <a:rPr lang="it-IT" sz="2400" dirty="0" err="1"/>
              <a:t>tag</a:t>
            </a:r>
            <a:r>
              <a:rPr lang="it-IT" sz="2400" dirty="0"/>
              <a:t> &lt;</a:t>
            </a:r>
            <a:r>
              <a:rPr lang="it-IT" sz="2400" dirty="0" err="1"/>
              <a:t>tr</a:t>
            </a:r>
            <a:r>
              <a:rPr lang="it-IT" sz="2400" dirty="0"/>
              <a:t>&gt;.</a:t>
            </a:r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9143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Form in HTML</a:t>
            </a:r>
            <a:endParaRPr lang="it-IT" sz="2400" dirty="0"/>
          </a:p>
          <a:p>
            <a:r>
              <a:rPr lang="it-IT" sz="2400" dirty="0"/>
              <a:t>I </a:t>
            </a:r>
            <a:r>
              <a:rPr lang="it-IT" sz="2400" dirty="0" err="1"/>
              <a:t>form</a:t>
            </a:r>
            <a:r>
              <a:rPr lang="it-IT" sz="2400" dirty="0"/>
              <a:t> in HTML permettono di raccogliere dati dagli utenti.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Sono </a:t>
            </a:r>
            <a:r>
              <a:rPr lang="it-IT" sz="2400" dirty="0"/>
              <a:t>utilizzati in tutte le interazioni che richiedono input dell’utente, come login, registrazione, ricerca, etc.</a:t>
            </a:r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7250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1" dirty="0"/>
              <a:t>Tag Principali per i Form</a:t>
            </a:r>
            <a:endParaRPr lang="it-IT" sz="1600" dirty="0"/>
          </a:p>
          <a:p>
            <a:pPr marL="514350" lvl="0" indent="-514350">
              <a:buFont typeface="+mj-lt"/>
              <a:buAutoNum type="arabicPeriod"/>
            </a:pPr>
            <a:r>
              <a:rPr lang="it-IT" sz="1600" dirty="0"/>
              <a:t>&lt;</a:t>
            </a:r>
            <a:r>
              <a:rPr lang="it-IT" sz="1600" dirty="0" err="1"/>
              <a:t>form</a:t>
            </a:r>
            <a:r>
              <a:rPr lang="it-IT" sz="1600" dirty="0"/>
              <a:t>&gt;: 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Racchiude </a:t>
            </a:r>
            <a:r>
              <a:rPr lang="it-IT" sz="1600" dirty="0"/>
              <a:t>il modulo e contiene vari elementi di input.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sz="1600" dirty="0"/>
              <a:t>Campi di testo: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1600" dirty="0"/>
              <a:t>&lt;input </a:t>
            </a:r>
            <a:r>
              <a:rPr lang="it-IT" sz="1600" dirty="0" err="1"/>
              <a:t>type</a:t>
            </a:r>
            <a:r>
              <a:rPr lang="it-IT" sz="1600" dirty="0"/>
              <a:t>="text"&gt;: Campo di testo singola linea.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1600" dirty="0"/>
              <a:t>&lt;</a:t>
            </a:r>
            <a:r>
              <a:rPr lang="it-IT" sz="1600" dirty="0" err="1"/>
              <a:t>textarea</a:t>
            </a:r>
            <a:r>
              <a:rPr lang="it-IT" sz="1600" dirty="0"/>
              <a:t>&gt;: Campo di testo multilinea.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sz="1600" dirty="0" err="1"/>
              <a:t>Checkbox</a:t>
            </a:r>
            <a:r>
              <a:rPr lang="it-IT" sz="16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1600" dirty="0"/>
              <a:t>&lt;input </a:t>
            </a:r>
            <a:r>
              <a:rPr lang="it-IT" sz="1600" dirty="0" err="1"/>
              <a:t>type</a:t>
            </a:r>
            <a:r>
              <a:rPr lang="it-IT" sz="1600" dirty="0"/>
              <a:t>="</a:t>
            </a:r>
            <a:r>
              <a:rPr lang="it-IT" sz="1600" dirty="0" err="1"/>
              <a:t>checkbox</a:t>
            </a:r>
            <a:r>
              <a:rPr lang="it-IT" sz="1600" dirty="0"/>
              <a:t>"&gt;: Permette la selezione multipla di opzioni.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sz="1600" dirty="0"/>
              <a:t>Radio Button: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1600" dirty="0"/>
              <a:t>&lt;input </a:t>
            </a:r>
            <a:r>
              <a:rPr lang="it-IT" sz="1600" dirty="0" err="1"/>
              <a:t>type</a:t>
            </a:r>
            <a:r>
              <a:rPr lang="it-IT" sz="1600" dirty="0"/>
              <a:t>="radio"&gt;: Permette di selezionare una sola opzione tra più alternative.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sz="1600" dirty="0"/>
              <a:t>Menu a tendina: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1600" dirty="0"/>
              <a:t>&lt;</a:t>
            </a:r>
            <a:r>
              <a:rPr lang="it-IT" sz="1600" dirty="0" err="1"/>
              <a:t>select</a:t>
            </a:r>
            <a:r>
              <a:rPr lang="it-IT" sz="1600" dirty="0"/>
              <a:t>&gt; e &lt;option&gt;: Creano una lista di opzioni selezionabili.</a:t>
            </a:r>
          </a:p>
          <a:p>
            <a:pPr marL="514350" lvl="0" indent="-514350">
              <a:buFont typeface="+mj-lt"/>
              <a:buAutoNum type="arabicPeriod"/>
            </a:pPr>
            <a:r>
              <a:rPr lang="it-IT" sz="1600" dirty="0"/>
              <a:t>Bottoni: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1600" dirty="0"/>
              <a:t>&lt;input </a:t>
            </a:r>
            <a:r>
              <a:rPr lang="it-IT" sz="1600" dirty="0" err="1"/>
              <a:t>type</a:t>
            </a:r>
            <a:r>
              <a:rPr lang="it-IT" sz="1600" dirty="0"/>
              <a:t>="</a:t>
            </a:r>
            <a:r>
              <a:rPr lang="it-IT" sz="1600" dirty="0" err="1"/>
              <a:t>submit</a:t>
            </a:r>
            <a:r>
              <a:rPr lang="it-IT" sz="1600" dirty="0"/>
              <a:t>"&gt;: Invia i dati del modulo.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1600" dirty="0"/>
              <a:t>&lt;input </a:t>
            </a:r>
            <a:r>
              <a:rPr lang="it-IT" sz="1600" dirty="0" err="1"/>
              <a:t>type</a:t>
            </a:r>
            <a:r>
              <a:rPr lang="it-IT" sz="1600" dirty="0"/>
              <a:t>="reset"&gt;: Resetta tutti i campi del modulo.</a:t>
            </a:r>
          </a:p>
          <a:p>
            <a:pPr marL="0" indent="0">
              <a:buNone/>
            </a:pPr>
            <a:endParaRPr lang="it-IT" sz="1600" b="1" dirty="0" smtClean="0"/>
          </a:p>
          <a:p>
            <a:pPr marL="0" indent="0">
              <a:buNone/>
            </a:pPr>
            <a:r>
              <a:rPr lang="it-IT" sz="1600" b="1" dirty="0" smtClean="0"/>
              <a:t>Nota: </a:t>
            </a:r>
            <a:r>
              <a:rPr lang="it-IT" sz="1600" dirty="0" smtClean="0"/>
              <a:t>per la sintassi di base, caratteristiche dei campi ed esempio completo di Form, vedi file: Form_01.pdf</a:t>
            </a:r>
            <a:endParaRPr lang="it-IT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5476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Domande di Verifica sui Form</a:t>
            </a:r>
            <a:endParaRPr lang="it-IT" sz="2400" dirty="0"/>
          </a:p>
          <a:p>
            <a:pPr lvl="0"/>
            <a:r>
              <a:rPr lang="it-IT" sz="2400" dirty="0"/>
              <a:t>Qual è la funzione del </a:t>
            </a:r>
            <a:r>
              <a:rPr lang="it-IT" sz="2400" dirty="0" err="1"/>
              <a:t>tag</a:t>
            </a:r>
            <a:r>
              <a:rPr lang="it-IT" sz="2400" dirty="0"/>
              <a:t> &lt;</a:t>
            </a:r>
            <a:r>
              <a:rPr lang="it-IT" sz="2400" dirty="0" err="1"/>
              <a:t>form</a:t>
            </a:r>
            <a:r>
              <a:rPr lang="it-IT" sz="2400" dirty="0"/>
              <a:t>&gt; in HTML?</a:t>
            </a:r>
          </a:p>
          <a:p>
            <a:pPr lvl="0"/>
            <a:r>
              <a:rPr lang="it-IT" sz="2400" dirty="0" smtClean="0"/>
              <a:t>Che </a:t>
            </a:r>
            <a:r>
              <a:rPr lang="it-IT" sz="2400" dirty="0"/>
              <a:t>differenza c’è tra &lt;input </a:t>
            </a:r>
            <a:r>
              <a:rPr lang="it-IT" sz="2400" dirty="0" err="1"/>
              <a:t>type</a:t>
            </a:r>
            <a:r>
              <a:rPr lang="it-IT" sz="2400" dirty="0"/>
              <a:t>="</a:t>
            </a:r>
            <a:r>
              <a:rPr lang="it-IT" sz="2400" dirty="0" err="1"/>
              <a:t>checkbox</a:t>
            </a:r>
            <a:r>
              <a:rPr lang="it-IT" sz="2400" dirty="0"/>
              <a:t>"&gt; e &lt;input </a:t>
            </a:r>
            <a:r>
              <a:rPr lang="it-IT" sz="2400" dirty="0" err="1"/>
              <a:t>type</a:t>
            </a:r>
            <a:r>
              <a:rPr lang="it-IT" sz="2400" dirty="0"/>
              <a:t>="radio"&gt;?</a:t>
            </a:r>
          </a:p>
          <a:p>
            <a:pPr lvl="0"/>
            <a:r>
              <a:rPr lang="it-IT" sz="2400" dirty="0" smtClean="0"/>
              <a:t>Come </a:t>
            </a:r>
            <a:r>
              <a:rPr lang="it-IT" sz="2400" dirty="0"/>
              <a:t>si crea un menu a tendina in HTML</a:t>
            </a:r>
            <a:r>
              <a:rPr lang="it-IT" sz="2400" dirty="0" smtClean="0"/>
              <a:t>?</a:t>
            </a:r>
            <a:r>
              <a:rPr lang="it-IT" sz="2400" dirty="0"/>
              <a:t> 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932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b="1" dirty="0"/>
              <a:t>Risposte alle domande di verifica sui Form</a:t>
            </a:r>
            <a:endParaRPr lang="it-IT" sz="2200" dirty="0"/>
          </a:p>
          <a:p>
            <a:pPr lvl="0"/>
            <a:r>
              <a:rPr lang="it-IT" sz="2200" dirty="0"/>
              <a:t>Qual è la funzione del </a:t>
            </a:r>
            <a:r>
              <a:rPr lang="it-IT" sz="2200" dirty="0" err="1"/>
              <a:t>tag</a:t>
            </a:r>
            <a:r>
              <a:rPr lang="it-IT" sz="2200" dirty="0"/>
              <a:t> &lt;</a:t>
            </a:r>
            <a:r>
              <a:rPr lang="it-IT" sz="2200" dirty="0" err="1"/>
              <a:t>form</a:t>
            </a:r>
            <a:r>
              <a:rPr lang="it-IT" sz="2200" dirty="0"/>
              <a:t>&gt; in HTML?</a:t>
            </a:r>
          </a:p>
          <a:p>
            <a:pPr lvl="1"/>
            <a:r>
              <a:rPr lang="it-IT" sz="2200" dirty="0"/>
              <a:t>Risposta </a:t>
            </a:r>
          </a:p>
          <a:p>
            <a:pPr lvl="2"/>
            <a:r>
              <a:rPr lang="it-IT" sz="2200" dirty="0"/>
              <a:t>Racchiude l’intero modulo e indica come e dove inviare i dati.</a:t>
            </a:r>
          </a:p>
          <a:p>
            <a:pPr lvl="0"/>
            <a:r>
              <a:rPr lang="it-IT" sz="2200" dirty="0"/>
              <a:t>Che differenza c’è tra &lt;input </a:t>
            </a:r>
            <a:r>
              <a:rPr lang="it-IT" sz="2200" dirty="0" err="1"/>
              <a:t>type</a:t>
            </a:r>
            <a:r>
              <a:rPr lang="it-IT" sz="2200" dirty="0"/>
              <a:t>="</a:t>
            </a:r>
            <a:r>
              <a:rPr lang="it-IT" sz="2200" dirty="0" err="1"/>
              <a:t>checkbox</a:t>
            </a:r>
            <a:r>
              <a:rPr lang="it-IT" sz="2200" dirty="0"/>
              <a:t>"&gt; e &lt;input </a:t>
            </a:r>
            <a:r>
              <a:rPr lang="it-IT" sz="2200" dirty="0" err="1"/>
              <a:t>type</a:t>
            </a:r>
            <a:r>
              <a:rPr lang="it-IT" sz="2200" dirty="0"/>
              <a:t>="radio"&gt;</a:t>
            </a:r>
          </a:p>
          <a:p>
            <a:pPr lvl="1"/>
            <a:r>
              <a:rPr lang="it-IT" sz="2200" dirty="0"/>
              <a:t>Risposta </a:t>
            </a:r>
          </a:p>
          <a:p>
            <a:pPr lvl="2"/>
            <a:r>
              <a:rPr lang="it-IT" sz="2200" dirty="0"/>
              <a:t>I </a:t>
            </a:r>
            <a:r>
              <a:rPr lang="it-IT" sz="2200" dirty="0" err="1"/>
              <a:t>checkbox</a:t>
            </a:r>
            <a:r>
              <a:rPr lang="it-IT" sz="2200" dirty="0"/>
              <a:t> permettono selezioni multiple, i radio </a:t>
            </a:r>
            <a:r>
              <a:rPr lang="it-IT" sz="2200" dirty="0" err="1"/>
              <a:t>button</a:t>
            </a:r>
            <a:r>
              <a:rPr lang="it-IT" sz="2200" dirty="0"/>
              <a:t> solo una selezione.</a:t>
            </a:r>
          </a:p>
          <a:p>
            <a:pPr lvl="0"/>
            <a:r>
              <a:rPr lang="it-IT" sz="2200" dirty="0"/>
              <a:t>Come si crea un menu a tendina in HTML?</a:t>
            </a:r>
          </a:p>
          <a:p>
            <a:pPr lvl="1"/>
            <a:r>
              <a:rPr lang="it-IT" sz="2200" dirty="0"/>
              <a:t>Risposta </a:t>
            </a:r>
          </a:p>
          <a:p>
            <a:pPr lvl="2"/>
            <a:r>
              <a:rPr lang="it-IT" sz="2200" dirty="0"/>
              <a:t>Usando il </a:t>
            </a:r>
            <a:r>
              <a:rPr lang="it-IT" sz="2200" dirty="0" err="1"/>
              <a:t>tag</a:t>
            </a:r>
            <a:r>
              <a:rPr lang="it-IT" sz="2200" dirty="0"/>
              <a:t> &lt;</a:t>
            </a:r>
            <a:r>
              <a:rPr lang="it-IT" sz="2200" dirty="0" err="1"/>
              <a:t>select</a:t>
            </a:r>
            <a:r>
              <a:rPr lang="it-IT" sz="2200" dirty="0"/>
              <a:t>&gt; e aggiungendo opzioni con &lt;option&gt;.</a:t>
            </a:r>
          </a:p>
          <a:p>
            <a:pPr marL="0" indent="0"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4731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Riepilogo: </a:t>
            </a:r>
          </a:p>
          <a:p>
            <a:pPr marL="0" indent="0">
              <a:buNone/>
            </a:pPr>
            <a:r>
              <a:rPr lang="it-IT" sz="2400" dirty="0" smtClean="0"/>
              <a:t>I concetti </a:t>
            </a:r>
            <a:r>
              <a:rPr lang="it-IT" sz="2400" dirty="0"/>
              <a:t>di base sulle </a:t>
            </a:r>
            <a:r>
              <a:rPr lang="it-IT" sz="2400" b="1" dirty="0"/>
              <a:t>tabelle</a:t>
            </a:r>
            <a:r>
              <a:rPr lang="it-IT" sz="2400" dirty="0"/>
              <a:t> e sui </a:t>
            </a:r>
            <a:r>
              <a:rPr lang="it-IT" sz="2400" b="1" dirty="0" err="1"/>
              <a:t>form</a:t>
            </a:r>
            <a:r>
              <a:rPr lang="it-IT" sz="2400" dirty="0"/>
              <a:t> coprono gli elementi </a:t>
            </a:r>
            <a:r>
              <a:rPr lang="it-IT" sz="2400" dirty="0" smtClean="0"/>
              <a:t>essenziali </a:t>
            </a:r>
            <a:r>
              <a:rPr lang="it-IT" sz="2400" dirty="0"/>
              <a:t>per organizzare e raccogliere dati strutturati in HTML</a:t>
            </a:r>
            <a:r>
              <a:rPr lang="it-IT" sz="2400" dirty="0" smtClean="0"/>
              <a:t>. 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Esercizi: gli esercizi a difficoltà crescente si trovano nel file Form_02.pdf</a:t>
            </a:r>
          </a:p>
        </p:txBody>
      </p:sp>
    </p:spTree>
    <p:extLst>
      <p:ext uri="{BB962C8B-B14F-4D97-AF65-F5344CB8AC3E}">
        <p14:creationId xmlns:p14="http://schemas.microsoft.com/office/powerpoint/2010/main" val="815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Domande di Verifica</a:t>
            </a:r>
            <a:endParaRPr lang="it-IT" sz="2400" dirty="0"/>
          </a:p>
          <a:p>
            <a:pPr lvl="0"/>
            <a:r>
              <a:rPr lang="it-IT" sz="2400" dirty="0"/>
              <a:t>Qual è la funzione del </a:t>
            </a:r>
            <a:r>
              <a:rPr lang="it-IT" sz="2400" dirty="0" err="1"/>
              <a:t>tag</a:t>
            </a:r>
            <a:r>
              <a:rPr lang="it-IT" sz="2400" dirty="0"/>
              <a:t> &lt;</a:t>
            </a:r>
            <a:r>
              <a:rPr lang="it-IT" sz="2400" dirty="0" err="1"/>
              <a:t>th</a:t>
            </a:r>
            <a:r>
              <a:rPr lang="it-IT" sz="2400" dirty="0"/>
              <a:t>&gt; all'interno di una tabella?</a:t>
            </a:r>
          </a:p>
          <a:p>
            <a:pPr lvl="0"/>
            <a:r>
              <a:rPr lang="it-IT" sz="2400" dirty="0"/>
              <a:t>Come si può rendere un campo di un </a:t>
            </a:r>
            <a:r>
              <a:rPr lang="it-IT" sz="2400" dirty="0" err="1"/>
              <a:t>form</a:t>
            </a:r>
            <a:r>
              <a:rPr lang="it-IT" sz="2400" dirty="0"/>
              <a:t> obbligatorio?</a:t>
            </a:r>
          </a:p>
          <a:p>
            <a:pPr lvl="0"/>
            <a:r>
              <a:rPr lang="it-IT" sz="2400" dirty="0"/>
              <a:t>A cosa serve l’attributo target="_</a:t>
            </a:r>
            <a:r>
              <a:rPr lang="it-IT" sz="2400" dirty="0" err="1"/>
              <a:t>blank</a:t>
            </a:r>
            <a:r>
              <a:rPr lang="it-IT" sz="2400" dirty="0"/>
              <a:t>" nei link?</a:t>
            </a:r>
          </a:p>
          <a:p>
            <a:pPr lvl="0"/>
            <a:r>
              <a:rPr lang="it-IT" sz="2400" dirty="0"/>
              <a:t>Spiega la differenza tra un elenco ordinato e non ordinato.</a:t>
            </a:r>
          </a:p>
          <a:p>
            <a:pPr lvl="0"/>
            <a:r>
              <a:rPr lang="it-IT" sz="2400" dirty="0"/>
              <a:t>Qual è la differenza tra &lt;input </a:t>
            </a:r>
            <a:r>
              <a:rPr lang="it-IT" sz="2400" dirty="0" err="1"/>
              <a:t>type</a:t>
            </a:r>
            <a:r>
              <a:rPr lang="it-IT" sz="2400" dirty="0"/>
              <a:t>="radio"&gt; e &lt;input </a:t>
            </a:r>
            <a:r>
              <a:rPr lang="it-IT" sz="2400" dirty="0" err="1"/>
              <a:t>type</a:t>
            </a:r>
            <a:r>
              <a:rPr lang="it-IT" sz="2400" dirty="0"/>
              <a:t>="</a:t>
            </a:r>
            <a:r>
              <a:rPr lang="it-IT" sz="2400" dirty="0" err="1"/>
              <a:t>checkbox</a:t>
            </a:r>
            <a:r>
              <a:rPr lang="it-IT" sz="2400" dirty="0"/>
              <a:t>"&gt;?</a:t>
            </a:r>
          </a:p>
          <a:p>
            <a:pPr marL="0" indent="0">
              <a:buNone/>
            </a:pPr>
            <a:r>
              <a:rPr lang="it-IT" sz="2400" dirty="0" smtClean="0"/>
              <a:t> </a:t>
            </a:r>
          </a:p>
          <a:p>
            <a:pPr marL="0" indent="0">
              <a:buNone/>
            </a:pPr>
            <a:r>
              <a:rPr lang="it-IT" sz="2400" dirty="0" smtClean="0"/>
              <a:t>Nota: le risposte si trovano nel file Test_03_01.pdf</a:t>
            </a:r>
          </a:p>
        </p:txBody>
      </p:sp>
    </p:spTree>
    <p:extLst>
      <p:ext uri="{BB962C8B-B14F-4D97-AF65-F5344CB8AC3E}">
        <p14:creationId xmlns:p14="http://schemas.microsoft.com/office/powerpoint/2010/main" val="213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100" b="1" dirty="0" smtClean="0"/>
              <a:t>Realizzare </a:t>
            </a:r>
            <a:r>
              <a:rPr lang="it-IT" sz="2100" b="1" dirty="0"/>
              <a:t>il sistema di prenotazioni </a:t>
            </a:r>
            <a:r>
              <a:rPr lang="it-IT" sz="2100" b="1" dirty="0" smtClean="0"/>
              <a:t>‘Agenzia Viaggi’</a:t>
            </a:r>
          </a:p>
          <a:p>
            <a:pPr marL="0" indent="0">
              <a:buNone/>
            </a:pPr>
            <a:r>
              <a:rPr lang="it-IT" sz="2100" dirty="0" smtClean="0"/>
              <a:t>Sviluppare </a:t>
            </a:r>
            <a:r>
              <a:rPr lang="it-IT" sz="2100" dirty="0"/>
              <a:t>un sito web con HTML e CSS che permetta a un’agenzia di viaggi di gestire prenotazioni di voli, treni e crociere. </a:t>
            </a:r>
            <a:endParaRPr lang="it-IT" sz="2100" dirty="0" smtClean="0"/>
          </a:p>
          <a:p>
            <a:pPr marL="0" indent="0">
              <a:buNone/>
            </a:pPr>
            <a:r>
              <a:rPr lang="it-IT" sz="2100" dirty="0" smtClean="0"/>
              <a:t>Il </a:t>
            </a:r>
            <a:r>
              <a:rPr lang="it-IT" sz="2100" dirty="0"/>
              <a:t>progetto </a:t>
            </a:r>
            <a:r>
              <a:rPr lang="it-IT" sz="2100" dirty="0" smtClean="0"/>
              <a:t>deve includere:</a:t>
            </a:r>
            <a:endParaRPr lang="it-IT" sz="2100" dirty="0"/>
          </a:p>
          <a:p>
            <a:r>
              <a:rPr lang="it-IT" sz="2100" b="1" dirty="0"/>
              <a:t>Una pagina principale</a:t>
            </a:r>
            <a:r>
              <a:rPr lang="it-IT" sz="2100" dirty="0"/>
              <a:t>: un'interfaccia principale con collegamenti per accedere alle sezioni di prenotazione (voli, treni, crociere).</a:t>
            </a:r>
          </a:p>
          <a:p>
            <a:r>
              <a:rPr lang="it-IT" sz="2100" b="1" dirty="0"/>
              <a:t>Tre pagine di prenotazione</a:t>
            </a:r>
            <a:r>
              <a:rPr lang="it-IT" sz="2100" dirty="0"/>
              <a:t>: una per ogni tipo di servizio (voli, treni, crociere), con moduli per l’inserimento delle informazioni necessarie.</a:t>
            </a:r>
          </a:p>
          <a:p>
            <a:r>
              <a:rPr lang="it-IT" sz="2100" b="1" dirty="0"/>
              <a:t>Stili CSS</a:t>
            </a:r>
            <a:r>
              <a:rPr lang="it-IT" sz="2100" dirty="0"/>
              <a:t>: un file CSS per garantire una presentazione uniforme e accattivante.</a:t>
            </a:r>
          </a:p>
          <a:p>
            <a:pPr marL="0" indent="0">
              <a:buNone/>
            </a:pPr>
            <a:r>
              <a:rPr lang="it-IT" sz="2100" b="1" dirty="0" smtClean="0"/>
              <a:t>Nota:</a:t>
            </a:r>
            <a:r>
              <a:rPr lang="it-IT" sz="2100" dirty="0" smtClean="0"/>
              <a:t> le specifiche del progetto, la spiegazione riga per riga del file style.css e il progetto </a:t>
            </a:r>
            <a:r>
              <a:rPr lang="it-IT" sz="2100" smtClean="0"/>
              <a:t>funzionante, si </a:t>
            </a:r>
            <a:r>
              <a:rPr lang="it-IT" sz="2100" dirty="0" smtClean="0"/>
              <a:t>trovano nella cartella </a:t>
            </a:r>
            <a:r>
              <a:rPr lang="it-IT" sz="2100" dirty="0" err="1" smtClean="0"/>
              <a:t>AgenziaViaggi</a:t>
            </a:r>
            <a:r>
              <a:rPr lang="it-IT" sz="2100" dirty="0" smtClean="0"/>
              <a:t>.</a:t>
            </a:r>
            <a:endParaRPr lang="it-IT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76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83669"/>
            <a:ext cx="7772400" cy="2090663"/>
          </a:xfrm>
        </p:spPr>
        <p:txBody>
          <a:bodyPr>
            <a:normAutofit/>
          </a:bodyPr>
          <a:lstStyle/>
          <a:p>
            <a:r>
              <a:rPr lang="it-IT" sz="2800" dirty="0" smtClean="0"/>
              <a:t>Grazie per l’attenzione</a:t>
            </a:r>
            <a:br>
              <a:rPr lang="it-IT" sz="2800" dirty="0" smtClean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Adriano Venturini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813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b="1" dirty="0" smtClean="0"/>
              <a:t>Presentazione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Lezione del 05 novembre 2024</a:t>
            </a:r>
          </a:p>
          <a:p>
            <a:pPr lvl="1"/>
            <a:r>
              <a:rPr lang="it-IT" i="1" dirty="0" smtClean="0"/>
              <a:t>Introduzione </a:t>
            </a:r>
            <a:r>
              <a:rPr lang="it-IT" i="1" dirty="0"/>
              <a:t>alla Programmazione e </a:t>
            </a:r>
            <a:r>
              <a:rPr lang="it-IT" i="1" dirty="0" smtClean="0"/>
              <a:t>JavaScript (terza parte)</a:t>
            </a:r>
          </a:p>
          <a:p>
            <a:pPr lvl="1"/>
            <a:r>
              <a:rPr lang="it-IT" i="1" dirty="0" smtClean="0"/>
              <a:t>Esercizi </a:t>
            </a:r>
          </a:p>
        </p:txBody>
      </p:sp>
    </p:spTree>
    <p:extLst>
      <p:ext uri="{BB962C8B-B14F-4D97-AF65-F5344CB8AC3E}">
        <p14:creationId xmlns:p14="http://schemas.microsoft.com/office/powerpoint/2010/main" val="32129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39552" y="3132257"/>
            <a:ext cx="669674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it-IT" sz="3200" b="1" dirty="0" smtClean="0"/>
              <a:t>Introduzione alla programmazione</a:t>
            </a:r>
            <a:br>
              <a:rPr lang="it-IT" sz="3200" b="1" dirty="0" smtClean="0"/>
            </a:br>
            <a:r>
              <a:rPr lang="it-IT" sz="900" b="1" dirty="0" smtClean="0"/>
              <a:t>(terza parte)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6397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Contenuti</a:t>
            </a:r>
            <a:r>
              <a:rPr lang="it-IT" sz="2400" b="1" dirty="0" smtClean="0"/>
              <a:t>:</a:t>
            </a:r>
          </a:p>
          <a:p>
            <a:r>
              <a:rPr lang="it-IT" sz="2400" dirty="0" smtClean="0"/>
              <a:t>Tabelle e Form</a:t>
            </a:r>
          </a:p>
          <a:p>
            <a:r>
              <a:rPr lang="it-IT" sz="2400" dirty="0" smtClean="0"/>
              <a:t>Esercizi </a:t>
            </a:r>
          </a:p>
        </p:txBody>
      </p:sp>
    </p:spTree>
    <p:extLst>
      <p:ext uri="{BB962C8B-B14F-4D97-AF65-F5344CB8AC3E}">
        <p14:creationId xmlns:p14="http://schemas.microsoft.com/office/powerpoint/2010/main" val="3729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Tabelle </a:t>
            </a:r>
            <a:r>
              <a:rPr lang="it-IT" sz="2400" b="1" dirty="0"/>
              <a:t>in HTML</a:t>
            </a:r>
          </a:p>
          <a:p>
            <a:r>
              <a:rPr lang="it-IT" sz="2400" dirty="0"/>
              <a:t>Le tabelle in HTML permettono di organizzare i dati in righe e colonne, creando strutture di facile lettura e interpretazione. Sono utilizzate soprattutto per mostrare dati strutturati, come orari, liste di informazioni, cataloghi di prodotti, etc.</a:t>
            </a:r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8959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Tag principali per le Tabelle</a:t>
            </a:r>
            <a:endParaRPr lang="it-IT" sz="2400" dirty="0"/>
          </a:p>
          <a:p>
            <a:pPr marL="457200" lvl="0" indent="-457200">
              <a:buFont typeface="+mj-lt"/>
              <a:buAutoNum type="arabicPeriod"/>
            </a:pPr>
            <a:r>
              <a:rPr lang="it-IT" sz="2400" b="1" dirty="0"/>
              <a:t>&lt;</a:t>
            </a:r>
            <a:r>
              <a:rPr lang="it-IT" sz="2400" b="1" dirty="0" err="1"/>
              <a:t>table</a:t>
            </a:r>
            <a:r>
              <a:rPr lang="it-IT" sz="2400" b="1" dirty="0"/>
              <a:t>&gt;</a:t>
            </a:r>
            <a:r>
              <a:rPr lang="it-IT" sz="2400" dirty="0"/>
              <a:t>: Racchiude l'intera tabella.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2400" b="1" dirty="0"/>
              <a:t>&lt;</a:t>
            </a:r>
            <a:r>
              <a:rPr lang="it-IT" sz="2400" b="1" dirty="0" err="1"/>
              <a:t>tr</a:t>
            </a:r>
            <a:r>
              <a:rPr lang="it-IT" sz="2400" b="1" dirty="0"/>
              <a:t>&gt;</a:t>
            </a:r>
            <a:r>
              <a:rPr lang="it-IT" sz="2400" dirty="0"/>
              <a:t> (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row</a:t>
            </a:r>
            <a:r>
              <a:rPr lang="it-IT" sz="2400" dirty="0"/>
              <a:t>): Definisce una riga della tabella.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2400" b="1" dirty="0"/>
              <a:t>&lt;</a:t>
            </a:r>
            <a:r>
              <a:rPr lang="it-IT" sz="2400" b="1" dirty="0" err="1"/>
              <a:t>th</a:t>
            </a:r>
            <a:r>
              <a:rPr lang="it-IT" sz="2400" b="1" dirty="0"/>
              <a:t>&gt;</a:t>
            </a:r>
            <a:r>
              <a:rPr lang="it-IT" sz="2400" dirty="0"/>
              <a:t> (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header</a:t>
            </a:r>
            <a:r>
              <a:rPr lang="it-IT" sz="2400" dirty="0"/>
              <a:t>): Definisce una cella di intestazione all'interno di una riga della tabella. Solitamente, il contenuto del </a:t>
            </a:r>
            <a:r>
              <a:rPr lang="it-IT" sz="2400" dirty="0" err="1"/>
              <a:t>tag</a:t>
            </a:r>
            <a:r>
              <a:rPr lang="it-IT" sz="2400" dirty="0"/>
              <a:t> &lt;</a:t>
            </a:r>
            <a:r>
              <a:rPr lang="it-IT" sz="2400" dirty="0" err="1"/>
              <a:t>th</a:t>
            </a:r>
            <a:r>
              <a:rPr lang="it-IT" sz="2400" dirty="0"/>
              <a:t>&gt; appare in grassetto e centrato.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2400" b="1" dirty="0"/>
              <a:t>&lt;</a:t>
            </a:r>
            <a:r>
              <a:rPr lang="it-IT" sz="2400" b="1" dirty="0" err="1"/>
              <a:t>td</a:t>
            </a:r>
            <a:r>
              <a:rPr lang="it-IT" sz="2400" b="1" dirty="0"/>
              <a:t>&gt;</a:t>
            </a:r>
            <a:r>
              <a:rPr lang="it-IT" sz="2400" dirty="0"/>
              <a:t> (</a:t>
            </a:r>
            <a:r>
              <a:rPr lang="it-IT" sz="2400" dirty="0" err="1"/>
              <a:t>table</a:t>
            </a:r>
            <a:r>
              <a:rPr lang="it-IT" sz="2400" dirty="0"/>
              <a:t> data): Definisce una cella di dati all'interno di una riga della tabella.</a:t>
            </a:r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0843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Sintassi di Base</a:t>
            </a:r>
            <a:endParaRPr lang="it-IT" sz="2400" dirty="0"/>
          </a:p>
          <a:p>
            <a:pPr marL="400050" lvl="1" indent="0">
              <a:buNone/>
            </a:pPr>
            <a:r>
              <a:rPr lang="en-US" sz="2400" dirty="0"/>
              <a:t>&lt;table&gt;</a:t>
            </a:r>
            <a:endParaRPr lang="it-IT" sz="2400" dirty="0"/>
          </a:p>
          <a:p>
            <a:pPr marL="400050" lvl="1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endParaRPr lang="it-IT" sz="2400" dirty="0"/>
          </a:p>
          <a:p>
            <a:pPr marL="400050" lvl="1" indent="0"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Intestazione</a:t>
            </a:r>
            <a:r>
              <a:rPr lang="en-US" sz="2400" dirty="0"/>
              <a:t> 1&lt;/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endParaRPr lang="it-IT" sz="2400" dirty="0"/>
          </a:p>
          <a:p>
            <a:pPr marL="400050" lvl="1" indent="0"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Intestazione</a:t>
            </a:r>
            <a:r>
              <a:rPr lang="en-US" sz="2400" dirty="0"/>
              <a:t> 2&lt;/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endParaRPr lang="it-IT" sz="2400" dirty="0"/>
          </a:p>
          <a:p>
            <a:pPr marL="400050" lvl="1" indent="0"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endParaRPr lang="it-IT" sz="2400" dirty="0"/>
          </a:p>
          <a:p>
            <a:pPr marL="400050" lvl="1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endParaRPr lang="it-IT" sz="2400" dirty="0"/>
          </a:p>
          <a:p>
            <a:pPr marL="400050" lvl="1" indent="0">
              <a:buNone/>
            </a:pPr>
            <a:r>
              <a:rPr lang="en-US" sz="2400" dirty="0"/>
              <a:t>        </a:t>
            </a:r>
            <a:r>
              <a:rPr lang="it-IT" sz="2400" dirty="0"/>
              <a:t>&lt;</a:t>
            </a:r>
            <a:r>
              <a:rPr lang="it-IT" sz="2400" dirty="0" err="1"/>
              <a:t>td</a:t>
            </a:r>
            <a:r>
              <a:rPr lang="it-IT" sz="2400" dirty="0"/>
              <a:t>&gt;Dato 1&lt;/</a:t>
            </a:r>
            <a:r>
              <a:rPr lang="it-IT" sz="2400" dirty="0" err="1"/>
              <a:t>td</a:t>
            </a:r>
            <a:r>
              <a:rPr lang="it-IT" sz="2400" dirty="0"/>
              <a:t>&gt;</a:t>
            </a:r>
          </a:p>
          <a:p>
            <a:pPr marL="400050" lvl="1" indent="0">
              <a:buNone/>
            </a:pPr>
            <a:r>
              <a:rPr lang="it-IT" sz="2400" dirty="0"/>
              <a:t>        &lt;</a:t>
            </a:r>
            <a:r>
              <a:rPr lang="it-IT" sz="2400" dirty="0" err="1"/>
              <a:t>td</a:t>
            </a:r>
            <a:r>
              <a:rPr lang="it-IT" sz="2400" dirty="0"/>
              <a:t>&gt;Dato 2&lt;/</a:t>
            </a:r>
            <a:r>
              <a:rPr lang="it-IT" sz="2400" dirty="0" err="1"/>
              <a:t>td</a:t>
            </a:r>
            <a:r>
              <a:rPr lang="it-IT" sz="2400" dirty="0"/>
              <a:t>&gt;</a:t>
            </a:r>
          </a:p>
          <a:p>
            <a:pPr marL="400050" lvl="1" indent="0">
              <a:buNone/>
            </a:pPr>
            <a:r>
              <a:rPr lang="it-IT" sz="2400" dirty="0"/>
              <a:t>    &lt;/</a:t>
            </a:r>
            <a:r>
              <a:rPr lang="it-IT" sz="2400" dirty="0" err="1"/>
              <a:t>tr</a:t>
            </a:r>
            <a:r>
              <a:rPr lang="it-IT" sz="2400" dirty="0"/>
              <a:t>&gt;</a:t>
            </a:r>
          </a:p>
          <a:p>
            <a:pPr marL="400050" lvl="1" indent="0">
              <a:buNone/>
            </a:pPr>
            <a:r>
              <a:rPr lang="it-IT" sz="2400" dirty="0"/>
              <a:t>&lt;/</a:t>
            </a:r>
            <a:r>
              <a:rPr lang="it-IT" sz="2400" dirty="0" err="1"/>
              <a:t>table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42516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Caratteristiche dei Tag per le Tabelle</a:t>
            </a:r>
            <a:endParaRPr lang="it-IT" sz="2400" dirty="0"/>
          </a:p>
          <a:p>
            <a:pPr lvl="0"/>
            <a:r>
              <a:rPr lang="it-IT" sz="2400" b="1" dirty="0"/>
              <a:t>&lt;</a:t>
            </a:r>
            <a:r>
              <a:rPr lang="it-IT" sz="2400" b="1" dirty="0" err="1"/>
              <a:t>table</a:t>
            </a:r>
            <a:r>
              <a:rPr lang="it-IT" sz="2400" b="1" dirty="0"/>
              <a:t>&gt;</a:t>
            </a:r>
            <a:r>
              <a:rPr lang="it-IT" sz="2400" dirty="0"/>
              <a:t>: Può avere attributi opzionali come </a:t>
            </a:r>
            <a:r>
              <a:rPr lang="it-IT" sz="2400" dirty="0" err="1"/>
              <a:t>border</a:t>
            </a:r>
            <a:r>
              <a:rPr lang="it-IT" sz="2400" dirty="0"/>
              <a:t> (per visualizzare i bordi), </a:t>
            </a:r>
            <a:r>
              <a:rPr lang="it-IT" sz="2400" dirty="0" err="1"/>
              <a:t>cellpadding</a:t>
            </a:r>
            <a:r>
              <a:rPr lang="it-IT" sz="2400" dirty="0"/>
              <a:t> (spazio interno alle celle) e </a:t>
            </a:r>
            <a:r>
              <a:rPr lang="it-IT" sz="2400" dirty="0" err="1"/>
              <a:t>cellspacing</a:t>
            </a:r>
            <a:r>
              <a:rPr lang="it-IT" sz="2400" dirty="0"/>
              <a:t> (spazio tra le celle).</a:t>
            </a:r>
          </a:p>
          <a:p>
            <a:pPr lvl="0"/>
            <a:r>
              <a:rPr lang="it-IT" sz="2400" b="1" dirty="0"/>
              <a:t>&lt;</a:t>
            </a:r>
            <a:r>
              <a:rPr lang="it-IT" sz="2400" b="1" dirty="0" err="1"/>
              <a:t>tr</a:t>
            </a:r>
            <a:r>
              <a:rPr lang="it-IT" sz="2400" b="1" dirty="0"/>
              <a:t>&gt;</a:t>
            </a:r>
            <a:r>
              <a:rPr lang="it-IT" sz="2400" dirty="0"/>
              <a:t>: Ogni </a:t>
            </a:r>
            <a:r>
              <a:rPr lang="it-IT" sz="2400" dirty="0" err="1"/>
              <a:t>tag</a:t>
            </a:r>
            <a:r>
              <a:rPr lang="it-IT" sz="2400" dirty="0"/>
              <a:t> &lt;</a:t>
            </a:r>
            <a:r>
              <a:rPr lang="it-IT" sz="2400" dirty="0" err="1"/>
              <a:t>tr</a:t>
            </a:r>
            <a:r>
              <a:rPr lang="it-IT" sz="2400" dirty="0"/>
              <a:t>&gt; crea una nuova riga nella tabella.</a:t>
            </a:r>
          </a:p>
          <a:p>
            <a:pPr lvl="0"/>
            <a:r>
              <a:rPr lang="it-IT" sz="2400" b="1" dirty="0"/>
              <a:t>&lt;</a:t>
            </a:r>
            <a:r>
              <a:rPr lang="it-IT" sz="2400" b="1" dirty="0" err="1"/>
              <a:t>th</a:t>
            </a:r>
            <a:r>
              <a:rPr lang="it-IT" sz="2400" b="1" dirty="0"/>
              <a:t>&gt;</a:t>
            </a:r>
            <a:r>
              <a:rPr lang="it-IT" sz="2400" dirty="0"/>
              <a:t>: Generalmente utilizzato nella prima riga per indicare le intestazioni delle colonne, ma può essere usato in altre righe.</a:t>
            </a:r>
          </a:p>
          <a:p>
            <a:pPr lvl="0"/>
            <a:r>
              <a:rPr lang="it-IT" sz="2400" b="1" dirty="0"/>
              <a:t>&lt;</a:t>
            </a:r>
            <a:r>
              <a:rPr lang="it-IT" sz="2400" b="1" dirty="0" err="1"/>
              <a:t>td</a:t>
            </a:r>
            <a:r>
              <a:rPr lang="it-IT" sz="2400" b="1" dirty="0"/>
              <a:t>&gt;</a:t>
            </a:r>
            <a:r>
              <a:rPr lang="it-IT" sz="2400" dirty="0"/>
              <a:t>: Utilizzato per i dati, si ripete per ogni colonna all’interno di una riga &lt;</a:t>
            </a:r>
            <a:r>
              <a:rPr lang="it-IT" sz="2400" dirty="0" err="1"/>
              <a:t>tr</a:t>
            </a:r>
            <a:r>
              <a:rPr lang="it-IT" sz="2400" dirty="0" smtClean="0"/>
              <a:t>&gt;.</a:t>
            </a:r>
          </a:p>
          <a:p>
            <a:pPr lvl="0"/>
            <a:endParaRPr lang="it-IT" sz="2400" dirty="0"/>
          </a:p>
          <a:p>
            <a:pPr marL="0" lvl="0" indent="0">
              <a:buNone/>
            </a:pPr>
            <a:r>
              <a:rPr lang="it-IT" sz="2400" b="1" dirty="0" smtClean="0"/>
              <a:t>Nota</a:t>
            </a:r>
            <a:r>
              <a:rPr lang="it-IT" sz="2400" dirty="0" smtClean="0"/>
              <a:t>: esempio completo nel file: Tabella_01.html</a:t>
            </a:r>
            <a:endParaRPr lang="it-IT" sz="2400" dirty="0"/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7144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Domande di Verifica sulle Tabelle</a:t>
            </a:r>
            <a:endParaRPr lang="it-IT" sz="2400" dirty="0"/>
          </a:p>
          <a:p>
            <a:pPr lvl="0"/>
            <a:r>
              <a:rPr lang="it-IT" sz="2400" dirty="0"/>
              <a:t>Qual è la funzione del </a:t>
            </a:r>
            <a:r>
              <a:rPr lang="it-IT" sz="2400" dirty="0" err="1"/>
              <a:t>tag</a:t>
            </a:r>
            <a:r>
              <a:rPr lang="it-IT" sz="2400" dirty="0"/>
              <a:t> &lt;</a:t>
            </a:r>
            <a:r>
              <a:rPr lang="it-IT" sz="2400" dirty="0" err="1"/>
              <a:t>table</a:t>
            </a:r>
            <a:r>
              <a:rPr lang="it-IT" sz="2400" dirty="0"/>
              <a:t>&gt;?</a:t>
            </a:r>
          </a:p>
          <a:p>
            <a:pPr lvl="0"/>
            <a:r>
              <a:rPr lang="it-IT" sz="2400" dirty="0" smtClean="0"/>
              <a:t>Qual </a:t>
            </a:r>
            <a:r>
              <a:rPr lang="it-IT" sz="2400" dirty="0"/>
              <a:t>è la differenza tra &lt;</a:t>
            </a:r>
            <a:r>
              <a:rPr lang="it-IT" sz="2400" dirty="0" err="1"/>
              <a:t>th</a:t>
            </a:r>
            <a:r>
              <a:rPr lang="it-IT" sz="2400" dirty="0"/>
              <a:t>&gt; e &lt;</a:t>
            </a:r>
            <a:r>
              <a:rPr lang="it-IT" sz="2400" dirty="0" err="1"/>
              <a:t>td</a:t>
            </a:r>
            <a:r>
              <a:rPr lang="it-IT" sz="2400" dirty="0"/>
              <a:t>&gt;?</a:t>
            </a:r>
          </a:p>
          <a:p>
            <a:pPr lvl="0"/>
            <a:r>
              <a:rPr lang="it-IT" sz="2400" dirty="0" smtClean="0"/>
              <a:t>Come </a:t>
            </a:r>
            <a:r>
              <a:rPr lang="it-IT" sz="2400" dirty="0"/>
              <a:t>si crea una nuova riga all’interno di una tabella</a:t>
            </a:r>
            <a:r>
              <a:rPr lang="it-IT" sz="2400" dirty="0" smtClean="0"/>
              <a:t>?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474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875</Words>
  <Application>Microsoft Office PowerPoint</Application>
  <PresentationFormat>Presentazione su schermo (4:3)</PresentationFormat>
  <Paragraphs>118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di Office</vt:lpstr>
      <vt:lpstr>Fondamenti di programmazione</vt:lpstr>
      <vt:lpstr>Presentazione </vt:lpstr>
      <vt:lpstr>Presentazione standard di PowerPoint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Grazie per l’attenzione  Adriano Venturini</vt:lpstr>
    </vt:vector>
  </TitlesOfParts>
  <Company>S.E.D. Centro di Calcolo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Organizzare e gestire progetti Il software di Project Management</dc:title>
  <dc:creator>Adriano</dc:creator>
  <cp:lastModifiedBy>adriano3</cp:lastModifiedBy>
  <cp:revision>608</cp:revision>
  <dcterms:created xsi:type="dcterms:W3CDTF">2014-05-04T16:52:39Z</dcterms:created>
  <dcterms:modified xsi:type="dcterms:W3CDTF">2024-11-04T00:45:06Z</dcterms:modified>
</cp:coreProperties>
</file>