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7"/>
  </p:notesMasterIdLst>
  <p:sldIdLst>
    <p:sldId id="256" r:id="rId2"/>
    <p:sldId id="442" r:id="rId3"/>
    <p:sldId id="443" r:id="rId4"/>
    <p:sldId id="444" r:id="rId5"/>
    <p:sldId id="445" r:id="rId6"/>
    <p:sldId id="446" r:id="rId7"/>
    <p:sldId id="448" r:id="rId8"/>
    <p:sldId id="447" r:id="rId9"/>
    <p:sldId id="449" r:id="rId10"/>
    <p:sldId id="450" r:id="rId11"/>
    <p:sldId id="451" r:id="rId12"/>
    <p:sldId id="452" r:id="rId13"/>
    <p:sldId id="453" r:id="rId14"/>
    <p:sldId id="454" r:id="rId15"/>
    <p:sldId id="455" r:id="rId16"/>
  </p:sldIdLst>
  <p:sldSz cx="9144000" cy="6858000" type="screen4x3"/>
  <p:notesSz cx="7099300" cy="10234613"/>
  <p:defaultTextStyle>
    <a:defPPr>
      <a:defRPr lang="it-IT"/>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FCF60E"/>
    <a:srgbClr val="0033CC"/>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196" autoAdjust="0"/>
  </p:normalViewPr>
  <p:slideViewPr>
    <p:cSldViewPr>
      <p:cViewPr varScale="1">
        <p:scale>
          <a:sx n="85" d="100"/>
          <a:sy n="85" d="100"/>
        </p:scale>
        <p:origin x="84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Understanding passwd and shadow files</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Changing and Removing User Accounts (</a:t>
          </a:r>
          <a:r>
            <a:rPr lang="en-US" b="0" i="0" dirty="0" err="1"/>
            <a:t>usermod</a:t>
          </a:r>
          <a:r>
            <a:rPr lang="en-US" b="0" i="0" dirty="0"/>
            <a:t>, </a:t>
          </a:r>
          <a:r>
            <a:rPr lang="en-US" b="0" i="0" dirty="0" err="1"/>
            <a:t>userdel</a:t>
          </a:r>
          <a:r>
            <a:rPr lang="en-US"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Creating admin users</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Group Management (</a:t>
          </a:r>
          <a:r>
            <a:rPr lang="en-US" b="0" i="0" dirty="0" err="1"/>
            <a:t>groupadd</a:t>
          </a:r>
          <a:r>
            <a:rPr lang="en-US" b="0" i="0" dirty="0"/>
            <a:t>, </a:t>
          </a:r>
          <a:r>
            <a:rPr lang="en-US" b="0" i="0" dirty="0" err="1"/>
            <a:t>groupdel</a:t>
          </a:r>
          <a:r>
            <a:rPr lang="en-US" b="0" i="0" dirty="0"/>
            <a:t>, </a:t>
          </a:r>
          <a:r>
            <a:rPr lang="en-US" b="0" i="0" dirty="0" err="1"/>
            <a:t>groupmod</a:t>
          </a:r>
          <a:r>
            <a:rPr lang="en-US"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User Account Monitoring (</a:t>
          </a:r>
          <a:r>
            <a:rPr lang="en-US" b="0" i="0" dirty="0" err="1"/>
            <a:t>whoami</a:t>
          </a:r>
          <a:r>
            <a:rPr lang="en-US" b="0" i="0" dirty="0"/>
            <a:t>, who am </a:t>
          </a:r>
          <a:r>
            <a:rPr lang="en-US" b="0" i="0" dirty="0" err="1"/>
            <a:t>i</a:t>
          </a:r>
          <a:r>
            <a:rPr lang="en-US" b="0" i="0" dirty="0"/>
            <a:t>, who, id, w, uptime, last)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it-IT" dirty="0"/>
            <a:t>COMMANDS- Account Management</a:t>
          </a:r>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Understanding passwd and shadow files</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Understanding Linux Groups (groups, id)</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Understanding passwd and shadow files</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it-IT" b="0" i="0" dirty="0" err="1"/>
            <a:t>Creating</a:t>
          </a:r>
          <a:r>
            <a:rPr lang="it-IT" b="0" i="0" dirty="0"/>
            <a:t> User Accounts (</a:t>
          </a:r>
          <a:r>
            <a:rPr lang="it-IT" b="0" i="0" dirty="0" err="1"/>
            <a:t>useradd</a:t>
          </a:r>
          <a:r>
            <a:rPr lang="it-IT"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it-IT" b="0" i="0" dirty="0" err="1"/>
            <a:t>Creating</a:t>
          </a:r>
          <a:r>
            <a:rPr lang="it-IT" b="0" i="0" dirty="0"/>
            <a:t> User Accounts (</a:t>
          </a:r>
          <a:r>
            <a:rPr lang="it-IT" b="0" i="0" dirty="0" err="1"/>
            <a:t>useradd</a:t>
          </a:r>
          <a:r>
            <a:rPr lang="it-IT"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it-IT" b="0" i="0" dirty="0" err="1"/>
            <a:t>Creating</a:t>
          </a:r>
          <a:r>
            <a:rPr lang="it-IT" b="0" i="0" dirty="0"/>
            <a:t> User Accounts (</a:t>
          </a:r>
          <a:r>
            <a:rPr lang="it-IT" b="0" i="0" dirty="0" err="1"/>
            <a:t>useradd</a:t>
          </a:r>
          <a:r>
            <a:rPr lang="it-IT"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it-IT" b="0" i="0" dirty="0" err="1"/>
            <a:t>Creating</a:t>
          </a:r>
          <a:r>
            <a:rPr lang="it-IT" b="0" i="0" dirty="0"/>
            <a:t> User Accounts (</a:t>
          </a:r>
          <a:r>
            <a:rPr lang="it-IT" b="0" i="0" dirty="0" err="1"/>
            <a:t>useradd</a:t>
          </a:r>
          <a:r>
            <a:rPr lang="it-IT"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32E62CF-DE33-4730-8797-BEC2F800D3E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t-IT"/>
        </a:p>
      </dgm:t>
    </dgm:pt>
    <dgm:pt modelId="{95C9ECF1-364F-4043-9597-C5163FFE3E64}">
      <dgm:prSet/>
      <dgm:spPr/>
      <dgm:t>
        <a:bodyPr/>
        <a:lstStyle/>
        <a:p>
          <a:pPr rtl="0"/>
          <a:r>
            <a:rPr lang="en-US" b="0" i="0" dirty="0"/>
            <a:t>Changing and Removing User Accounts (</a:t>
          </a:r>
          <a:r>
            <a:rPr lang="en-US" b="0" i="0" dirty="0" err="1"/>
            <a:t>usermod</a:t>
          </a:r>
          <a:r>
            <a:rPr lang="en-US" b="0" i="0" dirty="0"/>
            <a:t>, </a:t>
          </a:r>
          <a:r>
            <a:rPr lang="en-US" b="0" i="0" dirty="0" err="1"/>
            <a:t>userdel</a:t>
          </a:r>
          <a:r>
            <a:rPr lang="en-US" b="0" i="0" dirty="0"/>
            <a:t>)</a:t>
          </a:r>
          <a:endParaRPr lang="it-IT" dirty="0"/>
        </a:p>
      </dgm:t>
    </dgm:pt>
    <dgm:pt modelId="{2BE2B768-7ECB-427C-90AF-17AF16F4481B}" type="parTrans" cxnId="{E93B463D-DC67-444F-B1B5-5012A32D50A9}">
      <dgm:prSet/>
      <dgm:spPr/>
      <dgm:t>
        <a:bodyPr/>
        <a:lstStyle/>
        <a:p>
          <a:endParaRPr lang="it-IT"/>
        </a:p>
      </dgm:t>
    </dgm:pt>
    <dgm:pt modelId="{3B15A1D3-A309-4DBD-8AA5-BE192766DF18}" type="sibTrans" cxnId="{E93B463D-DC67-444F-B1B5-5012A32D50A9}">
      <dgm:prSet/>
      <dgm:spPr/>
      <dgm:t>
        <a:bodyPr/>
        <a:lstStyle/>
        <a:p>
          <a:endParaRPr lang="it-IT"/>
        </a:p>
      </dgm:t>
    </dgm:pt>
    <dgm:pt modelId="{D3FDA15A-B414-4935-B4EA-7998B779F871}" type="pres">
      <dgm:prSet presAssocID="{232E62CF-DE33-4730-8797-BEC2F800D3E1}" presName="linear" presStyleCnt="0">
        <dgm:presLayoutVars>
          <dgm:animLvl val="lvl"/>
          <dgm:resizeHandles val="exact"/>
        </dgm:presLayoutVars>
      </dgm:prSet>
      <dgm:spPr/>
    </dgm:pt>
    <dgm:pt modelId="{6085D948-0567-4315-95B4-87489D6E1C3E}" type="pres">
      <dgm:prSet presAssocID="{95C9ECF1-364F-4043-9597-C5163FFE3E64}" presName="parentText" presStyleLbl="node1" presStyleIdx="0" presStyleCnt="1">
        <dgm:presLayoutVars>
          <dgm:chMax val="0"/>
          <dgm:bulletEnabled val="1"/>
        </dgm:presLayoutVars>
      </dgm:prSet>
      <dgm:spPr/>
    </dgm:pt>
  </dgm:ptLst>
  <dgm:cxnLst>
    <dgm:cxn modelId="{DEF22209-7017-4199-A2C7-B4516151B5B7}" type="presOf" srcId="{95C9ECF1-364F-4043-9597-C5163FFE3E64}" destId="{6085D948-0567-4315-95B4-87489D6E1C3E}" srcOrd="0" destOrd="0" presId="urn:microsoft.com/office/officeart/2005/8/layout/vList2"/>
    <dgm:cxn modelId="{E93B463D-DC67-444F-B1B5-5012A32D50A9}" srcId="{232E62CF-DE33-4730-8797-BEC2F800D3E1}" destId="{95C9ECF1-364F-4043-9597-C5163FFE3E64}" srcOrd="0" destOrd="0" parTransId="{2BE2B768-7ECB-427C-90AF-17AF16F4481B}" sibTransId="{3B15A1D3-A309-4DBD-8AA5-BE192766DF18}"/>
    <dgm:cxn modelId="{F5670DFA-443D-44CC-86D8-456FC8B262F7}" type="presOf" srcId="{232E62CF-DE33-4730-8797-BEC2F800D3E1}" destId="{D3FDA15A-B414-4935-B4EA-7998B779F871}" srcOrd="0" destOrd="0" presId="urn:microsoft.com/office/officeart/2005/8/layout/vList2"/>
    <dgm:cxn modelId="{303C2FC3-D779-4110-8868-4212E35B6D88}" type="presParOf" srcId="{D3FDA15A-B414-4935-B4EA-7998B779F871}" destId="{6085D948-0567-4315-95B4-87489D6E1C3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Understanding passwd and shadow files</a:t>
          </a:r>
          <a:endParaRPr lang="it-IT" sz="2600" kern="1200" dirty="0"/>
        </a:p>
      </dsp:txBody>
      <dsp:txXfrm>
        <a:off x="30442" y="41802"/>
        <a:ext cx="7715980" cy="56272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35345"/>
          <a:ext cx="7776864"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dirty="0"/>
            <a:t>Changing and Removing User Accounts (</a:t>
          </a:r>
          <a:r>
            <a:rPr lang="en-US" sz="2400" b="0" i="0" kern="1200" dirty="0" err="1"/>
            <a:t>usermod</a:t>
          </a:r>
          <a:r>
            <a:rPr lang="en-US" sz="2400" b="0" i="0" kern="1200" dirty="0"/>
            <a:t>, </a:t>
          </a:r>
          <a:r>
            <a:rPr lang="en-US" sz="2400" b="0" i="0" kern="1200" dirty="0" err="1"/>
            <a:t>userdel</a:t>
          </a:r>
          <a:r>
            <a:rPr lang="en-US" sz="2400" b="0" i="0" kern="1200" dirty="0"/>
            <a:t>)</a:t>
          </a:r>
          <a:endParaRPr lang="it-IT" sz="2400" kern="1200" dirty="0"/>
        </a:p>
      </dsp:txBody>
      <dsp:txXfrm>
        <a:off x="28100" y="63445"/>
        <a:ext cx="7720664" cy="5194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Creating admin users</a:t>
          </a:r>
          <a:endParaRPr lang="it-IT" sz="2600" kern="1200" dirty="0"/>
        </a:p>
      </dsp:txBody>
      <dsp:txXfrm>
        <a:off x="30442" y="41802"/>
        <a:ext cx="7715980" cy="5627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Group Management (</a:t>
          </a:r>
          <a:r>
            <a:rPr lang="en-US" sz="2600" b="0" i="0" kern="1200" dirty="0" err="1"/>
            <a:t>groupadd</a:t>
          </a:r>
          <a:r>
            <a:rPr lang="en-US" sz="2600" b="0" i="0" kern="1200" dirty="0"/>
            <a:t>, </a:t>
          </a:r>
          <a:r>
            <a:rPr lang="en-US" sz="2600" b="0" i="0" kern="1200" dirty="0" err="1"/>
            <a:t>groupdel</a:t>
          </a:r>
          <a:r>
            <a:rPr lang="en-US" sz="2600" b="0" i="0" kern="1200" dirty="0"/>
            <a:t>, </a:t>
          </a:r>
          <a:r>
            <a:rPr lang="en-US" sz="2600" b="0" i="0" kern="1200" dirty="0" err="1"/>
            <a:t>groupmod</a:t>
          </a:r>
          <a:r>
            <a:rPr lang="en-US" sz="2600" b="0" i="0" kern="1200" dirty="0"/>
            <a:t>)</a:t>
          </a:r>
          <a:endParaRPr lang="it-IT" sz="2600" kern="1200" dirty="0"/>
        </a:p>
      </dsp:txBody>
      <dsp:txXfrm>
        <a:off x="30442" y="41802"/>
        <a:ext cx="7715980" cy="56272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83315"/>
          <a:ext cx="7776864" cy="4797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t>User Account Monitoring (</a:t>
          </a:r>
          <a:r>
            <a:rPr lang="en-US" sz="2000" b="0" i="0" kern="1200" dirty="0" err="1"/>
            <a:t>whoami</a:t>
          </a:r>
          <a:r>
            <a:rPr lang="en-US" sz="2000" b="0" i="0" kern="1200" dirty="0"/>
            <a:t>, who am </a:t>
          </a:r>
          <a:r>
            <a:rPr lang="en-US" sz="2000" b="0" i="0" kern="1200" dirty="0" err="1"/>
            <a:t>i</a:t>
          </a:r>
          <a:r>
            <a:rPr lang="en-US" sz="2000" b="0" i="0" kern="1200" dirty="0"/>
            <a:t>, who, id, w, uptime, last)</a:t>
          </a:r>
          <a:endParaRPr lang="it-IT" sz="2000" kern="1200" dirty="0"/>
        </a:p>
      </dsp:txBody>
      <dsp:txXfrm>
        <a:off x="23417" y="106732"/>
        <a:ext cx="7730030" cy="4328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t-IT" sz="2600" kern="1200" dirty="0"/>
            <a:t>COMMANDS- Account Management</a:t>
          </a:r>
        </a:p>
      </dsp:txBody>
      <dsp:txXfrm>
        <a:off x="30442" y="41802"/>
        <a:ext cx="7715980" cy="5627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Understanding passwd and shadow files</a:t>
          </a:r>
          <a:endParaRPr lang="it-IT" sz="2600" kern="1200" dirty="0"/>
        </a:p>
      </dsp:txBody>
      <dsp:txXfrm>
        <a:off x="30442" y="41802"/>
        <a:ext cx="7715980"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Understanding Linux Groups (groups, id)</a:t>
          </a:r>
          <a:endParaRPr lang="it-IT" sz="2600" kern="1200" dirty="0"/>
        </a:p>
      </dsp:txBody>
      <dsp:txXfrm>
        <a:off x="30442" y="41802"/>
        <a:ext cx="7715980" cy="56272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0" i="0" kern="1200" dirty="0"/>
            <a:t>Understanding passwd and shadow files</a:t>
          </a:r>
          <a:endParaRPr lang="it-IT" sz="2600" kern="1200" dirty="0"/>
        </a:p>
      </dsp:txBody>
      <dsp:txXfrm>
        <a:off x="30442" y="41802"/>
        <a:ext cx="7715980" cy="5627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t-IT" sz="2600" b="0" i="0" kern="1200" dirty="0" err="1"/>
            <a:t>Creating</a:t>
          </a:r>
          <a:r>
            <a:rPr lang="it-IT" sz="2600" b="0" i="0" kern="1200" dirty="0"/>
            <a:t> User Accounts (</a:t>
          </a:r>
          <a:r>
            <a:rPr lang="it-IT" sz="2600" b="0" i="0" kern="1200" dirty="0" err="1"/>
            <a:t>useradd</a:t>
          </a:r>
          <a:r>
            <a:rPr lang="it-IT" sz="2600" b="0" i="0" kern="1200" dirty="0"/>
            <a:t>)</a:t>
          </a:r>
          <a:endParaRPr lang="it-IT" sz="2600" kern="1200" dirty="0"/>
        </a:p>
      </dsp:txBody>
      <dsp:txXfrm>
        <a:off x="30442" y="41802"/>
        <a:ext cx="7715980" cy="5627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t-IT" sz="2600" b="0" i="0" kern="1200" dirty="0" err="1"/>
            <a:t>Creating</a:t>
          </a:r>
          <a:r>
            <a:rPr lang="it-IT" sz="2600" b="0" i="0" kern="1200" dirty="0"/>
            <a:t> User Accounts (</a:t>
          </a:r>
          <a:r>
            <a:rPr lang="it-IT" sz="2600" b="0" i="0" kern="1200" dirty="0" err="1"/>
            <a:t>useradd</a:t>
          </a:r>
          <a:r>
            <a:rPr lang="it-IT" sz="2600" b="0" i="0" kern="1200" dirty="0"/>
            <a:t>)</a:t>
          </a:r>
          <a:endParaRPr lang="it-IT" sz="2600" kern="1200" dirty="0"/>
        </a:p>
      </dsp:txBody>
      <dsp:txXfrm>
        <a:off x="30442" y="41802"/>
        <a:ext cx="7715980" cy="5627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t-IT" sz="2600" b="0" i="0" kern="1200" dirty="0" err="1"/>
            <a:t>Creating</a:t>
          </a:r>
          <a:r>
            <a:rPr lang="it-IT" sz="2600" b="0" i="0" kern="1200" dirty="0"/>
            <a:t> User Accounts (</a:t>
          </a:r>
          <a:r>
            <a:rPr lang="it-IT" sz="2600" b="0" i="0" kern="1200" dirty="0" err="1"/>
            <a:t>useradd</a:t>
          </a:r>
          <a:r>
            <a:rPr lang="it-IT" sz="2600" b="0" i="0" kern="1200" dirty="0"/>
            <a:t>)</a:t>
          </a:r>
          <a:endParaRPr lang="it-IT" sz="2600" kern="1200" dirty="0"/>
        </a:p>
      </dsp:txBody>
      <dsp:txXfrm>
        <a:off x="30442" y="41802"/>
        <a:ext cx="7715980" cy="562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11360"/>
          <a:ext cx="7776864" cy="62361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t-IT" sz="2600" b="0" i="0" kern="1200" dirty="0" err="1"/>
            <a:t>Creating</a:t>
          </a:r>
          <a:r>
            <a:rPr lang="it-IT" sz="2600" b="0" i="0" kern="1200" dirty="0"/>
            <a:t> User Accounts (</a:t>
          </a:r>
          <a:r>
            <a:rPr lang="it-IT" sz="2600" b="0" i="0" kern="1200" dirty="0" err="1"/>
            <a:t>useradd</a:t>
          </a:r>
          <a:r>
            <a:rPr lang="it-IT" sz="2600" b="0" i="0" kern="1200" dirty="0"/>
            <a:t>)</a:t>
          </a:r>
          <a:endParaRPr lang="it-IT" sz="2600" kern="1200" dirty="0"/>
        </a:p>
      </dsp:txBody>
      <dsp:txXfrm>
        <a:off x="30442" y="41802"/>
        <a:ext cx="7715980" cy="5627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5D948-0567-4315-95B4-87489D6E1C3E}">
      <dsp:nvSpPr>
        <dsp:cNvPr id="0" name=""/>
        <dsp:cNvSpPr/>
      </dsp:nvSpPr>
      <dsp:spPr>
        <a:xfrm>
          <a:off x="0" y="35345"/>
          <a:ext cx="7776864" cy="57563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0" i="0" kern="1200" dirty="0"/>
            <a:t>Changing and Removing User Accounts (</a:t>
          </a:r>
          <a:r>
            <a:rPr lang="en-US" sz="2400" b="0" i="0" kern="1200" dirty="0" err="1"/>
            <a:t>usermod</a:t>
          </a:r>
          <a:r>
            <a:rPr lang="en-US" sz="2400" b="0" i="0" kern="1200" dirty="0"/>
            <a:t>, </a:t>
          </a:r>
          <a:r>
            <a:rPr lang="en-US" sz="2400" b="0" i="0" kern="1200" dirty="0" err="1"/>
            <a:t>userdel</a:t>
          </a:r>
          <a:r>
            <a:rPr lang="en-US" sz="2400" b="0" i="0" kern="1200" dirty="0"/>
            <a:t>)</a:t>
          </a:r>
          <a:endParaRPr lang="it-IT" sz="2400" kern="1200" dirty="0"/>
        </a:p>
      </dsp:txBody>
      <dsp:txXfrm>
        <a:off x="28100" y="63445"/>
        <a:ext cx="7720664" cy="5194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eaLnBrk="0" hangingPunct="0">
              <a:defRPr sz="1300"/>
            </a:lvl1pPr>
          </a:lstStyle>
          <a:p>
            <a:endParaRPr lang="it-IT" altLang="it-IT"/>
          </a:p>
        </p:txBody>
      </p:sp>
      <p:sp>
        <p:nvSpPr>
          <p:cNvPr id="3277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eaLnBrk="0" hangingPunct="0">
              <a:defRPr sz="1300"/>
            </a:lvl1pPr>
          </a:lstStyle>
          <a:p>
            <a:fld id="{DD61B50A-C35E-4A26-B5D8-8A33396BF9C6}" type="datetimeFigureOut">
              <a:rPr lang="it-IT" altLang="it-IT"/>
              <a:pPr/>
              <a:t>16/03/2025</a:t>
            </a:fld>
            <a:endParaRPr lang="it-IT" altLang="it-IT"/>
          </a:p>
        </p:txBody>
      </p:sp>
      <p:sp>
        <p:nvSpPr>
          <p:cNvPr id="3277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eaLnBrk="0" hangingPunct="0">
              <a:defRPr sz="1300"/>
            </a:lvl1pPr>
          </a:lstStyle>
          <a:p>
            <a:endParaRPr lang="it-IT" altLang="it-IT"/>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eaLnBrk="0" hangingPunct="0">
              <a:defRPr sz="1300"/>
            </a:lvl1pPr>
          </a:lstStyle>
          <a:p>
            <a:fld id="{865C395B-2FA4-4855-91F9-0EFDB33357B6}" type="slidenum">
              <a:rPr lang="it-IT" altLang="it-IT"/>
              <a:pPr/>
              <a:t>‹N›</a:t>
            </a:fld>
            <a:endParaRPr lang="it-IT" altLang="it-IT"/>
          </a:p>
        </p:txBody>
      </p:sp>
    </p:spTree>
    <p:extLst>
      <p:ext uri="{BB962C8B-B14F-4D97-AF65-F5344CB8AC3E}">
        <p14:creationId xmlns:p14="http://schemas.microsoft.com/office/powerpoint/2010/main" val="3718938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10"/>
          <p:cNvSpPr/>
          <p:nvPr/>
        </p:nvSpPr>
        <p:spPr>
          <a:xfrm>
            <a:off x="0" y="0"/>
            <a:ext cx="752475"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grpSp>
        <p:nvGrpSpPr>
          <p:cNvPr id="5" name="Group 6"/>
          <p:cNvGrpSpPr/>
          <p:nvPr/>
        </p:nvGrpSpPr>
        <p:grpSpPr>
          <a:xfrm>
            <a:off x="7467600" y="209550"/>
            <a:ext cx="657226" cy="431800"/>
            <a:chOff x="7467600" y="209550"/>
            <a:chExt cx="657226" cy="431800"/>
          </a:xfrm>
          <a:solidFill>
            <a:schemeClr val="tx2">
              <a:lumMod val="60000"/>
              <a:lumOff val="40000"/>
            </a:schemeClr>
          </a:solidFill>
        </p:grpSpPr>
        <p:sp>
          <p:nvSpPr>
            <p:cNvPr id="6" name="Freeform 5"/>
            <p:cNvSpPr>
              <a:spLocks/>
            </p:cNvSpPr>
            <p:nvPr/>
          </p:nvSpPr>
          <p:spPr bwMode="auto">
            <a:xfrm>
              <a:off x="7467600"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7" name="Freeform 5"/>
            <p:cNvSpPr>
              <a:spLocks/>
            </p:cNvSpPr>
            <p:nvPr/>
          </p:nvSpPr>
          <p:spPr bwMode="auto">
            <a:xfrm>
              <a:off x="7677151"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8" name="Freeform 5"/>
            <p:cNvSpPr>
              <a:spLocks/>
            </p:cNvSpPr>
            <p:nvPr/>
          </p:nvSpPr>
          <p:spPr bwMode="auto">
            <a:xfrm>
              <a:off x="7881939" y="20955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grpFill/>
            <a:ln w="9525">
              <a:noFill/>
              <a:round/>
              <a:headEnd/>
              <a:tailEnd/>
            </a:ln>
          </p:spPr>
          <p:txBody>
            <a:bodyPr/>
            <a:lstStyle/>
            <a:p>
              <a:pPr fontAlgn="auto">
                <a:spcBef>
                  <a:spcPts val="0"/>
                </a:spcBef>
                <a:spcAft>
                  <a:spcPts val="0"/>
                </a:spcAft>
                <a:defRPr/>
              </a:pPr>
              <a:endParaRPr lang="en-US">
                <a:latin typeface="+mn-lt"/>
                <a:cs typeface="+mn-cs"/>
              </a:endParaRPr>
            </a:p>
          </p:txBody>
        </p:sp>
      </p:grpSp>
      <p:sp>
        <p:nvSpPr>
          <p:cNvPr id="2" name="Title 1"/>
          <p:cNvSpPr>
            <a:spLocks noGrp="1"/>
          </p:cNvSpPr>
          <p:nvPr>
            <p:ph type="ctrTitle"/>
          </p:nvPr>
        </p:nvSpPr>
        <p:spPr>
          <a:xfrm>
            <a:off x="1216152" y="1267485"/>
            <a:ext cx="7235981" cy="5133316"/>
          </a:xfrm>
        </p:spPr>
        <p:txBody>
          <a:bodyPr/>
          <a:lstStyle>
            <a:lvl1pPr>
              <a:defRPr sz="11500"/>
            </a:lvl1pPr>
          </a:lstStyle>
          <a:p>
            <a:r>
              <a:rPr lang="it-IT"/>
              <a:t>Fare clic per modificare lo stile del titolo</a:t>
            </a:r>
            <a:endParaRPr lang="en-US" dirty="0"/>
          </a:p>
        </p:txBody>
      </p:sp>
      <p:sp>
        <p:nvSpPr>
          <p:cNvPr id="3" name="Subtitle 2"/>
          <p:cNvSpPr>
            <a:spLocks noGrp="1"/>
          </p:cNvSpPr>
          <p:nvPr>
            <p:ph type="subTitle" idx="1"/>
          </p:nvPr>
        </p:nvSpPr>
        <p:spPr>
          <a:xfrm>
            <a:off x="1216151" y="201702"/>
            <a:ext cx="6189583" cy="949569"/>
          </a:xfrm>
        </p:spPr>
        <p:txBody>
          <a:bodyPr>
            <a:normAutofit/>
          </a:bodyPr>
          <a:lstStyle>
            <a:lvl1pPr marL="0" indent="0" algn="r">
              <a:buNone/>
              <a:defRPr sz="2400">
                <a:solidFill>
                  <a:schemeClr val="tx2">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9" name="Date Placeholder 3"/>
          <p:cNvSpPr>
            <a:spLocks noGrp="1"/>
          </p:cNvSpPr>
          <p:nvPr>
            <p:ph type="dt" sz="half" idx="10"/>
          </p:nvPr>
        </p:nvSpPr>
        <p:spPr/>
        <p:txBody>
          <a:bodyPr/>
          <a:lstStyle>
            <a:lvl1pPr>
              <a:defRPr/>
            </a:lvl1pPr>
          </a:lstStyle>
          <a:p>
            <a:fld id="{F4D8E783-8079-41CE-86FE-D0879969241C}" type="datetime1">
              <a:rPr lang="it-IT" altLang="it-IT"/>
              <a:pPr/>
              <a:t>16/03/2025</a:t>
            </a:fld>
            <a:endParaRPr lang="it-IT" altLang="it-IT"/>
          </a:p>
        </p:txBody>
      </p:sp>
      <p:sp>
        <p:nvSpPr>
          <p:cNvPr id="10" name="Footer Placeholder 4"/>
          <p:cNvSpPr>
            <a:spLocks noGrp="1"/>
          </p:cNvSpPr>
          <p:nvPr>
            <p:ph type="ftr" sz="quarter" idx="11"/>
          </p:nvPr>
        </p:nvSpPr>
        <p:spPr/>
        <p:txBody>
          <a:bodyPr/>
          <a:lstStyle>
            <a:lvl1pPr>
              <a:defRPr/>
            </a:lvl1pPr>
          </a:lstStyle>
          <a:p>
            <a:endParaRPr lang="it-IT" altLang="it-IT"/>
          </a:p>
        </p:txBody>
      </p:sp>
      <p:sp>
        <p:nvSpPr>
          <p:cNvPr id="11" name="Slide Number Placeholder 5"/>
          <p:cNvSpPr>
            <a:spLocks noGrp="1"/>
          </p:cNvSpPr>
          <p:nvPr>
            <p:ph type="sldNum" sz="quarter" idx="12"/>
          </p:nvPr>
        </p:nvSpPr>
        <p:spPr>
          <a:xfrm>
            <a:off x="8150225" y="236538"/>
            <a:ext cx="785813" cy="365125"/>
          </a:xfrm>
        </p:spPr>
        <p:txBody>
          <a:bodyPr/>
          <a:lstStyle>
            <a:lvl1pPr>
              <a:defRPr sz="1400"/>
            </a:lvl1pPr>
          </a:lstStyle>
          <a:p>
            <a:fld id="{B405C8BF-EA0B-430F-AD6C-E96C4A507BC2}" type="slidenum">
              <a:rPr lang="it-IT" altLang="it-IT"/>
              <a:pPr/>
              <a:t>‹N›</a:t>
            </a:fld>
            <a:endParaRPr lang="it-IT" altLang="it-IT"/>
          </a:p>
        </p:txBody>
      </p:sp>
    </p:spTree>
    <p:extLst>
      <p:ext uri="{BB962C8B-B14F-4D97-AF65-F5344CB8AC3E}">
        <p14:creationId xmlns:p14="http://schemas.microsoft.com/office/powerpoint/2010/main" val="8822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500"/>
                                  </p:stCondLst>
                                  <p:childTnLst>
                                    <p:animEffect transition="out" filter="fade">
                                      <p:cBhvr>
                                        <p:cTn id="6" dur="2000"/>
                                        <p:tgtEl>
                                          <p:spTgt spid="4"/>
                                        </p:tgtEl>
                                      </p:cBhvr>
                                    </p:animEffect>
                                    <p:set>
                                      <p:cBhvr>
                                        <p:cTn id="7" dur="1" fill="hold">
                                          <p:stCondLst>
                                            <p:cond delay="1999"/>
                                          </p:stCondLst>
                                        </p:cTn>
                                        <p:tgtEl>
                                          <p:spTgt spid="4"/>
                                        </p:tgtEl>
                                        <p:attrNameLst>
                                          <p:attrName>style.visibility</p:attrName>
                                        </p:attrNameLst>
                                      </p:cBhvr>
                                      <p:to>
                                        <p:strVal val="hidden"/>
                                      </p:to>
                                    </p:set>
                                  </p:childTnLst>
                                </p:cTn>
                              </p:par>
                            </p:childTnLst>
                          </p:cTn>
                        </p:par>
                        <p:par>
                          <p:cTn id="8" fill="hold">
                            <p:stCondLst>
                              <p:cond delay="2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133AF5DB-87D7-410E-91EB-C785BBD8CB1B}"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908AFC03-055A-4585-9508-34D5F9F66E30}" type="datetime1">
              <a:rPr lang="it-IT" altLang="it-IT"/>
              <a:pPr/>
              <a:t>16/03/2025</a:t>
            </a:fld>
            <a:endParaRPr lang="it-IT" altLang="it-IT"/>
          </a:p>
        </p:txBody>
      </p:sp>
    </p:spTree>
    <p:extLst>
      <p:ext uri="{BB962C8B-B14F-4D97-AF65-F5344CB8AC3E}">
        <p14:creationId xmlns:p14="http://schemas.microsoft.com/office/powerpoint/2010/main" val="3364297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E48E20DA-9C13-4D33-BD4D-288A6E39B581}"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9074F186-1090-4620-B6EF-243D73A1996D}" type="datetime1">
              <a:rPr lang="it-IT" altLang="it-IT"/>
              <a:pPr/>
              <a:t>16/03/2025</a:t>
            </a:fld>
            <a:endParaRPr lang="it-IT" altLang="it-IT"/>
          </a:p>
        </p:txBody>
      </p:sp>
    </p:spTree>
    <p:extLst>
      <p:ext uri="{BB962C8B-B14F-4D97-AF65-F5344CB8AC3E}">
        <p14:creationId xmlns:p14="http://schemas.microsoft.com/office/powerpoint/2010/main" val="95833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1219200" y="5257800"/>
            <a:ext cx="7239000" cy="1143000"/>
          </a:xfrm>
        </p:spPr>
        <p:txBody>
          <a:bodyPr/>
          <a:lstStyle>
            <a:lvl1pPr algn="l">
              <a:defRPr sz="7200" baseline="0">
                <a:ln w="12700">
                  <a:solidFill>
                    <a:schemeClr val="tx2"/>
                  </a:solidFill>
                </a:ln>
              </a:defRPr>
            </a:lvl1pPr>
          </a:lstStyle>
          <a:p>
            <a:r>
              <a:rPr lang="it-IT"/>
              <a:t>Fare clic per modificare lo stile del titolo</a:t>
            </a:r>
            <a:endParaRPr lang="en-US" dirty="0"/>
          </a:p>
        </p:txBody>
      </p:sp>
      <p:sp>
        <p:nvSpPr>
          <p:cNvPr id="3" name="Content Placeholder 2"/>
          <p:cNvSpPr>
            <a:spLocks noGrp="1"/>
          </p:cNvSpPr>
          <p:nvPr>
            <p:ph idx="1"/>
          </p:nvPr>
        </p:nvSpPr>
        <p:spPr>
          <a:xfrm>
            <a:off x="1219200" y="838200"/>
            <a:ext cx="7467600" cy="4419600"/>
          </a:xfrm>
        </p:spPr>
        <p:txBody>
          <a:bodyPr>
            <a:normAutofit/>
          </a:bodyPr>
          <a:lstStyle>
            <a:lvl1pPr>
              <a:defRPr sz="2800"/>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07D8DA92-056F-462D-A02F-7E53FED506A9}"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5EADCE8E-9082-4937-B3C5-EC91140518E0}" type="datetime1">
              <a:rPr lang="it-IT" altLang="it-IT"/>
              <a:pPr/>
              <a:t>16/03/2025</a:t>
            </a:fld>
            <a:endParaRPr lang="it-IT" altLang="it-IT"/>
          </a:p>
        </p:txBody>
      </p:sp>
    </p:spTree>
    <p:extLst>
      <p:ext uri="{BB962C8B-B14F-4D97-AF65-F5344CB8AC3E}">
        <p14:creationId xmlns:p14="http://schemas.microsoft.com/office/powerpoint/2010/main" val="3332622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19199" y="4484080"/>
            <a:ext cx="7239001" cy="762000"/>
          </a:xfrm>
        </p:spPr>
        <p:txBody>
          <a:bodyPr bIns="0"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13" name="Title 1"/>
          <p:cNvSpPr>
            <a:spLocks noGrp="1"/>
          </p:cNvSpPr>
          <p:nvPr>
            <p:ph type="title"/>
          </p:nvPr>
        </p:nvSpPr>
        <p:spPr>
          <a:xfrm>
            <a:off x="1219200" y="5257800"/>
            <a:ext cx="7239000" cy="1143000"/>
          </a:xfrm>
        </p:spPr>
        <p:txBody>
          <a:bodyPr/>
          <a:lstStyle>
            <a:lvl1pPr algn="l">
              <a:defRPr sz="7200" baseline="0">
                <a:ln w="12700">
                  <a:solidFill>
                    <a:schemeClr val="tx2"/>
                  </a:solidFill>
                </a:ln>
              </a:defRPr>
            </a:lvl1pPr>
          </a:lstStyle>
          <a:p>
            <a:r>
              <a:rPr lang="it-IT"/>
              <a:t>Fare clic per modificare lo stile del titolo</a:t>
            </a:r>
            <a:endParaRPr lang="en-US" dirty="0"/>
          </a:p>
        </p:txBody>
      </p:sp>
      <p:sp>
        <p:nvSpPr>
          <p:cNvPr id="4" name="Footer Placeholder 4"/>
          <p:cNvSpPr>
            <a:spLocks noGrp="1"/>
          </p:cNvSpPr>
          <p:nvPr>
            <p:ph type="ftr" sz="quarter" idx="10"/>
          </p:nvPr>
        </p:nvSpPr>
        <p:spPr/>
        <p:txBody>
          <a:bodyPr/>
          <a:lstStyle>
            <a:lvl1pPr>
              <a:defRPr/>
            </a:lvl1pPr>
          </a:lstStyle>
          <a:p>
            <a:endParaRPr lang="it-IT" altLang="it-IT"/>
          </a:p>
        </p:txBody>
      </p:sp>
      <p:sp>
        <p:nvSpPr>
          <p:cNvPr id="5" name="Slide Number Placeholder 5"/>
          <p:cNvSpPr>
            <a:spLocks noGrp="1"/>
          </p:cNvSpPr>
          <p:nvPr>
            <p:ph type="sldNum" sz="quarter" idx="11"/>
          </p:nvPr>
        </p:nvSpPr>
        <p:spPr/>
        <p:txBody>
          <a:bodyPr/>
          <a:lstStyle>
            <a:lvl1pPr>
              <a:defRPr/>
            </a:lvl1pPr>
          </a:lstStyle>
          <a:p>
            <a:fld id="{DC1D585E-77C5-49E6-A868-5365F7021719}" type="slidenum">
              <a:rPr lang="it-IT" altLang="it-IT"/>
              <a:pPr/>
              <a:t>‹N›</a:t>
            </a:fld>
            <a:endParaRPr lang="it-IT" altLang="it-IT"/>
          </a:p>
        </p:txBody>
      </p:sp>
      <p:sp>
        <p:nvSpPr>
          <p:cNvPr id="6" name="Date Placeholder 3"/>
          <p:cNvSpPr>
            <a:spLocks noGrp="1"/>
          </p:cNvSpPr>
          <p:nvPr>
            <p:ph type="dt" sz="half" idx="12"/>
          </p:nvPr>
        </p:nvSpPr>
        <p:spPr/>
        <p:txBody>
          <a:bodyPr/>
          <a:lstStyle>
            <a:lvl1pPr>
              <a:defRPr/>
            </a:lvl1pPr>
          </a:lstStyle>
          <a:p>
            <a:fld id="{1FB55EE7-EE78-4F72-B6A0-AF896FE2A23C}" type="datetime1">
              <a:rPr lang="it-IT" altLang="it-IT"/>
              <a:pPr/>
              <a:t>16/03/2025</a:t>
            </a:fld>
            <a:endParaRPr lang="it-IT" altLang="it-IT"/>
          </a:p>
        </p:txBody>
      </p:sp>
    </p:spTree>
    <p:extLst>
      <p:ext uri="{BB962C8B-B14F-4D97-AF65-F5344CB8AC3E}">
        <p14:creationId xmlns:p14="http://schemas.microsoft.com/office/powerpoint/2010/main" val="356287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9" name="Content Placeholder 8"/>
          <p:cNvSpPr>
            <a:spLocks noGrp="1"/>
          </p:cNvSpPr>
          <p:nvPr>
            <p:ph sz="quarter" idx="13"/>
          </p:nvPr>
        </p:nvSpPr>
        <p:spPr>
          <a:xfrm>
            <a:off x="1216152" y="841248"/>
            <a:ext cx="3730752" cy="438912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1" name="Content Placeholder 10"/>
          <p:cNvSpPr>
            <a:spLocks noGrp="1"/>
          </p:cNvSpPr>
          <p:nvPr>
            <p:ph sz="quarter" idx="14"/>
          </p:nvPr>
        </p:nvSpPr>
        <p:spPr>
          <a:xfrm>
            <a:off x="5102352" y="841248"/>
            <a:ext cx="3730752" cy="438912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Footer Placeholder 4"/>
          <p:cNvSpPr>
            <a:spLocks noGrp="1"/>
          </p:cNvSpPr>
          <p:nvPr>
            <p:ph type="ftr" sz="quarter" idx="15"/>
          </p:nvPr>
        </p:nvSpPr>
        <p:spPr/>
        <p:txBody>
          <a:bodyPr/>
          <a:lstStyle>
            <a:lvl1pPr>
              <a:defRPr/>
            </a:lvl1pPr>
          </a:lstStyle>
          <a:p>
            <a:endParaRPr lang="it-IT" altLang="it-IT"/>
          </a:p>
        </p:txBody>
      </p:sp>
      <p:sp>
        <p:nvSpPr>
          <p:cNvPr id="6" name="Slide Number Placeholder 5"/>
          <p:cNvSpPr>
            <a:spLocks noGrp="1"/>
          </p:cNvSpPr>
          <p:nvPr>
            <p:ph type="sldNum" sz="quarter" idx="16"/>
          </p:nvPr>
        </p:nvSpPr>
        <p:spPr/>
        <p:txBody>
          <a:bodyPr/>
          <a:lstStyle>
            <a:lvl1pPr>
              <a:defRPr/>
            </a:lvl1pPr>
          </a:lstStyle>
          <a:p>
            <a:fld id="{807A67F5-B363-4093-8CE2-335E2BF865A7}" type="slidenum">
              <a:rPr lang="it-IT" altLang="it-IT"/>
              <a:pPr/>
              <a:t>‹N›</a:t>
            </a:fld>
            <a:endParaRPr lang="it-IT" altLang="it-IT"/>
          </a:p>
        </p:txBody>
      </p:sp>
      <p:sp>
        <p:nvSpPr>
          <p:cNvPr id="7" name="Date Placeholder 3"/>
          <p:cNvSpPr>
            <a:spLocks noGrp="1"/>
          </p:cNvSpPr>
          <p:nvPr>
            <p:ph type="dt" sz="half" idx="17"/>
          </p:nvPr>
        </p:nvSpPr>
        <p:spPr/>
        <p:txBody>
          <a:bodyPr/>
          <a:lstStyle>
            <a:lvl1pPr>
              <a:defRPr/>
            </a:lvl1pPr>
          </a:lstStyle>
          <a:p>
            <a:fld id="{692BD87A-A73D-47C0-A5A3-A6C94E50F0D3}" type="datetime1">
              <a:rPr lang="it-IT" altLang="it-IT"/>
              <a:pPr/>
              <a:t>16/03/2025</a:t>
            </a:fld>
            <a:endParaRPr lang="it-IT" altLang="it-IT"/>
          </a:p>
        </p:txBody>
      </p:sp>
    </p:spTree>
    <p:extLst>
      <p:ext uri="{BB962C8B-B14F-4D97-AF65-F5344CB8AC3E}">
        <p14:creationId xmlns:p14="http://schemas.microsoft.com/office/powerpoint/2010/main" val="110178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1219200" y="841248"/>
            <a:ext cx="3733800"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5" name="Text Placeholder 4"/>
          <p:cNvSpPr>
            <a:spLocks noGrp="1"/>
          </p:cNvSpPr>
          <p:nvPr>
            <p:ph type="body" sz="quarter" idx="3"/>
          </p:nvPr>
        </p:nvSpPr>
        <p:spPr>
          <a:xfrm>
            <a:off x="5105400" y="841248"/>
            <a:ext cx="3735267" cy="533400"/>
          </a:xfrm>
        </p:spPr>
        <p:txBody>
          <a:bodyPr>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11" name="Content Placeholder 10"/>
          <p:cNvSpPr>
            <a:spLocks noGrp="1"/>
          </p:cNvSpPr>
          <p:nvPr>
            <p:ph sz="quarter" idx="13"/>
          </p:nvPr>
        </p:nvSpPr>
        <p:spPr>
          <a:xfrm>
            <a:off x="1216152" y="1380744"/>
            <a:ext cx="3730752" cy="384048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Content Placeholder 12"/>
          <p:cNvSpPr>
            <a:spLocks noGrp="1"/>
          </p:cNvSpPr>
          <p:nvPr>
            <p:ph sz="quarter" idx="14"/>
          </p:nvPr>
        </p:nvSpPr>
        <p:spPr>
          <a:xfrm>
            <a:off x="5102352" y="1380743"/>
            <a:ext cx="3730752" cy="384048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Footer Placeholder 4"/>
          <p:cNvSpPr>
            <a:spLocks noGrp="1"/>
          </p:cNvSpPr>
          <p:nvPr>
            <p:ph type="ftr" sz="quarter" idx="15"/>
          </p:nvPr>
        </p:nvSpPr>
        <p:spPr/>
        <p:txBody>
          <a:bodyPr/>
          <a:lstStyle>
            <a:lvl1pPr>
              <a:defRPr/>
            </a:lvl1pPr>
          </a:lstStyle>
          <a:p>
            <a:endParaRPr lang="it-IT" altLang="it-IT"/>
          </a:p>
        </p:txBody>
      </p:sp>
      <p:sp>
        <p:nvSpPr>
          <p:cNvPr id="8" name="Slide Number Placeholder 5"/>
          <p:cNvSpPr>
            <a:spLocks noGrp="1"/>
          </p:cNvSpPr>
          <p:nvPr>
            <p:ph type="sldNum" sz="quarter" idx="16"/>
          </p:nvPr>
        </p:nvSpPr>
        <p:spPr/>
        <p:txBody>
          <a:bodyPr/>
          <a:lstStyle>
            <a:lvl1pPr>
              <a:defRPr/>
            </a:lvl1pPr>
          </a:lstStyle>
          <a:p>
            <a:fld id="{D1830812-AAB3-4A57-AB13-C83F97472955}" type="slidenum">
              <a:rPr lang="it-IT" altLang="it-IT"/>
              <a:pPr/>
              <a:t>‹N›</a:t>
            </a:fld>
            <a:endParaRPr lang="it-IT" altLang="it-IT"/>
          </a:p>
        </p:txBody>
      </p:sp>
      <p:sp>
        <p:nvSpPr>
          <p:cNvPr id="9" name="Date Placeholder 3"/>
          <p:cNvSpPr>
            <a:spLocks noGrp="1"/>
          </p:cNvSpPr>
          <p:nvPr>
            <p:ph type="dt" sz="half" idx="17"/>
          </p:nvPr>
        </p:nvSpPr>
        <p:spPr/>
        <p:txBody>
          <a:bodyPr/>
          <a:lstStyle>
            <a:lvl1pPr>
              <a:defRPr/>
            </a:lvl1pPr>
          </a:lstStyle>
          <a:p>
            <a:fld id="{67990C65-071D-419B-953D-2A0542334EC7}" type="datetime1">
              <a:rPr lang="it-IT" altLang="it-IT"/>
              <a:pPr/>
              <a:t>16/03/2025</a:t>
            </a:fld>
            <a:endParaRPr lang="it-IT" altLang="it-IT"/>
          </a:p>
        </p:txBody>
      </p:sp>
    </p:spTree>
    <p:extLst>
      <p:ext uri="{BB962C8B-B14F-4D97-AF65-F5344CB8AC3E}">
        <p14:creationId xmlns:p14="http://schemas.microsoft.com/office/powerpoint/2010/main" val="201124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Footer Placeholder 4"/>
          <p:cNvSpPr>
            <a:spLocks noGrp="1"/>
          </p:cNvSpPr>
          <p:nvPr>
            <p:ph type="ftr" sz="quarter" idx="10"/>
          </p:nvPr>
        </p:nvSpPr>
        <p:spPr/>
        <p:txBody>
          <a:bodyPr/>
          <a:lstStyle>
            <a:lvl1pPr>
              <a:defRPr/>
            </a:lvl1pPr>
          </a:lstStyle>
          <a:p>
            <a:endParaRPr lang="it-IT" altLang="it-IT"/>
          </a:p>
        </p:txBody>
      </p:sp>
      <p:sp>
        <p:nvSpPr>
          <p:cNvPr id="4" name="Slide Number Placeholder 5"/>
          <p:cNvSpPr>
            <a:spLocks noGrp="1"/>
          </p:cNvSpPr>
          <p:nvPr>
            <p:ph type="sldNum" sz="quarter" idx="11"/>
          </p:nvPr>
        </p:nvSpPr>
        <p:spPr/>
        <p:txBody>
          <a:bodyPr/>
          <a:lstStyle>
            <a:lvl1pPr>
              <a:defRPr/>
            </a:lvl1pPr>
          </a:lstStyle>
          <a:p>
            <a:fld id="{9A519C33-41EF-4B4F-BB25-31C2BC27DC94}" type="slidenum">
              <a:rPr lang="it-IT" altLang="it-IT"/>
              <a:pPr/>
              <a:t>‹N›</a:t>
            </a:fld>
            <a:endParaRPr lang="it-IT" altLang="it-IT"/>
          </a:p>
        </p:txBody>
      </p:sp>
      <p:sp>
        <p:nvSpPr>
          <p:cNvPr id="5" name="Date Placeholder 3"/>
          <p:cNvSpPr>
            <a:spLocks noGrp="1"/>
          </p:cNvSpPr>
          <p:nvPr>
            <p:ph type="dt" sz="half" idx="12"/>
          </p:nvPr>
        </p:nvSpPr>
        <p:spPr/>
        <p:txBody>
          <a:bodyPr/>
          <a:lstStyle>
            <a:lvl1pPr>
              <a:defRPr/>
            </a:lvl1pPr>
          </a:lstStyle>
          <a:p>
            <a:fld id="{3F67DFC7-CF1F-4EF8-8199-6F276A4E9DAE}" type="datetime1">
              <a:rPr lang="it-IT" altLang="it-IT"/>
              <a:pPr/>
              <a:t>16/03/2025</a:t>
            </a:fld>
            <a:endParaRPr lang="it-IT" altLang="it-IT"/>
          </a:p>
        </p:txBody>
      </p:sp>
    </p:spTree>
    <p:extLst>
      <p:ext uri="{BB962C8B-B14F-4D97-AF65-F5344CB8AC3E}">
        <p14:creationId xmlns:p14="http://schemas.microsoft.com/office/powerpoint/2010/main" val="29683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endParaRPr lang="it-IT" altLang="it-IT"/>
          </a:p>
        </p:txBody>
      </p:sp>
      <p:sp>
        <p:nvSpPr>
          <p:cNvPr id="3" name="Slide Number Placeholder 5"/>
          <p:cNvSpPr>
            <a:spLocks noGrp="1"/>
          </p:cNvSpPr>
          <p:nvPr>
            <p:ph type="sldNum" sz="quarter" idx="11"/>
          </p:nvPr>
        </p:nvSpPr>
        <p:spPr/>
        <p:txBody>
          <a:bodyPr/>
          <a:lstStyle>
            <a:lvl1pPr>
              <a:defRPr/>
            </a:lvl1pPr>
          </a:lstStyle>
          <a:p>
            <a:fld id="{738B2DFC-6DC1-4274-AC7D-5E3E3FB28F69}" type="slidenum">
              <a:rPr lang="it-IT" altLang="it-IT"/>
              <a:pPr/>
              <a:t>‹N›</a:t>
            </a:fld>
            <a:endParaRPr lang="it-IT" altLang="it-IT"/>
          </a:p>
        </p:txBody>
      </p:sp>
      <p:sp>
        <p:nvSpPr>
          <p:cNvPr id="4" name="Date Placeholder 3"/>
          <p:cNvSpPr>
            <a:spLocks noGrp="1"/>
          </p:cNvSpPr>
          <p:nvPr>
            <p:ph type="dt" sz="half" idx="12"/>
          </p:nvPr>
        </p:nvSpPr>
        <p:spPr/>
        <p:txBody>
          <a:bodyPr/>
          <a:lstStyle>
            <a:lvl1pPr>
              <a:defRPr/>
            </a:lvl1pPr>
          </a:lstStyle>
          <a:p>
            <a:fld id="{57462061-612B-46BF-9E18-52E7740F80CA}" type="datetime1">
              <a:rPr lang="it-IT" altLang="it-IT"/>
              <a:pPr/>
              <a:t>16/03/2025</a:t>
            </a:fld>
            <a:endParaRPr lang="it-IT" altLang="it-IT"/>
          </a:p>
        </p:txBody>
      </p:sp>
    </p:spTree>
    <p:extLst>
      <p:ext uri="{BB962C8B-B14F-4D97-AF65-F5344CB8AC3E}">
        <p14:creationId xmlns:p14="http://schemas.microsoft.com/office/powerpoint/2010/main" val="405742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715000" y="395287"/>
            <a:ext cx="3008313" cy="1162050"/>
          </a:xfrm>
        </p:spPr>
        <p:txBody>
          <a:bodyPr/>
          <a:lstStyle>
            <a:lvl1pPr algn="l">
              <a:defRPr sz="2000" b="1">
                <a:ln>
                  <a:noFill/>
                </a:ln>
                <a:solidFill>
                  <a:srgbClr val="FF7605"/>
                </a:solidFill>
                <a:effectLst/>
              </a:defRPr>
            </a:lvl1pPr>
          </a:lstStyle>
          <a:p>
            <a:r>
              <a:rPr lang="it-IT"/>
              <a:t>Fare clic per modificare lo stile del titolo</a:t>
            </a:r>
            <a:endParaRPr lang="en-US" dirty="0"/>
          </a:p>
        </p:txBody>
      </p:sp>
      <p:sp>
        <p:nvSpPr>
          <p:cNvPr id="4" name="Text Placeholder 3"/>
          <p:cNvSpPr>
            <a:spLocks noGrp="1"/>
          </p:cNvSpPr>
          <p:nvPr>
            <p:ph type="body" sz="half" idx="2"/>
          </p:nvPr>
        </p:nvSpPr>
        <p:spPr>
          <a:xfrm>
            <a:off x="5715000" y="1557337"/>
            <a:ext cx="3008313" cy="4386263"/>
          </a:xfrm>
        </p:spPr>
        <p:txBody>
          <a:bodyPr/>
          <a:lstStyle>
            <a:lvl1pPr marL="0" indent="0">
              <a:buNone/>
              <a:defRPr sz="140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14" name="Content Placeholder 13"/>
          <p:cNvSpPr>
            <a:spLocks noGrp="1"/>
          </p:cNvSpPr>
          <p:nvPr>
            <p:ph sz="quarter" idx="13"/>
          </p:nvPr>
        </p:nvSpPr>
        <p:spPr>
          <a:xfrm>
            <a:off x="914400" y="381000"/>
            <a:ext cx="4800600" cy="59436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Footer Placeholder 4"/>
          <p:cNvSpPr>
            <a:spLocks noGrp="1"/>
          </p:cNvSpPr>
          <p:nvPr>
            <p:ph type="ftr" sz="quarter" idx="14"/>
          </p:nvPr>
        </p:nvSpPr>
        <p:spPr/>
        <p:txBody>
          <a:bodyPr/>
          <a:lstStyle>
            <a:lvl1pPr>
              <a:defRPr/>
            </a:lvl1pPr>
          </a:lstStyle>
          <a:p>
            <a:endParaRPr lang="it-IT" altLang="it-IT"/>
          </a:p>
        </p:txBody>
      </p:sp>
      <p:sp>
        <p:nvSpPr>
          <p:cNvPr id="6" name="Slide Number Placeholder 5"/>
          <p:cNvSpPr>
            <a:spLocks noGrp="1"/>
          </p:cNvSpPr>
          <p:nvPr>
            <p:ph type="sldNum" sz="quarter" idx="15"/>
          </p:nvPr>
        </p:nvSpPr>
        <p:spPr/>
        <p:txBody>
          <a:bodyPr/>
          <a:lstStyle>
            <a:lvl1pPr>
              <a:defRPr/>
            </a:lvl1pPr>
          </a:lstStyle>
          <a:p>
            <a:fld id="{939216C6-C588-41DE-9CA7-8B2A3FB2F83F}" type="slidenum">
              <a:rPr lang="it-IT" altLang="it-IT"/>
              <a:pPr/>
              <a:t>‹N›</a:t>
            </a:fld>
            <a:endParaRPr lang="it-IT" altLang="it-IT"/>
          </a:p>
        </p:txBody>
      </p:sp>
      <p:sp>
        <p:nvSpPr>
          <p:cNvPr id="7" name="Date Placeholder 3"/>
          <p:cNvSpPr>
            <a:spLocks noGrp="1"/>
          </p:cNvSpPr>
          <p:nvPr>
            <p:ph type="dt" sz="half" idx="16"/>
          </p:nvPr>
        </p:nvSpPr>
        <p:spPr/>
        <p:txBody>
          <a:bodyPr/>
          <a:lstStyle>
            <a:lvl1pPr>
              <a:defRPr/>
            </a:lvl1pPr>
          </a:lstStyle>
          <a:p>
            <a:fld id="{B3A046EF-FEAC-4ED6-8D3D-844C5F1BC810}" type="datetime1">
              <a:rPr lang="it-IT" altLang="it-IT"/>
              <a:pPr/>
              <a:t>16/03/2025</a:t>
            </a:fld>
            <a:endParaRPr lang="it-IT" altLang="it-IT"/>
          </a:p>
        </p:txBody>
      </p:sp>
    </p:spTree>
    <p:extLst>
      <p:ext uri="{BB962C8B-B14F-4D97-AF65-F5344CB8AC3E}">
        <p14:creationId xmlns:p14="http://schemas.microsoft.com/office/powerpoint/2010/main" val="1612471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219200" y="4624754"/>
            <a:ext cx="5486400" cy="404446"/>
          </a:xfrm>
        </p:spPr>
        <p:txBody>
          <a:bodyPr bIns="0"/>
          <a:lstStyle>
            <a:lvl1pPr algn="l">
              <a:defRPr sz="2000" b="1">
                <a:ln w="12700">
                  <a:noFill/>
                </a:ln>
                <a:solidFill>
                  <a:schemeClr val="tx1"/>
                </a:solidFill>
                <a:effectLst/>
              </a:defRPr>
            </a:lvl1pPr>
          </a:lstStyle>
          <a:p>
            <a:r>
              <a:rPr lang="it-IT"/>
              <a:t>Fare clic per modificare lo stile del titolo</a:t>
            </a:r>
            <a:endParaRPr lang="en-US" dirty="0"/>
          </a:p>
        </p:txBody>
      </p:sp>
      <p:sp>
        <p:nvSpPr>
          <p:cNvPr id="3" name="Picture Placeholder 2"/>
          <p:cNvSpPr>
            <a:spLocks noGrp="1"/>
          </p:cNvSpPr>
          <p:nvPr>
            <p:ph type="pic" idx="1"/>
          </p:nvPr>
        </p:nvSpPr>
        <p:spPr>
          <a:xfrm>
            <a:off x="1323975" y="381000"/>
            <a:ext cx="5867400" cy="408146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a:p>
        </p:txBody>
      </p:sp>
      <p:sp>
        <p:nvSpPr>
          <p:cNvPr id="4" name="Text Placeholder 3"/>
          <p:cNvSpPr>
            <a:spLocks noGrp="1"/>
          </p:cNvSpPr>
          <p:nvPr>
            <p:ph type="body" sz="half" idx="2"/>
          </p:nvPr>
        </p:nvSpPr>
        <p:spPr>
          <a:xfrm>
            <a:off x="1219200" y="5029200"/>
            <a:ext cx="4038600" cy="1371600"/>
          </a:xfrm>
        </p:spPr>
        <p:txBody>
          <a:bodyPr/>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Footer Placeholder 4"/>
          <p:cNvSpPr>
            <a:spLocks noGrp="1"/>
          </p:cNvSpPr>
          <p:nvPr>
            <p:ph type="ftr" sz="quarter" idx="10"/>
          </p:nvPr>
        </p:nvSpPr>
        <p:spPr/>
        <p:txBody>
          <a:bodyPr/>
          <a:lstStyle>
            <a:lvl1pPr>
              <a:defRPr/>
            </a:lvl1pPr>
          </a:lstStyle>
          <a:p>
            <a:endParaRPr lang="it-IT" altLang="it-IT"/>
          </a:p>
        </p:txBody>
      </p:sp>
      <p:sp>
        <p:nvSpPr>
          <p:cNvPr id="6" name="Slide Number Placeholder 5"/>
          <p:cNvSpPr>
            <a:spLocks noGrp="1"/>
          </p:cNvSpPr>
          <p:nvPr>
            <p:ph type="sldNum" sz="quarter" idx="11"/>
          </p:nvPr>
        </p:nvSpPr>
        <p:spPr/>
        <p:txBody>
          <a:bodyPr/>
          <a:lstStyle>
            <a:lvl1pPr>
              <a:defRPr/>
            </a:lvl1pPr>
          </a:lstStyle>
          <a:p>
            <a:fld id="{B8851806-2416-48E2-ADBD-4A5549329CE4}" type="slidenum">
              <a:rPr lang="it-IT" altLang="it-IT"/>
              <a:pPr/>
              <a:t>‹N›</a:t>
            </a:fld>
            <a:endParaRPr lang="it-IT" altLang="it-IT"/>
          </a:p>
        </p:txBody>
      </p:sp>
      <p:sp>
        <p:nvSpPr>
          <p:cNvPr id="7" name="Date Placeholder 3"/>
          <p:cNvSpPr>
            <a:spLocks noGrp="1"/>
          </p:cNvSpPr>
          <p:nvPr>
            <p:ph type="dt" sz="half" idx="12"/>
          </p:nvPr>
        </p:nvSpPr>
        <p:spPr/>
        <p:txBody>
          <a:bodyPr/>
          <a:lstStyle>
            <a:lvl1pPr>
              <a:defRPr/>
            </a:lvl1pPr>
          </a:lstStyle>
          <a:p>
            <a:fld id="{CA0A25EC-3142-4229-838B-933B60A6095F}" type="datetime1">
              <a:rPr lang="it-IT" altLang="it-IT"/>
              <a:pPr/>
              <a:t>16/03/2025</a:t>
            </a:fld>
            <a:endParaRPr lang="it-IT" altLang="it-IT"/>
          </a:p>
        </p:txBody>
      </p:sp>
    </p:spTree>
    <p:extLst>
      <p:ext uri="{BB962C8B-B14F-4D97-AF65-F5344CB8AC3E}">
        <p14:creationId xmlns:p14="http://schemas.microsoft.com/office/powerpoint/2010/main" val="3465233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 name="Rectangle 11"/>
          <p:cNvSpPr/>
          <p:nvPr/>
        </p:nvSpPr>
        <p:spPr>
          <a:xfrm>
            <a:off x="0" y="0"/>
            <a:ext cx="228600" cy="6858000"/>
          </a:xfrm>
          <a:prstGeom prst="rect">
            <a:avLst/>
          </a:prstGeom>
          <a:gradFill>
            <a:gsLst>
              <a:gs pos="0">
                <a:schemeClr val="accent1"/>
              </a:gs>
              <a:gs pos="52000">
                <a:schemeClr val="accent6">
                  <a:lumMod val="75000"/>
                </a:schemeClr>
              </a:gs>
              <a:gs pos="100000">
                <a:schemeClr val="accent6">
                  <a:lumMod val="50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sp>
        <p:nvSpPr>
          <p:cNvPr id="13" name="Rectangle 12"/>
          <p:cNvSpPr/>
          <p:nvPr/>
        </p:nvSpPr>
        <p:spPr>
          <a:xfrm>
            <a:off x="0" y="0"/>
            <a:ext cx="228600" cy="6858000"/>
          </a:xfrm>
          <a:prstGeom prst="rect">
            <a:avLst/>
          </a:prstGeom>
          <a:gradFill>
            <a:gsLst>
              <a:gs pos="0">
                <a:schemeClr val="accent1">
                  <a:lumMod val="60000"/>
                  <a:lumOff val="40000"/>
                </a:schemeClr>
              </a:gs>
              <a:gs pos="50000">
                <a:schemeClr val="accent1"/>
              </a:gs>
              <a:gs pos="100000">
                <a:schemeClr val="accent6">
                  <a:lumMod val="75000"/>
                </a:schemeClr>
              </a:gs>
            </a:gsLst>
            <a:lin ang="5400000" scaled="0"/>
          </a:gradFill>
          <a:ln>
            <a:noFill/>
          </a:ln>
          <a:effectLst>
            <a:innerShdw blurRad="190500" dist="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endParaRPr lang="en-US" altLang="it-IT">
              <a:solidFill>
                <a:srgbClr val="FFFFFF"/>
              </a:solidFill>
            </a:endParaRPr>
          </a:p>
        </p:txBody>
      </p:sp>
      <p:sp>
        <p:nvSpPr>
          <p:cNvPr id="2" name="Title Placeholder 1"/>
          <p:cNvSpPr>
            <a:spLocks noGrp="1"/>
          </p:cNvSpPr>
          <p:nvPr>
            <p:ph type="title"/>
          </p:nvPr>
        </p:nvSpPr>
        <p:spPr>
          <a:xfrm>
            <a:off x="1219200" y="5257800"/>
            <a:ext cx="7239000" cy="1143000"/>
          </a:xfrm>
          <a:prstGeom prst="rect">
            <a:avLst/>
          </a:prstGeom>
        </p:spPr>
        <p:txBody>
          <a:bodyPr vert="horz" wrap="square" lIns="91440" tIns="45720" rIns="91440" bIns="45720" numCol="1" anchor="b" anchorCtr="0" compatLnSpc="1">
            <a:prstTxWarp prst="textNoShape">
              <a:avLst/>
            </a:prstTxWarp>
            <a:noAutofit/>
          </a:bodyPr>
          <a:lstStyle/>
          <a:p>
            <a:pPr lvl="0"/>
            <a:endParaRPr lang="en-US" altLang="it-IT"/>
          </a:p>
        </p:txBody>
      </p:sp>
      <p:sp>
        <p:nvSpPr>
          <p:cNvPr id="1033" name="Text Placeholder 2"/>
          <p:cNvSpPr>
            <a:spLocks noGrp="1"/>
          </p:cNvSpPr>
          <p:nvPr>
            <p:ph type="body" idx="1"/>
          </p:nvPr>
        </p:nvSpPr>
        <p:spPr bwMode="auto">
          <a:xfrm>
            <a:off x="1219200" y="838200"/>
            <a:ext cx="7467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5" name="Footer Placeholder 4"/>
          <p:cNvSpPr>
            <a:spLocks noGrp="1"/>
          </p:cNvSpPr>
          <p:nvPr>
            <p:ph type="ftr" sz="quarter" idx="3"/>
          </p:nvPr>
        </p:nvSpPr>
        <p:spPr>
          <a:xfrm>
            <a:off x="1258888" y="6553200"/>
            <a:ext cx="7162800" cy="22860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D9CAD"/>
                </a:solidFill>
              </a:defRPr>
            </a:lvl1pPr>
          </a:lstStyle>
          <a:p>
            <a:endParaRPr lang="it-IT" altLang="it-IT"/>
          </a:p>
        </p:txBody>
      </p:sp>
      <p:sp>
        <p:nvSpPr>
          <p:cNvPr id="6" name="Slide Number Placeholder 5"/>
          <p:cNvSpPr>
            <a:spLocks noGrp="1"/>
          </p:cNvSpPr>
          <p:nvPr>
            <p:ph type="sldNum" sz="quarter" idx="4"/>
          </p:nvPr>
        </p:nvSpPr>
        <p:spPr>
          <a:xfrm>
            <a:off x="8686800" y="5740400"/>
            <a:ext cx="3810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A79D99"/>
                </a:solidFill>
              </a:defRPr>
            </a:lvl1pPr>
          </a:lstStyle>
          <a:p>
            <a:fld id="{74A33A6A-354A-44F2-A39E-2BEBBE088E4B}" type="slidenum">
              <a:rPr lang="it-IT" altLang="it-IT"/>
              <a:pPr/>
              <a:t>‹N›</a:t>
            </a:fld>
            <a:endParaRPr lang="it-IT" altLang="it-IT"/>
          </a:p>
        </p:txBody>
      </p:sp>
      <p:sp>
        <p:nvSpPr>
          <p:cNvPr id="16" name="Freeform 5"/>
          <p:cNvSpPr>
            <a:spLocks/>
          </p:cNvSpPr>
          <p:nvPr/>
        </p:nvSpPr>
        <p:spPr bwMode="auto">
          <a:xfrm>
            <a:off x="8453438" y="5715000"/>
            <a:ext cx="242887" cy="431800"/>
          </a:xfrm>
          <a:custGeom>
            <a:avLst/>
            <a:gdLst/>
            <a:ahLst/>
            <a:cxnLst>
              <a:cxn ang="0">
                <a:pos x="62" y="0"/>
              </a:cxn>
              <a:cxn ang="0">
                <a:pos x="0" y="0"/>
              </a:cxn>
              <a:cxn ang="0">
                <a:pos x="89" y="136"/>
              </a:cxn>
              <a:cxn ang="0">
                <a:pos x="89" y="136"/>
              </a:cxn>
              <a:cxn ang="0">
                <a:pos x="0" y="272"/>
              </a:cxn>
              <a:cxn ang="0">
                <a:pos x="62" y="272"/>
              </a:cxn>
              <a:cxn ang="0">
                <a:pos x="153" y="136"/>
              </a:cxn>
              <a:cxn ang="0">
                <a:pos x="62" y="0"/>
              </a:cxn>
            </a:cxnLst>
            <a:rect l="0" t="0" r="r" b="b"/>
            <a:pathLst>
              <a:path w="153" h="272">
                <a:moveTo>
                  <a:pt x="62" y="0"/>
                </a:moveTo>
                <a:lnTo>
                  <a:pt x="0" y="0"/>
                </a:lnTo>
                <a:lnTo>
                  <a:pt x="89" y="136"/>
                </a:lnTo>
                <a:lnTo>
                  <a:pt x="89" y="136"/>
                </a:lnTo>
                <a:lnTo>
                  <a:pt x="0" y="272"/>
                </a:lnTo>
                <a:lnTo>
                  <a:pt x="62" y="272"/>
                </a:lnTo>
                <a:lnTo>
                  <a:pt x="153" y="136"/>
                </a:lnTo>
                <a:lnTo>
                  <a:pt x="62" y="0"/>
                </a:lnTo>
                <a:close/>
              </a:path>
            </a:pathLst>
          </a:custGeom>
          <a:solidFill>
            <a:schemeClr val="tx2">
              <a:lumMod val="60000"/>
              <a:lumOff val="40000"/>
            </a:schemeClr>
          </a:solidFill>
          <a:ln w="9525">
            <a:noFill/>
            <a:round/>
            <a:headEnd/>
            <a:tailEnd/>
          </a:ln>
        </p:spPr>
        <p:txBody>
          <a:bodyPr/>
          <a:lstStyle/>
          <a:p>
            <a:pPr fontAlgn="auto">
              <a:spcBef>
                <a:spcPts val="0"/>
              </a:spcBef>
              <a:spcAft>
                <a:spcPts val="0"/>
              </a:spcAft>
              <a:defRPr/>
            </a:pPr>
            <a:endParaRPr lang="en-US">
              <a:latin typeface="+mn-lt"/>
              <a:cs typeface="+mn-cs"/>
            </a:endParaRPr>
          </a:p>
        </p:txBody>
      </p:sp>
      <p:sp>
        <p:nvSpPr>
          <p:cNvPr id="4" name="Date Placeholder 3"/>
          <p:cNvSpPr>
            <a:spLocks noGrp="1"/>
          </p:cNvSpPr>
          <p:nvPr>
            <p:ph type="dt" sz="half" idx="2"/>
          </p:nvPr>
        </p:nvSpPr>
        <p:spPr>
          <a:xfrm rot="16200000">
            <a:off x="-1198563" y="4821238"/>
            <a:ext cx="2625725" cy="228600"/>
          </a:xfrm>
          <a:prstGeom prst="rect">
            <a:avLst/>
          </a:prstGeom>
        </p:spPr>
        <p:txBody>
          <a:bodyPr vert="horz" wrap="square" lIns="91440" tIns="45720" rIns="91440" bIns="45720" numCol="1" anchor="ctr" anchorCtr="0" compatLnSpc="1">
            <a:prstTxWarp prst="textNoShape">
              <a:avLst/>
            </a:prstTxWarp>
          </a:bodyPr>
          <a:lstStyle>
            <a:lvl1pPr>
              <a:defRPr sz="1200">
                <a:solidFill>
                  <a:srgbClr val="FFFFFF"/>
                </a:solidFill>
              </a:defRPr>
            </a:lvl1pPr>
          </a:lstStyle>
          <a:p>
            <a:fld id="{61AC5651-7044-410E-92BB-A6B38519EDFF}" type="datetime1">
              <a:rPr lang="it-IT" altLang="it-IT"/>
              <a:pPr/>
              <a:t>16/03/2025</a:t>
            </a:fld>
            <a:endParaRPr lang="it-IT" altLang="it-IT"/>
          </a:p>
        </p:txBody>
      </p:sp>
    </p:spTree>
  </p:cSld>
  <p:clrMap bg1="lt1" tx1="dk1" bg2="lt2" tx2="dk2" accent1="accent1" accent2="accent2" accent3="accent3" accent4="accent4" accent5="accent5" accent6="accent6" hlink="hlink" folHlink="folHlink"/>
  <p:sldLayoutIdLst>
    <p:sldLayoutId id="2147483839"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advClick="0">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withEffect">
                                  <p:stCondLst>
                                    <p:cond delay="500"/>
                                  </p:stCondLst>
                                  <p:childTnLst>
                                    <p:animEffect transition="out" filter="fade">
                                      <p:cBhvr>
                                        <p:cTn id="6" dur="2000"/>
                                        <p:tgtEl>
                                          <p:spTgt spid="13"/>
                                        </p:tgtEl>
                                      </p:cBhvr>
                                    </p:animEffect>
                                    <p:set>
                                      <p:cBhvr>
                                        <p:cTn id="7" dur="1" fill="hold">
                                          <p:stCondLst>
                                            <p:cond delay="1999"/>
                                          </p:stCondLst>
                                        </p:cTn>
                                        <p:tgtEl>
                                          <p:spTgt spid="13"/>
                                        </p:tgtEl>
                                        <p:attrNameLst>
                                          <p:attrName>style.visibility</p:attrName>
                                        </p:attrNameLst>
                                      </p:cBhvr>
                                      <p:to>
                                        <p:strVal val="hidden"/>
                                      </p:to>
                                    </p:set>
                                  </p:childTnLst>
                                </p:cTn>
                              </p:par>
                            </p:childTnLst>
                          </p:cTn>
                        </p:par>
                        <p:par>
                          <p:cTn id="8" fill="hold" nodeType="afterGroup">
                            <p:stCondLst>
                              <p:cond delay="2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txStyles>
    <p:titleStyle>
      <a:lvl1pPr algn="l" rtl="0" eaLnBrk="0" fontAlgn="base" hangingPunct="0">
        <a:spcBef>
          <a:spcPct val="0"/>
        </a:spcBef>
        <a:spcAft>
          <a:spcPct val="0"/>
        </a:spcAft>
        <a:defRPr sz="7200" b="1" kern="1200">
          <a:ln w="12700">
            <a:solidFill>
              <a:schemeClr val="tx2"/>
            </a:solidFill>
          </a:ln>
          <a:solidFill>
            <a:schemeClr val="bg1"/>
          </a:solidFill>
          <a:effectLst>
            <a:outerShdw blurRad="50800" dist="38100" dir="8100000" algn="tr" rotWithShape="0">
              <a:prstClr val="black">
                <a:alpha val="40000"/>
              </a:prstClr>
            </a:outerShdw>
          </a:effectLst>
          <a:latin typeface="+mj-lt"/>
          <a:ea typeface="+mj-ea"/>
          <a:cs typeface="+mj-cs"/>
        </a:defRPr>
      </a:lvl1pPr>
      <a:lvl2pPr algn="l" rtl="0" eaLnBrk="0" fontAlgn="base" hangingPunct="0">
        <a:spcBef>
          <a:spcPct val="0"/>
        </a:spcBef>
        <a:spcAft>
          <a:spcPct val="0"/>
        </a:spcAft>
        <a:defRPr sz="7200" b="1">
          <a:solidFill>
            <a:schemeClr val="bg1"/>
          </a:solidFill>
          <a:latin typeface="Calibri" pitchFamily="34" charset="0"/>
        </a:defRPr>
      </a:lvl2pPr>
      <a:lvl3pPr algn="l" rtl="0" eaLnBrk="0" fontAlgn="base" hangingPunct="0">
        <a:spcBef>
          <a:spcPct val="0"/>
        </a:spcBef>
        <a:spcAft>
          <a:spcPct val="0"/>
        </a:spcAft>
        <a:defRPr sz="7200" b="1">
          <a:solidFill>
            <a:schemeClr val="bg1"/>
          </a:solidFill>
          <a:latin typeface="Calibri" pitchFamily="34" charset="0"/>
        </a:defRPr>
      </a:lvl3pPr>
      <a:lvl4pPr algn="l" rtl="0" eaLnBrk="0" fontAlgn="base" hangingPunct="0">
        <a:spcBef>
          <a:spcPct val="0"/>
        </a:spcBef>
        <a:spcAft>
          <a:spcPct val="0"/>
        </a:spcAft>
        <a:defRPr sz="7200" b="1">
          <a:solidFill>
            <a:schemeClr val="bg1"/>
          </a:solidFill>
          <a:latin typeface="Calibri" pitchFamily="34" charset="0"/>
        </a:defRPr>
      </a:lvl4pPr>
      <a:lvl5pPr algn="l" rtl="0" eaLnBrk="0" fontAlgn="base" hangingPunct="0">
        <a:spcBef>
          <a:spcPct val="0"/>
        </a:spcBef>
        <a:spcAft>
          <a:spcPct val="0"/>
        </a:spcAft>
        <a:defRPr sz="7200" b="1">
          <a:solidFill>
            <a:schemeClr val="bg1"/>
          </a:solidFill>
          <a:latin typeface="Calibri" pitchFamily="34" charset="0"/>
        </a:defRPr>
      </a:lvl5pPr>
      <a:lvl6pPr marL="457200" algn="l" rtl="0" fontAlgn="base">
        <a:spcBef>
          <a:spcPct val="0"/>
        </a:spcBef>
        <a:spcAft>
          <a:spcPct val="0"/>
        </a:spcAft>
        <a:defRPr sz="7200" b="1">
          <a:solidFill>
            <a:schemeClr val="bg1"/>
          </a:solidFill>
          <a:latin typeface="Calibri" pitchFamily="34" charset="0"/>
        </a:defRPr>
      </a:lvl6pPr>
      <a:lvl7pPr marL="914400" algn="l" rtl="0" fontAlgn="base">
        <a:spcBef>
          <a:spcPct val="0"/>
        </a:spcBef>
        <a:spcAft>
          <a:spcPct val="0"/>
        </a:spcAft>
        <a:defRPr sz="7200" b="1">
          <a:solidFill>
            <a:schemeClr val="bg1"/>
          </a:solidFill>
          <a:latin typeface="Calibri" pitchFamily="34" charset="0"/>
        </a:defRPr>
      </a:lvl7pPr>
      <a:lvl8pPr marL="1371600" algn="l" rtl="0" fontAlgn="base">
        <a:spcBef>
          <a:spcPct val="0"/>
        </a:spcBef>
        <a:spcAft>
          <a:spcPct val="0"/>
        </a:spcAft>
        <a:defRPr sz="7200" b="1">
          <a:solidFill>
            <a:schemeClr val="bg1"/>
          </a:solidFill>
          <a:latin typeface="Calibri" pitchFamily="34" charset="0"/>
        </a:defRPr>
      </a:lvl8pPr>
      <a:lvl9pPr marL="1828800" algn="l" rtl="0" fontAlgn="base">
        <a:spcBef>
          <a:spcPct val="0"/>
        </a:spcBef>
        <a:spcAft>
          <a:spcPct val="0"/>
        </a:spcAft>
        <a:defRPr sz="7200" b="1">
          <a:solidFill>
            <a:schemeClr val="bg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2"/>
          </a:solidFill>
          <a:latin typeface="+mn-lt"/>
          <a:ea typeface="+mn-ea"/>
          <a:cs typeface="+mn-cs"/>
        </a:defRPr>
      </a:lvl1pPr>
      <a:lvl2pPr marL="742950" indent="-285750" algn="l" rtl="0" eaLnBrk="0" fontAlgn="base" hangingPunct="0">
        <a:spcBef>
          <a:spcPct val="20000"/>
        </a:spcBef>
        <a:spcAft>
          <a:spcPct val="0"/>
        </a:spcAft>
        <a:buFont typeface="Arial" charset="0"/>
        <a:buChar char="˃"/>
        <a:defRPr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Calibri"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1"/>
        </a:buClr>
        <a:buFont typeface="Calibri" pitchFamily="34" charset="0"/>
        <a:buChar char="&gt;"/>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Calibri"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Clr>
          <a:schemeClr val="tx1"/>
        </a:buClr>
        <a:buFont typeface="Calibri"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Layout" Target="../diagrams/layout9.xml"/><Relationship Id="rId7" Type="http://schemas.openxmlformats.org/officeDocument/2006/relationships/image" Target="../media/image37.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10" Type="http://schemas.openxmlformats.org/officeDocument/2006/relationships/image" Target="../media/image40.png"/><Relationship Id="rId4" Type="http://schemas.openxmlformats.org/officeDocument/2006/relationships/diagramQuickStyle" Target="../diagrams/quickStyle9.xml"/><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diagramLayout" Target="../diagrams/layout10.xml"/><Relationship Id="rId7" Type="http://schemas.openxmlformats.org/officeDocument/2006/relationships/image" Target="../media/image4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Layout" Target="../diagrams/layout11.xml"/><Relationship Id="rId7" Type="http://schemas.openxmlformats.org/officeDocument/2006/relationships/image" Target="../media/image44.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image" Target="../media/image47.png"/><Relationship Id="rId4" Type="http://schemas.openxmlformats.org/officeDocument/2006/relationships/diagramQuickStyle" Target="../diagrams/quickStyle11.xml"/><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Layout" Target="../diagrams/layout12.xml"/><Relationship Id="rId7" Type="http://schemas.openxmlformats.org/officeDocument/2006/relationships/image" Target="../media/image4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image" Target="../media/image52.png"/><Relationship Id="rId5" Type="http://schemas.openxmlformats.org/officeDocument/2006/relationships/diagramColors" Target="../diagrams/colors12.xml"/><Relationship Id="rId10" Type="http://schemas.openxmlformats.org/officeDocument/2006/relationships/image" Target="../media/image51.png"/><Relationship Id="rId4" Type="http://schemas.openxmlformats.org/officeDocument/2006/relationships/diagramQuickStyle" Target="../diagrams/quickStyle12.xml"/><Relationship Id="rId9"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diagramLayout" Target="../diagrams/layout13.xml"/><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diagramData" Target="../diagrams/data13.xml"/><Relationship Id="rId16" Type="http://schemas.openxmlformats.org/officeDocument/2006/relationships/image" Target="../media/image62.png"/><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image" Target="../media/image57.png"/><Relationship Id="rId5" Type="http://schemas.openxmlformats.org/officeDocument/2006/relationships/diagramColors" Target="../diagrams/colors13.xml"/><Relationship Id="rId15" Type="http://schemas.openxmlformats.org/officeDocument/2006/relationships/image" Target="../media/image61.png"/><Relationship Id="rId10" Type="http://schemas.openxmlformats.org/officeDocument/2006/relationships/image" Target="../media/image56.png"/><Relationship Id="rId4" Type="http://schemas.openxmlformats.org/officeDocument/2006/relationships/diagramQuickStyle" Target="../diagrams/quickStyle13.xml"/><Relationship Id="rId9" Type="http://schemas.openxmlformats.org/officeDocument/2006/relationships/image" Target="../media/image55.png"/><Relationship Id="rId14" Type="http://schemas.openxmlformats.org/officeDocument/2006/relationships/image" Target="../media/image60.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diagramLayout" Target="../diagrams/layout14.xml"/><Relationship Id="rId7" Type="http://schemas.openxmlformats.org/officeDocument/2006/relationships/image" Target="../media/image63.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0" Type="http://schemas.openxmlformats.org/officeDocument/2006/relationships/image" Target="../media/image7.png"/><Relationship Id="rId4" Type="http://schemas.openxmlformats.org/officeDocument/2006/relationships/diagramQuickStyle" Target="../diagrams/quickStyle1.xml"/><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13.png"/><Relationship Id="rId4" Type="http://schemas.openxmlformats.org/officeDocument/2006/relationships/diagramQuickStyle" Target="../diagrams/quickStyle2.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3.xml"/><Relationship Id="rId7" Type="http://schemas.openxmlformats.org/officeDocument/2006/relationships/image" Target="../media/image1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7.png"/><Relationship Id="rId4" Type="http://schemas.openxmlformats.org/officeDocument/2006/relationships/diagramQuickStyle" Target="../diagrams/quickStyle3.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openxmlformats.org/officeDocument/2006/relationships/image" Target="../media/image22.png"/><Relationship Id="rId5" Type="http://schemas.openxmlformats.org/officeDocument/2006/relationships/diagramColors" Target="../diagrams/colors4.xml"/><Relationship Id="rId10" Type="http://schemas.openxmlformats.org/officeDocument/2006/relationships/image" Target="../media/image21.png"/><Relationship Id="rId4" Type="http://schemas.openxmlformats.org/officeDocument/2006/relationships/diagramQuickStyle" Target="../diagrams/quickStyle4.xml"/><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Layout" Target="../diagrams/layout5.xml"/><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image" Target="../media/image27.png"/><Relationship Id="rId5" Type="http://schemas.openxmlformats.org/officeDocument/2006/relationships/diagramColors" Target="../diagrams/colors5.xml"/><Relationship Id="rId10" Type="http://schemas.openxmlformats.org/officeDocument/2006/relationships/image" Target="../media/image26.png"/><Relationship Id="rId4" Type="http://schemas.openxmlformats.org/officeDocument/2006/relationships/diagramQuickStyle" Target="../diagrams/quickStyle5.xml"/><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Layout" Target="../diagrams/layout6.xml"/><Relationship Id="rId7" Type="http://schemas.openxmlformats.org/officeDocument/2006/relationships/image" Target="../media/image29.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10" Type="http://schemas.openxmlformats.org/officeDocument/2006/relationships/image" Target="../media/image32.png"/><Relationship Id="rId4" Type="http://schemas.openxmlformats.org/officeDocument/2006/relationships/diagramQuickStyle" Target="../diagrams/quickStyle6.xml"/><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7.xml"/><Relationship Id="rId7" Type="http://schemas.openxmlformats.org/officeDocument/2006/relationships/image" Target="../media/image3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Layout" Target="../diagrams/layout8.xml"/><Relationship Id="rId7" Type="http://schemas.openxmlformats.org/officeDocument/2006/relationships/image" Target="../media/image35.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1DDD92C-0C49-4C35-AA7C-DF48B3B32622}" type="slidenum">
              <a:rPr lang="it-IT" altLang="it-IT"/>
              <a:pPr/>
              <a:t>1</a:t>
            </a:fld>
            <a:endParaRPr lang="it-IT" altLang="it-IT"/>
          </a:p>
        </p:txBody>
      </p:sp>
      <p:sp>
        <p:nvSpPr>
          <p:cNvPr id="3075" name="CasellaDiTesto 5"/>
          <p:cNvSpPr txBox="1">
            <a:spLocks noChangeArrowheads="1"/>
          </p:cNvSpPr>
          <p:nvPr/>
        </p:nvSpPr>
        <p:spPr bwMode="auto">
          <a:xfrm>
            <a:off x="827088" y="6491288"/>
            <a:ext cx="81105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7088" eaLnBrk="0" hangingPunct="0">
              <a:tabLst>
                <a:tab pos="51119088" algn="r"/>
              </a:tabLst>
              <a:defRPr>
                <a:solidFill>
                  <a:schemeClr val="tx1"/>
                </a:solidFill>
                <a:latin typeface="Calibri" pitchFamily="34" charset="0"/>
                <a:cs typeface="Arial" charset="0"/>
              </a:defRPr>
            </a:lvl1pPr>
            <a:lvl2pPr marL="742950" indent="-285750" defTabSz="827088" eaLnBrk="0" hangingPunct="0">
              <a:tabLst>
                <a:tab pos="51119088" algn="r"/>
              </a:tabLst>
              <a:defRPr>
                <a:solidFill>
                  <a:schemeClr val="tx1"/>
                </a:solidFill>
                <a:latin typeface="Calibri" pitchFamily="34" charset="0"/>
                <a:cs typeface="Arial" charset="0"/>
              </a:defRPr>
            </a:lvl2pPr>
            <a:lvl3pPr marL="1143000" indent="-228600" defTabSz="827088" eaLnBrk="0" hangingPunct="0">
              <a:tabLst>
                <a:tab pos="51119088" algn="r"/>
              </a:tabLst>
              <a:defRPr>
                <a:solidFill>
                  <a:schemeClr val="tx1"/>
                </a:solidFill>
                <a:latin typeface="Calibri" pitchFamily="34" charset="0"/>
                <a:cs typeface="Arial" charset="0"/>
              </a:defRPr>
            </a:lvl3pPr>
            <a:lvl4pPr marL="1600200" indent="-228600" defTabSz="827088" eaLnBrk="0" hangingPunct="0">
              <a:tabLst>
                <a:tab pos="51119088" algn="r"/>
              </a:tabLst>
              <a:defRPr>
                <a:solidFill>
                  <a:schemeClr val="tx1"/>
                </a:solidFill>
                <a:latin typeface="Calibri" pitchFamily="34" charset="0"/>
                <a:cs typeface="Arial" charset="0"/>
              </a:defRPr>
            </a:lvl4pPr>
            <a:lvl5pPr marL="2057400" indent="-228600" defTabSz="827088" eaLnBrk="0" hangingPunct="0">
              <a:tabLst>
                <a:tab pos="51119088" algn="r"/>
              </a:tabLst>
              <a:defRPr>
                <a:solidFill>
                  <a:schemeClr val="tx1"/>
                </a:solidFill>
                <a:latin typeface="Calibri" pitchFamily="34" charset="0"/>
                <a:cs typeface="Arial" charset="0"/>
              </a:defRPr>
            </a:lvl5pPr>
            <a:lvl6pPr marL="25146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6pPr>
            <a:lvl7pPr marL="29718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7pPr>
            <a:lvl8pPr marL="34290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8pPr>
            <a:lvl9pPr marL="3886200" indent="-228600" defTabSz="827088" eaLnBrk="0" fontAlgn="base" hangingPunct="0">
              <a:spcBef>
                <a:spcPct val="0"/>
              </a:spcBef>
              <a:spcAft>
                <a:spcPct val="0"/>
              </a:spcAft>
              <a:tabLst>
                <a:tab pos="51119088" algn="r"/>
              </a:tabLst>
              <a:defRPr>
                <a:solidFill>
                  <a:schemeClr val="tx1"/>
                </a:solidFill>
                <a:latin typeface="Calibri" pitchFamily="34" charset="0"/>
                <a:cs typeface="Arial" charset="0"/>
              </a:defRPr>
            </a:lvl9pPr>
          </a:lstStyle>
          <a:p>
            <a:pPr eaLnBrk="1" hangingPunct="1"/>
            <a:r>
              <a:rPr lang="it-IT" altLang="it-IT" dirty="0"/>
              <a:t>Docente: Dott. Daniele Gobbo	 Modulo 3</a:t>
            </a:r>
          </a:p>
        </p:txBody>
      </p:sp>
      <p:cxnSp>
        <p:nvCxnSpPr>
          <p:cNvPr id="8" name="Connettore 1 7"/>
          <p:cNvCxnSpPr/>
          <p:nvPr/>
        </p:nvCxnSpPr>
        <p:spPr>
          <a:xfrm>
            <a:off x="896938" y="6410325"/>
            <a:ext cx="8110537" cy="0"/>
          </a:xfrm>
          <a:prstGeom prst="line">
            <a:avLst/>
          </a:prstGeom>
        </p:spPr>
        <p:style>
          <a:lnRef idx="1">
            <a:schemeClr val="accent1"/>
          </a:lnRef>
          <a:fillRef idx="0">
            <a:schemeClr val="accent1"/>
          </a:fillRef>
          <a:effectRef idx="0">
            <a:schemeClr val="accent1"/>
          </a:effectRef>
          <a:fontRef idx="minor">
            <a:schemeClr val="tx1"/>
          </a:fontRef>
        </p:style>
      </p:cxnSp>
      <p:sp>
        <p:nvSpPr>
          <p:cNvPr id="3077" name="CasellaDiTesto 8"/>
          <p:cNvSpPr txBox="1">
            <a:spLocks noChangeArrowheads="1"/>
          </p:cNvSpPr>
          <p:nvPr/>
        </p:nvSpPr>
        <p:spPr bwMode="auto">
          <a:xfrm>
            <a:off x="723900" y="4712210"/>
            <a:ext cx="831691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r>
              <a:rPr lang="it-IT" altLang="it-IT" sz="2800" dirty="0"/>
              <a:t>LINUX – USER ACCOUNT MANAGEMENT</a:t>
            </a:r>
          </a:p>
        </p:txBody>
      </p:sp>
      <p:pic>
        <p:nvPicPr>
          <p:cNvPr id="3088" name="Picture 16" descr="virtualizzazione-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413905"/>
            <a:ext cx="3638130" cy="3744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56970-468E-0059-38A2-1631BB7807A5}"/>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5ACFC0EB-91D9-6B59-2852-2B6A97C6C16D}"/>
              </a:ext>
            </a:extLst>
          </p:cNvPr>
          <p:cNvGraphicFramePr/>
          <p:nvPr>
            <p:extLst>
              <p:ext uri="{D42A27DB-BD31-4B8C-83A1-F6EECF244321}">
                <p14:modId xmlns:p14="http://schemas.microsoft.com/office/powerpoint/2010/main" val="739958858"/>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9F855EE4-4AC3-325C-64A2-FC0FEAE190A5}"/>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3D5A60DB-0C4D-3D3A-FF96-9F5FB8BBA83A}"/>
              </a:ext>
            </a:extLst>
          </p:cNvPr>
          <p:cNvSpPr txBox="1"/>
          <p:nvPr/>
        </p:nvSpPr>
        <p:spPr>
          <a:xfrm>
            <a:off x="2051720" y="1124744"/>
            <a:ext cx="5814392" cy="5355312"/>
          </a:xfrm>
          <a:prstGeom prst="rect">
            <a:avLst/>
          </a:prstGeom>
          <a:solidFill>
            <a:schemeClr val="accent1"/>
          </a:solidFill>
        </p:spPr>
        <p:txBody>
          <a:bodyPr wrap="square">
            <a:spAutoFit/>
          </a:bodyPr>
          <a:lstStyle/>
          <a:p>
            <a:pPr algn="l">
              <a:buNone/>
            </a:pPr>
            <a:r>
              <a:rPr lang="en-US" dirty="0">
                <a:solidFill>
                  <a:schemeClr val="bg1"/>
                </a:solidFill>
                <a:latin typeface="Udemy Sans"/>
              </a:rPr>
              <a:t>L</a:t>
            </a:r>
            <a:r>
              <a:rPr lang="en-US" b="0" i="0" dirty="0">
                <a:solidFill>
                  <a:schemeClr val="bg1"/>
                </a:solidFill>
                <a:effectLst/>
                <a:latin typeface="Udemy Sans"/>
              </a:rPr>
              <a:t>et's see how to change the properties of an existing user.</a:t>
            </a:r>
          </a:p>
          <a:p>
            <a:pPr algn="l">
              <a:buNone/>
            </a:pPr>
            <a:r>
              <a:rPr lang="en-US" b="0" i="0" dirty="0">
                <a:solidFill>
                  <a:schemeClr val="bg1"/>
                </a:solidFill>
                <a:effectLst/>
                <a:latin typeface="Udemy Sans"/>
              </a:rPr>
              <a:t>All of the information about a user is stored in the following files:</a:t>
            </a:r>
          </a:p>
          <a:p>
            <a:pPr algn="l">
              <a:buNone/>
            </a:pPr>
            <a:r>
              <a:rPr lang="en-US" b="1" i="0" u="sng" dirty="0">
                <a:solidFill>
                  <a:schemeClr val="bg1"/>
                </a:solidFill>
                <a:effectLst/>
                <a:latin typeface="Udemy Sans"/>
              </a:rPr>
              <a:t>/</a:t>
            </a:r>
            <a:r>
              <a:rPr lang="en-US" b="1" i="0" u="sng" dirty="0" err="1">
                <a:solidFill>
                  <a:schemeClr val="bg1"/>
                </a:solidFill>
                <a:effectLst/>
                <a:latin typeface="Udemy Sans"/>
              </a:rPr>
              <a:t>etc</a:t>
            </a:r>
            <a:r>
              <a:rPr lang="en-US" b="1" i="0" u="sng" dirty="0">
                <a:solidFill>
                  <a:schemeClr val="bg1"/>
                </a:solidFill>
                <a:effectLst/>
                <a:latin typeface="Udemy Sans"/>
              </a:rPr>
              <a:t>/passwd ,</a:t>
            </a:r>
          </a:p>
          <a:p>
            <a:pPr algn="l">
              <a:buNone/>
            </a:pPr>
            <a:r>
              <a:rPr lang="en-US" b="1" i="0" u="sng" dirty="0">
                <a:solidFill>
                  <a:schemeClr val="bg1"/>
                </a:solidFill>
                <a:effectLst/>
                <a:latin typeface="Udemy Sans"/>
              </a:rPr>
              <a:t>/</a:t>
            </a:r>
            <a:r>
              <a:rPr lang="en-US" b="1" i="0" u="sng" dirty="0" err="1">
                <a:solidFill>
                  <a:schemeClr val="bg1"/>
                </a:solidFill>
                <a:effectLst/>
                <a:latin typeface="Udemy Sans"/>
              </a:rPr>
              <a:t>etc</a:t>
            </a:r>
            <a:r>
              <a:rPr lang="en-US" b="1" i="0" u="sng" dirty="0">
                <a:solidFill>
                  <a:schemeClr val="bg1"/>
                </a:solidFill>
                <a:effectLst/>
                <a:latin typeface="Udemy Sans"/>
              </a:rPr>
              <a:t>/shadow </a:t>
            </a:r>
            <a:r>
              <a:rPr lang="en-US" b="1" i="0" dirty="0">
                <a:solidFill>
                  <a:schemeClr val="bg1"/>
                </a:solidFill>
                <a:effectLst/>
                <a:latin typeface="Udemy Sans"/>
              </a:rPr>
              <a:t>that can be displayed only by root,</a:t>
            </a:r>
          </a:p>
          <a:p>
            <a:pPr algn="l">
              <a:buNone/>
            </a:pPr>
            <a:r>
              <a:rPr lang="en-US" b="1" i="0" u="sng" dirty="0">
                <a:solidFill>
                  <a:schemeClr val="bg1"/>
                </a:solidFill>
                <a:effectLst/>
                <a:latin typeface="Udemy Sans"/>
              </a:rPr>
              <a:t>/</a:t>
            </a:r>
            <a:r>
              <a:rPr lang="en-US" b="1" i="0" u="sng" dirty="0" err="1">
                <a:solidFill>
                  <a:schemeClr val="bg1"/>
                </a:solidFill>
                <a:effectLst/>
                <a:latin typeface="Udemy Sans"/>
              </a:rPr>
              <a:t>etc</a:t>
            </a:r>
            <a:r>
              <a:rPr lang="en-US" b="1" i="0" u="sng" dirty="0">
                <a:solidFill>
                  <a:schemeClr val="bg1"/>
                </a:solidFill>
                <a:effectLst/>
                <a:latin typeface="Udemy Sans"/>
              </a:rPr>
              <a:t>/group </a:t>
            </a:r>
            <a:endParaRPr lang="en-US" b="1" u="sng" dirty="0">
              <a:solidFill>
                <a:schemeClr val="bg1"/>
              </a:solidFill>
              <a:latin typeface="Udemy Sans"/>
            </a:endParaRPr>
          </a:p>
          <a:p>
            <a:pPr algn="l">
              <a:buNone/>
            </a:pPr>
            <a:r>
              <a:rPr lang="en-US" b="1" i="0" u="sng" dirty="0">
                <a:solidFill>
                  <a:schemeClr val="bg1"/>
                </a:solidFill>
                <a:effectLst/>
                <a:latin typeface="Udemy Sans"/>
              </a:rPr>
              <a:t>/</a:t>
            </a:r>
            <a:r>
              <a:rPr lang="en-US" b="1" i="0" u="sng" dirty="0" err="1">
                <a:solidFill>
                  <a:schemeClr val="bg1"/>
                </a:solidFill>
                <a:effectLst/>
                <a:latin typeface="Udemy Sans"/>
              </a:rPr>
              <a:t>etc</a:t>
            </a:r>
            <a:r>
              <a:rPr lang="en-US" b="1" i="0" u="sng" dirty="0">
                <a:solidFill>
                  <a:schemeClr val="bg1"/>
                </a:solidFill>
                <a:effectLst/>
                <a:latin typeface="Udemy Sans"/>
              </a:rPr>
              <a:t>/</a:t>
            </a:r>
            <a:r>
              <a:rPr lang="en-US" b="1" i="0" u="sng" dirty="0" err="1">
                <a:solidFill>
                  <a:schemeClr val="bg1"/>
                </a:solidFill>
                <a:effectLst/>
                <a:latin typeface="Udemy Sans"/>
              </a:rPr>
              <a:t>gshadow</a:t>
            </a:r>
            <a:r>
              <a:rPr lang="en-US" b="1" i="0" dirty="0">
                <a:solidFill>
                  <a:schemeClr val="bg1"/>
                </a:solidFill>
                <a:effectLst/>
                <a:latin typeface="Udemy Sans"/>
              </a:rPr>
              <a:t>;</a:t>
            </a:r>
            <a:r>
              <a:rPr lang="en-US" b="0" i="0" dirty="0">
                <a:solidFill>
                  <a:schemeClr val="bg1"/>
                </a:solidFill>
                <a:effectLst/>
                <a:latin typeface="Udemy Sans"/>
              </a:rPr>
              <a:t> </a:t>
            </a:r>
            <a:endParaRPr lang="en-US" dirty="0">
              <a:solidFill>
                <a:schemeClr val="bg1"/>
              </a:solidFill>
              <a:latin typeface="Udemy Sans"/>
            </a:endParaRPr>
          </a:p>
          <a:p>
            <a:pPr algn="l">
              <a:buNone/>
            </a:pPr>
            <a:r>
              <a:rPr lang="en-US" b="1" i="0" dirty="0">
                <a:solidFill>
                  <a:schemeClr val="bg1"/>
                </a:solidFill>
                <a:effectLst/>
                <a:latin typeface="Udemy Sans"/>
              </a:rPr>
              <a:t>/</a:t>
            </a:r>
            <a:r>
              <a:rPr lang="en-US" b="1" i="0" dirty="0" err="1">
                <a:solidFill>
                  <a:schemeClr val="bg1"/>
                </a:solidFill>
                <a:effectLst/>
                <a:latin typeface="Udemy Sans"/>
              </a:rPr>
              <a:t>etc</a:t>
            </a:r>
            <a:r>
              <a:rPr lang="en-US" b="1" i="0" dirty="0">
                <a:solidFill>
                  <a:schemeClr val="bg1"/>
                </a:solidFill>
                <a:effectLst/>
                <a:latin typeface="Udemy Sans"/>
              </a:rPr>
              <a:t>/</a:t>
            </a:r>
            <a:r>
              <a:rPr lang="en-US" b="1" i="0" dirty="0" err="1">
                <a:solidFill>
                  <a:schemeClr val="bg1"/>
                </a:solidFill>
                <a:effectLst/>
                <a:latin typeface="Udemy Sans"/>
              </a:rPr>
              <a:t>login.defs</a:t>
            </a:r>
            <a:r>
              <a:rPr lang="en-US" b="1" i="0" dirty="0">
                <a:solidFill>
                  <a:schemeClr val="bg1"/>
                </a:solidFill>
                <a:effectLst/>
                <a:latin typeface="Udemy Sans"/>
              </a:rPr>
              <a:t> </a:t>
            </a:r>
            <a:r>
              <a:rPr lang="en-US" b="0" i="0" dirty="0">
                <a:solidFill>
                  <a:schemeClr val="bg1"/>
                </a:solidFill>
                <a:effectLst/>
                <a:latin typeface="Udemy Sans"/>
              </a:rPr>
              <a:t>which contains the default options of</a:t>
            </a:r>
          </a:p>
          <a:p>
            <a:pPr algn="l"/>
            <a:r>
              <a:rPr lang="en-US" b="0" i="0" dirty="0">
                <a:solidFill>
                  <a:schemeClr val="bg1"/>
                </a:solidFill>
                <a:effectLst/>
                <a:latin typeface="Udemy Sans"/>
              </a:rPr>
              <a:t>a new user ( if they are not specified when creating that user).</a:t>
            </a:r>
          </a:p>
          <a:p>
            <a:pPr algn="l"/>
            <a:endParaRPr lang="en-US" dirty="0">
              <a:solidFill>
                <a:schemeClr val="bg1"/>
              </a:solidFill>
              <a:latin typeface="Udemy Sans"/>
            </a:endParaRPr>
          </a:p>
          <a:p>
            <a:pPr algn="l">
              <a:buNone/>
            </a:pPr>
            <a:r>
              <a:rPr lang="en-US" b="0" i="0" dirty="0">
                <a:solidFill>
                  <a:schemeClr val="bg1"/>
                </a:solidFill>
                <a:effectLst/>
                <a:latin typeface="Udemy Sans"/>
              </a:rPr>
              <a:t>The shell commands that create, change or remove a user or a group are in fact only modifying these files.</a:t>
            </a:r>
          </a:p>
          <a:p>
            <a:pPr algn="l">
              <a:buNone/>
            </a:pPr>
            <a:r>
              <a:rPr lang="en-US" b="1" i="0" u="sng" dirty="0" err="1">
                <a:solidFill>
                  <a:schemeClr val="bg1"/>
                </a:solidFill>
                <a:effectLst/>
                <a:latin typeface="Udemy Sans"/>
              </a:rPr>
              <a:t>Usermod</a:t>
            </a:r>
            <a:r>
              <a:rPr lang="en-US" b="0" i="0" u="sng" dirty="0">
                <a:solidFill>
                  <a:schemeClr val="bg1"/>
                </a:solidFill>
                <a:effectLst/>
                <a:latin typeface="Udemy Sans"/>
              </a:rPr>
              <a:t> is the shell command used to change the properties of an existing user.</a:t>
            </a:r>
          </a:p>
          <a:p>
            <a:pPr algn="l">
              <a:buNone/>
            </a:pPr>
            <a:r>
              <a:rPr lang="en-US" b="0" i="0" dirty="0">
                <a:solidFill>
                  <a:schemeClr val="bg1"/>
                </a:solidFill>
                <a:effectLst/>
                <a:latin typeface="Udemy Sans"/>
              </a:rPr>
              <a:t>Fortunately, it uses the same options as </a:t>
            </a:r>
            <a:r>
              <a:rPr lang="en-US" b="0" i="0" dirty="0" err="1">
                <a:solidFill>
                  <a:schemeClr val="bg1"/>
                </a:solidFill>
                <a:effectLst/>
                <a:latin typeface="Udemy Sans"/>
              </a:rPr>
              <a:t>useradd</a:t>
            </a:r>
            <a:r>
              <a:rPr lang="en-US" b="0" i="0" dirty="0">
                <a:solidFill>
                  <a:schemeClr val="bg1"/>
                </a:solidFill>
                <a:effectLst/>
                <a:latin typeface="Udemy Sans"/>
              </a:rPr>
              <a:t> just so that instead of creating a user with the specified options, it changes those options.</a:t>
            </a:r>
          </a:p>
          <a:p>
            <a:pPr algn="l"/>
            <a:endParaRPr lang="en-US" b="0" i="0" dirty="0">
              <a:solidFill>
                <a:schemeClr val="bg1"/>
              </a:solidFill>
              <a:effectLst/>
              <a:latin typeface="Udemy Sans"/>
            </a:endParaRPr>
          </a:p>
        </p:txBody>
      </p:sp>
      <p:pic>
        <p:nvPicPr>
          <p:cNvPr id="7" name="Immagine 6">
            <a:extLst>
              <a:ext uri="{FF2B5EF4-FFF2-40B4-BE49-F238E27FC236}">
                <a16:creationId xmlns:a16="http://schemas.microsoft.com/office/drawing/2014/main" id="{FE44F576-602D-9143-41E8-5EF832279A96}"/>
              </a:ext>
            </a:extLst>
          </p:cNvPr>
          <p:cNvPicPr>
            <a:picLocks noChangeAspect="1"/>
          </p:cNvPicPr>
          <p:nvPr/>
        </p:nvPicPr>
        <p:blipFill>
          <a:blip r:embed="rId7"/>
          <a:stretch>
            <a:fillRect/>
          </a:stretch>
        </p:blipFill>
        <p:spPr>
          <a:xfrm>
            <a:off x="815067" y="1236936"/>
            <a:ext cx="7348662" cy="4568328"/>
          </a:xfrm>
          <a:prstGeom prst="rect">
            <a:avLst/>
          </a:prstGeom>
        </p:spPr>
      </p:pic>
      <p:sp>
        <p:nvSpPr>
          <p:cNvPr id="9" name="Ovale 8">
            <a:extLst>
              <a:ext uri="{FF2B5EF4-FFF2-40B4-BE49-F238E27FC236}">
                <a16:creationId xmlns:a16="http://schemas.microsoft.com/office/drawing/2014/main" id="{3DD45FFB-AAAF-DA88-534E-873B730035CA}"/>
              </a:ext>
            </a:extLst>
          </p:cNvPr>
          <p:cNvSpPr/>
          <p:nvPr/>
        </p:nvSpPr>
        <p:spPr>
          <a:xfrm>
            <a:off x="2339752" y="1484784"/>
            <a:ext cx="4032448" cy="5515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Ovale 9">
            <a:extLst>
              <a:ext uri="{FF2B5EF4-FFF2-40B4-BE49-F238E27FC236}">
                <a16:creationId xmlns:a16="http://schemas.microsoft.com/office/drawing/2014/main" id="{6E195312-B75D-1872-E88F-B772EAE9B41F}"/>
              </a:ext>
            </a:extLst>
          </p:cNvPr>
          <p:cNvSpPr/>
          <p:nvPr/>
        </p:nvSpPr>
        <p:spPr>
          <a:xfrm>
            <a:off x="2483768" y="2067365"/>
            <a:ext cx="2314850" cy="3063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EAAE0C19-CAF2-D484-BE89-6E2ECC7DD020}"/>
              </a:ext>
            </a:extLst>
          </p:cNvPr>
          <p:cNvSpPr txBox="1"/>
          <p:nvPr/>
        </p:nvSpPr>
        <p:spPr>
          <a:xfrm>
            <a:off x="3059832" y="2918486"/>
            <a:ext cx="4806280" cy="646331"/>
          </a:xfrm>
          <a:prstGeom prst="rect">
            <a:avLst/>
          </a:prstGeom>
          <a:solidFill>
            <a:schemeClr val="accent1"/>
          </a:solidFill>
        </p:spPr>
        <p:txBody>
          <a:bodyPr wrap="square">
            <a:spAutoFit/>
          </a:bodyPr>
          <a:lstStyle/>
          <a:p>
            <a:r>
              <a:rPr lang="en-US" b="0" i="0" dirty="0">
                <a:solidFill>
                  <a:schemeClr val="bg1"/>
                </a:solidFill>
                <a:effectLst/>
                <a:latin typeface="Udemy Sans"/>
              </a:rPr>
              <a:t>To change the primary group of user use, the -g option and the g name</a:t>
            </a:r>
            <a:endParaRPr lang="it-IT" dirty="0">
              <a:solidFill>
                <a:schemeClr val="bg1"/>
              </a:solidFill>
            </a:endParaRPr>
          </a:p>
        </p:txBody>
      </p:sp>
      <p:pic>
        <p:nvPicPr>
          <p:cNvPr id="19" name="Immagine 18">
            <a:extLst>
              <a:ext uri="{FF2B5EF4-FFF2-40B4-BE49-F238E27FC236}">
                <a16:creationId xmlns:a16="http://schemas.microsoft.com/office/drawing/2014/main" id="{45BDE74B-940D-C4AF-584D-9F38BE50B8BB}"/>
              </a:ext>
            </a:extLst>
          </p:cNvPr>
          <p:cNvPicPr>
            <a:picLocks noChangeAspect="1"/>
          </p:cNvPicPr>
          <p:nvPr/>
        </p:nvPicPr>
        <p:blipFill>
          <a:blip r:embed="rId8"/>
          <a:stretch>
            <a:fillRect/>
          </a:stretch>
        </p:blipFill>
        <p:spPr>
          <a:xfrm>
            <a:off x="815067" y="3615984"/>
            <a:ext cx="4130398" cy="609653"/>
          </a:xfrm>
          <a:prstGeom prst="rect">
            <a:avLst/>
          </a:prstGeom>
        </p:spPr>
      </p:pic>
      <p:sp>
        <p:nvSpPr>
          <p:cNvPr id="20" name="Ovale 19">
            <a:extLst>
              <a:ext uri="{FF2B5EF4-FFF2-40B4-BE49-F238E27FC236}">
                <a16:creationId xmlns:a16="http://schemas.microsoft.com/office/drawing/2014/main" id="{E15AC2E7-AF74-5E55-401D-55C450B77D85}"/>
              </a:ext>
            </a:extLst>
          </p:cNvPr>
          <p:cNvSpPr/>
          <p:nvPr/>
        </p:nvSpPr>
        <p:spPr>
          <a:xfrm>
            <a:off x="2335106" y="3496013"/>
            <a:ext cx="2314850" cy="3063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F8EE008C-154C-307F-B077-660645C9DE8E}"/>
              </a:ext>
            </a:extLst>
          </p:cNvPr>
          <p:cNvSpPr/>
          <p:nvPr/>
        </p:nvSpPr>
        <p:spPr>
          <a:xfrm>
            <a:off x="2335106" y="3802400"/>
            <a:ext cx="1084766" cy="3063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6EF6BD26-BBA3-5934-EC38-B9DADAACB8C4}"/>
              </a:ext>
            </a:extLst>
          </p:cNvPr>
          <p:cNvSpPr txBox="1"/>
          <p:nvPr/>
        </p:nvSpPr>
        <p:spPr>
          <a:xfrm>
            <a:off x="3114633" y="4485103"/>
            <a:ext cx="4572000" cy="646331"/>
          </a:xfrm>
          <a:prstGeom prst="rect">
            <a:avLst/>
          </a:prstGeom>
          <a:solidFill>
            <a:schemeClr val="accent1"/>
          </a:solidFill>
        </p:spPr>
        <p:txBody>
          <a:bodyPr wrap="square">
            <a:spAutoFit/>
          </a:bodyPr>
          <a:lstStyle>
            <a:defPPr>
              <a:defRPr lang="it-IT"/>
            </a:defPPr>
            <a:lvl1pPr>
              <a:defRPr b="0" i="0">
                <a:solidFill>
                  <a:schemeClr val="bg1"/>
                </a:solidFill>
                <a:effectLst/>
                <a:latin typeface="Udemy Sans"/>
              </a:defRPr>
            </a:lvl1pPr>
          </a:lstStyle>
          <a:p>
            <a:r>
              <a:rPr lang="en-US" dirty="0"/>
              <a:t>If you want to add the user to some secondary groups use the -G option.</a:t>
            </a:r>
            <a:endParaRPr lang="it-IT" dirty="0"/>
          </a:p>
        </p:txBody>
      </p:sp>
      <p:pic>
        <p:nvPicPr>
          <p:cNvPr id="25" name="Immagine 24">
            <a:extLst>
              <a:ext uri="{FF2B5EF4-FFF2-40B4-BE49-F238E27FC236}">
                <a16:creationId xmlns:a16="http://schemas.microsoft.com/office/drawing/2014/main" id="{ABF8BC74-CAB6-384C-30E0-344AD2D2C2C3}"/>
              </a:ext>
            </a:extLst>
          </p:cNvPr>
          <p:cNvPicPr>
            <a:picLocks noChangeAspect="1"/>
          </p:cNvPicPr>
          <p:nvPr/>
        </p:nvPicPr>
        <p:blipFill>
          <a:blip r:embed="rId9"/>
          <a:stretch>
            <a:fillRect/>
          </a:stretch>
        </p:blipFill>
        <p:spPr>
          <a:xfrm>
            <a:off x="859709" y="5176138"/>
            <a:ext cx="4892464" cy="1295512"/>
          </a:xfrm>
          <a:prstGeom prst="rect">
            <a:avLst/>
          </a:prstGeom>
        </p:spPr>
      </p:pic>
      <p:sp>
        <p:nvSpPr>
          <p:cNvPr id="26" name="Ovale 25">
            <a:extLst>
              <a:ext uri="{FF2B5EF4-FFF2-40B4-BE49-F238E27FC236}">
                <a16:creationId xmlns:a16="http://schemas.microsoft.com/office/drawing/2014/main" id="{DCD337BC-6B14-1D3B-0449-D3F743987986}"/>
              </a:ext>
            </a:extLst>
          </p:cNvPr>
          <p:cNvSpPr/>
          <p:nvPr/>
        </p:nvSpPr>
        <p:spPr>
          <a:xfrm>
            <a:off x="2205099" y="5220022"/>
            <a:ext cx="2314850" cy="5132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a:extLst>
              <a:ext uri="{FF2B5EF4-FFF2-40B4-BE49-F238E27FC236}">
                <a16:creationId xmlns:a16="http://schemas.microsoft.com/office/drawing/2014/main" id="{78794162-080C-B7F5-28C6-FF4630EEC34C}"/>
              </a:ext>
            </a:extLst>
          </p:cNvPr>
          <p:cNvSpPr/>
          <p:nvPr/>
        </p:nvSpPr>
        <p:spPr>
          <a:xfrm>
            <a:off x="2242823" y="5764262"/>
            <a:ext cx="3509349" cy="30638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456E7EB8-E551-3AE4-698E-D540C81CF77D}"/>
              </a:ext>
            </a:extLst>
          </p:cNvPr>
          <p:cNvSpPr/>
          <p:nvPr/>
        </p:nvSpPr>
        <p:spPr>
          <a:xfrm>
            <a:off x="2086707" y="6111651"/>
            <a:ext cx="1333165" cy="2097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CasellaDiTesto 31">
            <a:extLst>
              <a:ext uri="{FF2B5EF4-FFF2-40B4-BE49-F238E27FC236}">
                <a16:creationId xmlns:a16="http://schemas.microsoft.com/office/drawing/2014/main" id="{2F4EE6C5-9C77-778B-5959-04BACE9DCFCB}"/>
              </a:ext>
            </a:extLst>
          </p:cNvPr>
          <p:cNvSpPr txBox="1"/>
          <p:nvPr/>
        </p:nvSpPr>
        <p:spPr>
          <a:xfrm>
            <a:off x="2302152" y="1113147"/>
            <a:ext cx="4572000" cy="3693319"/>
          </a:xfrm>
          <a:prstGeom prst="rect">
            <a:avLst/>
          </a:prstGeom>
          <a:solidFill>
            <a:schemeClr val="accent1"/>
          </a:solidFill>
        </p:spPr>
        <p:txBody>
          <a:bodyPr wrap="square">
            <a:spAutoFit/>
          </a:bodyPr>
          <a:lstStyle/>
          <a:p>
            <a:pPr algn="l">
              <a:buNone/>
            </a:pPr>
            <a:r>
              <a:rPr lang="en-US" b="0" i="0" dirty="0" err="1">
                <a:solidFill>
                  <a:schemeClr val="bg1"/>
                </a:solidFill>
                <a:effectLst/>
                <a:latin typeface="Udemy Sans"/>
              </a:rPr>
              <a:t>IMPORTANT:If</a:t>
            </a:r>
            <a:r>
              <a:rPr lang="en-US" b="0" i="0" dirty="0">
                <a:solidFill>
                  <a:schemeClr val="bg1"/>
                </a:solidFill>
                <a:effectLst/>
                <a:latin typeface="Udemy Sans"/>
              </a:rPr>
              <a:t> the user is currently a member of a group, which is not specified as an option of </a:t>
            </a:r>
            <a:r>
              <a:rPr lang="en-US" dirty="0">
                <a:solidFill>
                  <a:schemeClr val="bg1"/>
                </a:solidFill>
                <a:latin typeface="Udemy Sans"/>
              </a:rPr>
              <a:t>-</a:t>
            </a:r>
            <a:r>
              <a:rPr lang="en-US" b="0" i="0" dirty="0">
                <a:solidFill>
                  <a:schemeClr val="bg1"/>
                </a:solidFill>
                <a:effectLst/>
                <a:latin typeface="Udemy Sans"/>
              </a:rPr>
              <a:t>G, then the user will be </a:t>
            </a:r>
            <a:r>
              <a:rPr lang="en-US" b="1" i="0" dirty="0">
                <a:solidFill>
                  <a:schemeClr val="bg1"/>
                </a:solidFill>
                <a:effectLst/>
                <a:latin typeface="Udemy Sans"/>
              </a:rPr>
              <a:t>removed</a:t>
            </a:r>
            <a:r>
              <a:rPr lang="en-US" b="0" i="0" dirty="0">
                <a:solidFill>
                  <a:schemeClr val="bg1"/>
                </a:solidFill>
                <a:effectLst/>
                <a:latin typeface="Udemy Sans"/>
              </a:rPr>
              <a:t> from that group.</a:t>
            </a:r>
          </a:p>
          <a:p>
            <a:pPr algn="l">
              <a:buNone/>
            </a:pPr>
            <a:r>
              <a:rPr lang="en-US" b="0" i="0" dirty="0">
                <a:solidFill>
                  <a:schemeClr val="bg1"/>
                </a:solidFill>
                <a:effectLst/>
                <a:latin typeface="Udemy Sans"/>
              </a:rPr>
              <a:t>Or in other words, after running the command, the user will be a member of those groups only, in this case developers and managers groups.</a:t>
            </a:r>
          </a:p>
          <a:p>
            <a:pPr algn="l">
              <a:buNone/>
            </a:pPr>
            <a:r>
              <a:rPr lang="en-US" b="0" i="0" dirty="0">
                <a:solidFill>
                  <a:schemeClr val="bg1"/>
                </a:solidFill>
                <a:effectLst/>
                <a:latin typeface="Udemy Sans"/>
              </a:rPr>
              <a:t>The user is not anymore a member of </a:t>
            </a:r>
            <a:r>
              <a:rPr lang="en-US" b="0" i="0" dirty="0" err="1">
                <a:solidFill>
                  <a:schemeClr val="bg1"/>
                </a:solidFill>
                <a:effectLst/>
                <a:latin typeface="Udemy Sans"/>
              </a:rPr>
              <a:t>adm</a:t>
            </a:r>
            <a:r>
              <a:rPr lang="en-US" b="0" i="0" dirty="0">
                <a:solidFill>
                  <a:schemeClr val="bg1"/>
                </a:solidFill>
                <a:effectLst/>
                <a:latin typeface="Udemy Sans"/>
              </a:rPr>
              <a:t>, mail or </a:t>
            </a:r>
            <a:r>
              <a:rPr lang="en-US" b="0" i="0" dirty="0" err="1">
                <a:solidFill>
                  <a:schemeClr val="bg1"/>
                </a:solidFill>
                <a:effectLst/>
                <a:latin typeface="Udemy Sans"/>
              </a:rPr>
              <a:t>sudo</a:t>
            </a:r>
            <a:r>
              <a:rPr lang="en-US" b="0" i="0" dirty="0">
                <a:solidFill>
                  <a:schemeClr val="bg1"/>
                </a:solidFill>
                <a:effectLst/>
                <a:latin typeface="Udemy Sans"/>
              </a:rPr>
              <a:t>.</a:t>
            </a:r>
          </a:p>
          <a:p>
            <a:pPr algn="l">
              <a:buNone/>
            </a:pPr>
            <a:r>
              <a:rPr lang="en-US" b="0" i="0" dirty="0">
                <a:solidFill>
                  <a:schemeClr val="bg1"/>
                </a:solidFill>
                <a:effectLst/>
                <a:latin typeface="Udemy Sans"/>
              </a:rPr>
              <a:t>This behavior can be changed via -a option, which appends the user to the current secondary</a:t>
            </a:r>
            <a:r>
              <a:rPr lang="en-US" dirty="0">
                <a:solidFill>
                  <a:schemeClr val="bg1"/>
                </a:solidFill>
                <a:latin typeface="Udemy Sans"/>
              </a:rPr>
              <a:t> </a:t>
            </a:r>
            <a:r>
              <a:rPr lang="en-US" b="0" i="0" dirty="0">
                <a:solidFill>
                  <a:schemeClr val="bg1"/>
                </a:solidFill>
                <a:effectLst/>
                <a:latin typeface="Udemy Sans"/>
              </a:rPr>
              <a:t>group list.</a:t>
            </a:r>
          </a:p>
        </p:txBody>
      </p:sp>
      <p:pic>
        <p:nvPicPr>
          <p:cNvPr id="34" name="Immagine 33">
            <a:extLst>
              <a:ext uri="{FF2B5EF4-FFF2-40B4-BE49-F238E27FC236}">
                <a16:creationId xmlns:a16="http://schemas.microsoft.com/office/drawing/2014/main" id="{B5C28DE8-A2D6-3679-0B5B-00BD58C0B32B}"/>
              </a:ext>
            </a:extLst>
          </p:cNvPr>
          <p:cNvPicPr>
            <a:picLocks noChangeAspect="1"/>
          </p:cNvPicPr>
          <p:nvPr/>
        </p:nvPicPr>
        <p:blipFill>
          <a:blip r:embed="rId10"/>
          <a:stretch>
            <a:fillRect/>
          </a:stretch>
        </p:blipFill>
        <p:spPr>
          <a:xfrm>
            <a:off x="892014" y="4881348"/>
            <a:ext cx="7392277" cy="1601092"/>
          </a:xfrm>
          <a:prstGeom prst="rect">
            <a:avLst/>
          </a:prstGeom>
        </p:spPr>
      </p:pic>
      <p:sp>
        <p:nvSpPr>
          <p:cNvPr id="35" name="Ovale 34">
            <a:extLst>
              <a:ext uri="{FF2B5EF4-FFF2-40B4-BE49-F238E27FC236}">
                <a16:creationId xmlns:a16="http://schemas.microsoft.com/office/drawing/2014/main" id="{B4797A53-5425-49B2-A617-4383593F465E}"/>
              </a:ext>
            </a:extLst>
          </p:cNvPr>
          <p:cNvSpPr/>
          <p:nvPr/>
        </p:nvSpPr>
        <p:spPr>
          <a:xfrm>
            <a:off x="3169218" y="5351200"/>
            <a:ext cx="3274989" cy="4342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28A7400F-E650-7B39-02FE-B9D41B61AC1D}"/>
              </a:ext>
            </a:extLst>
          </p:cNvPr>
          <p:cNvSpPr/>
          <p:nvPr/>
        </p:nvSpPr>
        <p:spPr>
          <a:xfrm>
            <a:off x="3059832" y="5895887"/>
            <a:ext cx="1596693" cy="3224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9783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fade">
                                      <p:cBhvr>
                                        <p:cTn id="62" dur="500"/>
                                        <p:tgtEl>
                                          <p:spTgt spid="2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fade">
                                      <p:cBhvr>
                                        <p:cTn id="72" dur="500"/>
                                        <p:tgtEl>
                                          <p:spTgt spid="3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5"/>
                                        </p:tgtEl>
                                        <p:attrNameLst>
                                          <p:attrName>style.visibility</p:attrName>
                                        </p:attrNameLst>
                                      </p:cBhvr>
                                      <p:to>
                                        <p:strVal val="visible"/>
                                      </p:to>
                                    </p:set>
                                    <p:animEffect transition="in" filter="fade">
                                      <p:cBhvr>
                                        <p:cTn id="82" dur="500"/>
                                        <p:tgtEl>
                                          <p:spTgt spid="3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fade">
                                      <p:cBhvr>
                                        <p:cTn id="8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20" grpId="0" animBg="1"/>
      <p:bldP spid="21" grpId="0" animBg="1"/>
      <p:bldP spid="23" grpId="0" animBg="1"/>
      <p:bldP spid="26" grpId="0" animBg="1"/>
      <p:bldP spid="27" grpId="0" animBg="1"/>
      <p:bldP spid="28" grpId="0" animBg="1"/>
      <p:bldP spid="32"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D04A7-AD2A-DCF2-BE38-D62503D5D568}"/>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F9664E6E-1687-FED6-D8D2-B6EED87D2BC6}"/>
              </a:ext>
            </a:extLst>
          </p:cNvPr>
          <p:cNvGraphicFramePr/>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1C6E1007-C941-B214-BF1A-7F4B72018BEF}"/>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B8468395-A982-A06D-5926-F5A1A5220710}"/>
              </a:ext>
            </a:extLst>
          </p:cNvPr>
          <p:cNvSpPr txBox="1"/>
          <p:nvPr/>
        </p:nvSpPr>
        <p:spPr>
          <a:xfrm>
            <a:off x="2415027" y="728375"/>
            <a:ext cx="4572000" cy="2031325"/>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Now we want to know how to delete users.</a:t>
            </a:r>
          </a:p>
          <a:p>
            <a:pPr algn="l">
              <a:buNone/>
            </a:pPr>
            <a:r>
              <a:rPr lang="en-US" b="0" i="0" dirty="0">
                <a:solidFill>
                  <a:schemeClr val="bg1"/>
                </a:solidFill>
                <a:effectLst/>
                <a:latin typeface="Udemy Sans"/>
              </a:rPr>
              <a:t> In Linux you can delete a user account and all its associated files by using the </a:t>
            </a:r>
            <a:r>
              <a:rPr lang="en-US" b="1" i="0" dirty="0" err="1">
                <a:solidFill>
                  <a:schemeClr val="bg1"/>
                </a:solidFill>
                <a:effectLst/>
                <a:latin typeface="Udemy Sans"/>
              </a:rPr>
              <a:t>userdel</a:t>
            </a:r>
            <a:r>
              <a:rPr lang="en-US" dirty="0">
                <a:solidFill>
                  <a:schemeClr val="bg1"/>
                </a:solidFill>
                <a:latin typeface="Udemy Sans"/>
              </a:rPr>
              <a:t> </a:t>
            </a:r>
            <a:r>
              <a:rPr lang="en-US" b="0" i="0" dirty="0">
                <a:solidFill>
                  <a:schemeClr val="bg1"/>
                </a:solidFill>
                <a:effectLst/>
                <a:latin typeface="Udemy Sans"/>
              </a:rPr>
              <a:t>command.</a:t>
            </a:r>
          </a:p>
          <a:p>
            <a:pPr algn="l">
              <a:buNone/>
            </a:pPr>
            <a:r>
              <a:rPr lang="en-US" b="0" i="0" dirty="0">
                <a:solidFill>
                  <a:schemeClr val="bg1"/>
                </a:solidFill>
                <a:effectLst/>
                <a:latin typeface="Udemy Sans"/>
              </a:rPr>
              <a:t>It also deletes the group with the same name as the user, only if no other user is a member of that group.</a:t>
            </a:r>
          </a:p>
        </p:txBody>
      </p:sp>
      <p:pic>
        <p:nvPicPr>
          <p:cNvPr id="11" name="Immagine 10">
            <a:extLst>
              <a:ext uri="{FF2B5EF4-FFF2-40B4-BE49-F238E27FC236}">
                <a16:creationId xmlns:a16="http://schemas.microsoft.com/office/drawing/2014/main" id="{2E8104F0-0FCF-A8EA-5F15-C844DF04030C}"/>
              </a:ext>
            </a:extLst>
          </p:cNvPr>
          <p:cNvPicPr>
            <a:picLocks noChangeAspect="1"/>
          </p:cNvPicPr>
          <p:nvPr/>
        </p:nvPicPr>
        <p:blipFill>
          <a:blip r:embed="rId7"/>
          <a:stretch>
            <a:fillRect/>
          </a:stretch>
        </p:blipFill>
        <p:spPr>
          <a:xfrm>
            <a:off x="1907704" y="2924944"/>
            <a:ext cx="5832648" cy="3681780"/>
          </a:xfrm>
          <a:prstGeom prst="rect">
            <a:avLst/>
          </a:prstGeom>
        </p:spPr>
      </p:pic>
      <p:sp>
        <p:nvSpPr>
          <p:cNvPr id="12" name="Ovale 11">
            <a:extLst>
              <a:ext uri="{FF2B5EF4-FFF2-40B4-BE49-F238E27FC236}">
                <a16:creationId xmlns:a16="http://schemas.microsoft.com/office/drawing/2014/main" id="{549A2CC5-9168-DA80-7B0B-204D170AFCBD}"/>
              </a:ext>
            </a:extLst>
          </p:cNvPr>
          <p:cNvSpPr/>
          <p:nvPr/>
        </p:nvSpPr>
        <p:spPr>
          <a:xfrm>
            <a:off x="3131840" y="3163806"/>
            <a:ext cx="1296144" cy="337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43E0F2F5-D335-AB9B-50A0-A89526015C28}"/>
              </a:ext>
            </a:extLst>
          </p:cNvPr>
          <p:cNvSpPr txBox="1"/>
          <p:nvPr/>
        </p:nvSpPr>
        <p:spPr>
          <a:xfrm>
            <a:off x="5169234" y="3105834"/>
            <a:ext cx="3974766" cy="646331"/>
          </a:xfrm>
          <a:prstGeom prst="rect">
            <a:avLst/>
          </a:prstGeom>
          <a:solidFill>
            <a:schemeClr val="accent1"/>
          </a:solidFill>
        </p:spPr>
        <p:txBody>
          <a:bodyPr wrap="square">
            <a:spAutoFit/>
          </a:bodyPr>
          <a:lstStyle/>
          <a:p>
            <a:r>
              <a:rPr lang="en-US" b="0" i="0" dirty="0">
                <a:solidFill>
                  <a:schemeClr val="bg1"/>
                </a:solidFill>
                <a:effectLst/>
                <a:latin typeface="Udemy Sans"/>
              </a:rPr>
              <a:t>The account was removed, but its home directory is still there.</a:t>
            </a:r>
            <a:endParaRPr lang="it-IT" dirty="0">
              <a:solidFill>
                <a:schemeClr val="bg1"/>
              </a:solidFill>
            </a:endParaRPr>
          </a:p>
        </p:txBody>
      </p:sp>
      <p:sp>
        <p:nvSpPr>
          <p:cNvPr id="17" name="CasellaDiTesto 16">
            <a:extLst>
              <a:ext uri="{FF2B5EF4-FFF2-40B4-BE49-F238E27FC236}">
                <a16:creationId xmlns:a16="http://schemas.microsoft.com/office/drawing/2014/main" id="{ABAD3AD2-58CA-88FF-23C4-EDA25458FD11}"/>
              </a:ext>
            </a:extLst>
          </p:cNvPr>
          <p:cNvSpPr txBox="1"/>
          <p:nvPr/>
        </p:nvSpPr>
        <p:spPr>
          <a:xfrm>
            <a:off x="4572000" y="3969617"/>
            <a:ext cx="4572000" cy="646331"/>
          </a:xfrm>
          <a:prstGeom prst="rect">
            <a:avLst/>
          </a:prstGeom>
          <a:solidFill>
            <a:schemeClr val="accent1"/>
          </a:solidFill>
        </p:spPr>
        <p:txBody>
          <a:bodyPr wrap="square">
            <a:spAutoFit/>
          </a:bodyPr>
          <a:lstStyle>
            <a:defPPr>
              <a:defRPr lang="it-IT"/>
            </a:defPPr>
            <a:lvl1pPr>
              <a:defRPr b="0" i="0">
                <a:solidFill>
                  <a:schemeClr val="bg1"/>
                </a:solidFill>
                <a:effectLst/>
                <a:latin typeface="Udemy Sans"/>
              </a:defRPr>
            </a:lvl1pPr>
          </a:lstStyle>
          <a:p>
            <a:r>
              <a:rPr lang="en-US" dirty="0"/>
              <a:t>To remove a user along with its home and mail spool directory use the -r option:</a:t>
            </a:r>
            <a:endParaRPr lang="it-IT" dirty="0"/>
          </a:p>
        </p:txBody>
      </p:sp>
      <p:pic>
        <p:nvPicPr>
          <p:cNvPr id="29" name="Immagine 28">
            <a:extLst>
              <a:ext uri="{FF2B5EF4-FFF2-40B4-BE49-F238E27FC236}">
                <a16:creationId xmlns:a16="http://schemas.microsoft.com/office/drawing/2014/main" id="{C7BD7079-A136-A3A0-9E39-4A955597295E}"/>
              </a:ext>
            </a:extLst>
          </p:cNvPr>
          <p:cNvPicPr>
            <a:picLocks noChangeAspect="1"/>
          </p:cNvPicPr>
          <p:nvPr/>
        </p:nvPicPr>
        <p:blipFill>
          <a:blip r:embed="rId8"/>
          <a:srcRect t="23768"/>
          <a:stretch/>
        </p:blipFill>
        <p:spPr>
          <a:xfrm>
            <a:off x="1919826" y="3434143"/>
            <a:ext cx="2436150" cy="402697"/>
          </a:xfrm>
          <a:prstGeom prst="rect">
            <a:avLst/>
          </a:prstGeom>
        </p:spPr>
      </p:pic>
      <p:pic>
        <p:nvPicPr>
          <p:cNvPr id="31" name="Immagine 30">
            <a:extLst>
              <a:ext uri="{FF2B5EF4-FFF2-40B4-BE49-F238E27FC236}">
                <a16:creationId xmlns:a16="http://schemas.microsoft.com/office/drawing/2014/main" id="{27CEA421-BC86-F3A1-50E6-A8F4EB484263}"/>
              </a:ext>
            </a:extLst>
          </p:cNvPr>
          <p:cNvPicPr>
            <a:picLocks noChangeAspect="1"/>
          </p:cNvPicPr>
          <p:nvPr/>
        </p:nvPicPr>
        <p:blipFill>
          <a:blip r:embed="rId9"/>
          <a:stretch>
            <a:fillRect/>
          </a:stretch>
        </p:blipFill>
        <p:spPr>
          <a:xfrm>
            <a:off x="395536" y="5035976"/>
            <a:ext cx="9045724" cy="1150720"/>
          </a:xfrm>
          <a:prstGeom prst="rect">
            <a:avLst/>
          </a:prstGeom>
        </p:spPr>
      </p:pic>
      <p:sp>
        <p:nvSpPr>
          <p:cNvPr id="33" name="Ovale 32">
            <a:extLst>
              <a:ext uri="{FF2B5EF4-FFF2-40B4-BE49-F238E27FC236}">
                <a16:creationId xmlns:a16="http://schemas.microsoft.com/office/drawing/2014/main" id="{A5075E3B-DC93-23B3-C7B6-B700614EDE1F}"/>
              </a:ext>
            </a:extLst>
          </p:cNvPr>
          <p:cNvSpPr/>
          <p:nvPr/>
        </p:nvSpPr>
        <p:spPr>
          <a:xfrm>
            <a:off x="1907704" y="4942702"/>
            <a:ext cx="6984776" cy="337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Ovale 36">
            <a:extLst>
              <a:ext uri="{FF2B5EF4-FFF2-40B4-BE49-F238E27FC236}">
                <a16:creationId xmlns:a16="http://schemas.microsoft.com/office/drawing/2014/main" id="{01A8B56E-1F01-A3D7-0491-CCA3570B86CC}"/>
              </a:ext>
            </a:extLst>
          </p:cNvPr>
          <p:cNvSpPr/>
          <p:nvPr/>
        </p:nvSpPr>
        <p:spPr>
          <a:xfrm>
            <a:off x="1851883" y="5035976"/>
            <a:ext cx="1296144" cy="337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Ovale 37">
            <a:extLst>
              <a:ext uri="{FF2B5EF4-FFF2-40B4-BE49-F238E27FC236}">
                <a16:creationId xmlns:a16="http://schemas.microsoft.com/office/drawing/2014/main" id="{58E592F0-DB7F-2BDA-1D55-7F5EC9816CC2}"/>
              </a:ext>
            </a:extLst>
          </p:cNvPr>
          <p:cNvSpPr/>
          <p:nvPr/>
        </p:nvSpPr>
        <p:spPr>
          <a:xfrm>
            <a:off x="859204" y="5373177"/>
            <a:ext cx="887797" cy="21001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Ovale 38">
            <a:extLst>
              <a:ext uri="{FF2B5EF4-FFF2-40B4-BE49-F238E27FC236}">
                <a16:creationId xmlns:a16="http://schemas.microsoft.com/office/drawing/2014/main" id="{C4438E05-3E39-0267-E108-B7D7CE9E0BD9}"/>
              </a:ext>
            </a:extLst>
          </p:cNvPr>
          <p:cNvSpPr/>
          <p:nvPr/>
        </p:nvSpPr>
        <p:spPr>
          <a:xfrm>
            <a:off x="1913402" y="5414589"/>
            <a:ext cx="1650486" cy="337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Ovale 39">
            <a:extLst>
              <a:ext uri="{FF2B5EF4-FFF2-40B4-BE49-F238E27FC236}">
                <a16:creationId xmlns:a16="http://schemas.microsoft.com/office/drawing/2014/main" id="{C0D53E9F-6CE2-8571-E365-AA0632A687FB}"/>
              </a:ext>
            </a:extLst>
          </p:cNvPr>
          <p:cNvSpPr/>
          <p:nvPr/>
        </p:nvSpPr>
        <p:spPr>
          <a:xfrm>
            <a:off x="1736585" y="5748433"/>
            <a:ext cx="1296144" cy="33720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CasellaDiTesto 41">
            <a:extLst>
              <a:ext uri="{FF2B5EF4-FFF2-40B4-BE49-F238E27FC236}">
                <a16:creationId xmlns:a16="http://schemas.microsoft.com/office/drawing/2014/main" id="{11B5BA14-9DB0-DE66-E20F-E0312946BEB9}"/>
              </a:ext>
            </a:extLst>
          </p:cNvPr>
          <p:cNvSpPr txBox="1"/>
          <p:nvPr/>
        </p:nvSpPr>
        <p:spPr>
          <a:xfrm>
            <a:off x="4572925" y="5268716"/>
            <a:ext cx="4719916" cy="1200329"/>
          </a:xfrm>
          <a:prstGeom prst="rect">
            <a:avLst/>
          </a:prstGeom>
          <a:solidFill>
            <a:schemeClr val="accent1"/>
          </a:solidFill>
        </p:spPr>
        <p:txBody>
          <a:bodyPr wrap="square">
            <a:spAutoFit/>
          </a:bodyPr>
          <a:lstStyle/>
          <a:p>
            <a:pPr algn="l">
              <a:buNone/>
            </a:pPr>
            <a:r>
              <a:rPr lang="en-US" b="0" i="0" u="sng" dirty="0">
                <a:solidFill>
                  <a:schemeClr val="bg1"/>
                </a:solidFill>
                <a:effectLst/>
                <a:latin typeface="Udemy Sans"/>
              </a:rPr>
              <a:t>Note that the command didn't delete any other files that belong to the user and are located in other </a:t>
            </a:r>
            <a:r>
              <a:rPr lang="en-US" b="0" i="0" dirty="0">
                <a:solidFill>
                  <a:schemeClr val="bg1"/>
                </a:solidFill>
                <a:effectLst/>
                <a:latin typeface="Udemy Sans"/>
              </a:rPr>
              <a:t>places; you have to search for and delete them manually.</a:t>
            </a:r>
          </a:p>
        </p:txBody>
      </p:sp>
    </p:spTree>
    <p:extLst>
      <p:ext uri="{BB962C8B-B14F-4D97-AF65-F5344CB8AC3E}">
        <p14:creationId xmlns:p14="http://schemas.microsoft.com/office/powerpoint/2010/main" val="421925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fade">
                                      <p:cBhvr>
                                        <p:cTn id="57" dur="500"/>
                                        <p:tgtEl>
                                          <p:spTgt spid="3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500"/>
                                        <p:tgtEl>
                                          <p:spTgt spid="4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12" grpId="0" animBg="1"/>
      <p:bldP spid="15" grpId="0" animBg="1"/>
      <p:bldP spid="17" grpId="0" animBg="1"/>
      <p:bldP spid="33" grpId="0" animBg="1"/>
      <p:bldP spid="37" grpId="0" animBg="1"/>
      <p:bldP spid="38" grpId="0" animBg="1"/>
      <p:bldP spid="39" grpId="0" animBg="1"/>
      <p:bldP spid="40"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9F6A8-69A4-87C5-FECC-5D65DEDDB9B1}"/>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D38BD4BA-6A43-2149-9241-E14D7433B908}"/>
              </a:ext>
            </a:extLst>
          </p:cNvPr>
          <p:cNvGraphicFramePr/>
          <p:nvPr>
            <p:extLst>
              <p:ext uri="{D42A27DB-BD31-4B8C-83A1-F6EECF244321}">
                <p14:modId xmlns:p14="http://schemas.microsoft.com/office/powerpoint/2010/main" val="3434899075"/>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165C28C5-1EA5-A338-9F15-CEDE135BF63B}"/>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70EB087B-DFB7-0D99-83EB-442427CF3724}"/>
              </a:ext>
            </a:extLst>
          </p:cNvPr>
          <p:cNvSpPr txBox="1"/>
          <p:nvPr/>
        </p:nvSpPr>
        <p:spPr>
          <a:xfrm>
            <a:off x="2286000" y="1582341"/>
            <a:ext cx="4572000" cy="3970318"/>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A common administrative task is to give the user the possibility to run administrative commands as root.</a:t>
            </a:r>
          </a:p>
          <a:p>
            <a:pPr algn="l">
              <a:buNone/>
            </a:pPr>
            <a:endParaRPr lang="en-US" b="0" i="0" dirty="0">
              <a:solidFill>
                <a:schemeClr val="bg1"/>
              </a:solidFill>
              <a:effectLst/>
              <a:latin typeface="Udemy Sans"/>
            </a:endParaRPr>
          </a:p>
          <a:p>
            <a:pPr algn="l">
              <a:buNone/>
            </a:pPr>
            <a:r>
              <a:rPr lang="en-US" b="0" i="0" dirty="0">
                <a:solidFill>
                  <a:schemeClr val="bg1"/>
                </a:solidFill>
                <a:effectLst/>
                <a:latin typeface="Udemy Sans"/>
              </a:rPr>
              <a:t>By default only the user created at system installation time </a:t>
            </a:r>
            <a:r>
              <a:rPr lang="en-US" b="0" i="0" u="sng" dirty="0">
                <a:solidFill>
                  <a:schemeClr val="bg1"/>
                </a:solidFill>
                <a:effectLst/>
                <a:latin typeface="Udemy Sans"/>
              </a:rPr>
              <a:t>can run commands as root by prefixing them with </a:t>
            </a:r>
            <a:r>
              <a:rPr lang="en-US" b="0" i="0" u="sng" dirty="0" err="1">
                <a:solidFill>
                  <a:schemeClr val="bg1"/>
                </a:solidFill>
                <a:effectLst/>
                <a:latin typeface="Udemy Sans"/>
              </a:rPr>
              <a:t>sudo</a:t>
            </a:r>
            <a:r>
              <a:rPr lang="en-US" b="0" i="0" u="sng" dirty="0">
                <a:solidFill>
                  <a:schemeClr val="bg1"/>
                </a:solidFill>
                <a:effectLst/>
                <a:latin typeface="Udemy Sans"/>
              </a:rPr>
              <a:t>.</a:t>
            </a:r>
          </a:p>
          <a:p>
            <a:pPr algn="l">
              <a:buNone/>
            </a:pPr>
            <a:endParaRPr lang="en-US" b="0" i="0" u="sng" dirty="0">
              <a:solidFill>
                <a:schemeClr val="bg1"/>
              </a:solidFill>
              <a:effectLst/>
              <a:latin typeface="Udemy Sans"/>
            </a:endParaRPr>
          </a:p>
          <a:p>
            <a:pPr algn="l">
              <a:buNone/>
            </a:pPr>
            <a:r>
              <a:rPr lang="en-US" b="0" i="0" dirty="0">
                <a:solidFill>
                  <a:schemeClr val="bg1"/>
                </a:solidFill>
                <a:effectLst/>
                <a:latin typeface="Udemy Sans"/>
              </a:rPr>
              <a:t>There are 2 predefined group names: </a:t>
            </a:r>
            <a:r>
              <a:rPr lang="en-US" b="1" i="0" dirty="0" err="1">
                <a:solidFill>
                  <a:schemeClr val="bg1"/>
                </a:solidFill>
                <a:effectLst/>
                <a:latin typeface="Udemy Sans"/>
              </a:rPr>
              <a:t>sudo</a:t>
            </a:r>
            <a:r>
              <a:rPr lang="en-US" b="0" i="0" dirty="0">
                <a:solidFill>
                  <a:schemeClr val="bg1"/>
                </a:solidFill>
                <a:effectLst/>
                <a:latin typeface="Udemy Sans"/>
              </a:rPr>
              <a:t> on </a:t>
            </a:r>
            <a:r>
              <a:rPr lang="en-US" b="0" i="0" dirty="0" err="1">
                <a:solidFill>
                  <a:schemeClr val="bg1"/>
                </a:solidFill>
                <a:effectLst/>
                <a:latin typeface="Udemy Sans"/>
              </a:rPr>
              <a:t>debian</a:t>
            </a:r>
            <a:r>
              <a:rPr lang="en-US" b="0" i="0" dirty="0">
                <a:solidFill>
                  <a:schemeClr val="bg1"/>
                </a:solidFill>
                <a:effectLst/>
                <a:latin typeface="Udemy Sans"/>
              </a:rPr>
              <a:t> and ubuntu based distributions and </a:t>
            </a:r>
            <a:r>
              <a:rPr lang="en-US" b="1" i="0" dirty="0">
                <a:solidFill>
                  <a:schemeClr val="bg1"/>
                </a:solidFill>
                <a:effectLst/>
                <a:latin typeface="Udemy Sans"/>
              </a:rPr>
              <a:t>wheel </a:t>
            </a:r>
            <a:r>
              <a:rPr lang="en-US" b="0" i="0" dirty="0">
                <a:solidFill>
                  <a:schemeClr val="bg1"/>
                </a:solidFill>
                <a:effectLst/>
                <a:latin typeface="Udemy Sans"/>
              </a:rPr>
              <a:t>on </a:t>
            </a:r>
            <a:r>
              <a:rPr lang="en-US" b="0" i="0" dirty="0" err="1">
                <a:solidFill>
                  <a:schemeClr val="bg1"/>
                </a:solidFill>
                <a:effectLst/>
                <a:latin typeface="Udemy Sans"/>
              </a:rPr>
              <a:t>redhat</a:t>
            </a:r>
            <a:r>
              <a:rPr lang="en-US" b="0" i="0" dirty="0">
                <a:solidFill>
                  <a:schemeClr val="bg1"/>
                </a:solidFill>
                <a:effectLst/>
                <a:latin typeface="Udemy Sans"/>
              </a:rPr>
              <a:t> and centos based distros.</a:t>
            </a:r>
          </a:p>
          <a:p>
            <a:pPr algn="l">
              <a:buNone/>
            </a:pPr>
            <a:endParaRPr lang="en-US" b="0" i="0" dirty="0">
              <a:solidFill>
                <a:schemeClr val="bg1"/>
              </a:solidFill>
              <a:effectLst/>
              <a:latin typeface="Udemy Sans"/>
            </a:endParaRPr>
          </a:p>
          <a:p>
            <a:pPr algn="l">
              <a:buNone/>
            </a:pPr>
            <a:r>
              <a:rPr lang="en-US" b="0" i="0" dirty="0">
                <a:solidFill>
                  <a:schemeClr val="bg1"/>
                </a:solidFill>
                <a:effectLst/>
                <a:latin typeface="Udemy Sans"/>
              </a:rPr>
              <a:t>If the user is part of this group then it can run</a:t>
            </a:r>
          </a:p>
          <a:p>
            <a:pPr algn="l"/>
            <a:r>
              <a:rPr lang="en-US" b="0" i="0" dirty="0">
                <a:solidFill>
                  <a:schemeClr val="bg1"/>
                </a:solidFill>
                <a:effectLst/>
                <a:latin typeface="Udemy Sans"/>
              </a:rPr>
              <a:t>commands as root.</a:t>
            </a:r>
          </a:p>
        </p:txBody>
      </p:sp>
      <p:grpSp>
        <p:nvGrpSpPr>
          <p:cNvPr id="16" name="Gruppo 15">
            <a:extLst>
              <a:ext uri="{FF2B5EF4-FFF2-40B4-BE49-F238E27FC236}">
                <a16:creationId xmlns:a16="http://schemas.microsoft.com/office/drawing/2014/main" id="{1C72BC00-03AC-CDDF-9432-63C6A0CFEF15}"/>
              </a:ext>
            </a:extLst>
          </p:cNvPr>
          <p:cNvGrpSpPr/>
          <p:nvPr/>
        </p:nvGrpSpPr>
        <p:grpSpPr>
          <a:xfrm>
            <a:off x="669242" y="1006930"/>
            <a:ext cx="4458086" cy="2625345"/>
            <a:chOff x="669242" y="1006930"/>
            <a:chExt cx="4458086" cy="2625345"/>
          </a:xfrm>
        </p:grpSpPr>
        <p:pic>
          <p:nvPicPr>
            <p:cNvPr id="7" name="Immagine 6">
              <a:extLst>
                <a:ext uri="{FF2B5EF4-FFF2-40B4-BE49-F238E27FC236}">
                  <a16:creationId xmlns:a16="http://schemas.microsoft.com/office/drawing/2014/main" id="{32854374-1513-4D59-1C40-EAABA5F9EF49}"/>
                </a:ext>
              </a:extLst>
            </p:cNvPr>
            <p:cNvPicPr>
              <a:picLocks noChangeAspect="1"/>
            </p:cNvPicPr>
            <p:nvPr/>
          </p:nvPicPr>
          <p:blipFill>
            <a:blip r:embed="rId7"/>
            <a:stretch>
              <a:fillRect/>
            </a:stretch>
          </p:blipFill>
          <p:spPr>
            <a:xfrm>
              <a:off x="669242" y="1006930"/>
              <a:ext cx="4458086" cy="2149026"/>
            </a:xfrm>
            <a:prstGeom prst="rect">
              <a:avLst/>
            </a:prstGeom>
          </p:spPr>
        </p:pic>
        <p:pic>
          <p:nvPicPr>
            <p:cNvPr id="10" name="Immagine 9">
              <a:extLst>
                <a:ext uri="{FF2B5EF4-FFF2-40B4-BE49-F238E27FC236}">
                  <a16:creationId xmlns:a16="http://schemas.microsoft.com/office/drawing/2014/main" id="{C796BBDF-F07E-2E2C-DE5D-2D109D2B536C}"/>
                </a:ext>
              </a:extLst>
            </p:cNvPr>
            <p:cNvPicPr>
              <a:picLocks noChangeAspect="1"/>
            </p:cNvPicPr>
            <p:nvPr/>
          </p:nvPicPr>
          <p:blipFill>
            <a:blip r:embed="rId8"/>
            <a:stretch>
              <a:fillRect/>
            </a:stretch>
          </p:blipFill>
          <p:spPr>
            <a:xfrm>
              <a:off x="669242" y="3155264"/>
              <a:ext cx="2766300" cy="320068"/>
            </a:xfrm>
            <a:prstGeom prst="rect">
              <a:avLst/>
            </a:prstGeom>
          </p:spPr>
        </p:pic>
        <p:pic>
          <p:nvPicPr>
            <p:cNvPr id="14" name="Immagine 13">
              <a:extLst>
                <a:ext uri="{FF2B5EF4-FFF2-40B4-BE49-F238E27FC236}">
                  <a16:creationId xmlns:a16="http://schemas.microsoft.com/office/drawing/2014/main" id="{093BCEBF-9F1C-1CEB-622E-EFC4C622525B}"/>
                </a:ext>
              </a:extLst>
            </p:cNvPr>
            <p:cNvPicPr>
              <a:picLocks noChangeAspect="1"/>
            </p:cNvPicPr>
            <p:nvPr/>
          </p:nvPicPr>
          <p:blipFill>
            <a:blip r:embed="rId9"/>
            <a:stretch>
              <a:fillRect/>
            </a:stretch>
          </p:blipFill>
          <p:spPr>
            <a:xfrm>
              <a:off x="669242" y="3502724"/>
              <a:ext cx="4130398" cy="129551"/>
            </a:xfrm>
            <a:prstGeom prst="rect">
              <a:avLst/>
            </a:prstGeom>
          </p:spPr>
        </p:pic>
      </p:grpSp>
      <p:sp>
        <p:nvSpPr>
          <p:cNvPr id="18" name="Ovale 17">
            <a:extLst>
              <a:ext uri="{FF2B5EF4-FFF2-40B4-BE49-F238E27FC236}">
                <a16:creationId xmlns:a16="http://schemas.microsoft.com/office/drawing/2014/main" id="{AE6E3D87-622E-5C8D-C041-91B7045E2A8E}"/>
              </a:ext>
            </a:extLst>
          </p:cNvPr>
          <p:cNvSpPr/>
          <p:nvPr/>
        </p:nvSpPr>
        <p:spPr>
          <a:xfrm>
            <a:off x="2194380" y="953832"/>
            <a:ext cx="3169707" cy="281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37E33492-7D42-4F42-6ACB-0B817B0B685B}"/>
              </a:ext>
            </a:extLst>
          </p:cNvPr>
          <p:cNvSpPr/>
          <p:nvPr/>
        </p:nvSpPr>
        <p:spPr>
          <a:xfrm>
            <a:off x="2145714" y="1305341"/>
            <a:ext cx="1994237"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21957753-4E6B-E519-1F93-DD05C3A8D2A8}"/>
              </a:ext>
            </a:extLst>
          </p:cNvPr>
          <p:cNvSpPr/>
          <p:nvPr/>
        </p:nvSpPr>
        <p:spPr>
          <a:xfrm>
            <a:off x="2132684" y="1784581"/>
            <a:ext cx="1994237"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7220BCAC-527C-15C8-B325-B240EE10B889}"/>
              </a:ext>
            </a:extLst>
          </p:cNvPr>
          <p:cNvSpPr/>
          <p:nvPr/>
        </p:nvSpPr>
        <p:spPr>
          <a:xfrm>
            <a:off x="1901167" y="2487931"/>
            <a:ext cx="1302682"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Ovale 21">
            <a:extLst>
              <a:ext uri="{FF2B5EF4-FFF2-40B4-BE49-F238E27FC236}">
                <a16:creationId xmlns:a16="http://schemas.microsoft.com/office/drawing/2014/main" id="{0BB95B73-FD63-0AFC-2164-3E5AF8D3B460}"/>
              </a:ext>
            </a:extLst>
          </p:cNvPr>
          <p:cNvSpPr/>
          <p:nvPr/>
        </p:nvSpPr>
        <p:spPr>
          <a:xfrm>
            <a:off x="2784201" y="2764931"/>
            <a:ext cx="419648" cy="257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Ovale 22">
            <a:extLst>
              <a:ext uri="{FF2B5EF4-FFF2-40B4-BE49-F238E27FC236}">
                <a16:creationId xmlns:a16="http://schemas.microsoft.com/office/drawing/2014/main" id="{24B2D334-1219-BB91-1329-BEBE5144C785}"/>
              </a:ext>
            </a:extLst>
          </p:cNvPr>
          <p:cNvSpPr/>
          <p:nvPr/>
        </p:nvSpPr>
        <p:spPr>
          <a:xfrm>
            <a:off x="2898285" y="3097082"/>
            <a:ext cx="419648" cy="2579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Ovale 23">
            <a:extLst>
              <a:ext uri="{FF2B5EF4-FFF2-40B4-BE49-F238E27FC236}">
                <a16:creationId xmlns:a16="http://schemas.microsoft.com/office/drawing/2014/main" id="{9EE35D9A-AC5F-D5D4-A4F2-99F39C2E0587}"/>
              </a:ext>
            </a:extLst>
          </p:cNvPr>
          <p:cNvSpPr/>
          <p:nvPr/>
        </p:nvSpPr>
        <p:spPr>
          <a:xfrm>
            <a:off x="2194380" y="3454367"/>
            <a:ext cx="2305612" cy="2579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6" name="Immagine 25">
            <a:extLst>
              <a:ext uri="{FF2B5EF4-FFF2-40B4-BE49-F238E27FC236}">
                <a16:creationId xmlns:a16="http://schemas.microsoft.com/office/drawing/2014/main" id="{7EDE036B-1A92-466C-DCD0-22963D9901E1}"/>
              </a:ext>
            </a:extLst>
          </p:cNvPr>
          <p:cNvPicPr>
            <a:picLocks noChangeAspect="1"/>
          </p:cNvPicPr>
          <p:nvPr/>
        </p:nvPicPr>
        <p:blipFill>
          <a:blip r:embed="rId10"/>
          <a:stretch>
            <a:fillRect/>
          </a:stretch>
        </p:blipFill>
        <p:spPr>
          <a:xfrm>
            <a:off x="633928" y="3695116"/>
            <a:ext cx="5540220" cy="1158340"/>
          </a:xfrm>
          <a:prstGeom prst="rect">
            <a:avLst/>
          </a:prstGeom>
        </p:spPr>
      </p:pic>
      <p:sp>
        <p:nvSpPr>
          <p:cNvPr id="27" name="Ovale 26">
            <a:extLst>
              <a:ext uri="{FF2B5EF4-FFF2-40B4-BE49-F238E27FC236}">
                <a16:creationId xmlns:a16="http://schemas.microsoft.com/office/drawing/2014/main" id="{CC4267FD-241A-03CD-5208-5D190957C93C}"/>
              </a:ext>
            </a:extLst>
          </p:cNvPr>
          <p:cNvSpPr/>
          <p:nvPr/>
        </p:nvSpPr>
        <p:spPr>
          <a:xfrm>
            <a:off x="1982841" y="3642319"/>
            <a:ext cx="1302682"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Ovale 27">
            <a:extLst>
              <a:ext uri="{FF2B5EF4-FFF2-40B4-BE49-F238E27FC236}">
                <a16:creationId xmlns:a16="http://schemas.microsoft.com/office/drawing/2014/main" id="{AA2F04C6-5A76-1D31-AE29-F681DC9E06C5}"/>
              </a:ext>
            </a:extLst>
          </p:cNvPr>
          <p:cNvSpPr/>
          <p:nvPr/>
        </p:nvSpPr>
        <p:spPr>
          <a:xfrm>
            <a:off x="2342684" y="4470755"/>
            <a:ext cx="1302682"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9E569AD8-301E-1BD3-56DE-413EA2FDC248}"/>
              </a:ext>
            </a:extLst>
          </p:cNvPr>
          <p:cNvSpPr/>
          <p:nvPr/>
        </p:nvSpPr>
        <p:spPr>
          <a:xfrm>
            <a:off x="396151" y="4609981"/>
            <a:ext cx="1302682"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33894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animBg="1"/>
      <p:bldP spid="19" grpId="0" animBg="1"/>
      <p:bldP spid="20" grpId="0" animBg="1"/>
      <p:bldP spid="21" grpId="0" animBg="1"/>
      <p:bldP spid="22" grpId="0" animBg="1"/>
      <p:bldP spid="23" grpId="0" animBg="1"/>
      <p:bldP spid="24" grpId="0" animBg="1"/>
      <p:bldP spid="27" grpId="0" animBg="1"/>
      <p:bldP spid="28"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261E2-C863-27BC-3E55-70304DA6FDE2}"/>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8B27F8C0-F67D-AA99-E80D-FB8F145DE4D4}"/>
              </a:ext>
            </a:extLst>
          </p:cNvPr>
          <p:cNvGraphicFramePr/>
          <p:nvPr>
            <p:extLst>
              <p:ext uri="{D42A27DB-BD31-4B8C-83A1-F6EECF244321}">
                <p14:modId xmlns:p14="http://schemas.microsoft.com/office/powerpoint/2010/main" val="2724600535"/>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6EDC59B1-C37C-EAF9-F2D9-6D43E1DDB02C}"/>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Ovale 29">
            <a:extLst>
              <a:ext uri="{FF2B5EF4-FFF2-40B4-BE49-F238E27FC236}">
                <a16:creationId xmlns:a16="http://schemas.microsoft.com/office/drawing/2014/main" id="{83298B59-0B8D-C0C7-8CDC-943F54EBFCF3}"/>
              </a:ext>
            </a:extLst>
          </p:cNvPr>
          <p:cNvSpPr/>
          <p:nvPr/>
        </p:nvSpPr>
        <p:spPr>
          <a:xfrm>
            <a:off x="283637" y="3313837"/>
            <a:ext cx="1302682" cy="25017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B0774B3B-D1E0-518B-B797-6B81804FF5E8}"/>
              </a:ext>
            </a:extLst>
          </p:cNvPr>
          <p:cNvSpPr txBox="1"/>
          <p:nvPr/>
        </p:nvSpPr>
        <p:spPr>
          <a:xfrm>
            <a:off x="2286000" y="981724"/>
            <a:ext cx="4572000" cy="1477328"/>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To create a new group use the </a:t>
            </a:r>
            <a:r>
              <a:rPr lang="en-US" b="0" i="0" dirty="0" err="1">
                <a:solidFill>
                  <a:schemeClr val="bg1"/>
                </a:solidFill>
                <a:effectLst/>
                <a:latin typeface="Udemy Sans"/>
              </a:rPr>
              <a:t>groupadd</a:t>
            </a:r>
            <a:r>
              <a:rPr lang="en-US" b="0" i="0" dirty="0">
                <a:solidFill>
                  <a:schemeClr val="bg1"/>
                </a:solidFill>
                <a:effectLst/>
                <a:latin typeface="Udemy Sans"/>
              </a:rPr>
              <a:t> command.</a:t>
            </a:r>
          </a:p>
          <a:p>
            <a:pPr algn="l">
              <a:buNone/>
            </a:pPr>
            <a:r>
              <a:rPr lang="en-US" b="0" i="0" u="sng" dirty="0">
                <a:solidFill>
                  <a:schemeClr val="bg1"/>
                </a:solidFill>
                <a:effectLst/>
                <a:latin typeface="Udemy Sans"/>
              </a:rPr>
              <a:t>In its simplest form you just specify the group name as argument. I’m creating a new group called </a:t>
            </a:r>
            <a:r>
              <a:rPr lang="en-US" b="0" i="0" dirty="0">
                <a:solidFill>
                  <a:schemeClr val="bg1"/>
                </a:solidFill>
                <a:effectLst/>
                <a:latin typeface="Udemy Sans"/>
              </a:rPr>
              <a:t>“engineering”.</a:t>
            </a:r>
          </a:p>
        </p:txBody>
      </p:sp>
      <p:pic>
        <p:nvPicPr>
          <p:cNvPr id="9" name="Immagine 8">
            <a:extLst>
              <a:ext uri="{FF2B5EF4-FFF2-40B4-BE49-F238E27FC236}">
                <a16:creationId xmlns:a16="http://schemas.microsoft.com/office/drawing/2014/main" id="{5830FF2C-FDDA-3183-C829-2461B3FC03CF}"/>
              </a:ext>
            </a:extLst>
          </p:cNvPr>
          <p:cNvPicPr>
            <a:picLocks noChangeAspect="1"/>
          </p:cNvPicPr>
          <p:nvPr/>
        </p:nvPicPr>
        <p:blipFill>
          <a:blip r:embed="rId7"/>
          <a:stretch>
            <a:fillRect/>
          </a:stretch>
        </p:blipFill>
        <p:spPr>
          <a:xfrm>
            <a:off x="931094" y="1268760"/>
            <a:ext cx="7560840" cy="2533406"/>
          </a:xfrm>
          <a:prstGeom prst="rect">
            <a:avLst/>
          </a:prstGeom>
        </p:spPr>
      </p:pic>
      <p:sp>
        <p:nvSpPr>
          <p:cNvPr id="11" name="Ovale 10">
            <a:extLst>
              <a:ext uri="{FF2B5EF4-FFF2-40B4-BE49-F238E27FC236}">
                <a16:creationId xmlns:a16="http://schemas.microsoft.com/office/drawing/2014/main" id="{FF08ADC6-69E6-E079-A7E2-954F5DC8AFF8}"/>
              </a:ext>
            </a:extLst>
          </p:cNvPr>
          <p:cNvSpPr/>
          <p:nvPr/>
        </p:nvSpPr>
        <p:spPr>
          <a:xfrm>
            <a:off x="3523382" y="1162908"/>
            <a:ext cx="360040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Ovale 11">
            <a:extLst>
              <a:ext uri="{FF2B5EF4-FFF2-40B4-BE49-F238E27FC236}">
                <a16:creationId xmlns:a16="http://schemas.microsoft.com/office/drawing/2014/main" id="{07116D29-E946-3E4F-3E0E-C8202031E5DF}"/>
              </a:ext>
            </a:extLst>
          </p:cNvPr>
          <p:cNvSpPr/>
          <p:nvPr/>
        </p:nvSpPr>
        <p:spPr>
          <a:xfrm>
            <a:off x="3379366" y="1696308"/>
            <a:ext cx="360040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Ovale 12">
            <a:extLst>
              <a:ext uri="{FF2B5EF4-FFF2-40B4-BE49-F238E27FC236}">
                <a16:creationId xmlns:a16="http://schemas.microsoft.com/office/drawing/2014/main" id="{888F76ED-D3A4-7EBF-501B-A005FEE89F32}"/>
              </a:ext>
            </a:extLst>
          </p:cNvPr>
          <p:cNvSpPr/>
          <p:nvPr/>
        </p:nvSpPr>
        <p:spPr>
          <a:xfrm>
            <a:off x="3523382" y="2884487"/>
            <a:ext cx="432048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Ovale 14">
            <a:extLst>
              <a:ext uri="{FF2B5EF4-FFF2-40B4-BE49-F238E27FC236}">
                <a16:creationId xmlns:a16="http://schemas.microsoft.com/office/drawing/2014/main" id="{67BB79D9-A6DA-8625-E592-BDD74244FDDA}"/>
              </a:ext>
            </a:extLst>
          </p:cNvPr>
          <p:cNvSpPr/>
          <p:nvPr/>
        </p:nvSpPr>
        <p:spPr>
          <a:xfrm>
            <a:off x="3499935" y="3191064"/>
            <a:ext cx="1705944"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4791C485-4439-C1A1-8272-13772B35A5F6}"/>
              </a:ext>
            </a:extLst>
          </p:cNvPr>
          <p:cNvSpPr/>
          <p:nvPr/>
        </p:nvSpPr>
        <p:spPr>
          <a:xfrm>
            <a:off x="556728" y="3439582"/>
            <a:ext cx="360040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9" name="Immagine 28">
            <a:extLst>
              <a:ext uri="{FF2B5EF4-FFF2-40B4-BE49-F238E27FC236}">
                <a16:creationId xmlns:a16="http://schemas.microsoft.com/office/drawing/2014/main" id="{0C4F52ED-2B19-A56B-7236-459F3ED0F9A1}"/>
              </a:ext>
            </a:extLst>
          </p:cNvPr>
          <p:cNvPicPr>
            <a:picLocks noChangeAspect="1"/>
          </p:cNvPicPr>
          <p:nvPr/>
        </p:nvPicPr>
        <p:blipFill>
          <a:blip r:embed="rId8"/>
          <a:stretch>
            <a:fillRect/>
          </a:stretch>
        </p:blipFill>
        <p:spPr>
          <a:xfrm>
            <a:off x="931094" y="3942251"/>
            <a:ext cx="8230545" cy="1330452"/>
          </a:xfrm>
          <a:prstGeom prst="rect">
            <a:avLst/>
          </a:prstGeom>
        </p:spPr>
      </p:pic>
      <p:sp>
        <p:nvSpPr>
          <p:cNvPr id="31" name="Ovale 30">
            <a:extLst>
              <a:ext uri="{FF2B5EF4-FFF2-40B4-BE49-F238E27FC236}">
                <a16:creationId xmlns:a16="http://schemas.microsoft.com/office/drawing/2014/main" id="{2A50AEDC-5718-79A1-0D7F-37B8FFE8932A}"/>
              </a:ext>
            </a:extLst>
          </p:cNvPr>
          <p:cNvSpPr/>
          <p:nvPr/>
        </p:nvSpPr>
        <p:spPr>
          <a:xfrm>
            <a:off x="3405678" y="3796569"/>
            <a:ext cx="443818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Ovale 31">
            <a:extLst>
              <a:ext uri="{FF2B5EF4-FFF2-40B4-BE49-F238E27FC236}">
                <a16:creationId xmlns:a16="http://schemas.microsoft.com/office/drawing/2014/main" id="{11431575-C4E0-96B8-71BC-225BE1F0394A}"/>
              </a:ext>
            </a:extLst>
          </p:cNvPr>
          <p:cNvSpPr/>
          <p:nvPr/>
        </p:nvSpPr>
        <p:spPr>
          <a:xfrm>
            <a:off x="3542799" y="4351664"/>
            <a:ext cx="538118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Ovale 32">
            <a:extLst>
              <a:ext uri="{FF2B5EF4-FFF2-40B4-BE49-F238E27FC236}">
                <a16:creationId xmlns:a16="http://schemas.microsoft.com/office/drawing/2014/main" id="{0880A5F9-B8D2-07D3-C2CA-1185523FECC3}"/>
              </a:ext>
            </a:extLst>
          </p:cNvPr>
          <p:cNvSpPr/>
          <p:nvPr/>
        </p:nvSpPr>
        <p:spPr>
          <a:xfrm>
            <a:off x="3499935" y="4624967"/>
            <a:ext cx="160762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Ovale 33">
            <a:extLst>
              <a:ext uri="{FF2B5EF4-FFF2-40B4-BE49-F238E27FC236}">
                <a16:creationId xmlns:a16="http://schemas.microsoft.com/office/drawing/2014/main" id="{C5D1DCD4-B9C8-9B15-6CFA-24750160DD63}"/>
              </a:ext>
            </a:extLst>
          </p:cNvPr>
          <p:cNvSpPr/>
          <p:nvPr/>
        </p:nvSpPr>
        <p:spPr>
          <a:xfrm>
            <a:off x="1505453" y="4987900"/>
            <a:ext cx="443818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6" name="Immagine 35">
            <a:extLst>
              <a:ext uri="{FF2B5EF4-FFF2-40B4-BE49-F238E27FC236}">
                <a16:creationId xmlns:a16="http://schemas.microsoft.com/office/drawing/2014/main" id="{E6AF6293-62B9-3462-2C0D-6F9A13D268E8}"/>
              </a:ext>
            </a:extLst>
          </p:cNvPr>
          <p:cNvPicPr>
            <a:picLocks noChangeAspect="1"/>
          </p:cNvPicPr>
          <p:nvPr/>
        </p:nvPicPr>
        <p:blipFill>
          <a:blip r:embed="rId9"/>
          <a:stretch>
            <a:fillRect/>
          </a:stretch>
        </p:blipFill>
        <p:spPr>
          <a:xfrm>
            <a:off x="931094" y="5390582"/>
            <a:ext cx="7860324" cy="256873"/>
          </a:xfrm>
          <a:prstGeom prst="rect">
            <a:avLst/>
          </a:prstGeom>
        </p:spPr>
      </p:pic>
      <p:sp>
        <p:nvSpPr>
          <p:cNvPr id="37" name="Ovale 36">
            <a:extLst>
              <a:ext uri="{FF2B5EF4-FFF2-40B4-BE49-F238E27FC236}">
                <a16:creationId xmlns:a16="http://schemas.microsoft.com/office/drawing/2014/main" id="{B5F7B806-E0AE-C611-AF90-2DE30B74A3A3}"/>
              </a:ext>
            </a:extLst>
          </p:cNvPr>
          <p:cNvSpPr/>
          <p:nvPr/>
        </p:nvSpPr>
        <p:spPr>
          <a:xfrm>
            <a:off x="3549477" y="5292195"/>
            <a:ext cx="538118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9" name="Immagine 38">
            <a:extLst>
              <a:ext uri="{FF2B5EF4-FFF2-40B4-BE49-F238E27FC236}">
                <a16:creationId xmlns:a16="http://schemas.microsoft.com/office/drawing/2014/main" id="{B3D9C690-6A0F-926F-CE4B-DB5CBE2F800C}"/>
              </a:ext>
            </a:extLst>
          </p:cNvPr>
          <p:cNvPicPr>
            <a:picLocks noChangeAspect="1"/>
          </p:cNvPicPr>
          <p:nvPr/>
        </p:nvPicPr>
        <p:blipFill>
          <a:blip r:embed="rId10"/>
          <a:stretch>
            <a:fillRect/>
          </a:stretch>
        </p:blipFill>
        <p:spPr>
          <a:xfrm>
            <a:off x="931094" y="5703686"/>
            <a:ext cx="7153124" cy="533626"/>
          </a:xfrm>
          <a:prstGeom prst="rect">
            <a:avLst/>
          </a:prstGeom>
        </p:spPr>
      </p:pic>
      <p:sp>
        <p:nvSpPr>
          <p:cNvPr id="40" name="Ovale 39">
            <a:extLst>
              <a:ext uri="{FF2B5EF4-FFF2-40B4-BE49-F238E27FC236}">
                <a16:creationId xmlns:a16="http://schemas.microsoft.com/office/drawing/2014/main" id="{A8E13A1C-755F-DFB5-6B93-B552AF244232}"/>
              </a:ext>
            </a:extLst>
          </p:cNvPr>
          <p:cNvSpPr/>
          <p:nvPr/>
        </p:nvSpPr>
        <p:spPr>
          <a:xfrm>
            <a:off x="3438743" y="5548699"/>
            <a:ext cx="1607623"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Ovale 40">
            <a:extLst>
              <a:ext uri="{FF2B5EF4-FFF2-40B4-BE49-F238E27FC236}">
                <a16:creationId xmlns:a16="http://schemas.microsoft.com/office/drawing/2014/main" id="{EC6FA898-2063-F5DD-FB67-E979C69E7FCA}"/>
              </a:ext>
            </a:extLst>
          </p:cNvPr>
          <p:cNvSpPr/>
          <p:nvPr/>
        </p:nvSpPr>
        <p:spPr>
          <a:xfrm>
            <a:off x="1482188" y="5876276"/>
            <a:ext cx="424194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3" name="Immagine 42">
            <a:extLst>
              <a:ext uri="{FF2B5EF4-FFF2-40B4-BE49-F238E27FC236}">
                <a16:creationId xmlns:a16="http://schemas.microsoft.com/office/drawing/2014/main" id="{E8D86802-B6B7-9AA0-5B2C-501B0D26AC10}"/>
              </a:ext>
            </a:extLst>
          </p:cNvPr>
          <p:cNvPicPr>
            <a:picLocks noChangeAspect="1"/>
          </p:cNvPicPr>
          <p:nvPr/>
        </p:nvPicPr>
        <p:blipFill>
          <a:blip r:embed="rId11"/>
          <a:stretch>
            <a:fillRect/>
          </a:stretch>
        </p:blipFill>
        <p:spPr>
          <a:xfrm>
            <a:off x="930547" y="6269908"/>
            <a:ext cx="5625206" cy="453645"/>
          </a:xfrm>
          <a:prstGeom prst="rect">
            <a:avLst/>
          </a:prstGeom>
        </p:spPr>
      </p:pic>
      <p:sp>
        <p:nvSpPr>
          <p:cNvPr id="44" name="Ovale 43">
            <a:extLst>
              <a:ext uri="{FF2B5EF4-FFF2-40B4-BE49-F238E27FC236}">
                <a16:creationId xmlns:a16="http://schemas.microsoft.com/office/drawing/2014/main" id="{6624954D-B525-EABA-F49D-B5E91CBC62C7}"/>
              </a:ext>
            </a:extLst>
          </p:cNvPr>
          <p:cNvSpPr/>
          <p:nvPr/>
        </p:nvSpPr>
        <p:spPr>
          <a:xfrm>
            <a:off x="2451030" y="6207305"/>
            <a:ext cx="4241940" cy="453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85174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animEffect transition="in" filter="fade">
                                      <p:cBhvr>
                                        <p:cTn id="82" dur="500"/>
                                        <p:tgtEl>
                                          <p:spTgt spid="3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fade">
                                      <p:cBhvr>
                                        <p:cTn id="87" dur="500"/>
                                        <p:tgtEl>
                                          <p:spTgt spid="4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3"/>
                                        </p:tgtEl>
                                        <p:attrNameLst>
                                          <p:attrName>style.visibility</p:attrName>
                                        </p:attrNameLst>
                                      </p:cBhvr>
                                      <p:to>
                                        <p:strVal val="visible"/>
                                      </p:to>
                                    </p:set>
                                    <p:animEffect transition="in" filter="fade">
                                      <p:cBhvr>
                                        <p:cTn id="97" dur="500"/>
                                        <p:tgtEl>
                                          <p:spTgt spid="43"/>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fade">
                                      <p:cBhvr>
                                        <p:cTn id="10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11" grpId="0" animBg="1"/>
      <p:bldP spid="12" grpId="0" animBg="1"/>
      <p:bldP spid="13" grpId="0" animBg="1"/>
      <p:bldP spid="15" grpId="0" animBg="1"/>
      <p:bldP spid="17" grpId="0" animBg="1"/>
      <p:bldP spid="31" grpId="0" animBg="1"/>
      <p:bldP spid="32" grpId="0" animBg="1"/>
      <p:bldP spid="33" grpId="0" animBg="1"/>
      <p:bldP spid="34" grpId="0" animBg="1"/>
      <p:bldP spid="37" grpId="0" animBg="1"/>
      <p:bldP spid="40" grpId="0" animBg="1"/>
      <p:bldP spid="41" grpId="0" animBg="1"/>
      <p:bldP spid="4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4D781-35EB-640F-F3C6-8C30A6D4E9BF}"/>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7A67ABC2-AD29-85D7-51A4-95129BBDA0EC}"/>
              </a:ext>
            </a:extLst>
          </p:cNvPr>
          <p:cNvGraphicFramePr/>
          <p:nvPr>
            <p:extLst>
              <p:ext uri="{D42A27DB-BD31-4B8C-83A1-F6EECF244321}">
                <p14:modId xmlns:p14="http://schemas.microsoft.com/office/powerpoint/2010/main" val="372859556"/>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1955D8DA-D20D-73EE-69F9-CC5BFDA33B78}"/>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E238238C-3B6E-766E-2667-710DB103DCA3}"/>
              </a:ext>
            </a:extLst>
          </p:cNvPr>
          <p:cNvSpPr txBox="1"/>
          <p:nvPr/>
        </p:nvSpPr>
        <p:spPr>
          <a:xfrm>
            <a:off x="2375139" y="1241235"/>
            <a:ext cx="4572000" cy="3970318"/>
          </a:xfrm>
          <a:prstGeom prst="rect">
            <a:avLst/>
          </a:prstGeom>
          <a:solidFill>
            <a:schemeClr val="accent1"/>
          </a:solidFill>
        </p:spPr>
        <p:txBody>
          <a:bodyPr wrap="square">
            <a:spAutoFit/>
          </a:bodyPr>
          <a:lstStyle/>
          <a:p>
            <a:pPr algn="l">
              <a:buNone/>
            </a:pPr>
            <a:r>
              <a:rPr lang="en-US" dirty="0">
                <a:solidFill>
                  <a:schemeClr val="bg1"/>
                </a:solidFill>
                <a:latin typeface="Udemy Sans"/>
              </a:rPr>
              <a:t>W</a:t>
            </a:r>
            <a:r>
              <a:rPr lang="en-US" b="0" i="0" dirty="0">
                <a:solidFill>
                  <a:schemeClr val="bg1"/>
                </a:solidFill>
                <a:effectLst/>
                <a:latin typeface="Udemy Sans"/>
              </a:rPr>
              <a:t>e'll be talking about user account monitoring, which means finding out who's logged into the system and what the users do. Because in Linux you can log in as a user and become another one by running the </a:t>
            </a:r>
            <a:r>
              <a:rPr lang="en-US" b="0" i="0" dirty="0" err="1">
                <a:solidFill>
                  <a:schemeClr val="bg1"/>
                </a:solidFill>
                <a:effectLst/>
                <a:latin typeface="Udemy Sans"/>
              </a:rPr>
              <a:t>su</a:t>
            </a:r>
            <a:r>
              <a:rPr lang="en-US" b="0" i="0" dirty="0">
                <a:solidFill>
                  <a:schemeClr val="bg1"/>
                </a:solidFill>
                <a:effectLst/>
                <a:latin typeface="Udemy Sans"/>
              </a:rPr>
              <a:t> command that there are two concepts: </a:t>
            </a:r>
          </a:p>
          <a:p>
            <a:pPr algn="l">
              <a:buNone/>
            </a:pPr>
            <a:endParaRPr lang="en-US" b="0" i="0" dirty="0">
              <a:solidFill>
                <a:schemeClr val="bg1"/>
              </a:solidFill>
              <a:effectLst/>
              <a:latin typeface="Udemy Sans"/>
            </a:endParaRPr>
          </a:p>
          <a:p>
            <a:pPr algn="l">
              <a:buNone/>
            </a:pPr>
            <a:r>
              <a:rPr lang="en-US" b="1" i="0" dirty="0">
                <a:solidFill>
                  <a:schemeClr val="bg1"/>
                </a:solidFill>
                <a:effectLst/>
                <a:latin typeface="Udemy Sans"/>
              </a:rPr>
              <a:t>the real user ID and the effective user ID.</a:t>
            </a:r>
          </a:p>
          <a:p>
            <a:pPr algn="l">
              <a:buNone/>
            </a:pPr>
            <a:endParaRPr lang="en-US" b="0" i="0" dirty="0">
              <a:solidFill>
                <a:schemeClr val="bg1"/>
              </a:solidFill>
              <a:effectLst/>
              <a:latin typeface="Udemy Sans"/>
            </a:endParaRPr>
          </a:p>
          <a:p>
            <a:pPr algn="l">
              <a:buNone/>
            </a:pPr>
            <a:r>
              <a:rPr lang="en-US" b="0" i="0" dirty="0">
                <a:solidFill>
                  <a:schemeClr val="bg1"/>
                </a:solidFill>
                <a:effectLst/>
                <a:latin typeface="Udemy Sans"/>
              </a:rPr>
              <a:t>The real user ID or are </a:t>
            </a:r>
            <a:r>
              <a:rPr lang="en-US" b="1" i="0" dirty="0">
                <a:solidFill>
                  <a:schemeClr val="bg1"/>
                </a:solidFill>
                <a:effectLst/>
                <a:latin typeface="Udemy Sans"/>
              </a:rPr>
              <a:t>RUID</a:t>
            </a:r>
            <a:r>
              <a:rPr lang="en-US" b="0" i="0" dirty="0">
                <a:solidFill>
                  <a:schemeClr val="bg1"/>
                </a:solidFill>
                <a:effectLst/>
                <a:latin typeface="Udemy Sans"/>
              </a:rPr>
              <a:t> is the id of the user who initially logs in and never changes.</a:t>
            </a:r>
          </a:p>
          <a:p>
            <a:pPr algn="l">
              <a:buNone/>
            </a:pPr>
            <a:r>
              <a:rPr lang="en-US" b="0" i="0" dirty="0">
                <a:solidFill>
                  <a:schemeClr val="bg1"/>
                </a:solidFill>
                <a:effectLst/>
                <a:latin typeface="Udemy Sans"/>
              </a:rPr>
              <a:t>On the other hand, </a:t>
            </a:r>
            <a:r>
              <a:rPr lang="en-US" b="1" i="0" dirty="0">
                <a:solidFill>
                  <a:schemeClr val="bg1"/>
                </a:solidFill>
                <a:effectLst/>
                <a:latin typeface="Udemy Sans"/>
              </a:rPr>
              <a:t>EUID</a:t>
            </a:r>
            <a:r>
              <a:rPr lang="en-US" b="0" i="0" dirty="0">
                <a:solidFill>
                  <a:schemeClr val="bg1"/>
                </a:solidFill>
                <a:effectLst/>
                <a:latin typeface="Udemy Sans"/>
              </a:rPr>
              <a:t> or effective user ID is the id of the user who executes a command in the shell.</a:t>
            </a:r>
          </a:p>
        </p:txBody>
      </p:sp>
      <p:pic>
        <p:nvPicPr>
          <p:cNvPr id="7" name="Immagine 6">
            <a:extLst>
              <a:ext uri="{FF2B5EF4-FFF2-40B4-BE49-F238E27FC236}">
                <a16:creationId xmlns:a16="http://schemas.microsoft.com/office/drawing/2014/main" id="{DA9EAC40-5C4B-35D5-F8BF-708BBF418782}"/>
              </a:ext>
            </a:extLst>
          </p:cNvPr>
          <p:cNvPicPr>
            <a:picLocks noChangeAspect="1"/>
          </p:cNvPicPr>
          <p:nvPr/>
        </p:nvPicPr>
        <p:blipFill>
          <a:blip r:embed="rId7"/>
          <a:stretch>
            <a:fillRect/>
          </a:stretch>
        </p:blipFill>
        <p:spPr>
          <a:xfrm>
            <a:off x="1420779" y="745846"/>
            <a:ext cx="5616427" cy="4465707"/>
          </a:xfrm>
          <a:prstGeom prst="rect">
            <a:avLst/>
          </a:prstGeom>
        </p:spPr>
      </p:pic>
      <p:sp>
        <p:nvSpPr>
          <p:cNvPr id="10" name="Ovale 9">
            <a:extLst>
              <a:ext uri="{FF2B5EF4-FFF2-40B4-BE49-F238E27FC236}">
                <a16:creationId xmlns:a16="http://schemas.microsoft.com/office/drawing/2014/main" id="{2776F80E-1463-18DA-584D-D2451AD2FE3C}"/>
              </a:ext>
            </a:extLst>
          </p:cNvPr>
          <p:cNvSpPr/>
          <p:nvPr/>
        </p:nvSpPr>
        <p:spPr>
          <a:xfrm>
            <a:off x="2932947" y="964235"/>
            <a:ext cx="74381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Ovale 13">
            <a:extLst>
              <a:ext uri="{FF2B5EF4-FFF2-40B4-BE49-F238E27FC236}">
                <a16:creationId xmlns:a16="http://schemas.microsoft.com/office/drawing/2014/main" id="{496FC008-5257-9494-02FF-F33171E291C5}"/>
              </a:ext>
            </a:extLst>
          </p:cNvPr>
          <p:cNvSpPr/>
          <p:nvPr/>
        </p:nvSpPr>
        <p:spPr>
          <a:xfrm>
            <a:off x="3581019" y="1182624"/>
            <a:ext cx="74381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6" name="Ovale 15">
            <a:extLst>
              <a:ext uri="{FF2B5EF4-FFF2-40B4-BE49-F238E27FC236}">
                <a16:creationId xmlns:a16="http://schemas.microsoft.com/office/drawing/2014/main" id="{3FD17BDC-C1C5-A228-C2A0-FBA714967F40}"/>
              </a:ext>
            </a:extLst>
          </p:cNvPr>
          <p:cNvSpPr/>
          <p:nvPr/>
        </p:nvSpPr>
        <p:spPr>
          <a:xfrm>
            <a:off x="1304783" y="1362430"/>
            <a:ext cx="74381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432C1E18-9189-839F-A832-A271EFC4C393}"/>
              </a:ext>
            </a:extLst>
          </p:cNvPr>
          <p:cNvSpPr/>
          <p:nvPr/>
        </p:nvSpPr>
        <p:spPr>
          <a:xfrm>
            <a:off x="3563888" y="1566287"/>
            <a:ext cx="74381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7E40BD8D-E669-EE1E-F62F-4A29AB811D8C}"/>
              </a:ext>
            </a:extLst>
          </p:cNvPr>
          <p:cNvSpPr/>
          <p:nvPr/>
        </p:nvSpPr>
        <p:spPr>
          <a:xfrm>
            <a:off x="1403648" y="1974000"/>
            <a:ext cx="743816" cy="2685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A3D22166-1B27-A9F7-A70D-19FFB69AD35F}"/>
              </a:ext>
            </a:extLst>
          </p:cNvPr>
          <p:cNvSpPr/>
          <p:nvPr/>
        </p:nvSpPr>
        <p:spPr>
          <a:xfrm>
            <a:off x="3645514" y="2299053"/>
            <a:ext cx="360040" cy="2491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2740E41F-EC02-00E2-42B4-E28B32D62893}"/>
              </a:ext>
            </a:extLst>
          </p:cNvPr>
          <p:cNvSpPr/>
          <p:nvPr/>
        </p:nvSpPr>
        <p:spPr>
          <a:xfrm>
            <a:off x="1767245" y="2344316"/>
            <a:ext cx="74381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3" name="Immagine 22">
            <a:extLst>
              <a:ext uri="{FF2B5EF4-FFF2-40B4-BE49-F238E27FC236}">
                <a16:creationId xmlns:a16="http://schemas.microsoft.com/office/drawing/2014/main" id="{F3977A1A-2BEC-B1C3-647C-35D1F16BFB5C}"/>
              </a:ext>
            </a:extLst>
          </p:cNvPr>
          <p:cNvPicPr>
            <a:picLocks noChangeAspect="1"/>
          </p:cNvPicPr>
          <p:nvPr/>
        </p:nvPicPr>
        <p:blipFill>
          <a:blip r:embed="rId8"/>
          <a:srcRect b="6176"/>
          <a:stretch/>
        </p:blipFill>
        <p:spPr>
          <a:xfrm>
            <a:off x="1403648" y="2924945"/>
            <a:ext cx="6721422" cy="2345220"/>
          </a:xfrm>
          <a:prstGeom prst="rect">
            <a:avLst/>
          </a:prstGeom>
        </p:spPr>
      </p:pic>
      <p:sp>
        <p:nvSpPr>
          <p:cNvPr id="24" name="Ovale 23">
            <a:extLst>
              <a:ext uri="{FF2B5EF4-FFF2-40B4-BE49-F238E27FC236}">
                <a16:creationId xmlns:a16="http://schemas.microsoft.com/office/drawing/2014/main" id="{E41D8A2A-9C4C-0DB5-9447-630F15B2F42C}"/>
              </a:ext>
            </a:extLst>
          </p:cNvPr>
          <p:cNvSpPr/>
          <p:nvPr/>
        </p:nvSpPr>
        <p:spPr>
          <a:xfrm>
            <a:off x="3676763" y="2774842"/>
            <a:ext cx="2064496" cy="4077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5" name="Ovale 24">
            <a:extLst>
              <a:ext uri="{FF2B5EF4-FFF2-40B4-BE49-F238E27FC236}">
                <a16:creationId xmlns:a16="http://schemas.microsoft.com/office/drawing/2014/main" id="{019EA315-1364-A53D-877A-CDBC9EFD6789}"/>
              </a:ext>
            </a:extLst>
          </p:cNvPr>
          <p:cNvSpPr/>
          <p:nvPr/>
        </p:nvSpPr>
        <p:spPr>
          <a:xfrm>
            <a:off x="1231905" y="2998298"/>
            <a:ext cx="615952" cy="303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28" name="Immagine 27">
            <a:extLst>
              <a:ext uri="{FF2B5EF4-FFF2-40B4-BE49-F238E27FC236}">
                <a16:creationId xmlns:a16="http://schemas.microsoft.com/office/drawing/2014/main" id="{DF02B37E-40A0-A802-13BD-EE5FC4AF3A1C}"/>
              </a:ext>
            </a:extLst>
          </p:cNvPr>
          <p:cNvPicPr>
            <a:picLocks noChangeAspect="1"/>
          </p:cNvPicPr>
          <p:nvPr/>
        </p:nvPicPr>
        <p:blipFill>
          <a:blip r:embed="rId9"/>
          <a:srcRect b="58002"/>
          <a:stretch/>
        </p:blipFill>
        <p:spPr>
          <a:xfrm>
            <a:off x="1420779" y="5294622"/>
            <a:ext cx="7353937" cy="1078583"/>
          </a:xfrm>
          <a:prstGeom prst="rect">
            <a:avLst/>
          </a:prstGeom>
        </p:spPr>
      </p:pic>
      <p:sp>
        <p:nvSpPr>
          <p:cNvPr id="26" name="Ovale 25">
            <a:extLst>
              <a:ext uri="{FF2B5EF4-FFF2-40B4-BE49-F238E27FC236}">
                <a16:creationId xmlns:a16="http://schemas.microsoft.com/office/drawing/2014/main" id="{C374EF07-9B81-E45C-5DA2-10F6BD9D2C3B}"/>
              </a:ext>
            </a:extLst>
          </p:cNvPr>
          <p:cNvSpPr/>
          <p:nvPr/>
        </p:nvSpPr>
        <p:spPr>
          <a:xfrm>
            <a:off x="3581019" y="5211553"/>
            <a:ext cx="2342928" cy="272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Ovale 34">
            <a:extLst>
              <a:ext uri="{FF2B5EF4-FFF2-40B4-BE49-F238E27FC236}">
                <a16:creationId xmlns:a16="http://schemas.microsoft.com/office/drawing/2014/main" id="{4724B8B4-B54D-ED37-24E4-40B87BC4FBFB}"/>
              </a:ext>
            </a:extLst>
          </p:cNvPr>
          <p:cNvSpPr/>
          <p:nvPr/>
        </p:nvSpPr>
        <p:spPr>
          <a:xfrm>
            <a:off x="3645514" y="5405891"/>
            <a:ext cx="2342928" cy="2721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8" name="Ovale 37">
            <a:extLst>
              <a:ext uri="{FF2B5EF4-FFF2-40B4-BE49-F238E27FC236}">
                <a16:creationId xmlns:a16="http://schemas.microsoft.com/office/drawing/2014/main" id="{32814729-3BC2-3E62-AAB1-E3006F369C60}"/>
              </a:ext>
            </a:extLst>
          </p:cNvPr>
          <p:cNvSpPr/>
          <p:nvPr/>
        </p:nvSpPr>
        <p:spPr>
          <a:xfrm>
            <a:off x="1288469" y="5522350"/>
            <a:ext cx="1222591" cy="3032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45" name="Immagine 44">
            <a:extLst>
              <a:ext uri="{FF2B5EF4-FFF2-40B4-BE49-F238E27FC236}">
                <a16:creationId xmlns:a16="http://schemas.microsoft.com/office/drawing/2014/main" id="{5637CC57-1559-627B-46C8-24D0A9DE636A}"/>
              </a:ext>
            </a:extLst>
          </p:cNvPr>
          <p:cNvPicPr>
            <a:picLocks noChangeAspect="1"/>
          </p:cNvPicPr>
          <p:nvPr/>
        </p:nvPicPr>
        <p:blipFill>
          <a:blip r:embed="rId10"/>
          <a:stretch>
            <a:fillRect/>
          </a:stretch>
        </p:blipFill>
        <p:spPr>
          <a:xfrm>
            <a:off x="784643" y="978957"/>
            <a:ext cx="7605419" cy="4900085"/>
          </a:xfrm>
          <a:prstGeom prst="rect">
            <a:avLst/>
          </a:prstGeom>
        </p:spPr>
      </p:pic>
      <p:sp>
        <p:nvSpPr>
          <p:cNvPr id="46" name="Ovale 45">
            <a:extLst>
              <a:ext uri="{FF2B5EF4-FFF2-40B4-BE49-F238E27FC236}">
                <a16:creationId xmlns:a16="http://schemas.microsoft.com/office/drawing/2014/main" id="{AC2D19DF-FA3A-DAD1-390F-16439A5DF33C}"/>
              </a:ext>
            </a:extLst>
          </p:cNvPr>
          <p:cNvSpPr/>
          <p:nvPr/>
        </p:nvSpPr>
        <p:spPr>
          <a:xfrm>
            <a:off x="634059" y="1813400"/>
            <a:ext cx="3442169" cy="4197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Ovale 46">
            <a:extLst>
              <a:ext uri="{FF2B5EF4-FFF2-40B4-BE49-F238E27FC236}">
                <a16:creationId xmlns:a16="http://schemas.microsoft.com/office/drawing/2014/main" id="{ACD5DCF5-25B3-358D-BEDD-26383CD205A8}"/>
              </a:ext>
            </a:extLst>
          </p:cNvPr>
          <p:cNvSpPr/>
          <p:nvPr/>
        </p:nvSpPr>
        <p:spPr>
          <a:xfrm>
            <a:off x="605974" y="2360900"/>
            <a:ext cx="5694218" cy="952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Ovale 47">
            <a:extLst>
              <a:ext uri="{FF2B5EF4-FFF2-40B4-BE49-F238E27FC236}">
                <a16:creationId xmlns:a16="http://schemas.microsoft.com/office/drawing/2014/main" id="{CD199EFF-D23A-813C-AE61-401343A6E6DB}"/>
              </a:ext>
            </a:extLst>
          </p:cNvPr>
          <p:cNvSpPr/>
          <p:nvPr/>
        </p:nvSpPr>
        <p:spPr>
          <a:xfrm>
            <a:off x="2048598" y="4231884"/>
            <a:ext cx="2667418" cy="4885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0" name="Immagine 49">
            <a:extLst>
              <a:ext uri="{FF2B5EF4-FFF2-40B4-BE49-F238E27FC236}">
                <a16:creationId xmlns:a16="http://schemas.microsoft.com/office/drawing/2014/main" id="{2F77DF95-33EE-9E16-2A1B-F788AE9E3D98}"/>
              </a:ext>
            </a:extLst>
          </p:cNvPr>
          <p:cNvPicPr>
            <a:picLocks noChangeAspect="1"/>
          </p:cNvPicPr>
          <p:nvPr/>
        </p:nvPicPr>
        <p:blipFill>
          <a:blip r:embed="rId11"/>
          <a:stretch>
            <a:fillRect/>
          </a:stretch>
        </p:blipFill>
        <p:spPr>
          <a:xfrm>
            <a:off x="769290" y="5463678"/>
            <a:ext cx="6431548" cy="1324954"/>
          </a:xfrm>
          <a:prstGeom prst="rect">
            <a:avLst/>
          </a:prstGeom>
        </p:spPr>
      </p:pic>
      <p:pic>
        <p:nvPicPr>
          <p:cNvPr id="52" name="Immagine 51">
            <a:extLst>
              <a:ext uri="{FF2B5EF4-FFF2-40B4-BE49-F238E27FC236}">
                <a16:creationId xmlns:a16="http://schemas.microsoft.com/office/drawing/2014/main" id="{00E132E4-0DC0-5D84-D745-92B5897DF8C3}"/>
              </a:ext>
            </a:extLst>
          </p:cNvPr>
          <p:cNvPicPr>
            <a:picLocks noChangeAspect="1"/>
          </p:cNvPicPr>
          <p:nvPr/>
        </p:nvPicPr>
        <p:blipFill>
          <a:blip r:embed="rId12"/>
          <a:stretch>
            <a:fillRect/>
          </a:stretch>
        </p:blipFill>
        <p:spPr>
          <a:xfrm>
            <a:off x="1380855" y="3175202"/>
            <a:ext cx="5273497" cy="777307"/>
          </a:xfrm>
          <a:prstGeom prst="rect">
            <a:avLst/>
          </a:prstGeom>
        </p:spPr>
      </p:pic>
      <p:sp>
        <p:nvSpPr>
          <p:cNvPr id="53" name="Ovale 52">
            <a:extLst>
              <a:ext uri="{FF2B5EF4-FFF2-40B4-BE49-F238E27FC236}">
                <a16:creationId xmlns:a16="http://schemas.microsoft.com/office/drawing/2014/main" id="{4B7CE148-8761-482B-5AC3-49FDE47DF494}"/>
              </a:ext>
            </a:extLst>
          </p:cNvPr>
          <p:cNvSpPr/>
          <p:nvPr/>
        </p:nvSpPr>
        <p:spPr>
          <a:xfrm>
            <a:off x="1311063" y="3737721"/>
            <a:ext cx="4612884" cy="3830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5" name="Immagine 54">
            <a:extLst>
              <a:ext uri="{FF2B5EF4-FFF2-40B4-BE49-F238E27FC236}">
                <a16:creationId xmlns:a16="http://schemas.microsoft.com/office/drawing/2014/main" id="{E4330FB6-F384-7022-554D-CE103C115F72}"/>
              </a:ext>
            </a:extLst>
          </p:cNvPr>
          <p:cNvPicPr>
            <a:picLocks noChangeAspect="1"/>
          </p:cNvPicPr>
          <p:nvPr/>
        </p:nvPicPr>
        <p:blipFill>
          <a:blip r:embed="rId13"/>
          <a:stretch>
            <a:fillRect/>
          </a:stretch>
        </p:blipFill>
        <p:spPr>
          <a:xfrm>
            <a:off x="260548" y="4083895"/>
            <a:ext cx="9007621" cy="807790"/>
          </a:xfrm>
          <a:prstGeom prst="rect">
            <a:avLst/>
          </a:prstGeom>
        </p:spPr>
      </p:pic>
      <p:sp>
        <p:nvSpPr>
          <p:cNvPr id="56" name="Ovale 55">
            <a:extLst>
              <a:ext uri="{FF2B5EF4-FFF2-40B4-BE49-F238E27FC236}">
                <a16:creationId xmlns:a16="http://schemas.microsoft.com/office/drawing/2014/main" id="{8CE9EBE4-3630-C613-518E-BA1401814FE4}"/>
              </a:ext>
            </a:extLst>
          </p:cNvPr>
          <p:cNvSpPr/>
          <p:nvPr/>
        </p:nvSpPr>
        <p:spPr>
          <a:xfrm>
            <a:off x="2497323" y="4016809"/>
            <a:ext cx="384394" cy="2306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Ovale 56">
            <a:extLst>
              <a:ext uri="{FF2B5EF4-FFF2-40B4-BE49-F238E27FC236}">
                <a16:creationId xmlns:a16="http://schemas.microsoft.com/office/drawing/2014/main" id="{B2DF698B-545D-90C9-9EC6-5E42D78EC0E5}"/>
              </a:ext>
            </a:extLst>
          </p:cNvPr>
          <p:cNvSpPr/>
          <p:nvPr/>
        </p:nvSpPr>
        <p:spPr>
          <a:xfrm>
            <a:off x="250376" y="4086755"/>
            <a:ext cx="4897688" cy="3830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9" name="Immagine 58">
            <a:extLst>
              <a:ext uri="{FF2B5EF4-FFF2-40B4-BE49-F238E27FC236}">
                <a16:creationId xmlns:a16="http://schemas.microsoft.com/office/drawing/2014/main" id="{FC76DA39-764C-5B64-E6FB-869CB901338B}"/>
              </a:ext>
            </a:extLst>
          </p:cNvPr>
          <p:cNvPicPr>
            <a:picLocks noChangeAspect="1"/>
          </p:cNvPicPr>
          <p:nvPr/>
        </p:nvPicPr>
        <p:blipFill>
          <a:blip r:embed="rId14"/>
          <a:stretch>
            <a:fillRect/>
          </a:stretch>
        </p:blipFill>
        <p:spPr>
          <a:xfrm>
            <a:off x="260548" y="5113542"/>
            <a:ext cx="6477561" cy="289585"/>
          </a:xfrm>
          <a:prstGeom prst="rect">
            <a:avLst/>
          </a:prstGeom>
        </p:spPr>
      </p:pic>
      <p:sp>
        <p:nvSpPr>
          <p:cNvPr id="60" name="Ovale 59">
            <a:extLst>
              <a:ext uri="{FF2B5EF4-FFF2-40B4-BE49-F238E27FC236}">
                <a16:creationId xmlns:a16="http://schemas.microsoft.com/office/drawing/2014/main" id="{64971609-95BB-0958-8B75-6F0249EBCC24}"/>
              </a:ext>
            </a:extLst>
          </p:cNvPr>
          <p:cNvSpPr/>
          <p:nvPr/>
        </p:nvSpPr>
        <p:spPr>
          <a:xfrm>
            <a:off x="2497323" y="5033211"/>
            <a:ext cx="699042" cy="22159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Ovale 60">
            <a:extLst>
              <a:ext uri="{FF2B5EF4-FFF2-40B4-BE49-F238E27FC236}">
                <a16:creationId xmlns:a16="http://schemas.microsoft.com/office/drawing/2014/main" id="{5DB0F87E-6B20-4330-8526-FD53ECFF1BEB}"/>
              </a:ext>
            </a:extLst>
          </p:cNvPr>
          <p:cNvSpPr/>
          <p:nvPr/>
        </p:nvSpPr>
        <p:spPr>
          <a:xfrm>
            <a:off x="227511" y="5174701"/>
            <a:ext cx="4897688" cy="3830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3" name="CasellaDiTesto 62">
            <a:extLst>
              <a:ext uri="{FF2B5EF4-FFF2-40B4-BE49-F238E27FC236}">
                <a16:creationId xmlns:a16="http://schemas.microsoft.com/office/drawing/2014/main" id="{72135C9C-8AC1-98FF-5264-CF84C17FE55A}"/>
              </a:ext>
            </a:extLst>
          </p:cNvPr>
          <p:cNvSpPr txBox="1"/>
          <p:nvPr/>
        </p:nvSpPr>
        <p:spPr>
          <a:xfrm>
            <a:off x="2243418" y="1720840"/>
            <a:ext cx="4684058" cy="3139321"/>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The last command will cover is </a:t>
            </a:r>
            <a:r>
              <a:rPr lang="en-US" b="1" i="0" dirty="0">
                <a:solidFill>
                  <a:schemeClr val="bg1"/>
                </a:solidFill>
                <a:effectLst/>
                <a:latin typeface="Udemy Sans"/>
              </a:rPr>
              <a:t>last</a:t>
            </a:r>
            <a:r>
              <a:rPr lang="en-US" b="0" i="0" dirty="0">
                <a:solidFill>
                  <a:schemeClr val="bg1"/>
                </a:solidFill>
                <a:effectLst/>
                <a:latin typeface="Udemy Sans"/>
              </a:rPr>
              <a:t>.</a:t>
            </a:r>
          </a:p>
          <a:p>
            <a:pPr algn="l">
              <a:buNone/>
            </a:pPr>
            <a:r>
              <a:rPr lang="en-US" b="0" i="0" dirty="0">
                <a:solidFill>
                  <a:schemeClr val="bg1"/>
                </a:solidFill>
                <a:effectLst/>
                <a:latin typeface="Udemy Sans"/>
              </a:rPr>
              <a:t>It's very useful when you need to track users activity or investigate a possible security breach.</a:t>
            </a:r>
          </a:p>
          <a:p>
            <a:pPr algn="l">
              <a:buNone/>
            </a:pPr>
            <a:r>
              <a:rPr lang="en-US" b="1" i="0" dirty="0">
                <a:solidFill>
                  <a:schemeClr val="bg1"/>
                </a:solidFill>
                <a:effectLst/>
                <a:latin typeface="Udemy Sans"/>
              </a:rPr>
              <a:t>It shows a listing of the last logged in users</a:t>
            </a:r>
            <a:r>
              <a:rPr lang="en-US" b="0" i="0" dirty="0">
                <a:solidFill>
                  <a:schemeClr val="bg1"/>
                </a:solidFill>
                <a:effectLst/>
                <a:latin typeface="Udemy Sans"/>
              </a:rPr>
              <a:t>.</a:t>
            </a:r>
          </a:p>
          <a:p>
            <a:pPr algn="l">
              <a:buNone/>
            </a:pPr>
            <a:r>
              <a:rPr lang="en-US" b="0" i="0" dirty="0">
                <a:solidFill>
                  <a:schemeClr val="bg1"/>
                </a:solidFill>
                <a:effectLst/>
                <a:latin typeface="Udemy Sans"/>
              </a:rPr>
              <a:t>Last reads the </a:t>
            </a:r>
            <a:r>
              <a:rPr lang="en-US" b="0" i="0" dirty="0" err="1">
                <a:solidFill>
                  <a:schemeClr val="bg1"/>
                </a:solidFill>
                <a:effectLst/>
                <a:latin typeface="Udemy Sans"/>
              </a:rPr>
              <a:t>wtmp</a:t>
            </a:r>
            <a:r>
              <a:rPr lang="en-US" b="0" i="0" dirty="0">
                <a:solidFill>
                  <a:schemeClr val="bg1"/>
                </a:solidFill>
                <a:effectLst/>
                <a:latin typeface="Udemy Sans"/>
              </a:rPr>
              <a:t> file, this one, and prints information about the logins and logouts of the users.</a:t>
            </a:r>
          </a:p>
          <a:p>
            <a:pPr algn="l">
              <a:buNone/>
            </a:pPr>
            <a:r>
              <a:rPr lang="en-US" b="0" i="0" dirty="0">
                <a:solidFill>
                  <a:schemeClr val="bg1"/>
                </a:solidFill>
                <a:effectLst/>
                <a:latin typeface="Udemy Sans"/>
              </a:rPr>
              <a:t>Records are printed in reverse order, starting from the most recent ones. And if you want to restrict the output to a specific user give that username as argument to last.</a:t>
            </a:r>
          </a:p>
        </p:txBody>
      </p:sp>
      <p:pic>
        <p:nvPicPr>
          <p:cNvPr id="65" name="Immagine 64">
            <a:extLst>
              <a:ext uri="{FF2B5EF4-FFF2-40B4-BE49-F238E27FC236}">
                <a16:creationId xmlns:a16="http://schemas.microsoft.com/office/drawing/2014/main" id="{48E629ED-E968-D49D-355D-B7B26FC91DE4}"/>
              </a:ext>
            </a:extLst>
          </p:cNvPr>
          <p:cNvPicPr>
            <a:picLocks noChangeAspect="1"/>
          </p:cNvPicPr>
          <p:nvPr/>
        </p:nvPicPr>
        <p:blipFill>
          <a:blip r:embed="rId15"/>
          <a:stretch>
            <a:fillRect/>
          </a:stretch>
        </p:blipFill>
        <p:spPr>
          <a:xfrm>
            <a:off x="952186" y="1207577"/>
            <a:ext cx="7239627" cy="4442845"/>
          </a:xfrm>
          <a:prstGeom prst="rect">
            <a:avLst/>
          </a:prstGeom>
        </p:spPr>
      </p:pic>
      <p:sp>
        <p:nvSpPr>
          <p:cNvPr id="66" name="Ovale 65">
            <a:extLst>
              <a:ext uri="{FF2B5EF4-FFF2-40B4-BE49-F238E27FC236}">
                <a16:creationId xmlns:a16="http://schemas.microsoft.com/office/drawing/2014/main" id="{1808471D-C8D7-5B00-3F2A-BA6031CD366C}"/>
              </a:ext>
            </a:extLst>
          </p:cNvPr>
          <p:cNvSpPr/>
          <p:nvPr/>
        </p:nvSpPr>
        <p:spPr>
          <a:xfrm>
            <a:off x="3148121" y="1852782"/>
            <a:ext cx="572073" cy="3176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Ovale 66">
            <a:extLst>
              <a:ext uri="{FF2B5EF4-FFF2-40B4-BE49-F238E27FC236}">
                <a16:creationId xmlns:a16="http://schemas.microsoft.com/office/drawing/2014/main" id="{B656D982-4613-AE12-7C00-444BB8FD8414}"/>
              </a:ext>
            </a:extLst>
          </p:cNvPr>
          <p:cNvSpPr/>
          <p:nvPr/>
        </p:nvSpPr>
        <p:spPr>
          <a:xfrm>
            <a:off x="857280" y="2130501"/>
            <a:ext cx="3066648" cy="2303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69" name="Immagine 68">
            <a:extLst>
              <a:ext uri="{FF2B5EF4-FFF2-40B4-BE49-F238E27FC236}">
                <a16:creationId xmlns:a16="http://schemas.microsoft.com/office/drawing/2014/main" id="{F60955B4-DC26-7BB1-1D61-44DBE86EA1F2}"/>
              </a:ext>
            </a:extLst>
          </p:cNvPr>
          <p:cNvPicPr>
            <a:picLocks noChangeAspect="1"/>
          </p:cNvPicPr>
          <p:nvPr/>
        </p:nvPicPr>
        <p:blipFill>
          <a:blip r:embed="rId16"/>
          <a:stretch>
            <a:fillRect/>
          </a:stretch>
        </p:blipFill>
        <p:spPr>
          <a:xfrm>
            <a:off x="578774" y="182598"/>
            <a:ext cx="7986452" cy="6492803"/>
          </a:xfrm>
          <a:prstGeom prst="rect">
            <a:avLst/>
          </a:prstGeom>
        </p:spPr>
      </p:pic>
      <p:sp>
        <p:nvSpPr>
          <p:cNvPr id="70" name="Ovale 69">
            <a:extLst>
              <a:ext uri="{FF2B5EF4-FFF2-40B4-BE49-F238E27FC236}">
                <a16:creationId xmlns:a16="http://schemas.microsoft.com/office/drawing/2014/main" id="{50D1E860-2B88-0492-DE66-2172E074EAFE}"/>
              </a:ext>
            </a:extLst>
          </p:cNvPr>
          <p:cNvSpPr/>
          <p:nvPr/>
        </p:nvSpPr>
        <p:spPr>
          <a:xfrm>
            <a:off x="2374655" y="5404348"/>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02989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fade">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fade">
                                      <p:cBhvr>
                                        <p:cTn id="77" dur="500"/>
                                        <p:tgtEl>
                                          <p:spTgt spid="3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8"/>
                                        </p:tgtEl>
                                        <p:attrNameLst>
                                          <p:attrName>style.visibility</p:attrName>
                                        </p:attrNameLst>
                                      </p:cBhvr>
                                      <p:to>
                                        <p:strVal val="visible"/>
                                      </p:to>
                                    </p:set>
                                    <p:animEffect transition="in" filter="fade">
                                      <p:cBhvr>
                                        <p:cTn id="82" dur="500"/>
                                        <p:tgtEl>
                                          <p:spTgt spid="2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fade">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46"/>
                                        </p:tgtEl>
                                        <p:attrNameLst>
                                          <p:attrName>style.visibility</p:attrName>
                                        </p:attrNameLst>
                                      </p:cBhvr>
                                      <p:to>
                                        <p:strVal val="visible"/>
                                      </p:to>
                                    </p:set>
                                    <p:animEffect transition="in" filter="fade">
                                      <p:cBhvr>
                                        <p:cTn id="92" dur="500"/>
                                        <p:tgtEl>
                                          <p:spTgt spid="4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48"/>
                                        </p:tgtEl>
                                        <p:attrNameLst>
                                          <p:attrName>style.visibility</p:attrName>
                                        </p:attrNameLst>
                                      </p:cBhvr>
                                      <p:to>
                                        <p:strVal val="visible"/>
                                      </p:to>
                                    </p:set>
                                    <p:animEffect transition="in" filter="fade">
                                      <p:cBhvr>
                                        <p:cTn id="102" dur="500"/>
                                        <p:tgtEl>
                                          <p:spTgt spid="4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0"/>
                                        </p:tgtEl>
                                        <p:attrNameLst>
                                          <p:attrName>style.visibility</p:attrName>
                                        </p:attrNameLst>
                                      </p:cBhvr>
                                      <p:to>
                                        <p:strVal val="visible"/>
                                      </p:to>
                                    </p:set>
                                    <p:animEffect transition="in" filter="fade">
                                      <p:cBhvr>
                                        <p:cTn id="107" dur="500"/>
                                        <p:tgtEl>
                                          <p:spTgt spid="5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fade">
                                      <p:cBhvr>
                                        <p:cTn id="112" dur="500"/>
                                        <p:tgtEl>
                                          <p:spTgt spid="5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fade">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55"/>
                                        </p:tgtEl>
                                        <p:attrNameLst>
                                          <p:attrName>style.visibility</p:attrName>
                                        </p:attrNameLst>
                                      </p:cBhvr>
                                      <p:to>
                                        <p:strVal val="visible"/>
                                      </p:to>
                                    </p:set>
                                    <p:animEffect transition="in" filter="fade">
                                      <p:cBhvr>
                                        <p:cTn id="122" dur="500"/>
                                        <p:tgtEl>
                                          <p:spTgt spid="5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56"/>
                                        </p:tgtEl>
                                        <p:attrNameLst>
                                          <p:attrName>style.visibility</p:attrName>
                                        </p:attrNameLst>
                                      </p:cBhvr>
                                      <p:to>
                                        <p:strVal val="visible"/>
                                      </p:to>
                                    </p:set>
                                    <p:animEffect transition="in" filter="fade">
                                      <p:cBhvr>
                                        <p:cTn id="127" dur="500"/>
                                        <p:tgtEl>
                                          <p:spTgt spid="56"/>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57"/>
                                        </p:tgtEl>
                                        <p:attrNameLst>
                                          <p:attrName>style.visibility</p:attrName>
                                        </p:attrNameLst>
                                      </p:cBhvr>
                                      <p:to>
                                        <p:strVal val="visible"/>
                                      </p:to>
                                    </p:set>
                                    <p:animEffect transition="in" filter="fade">
                                      <p:cBhvr>
                                        <p:cTn id="132" dur="500"/>
                                        <p:tgtEl>
                                          <p:spTgt spid="5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fade">
                                      <p:cBhvr>
                                        <p:cTn id="137" dur="500"/>
                                        <p:tgtEl>
                                          <p:spTgt spid="5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60"/>
                                        </p:tgtEl>
                                        <p:attrNameLst>
                                          <p:attrName>style.visibility</p:attrName>
                                        </p:attrNameLst>
                                      </p:cBhvr>
                                      <p:to>
                                        <p:strVal val="visible"/>
                                      </p:to>
                                    </p:set>
                                    <p:animEffect transition="in" filter="fade">
                                      <p:cBhvr>
                                        <p:cTn id="142" dur="500"/>
                                        <p:tgtEl>
                                          <p:spTgt spid="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fade">
                                      <p:cBhvr>
                                        <p:cTn id="147" dur="500"/>
                                        <p:tgtEl>
                                          <p:spTgt spid="61"/>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63"/>
                                        </p:tgtEl>
                                        <p:attrNameLst>
                                          <p:attrName>style.visibility</p:attrName>
                                        </p:attrNameLst>
                                      </p:cBhvr>
                                      <p:to>
                                        <p:strVal val="visible"/>
                                      </p:to>
                                    </p:set>
                                    <p:animEffect transition="in" filter="fade">
                                      <p:cBhvr>
                                        <p:cTn id="152" dur="500"/>
                                        <p:tgtEl>
                                          <p:spTgt spid="63"/>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65"/>
                                        </p:tgtEl>
                                        <p:attrNameLst>
                                          <p:attrName>style.visibility</p:attrName>
                                        </p:attrNameLst>
                                      </p:cBhvr>
                                      <p:to>
                                        <p:strVal val="visible"/>
                                      </p:to>
                                    </p:set>
                                    <p:animEffect transition="in" filter="fade">
                                      <p:cBhvr>
                                        <p:cTn id="157" dur="500"/>
                                        <p:tgtEl>
                                          <p:spTgt spid="65"/>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fade">
                                      <p:cBhvr>
                                        <p:cTn id="162" dur="500"/>
                                        <p:tgtEl>
                                          <p:spTgt spid="66"/>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7"/>
                                        </p:tgtEl>
                                        <p:attrNameLst>
                                          <p:attrName>style.visibility</p:attrName>
                                        </p:attrNameLst>
                                      </p:cBhvr>
                                      <p:to>
                                        <p:strVal val="visible"/>
                                      </p:to>
                                    </p:set>
                                    <p:animEffect transition="in" filter="fade">
                                      <p:cBhvr>
                                        <p:cTn id="167" dur="500"/>
                                        <p:tgtEl>
                                          <p:spTgt spid="6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nodeType="clickEffect">
                                  <p:stCondLst>
                                    <p:cond delay="0"/>
                                  </p:stCondLst>
                                  <p:childTnLst>
                                    <p:set>
                                      <p:cBhvr>
                                        <p:cTn id="171" dur="1" fill="hold">
                                          <p:stCondLst>
                                            <p:cond delay="0"/>
                                          </p:stCondLst>
                                        </p:cTn>
                                        <p:tgtEl>
                                          <p:spTgt spid="69"/>
                                        </p:tgtEl>
                                        <p:attrNameLst>
                                          <p:attrName>style.visibility</p:attrName>
                                        </p:attrNameLst>
                                      </p:cBhvr>
                                      <p:to>
                                        <p:strVal val="visible"/>
                                      </p:to>
                                    </p:set>
                                    <p:animEffect transition="in" filter="fade">
                                      <p:cBhvr>
                                        <p:cTn id="172" dur="500"/>
                                        <p:tgtEl>
                                          <p:spTgt spid="69"/>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70"/>
                                        </p:tgtEl>
                                        <p:attrNameLst>
                                          <p:attrName>style.visibility</p:attrName>
                                        </p:attrNameLst>
                                      </p:cBhvr>
                                      <p:to>
                                        <p:strVal val="visible"/>
                                      </p:to>
                                    </p:set>
                                    <p:animEffect transition="in" filter="fade">
                                      <p:cBhvr>
                                        <p:cTn id="17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4" grpId="0" animBg="1"/>
      <p:bldP spid="16" grpId="0" animBg="1"/>
      <p:bldP spid="18" grpId="0" animBg="1"/>
      <p:bldP spid="19" grpId="0" animBg="1"/>
      <p:bldP spid="20" grpId="0" animBg="1"/>
      <p:bldP spid="21" grpId="0" animBg="1"/>
      <p:bldP spid="24" grpId="0" animBg="1"/>
      <p:bldP spid="25" grpId="0" animBg="1"/>
      <p:bldP spid="26" grpId="0" animBg="1"/>
      <p:bldP spid="35" grpId="0" animBg="1"/>
      <p:bldP spid="38" grpId="0" animBg="1"/>
      <p:bldP spid="46" grpId="0" animBg="1"/>
      <p:bldP spid="47" grpId="0" animBg="1"/>
      <p:bldP spid="48" grpId="0" animBg="1"/>
      <p:bldP spid="53" grpId="0" animBg="1"/>
      <p:bldP spid="56" grpId="0" animBg="1"/>
      <p:bldP spid="57" grpId="0" animBg="1"/>
      <p:bldP spid="60" grpId="0" animBg="1"/>
      <p:bldP spid="61" grpId="0" animBg="1"/>
      <p:bldP spid="63" grpId="0" animBg="1"/>
      <p:bldP spid="66" grpId="0" animBg="1"/>
      <p:bldP spid="67" grpId="0" animBg="1"/>
      <p:bldP spid="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7A17D-90A3-FB3A-8B97-74AEC929DCBE}"/>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3E470577-710A-64E0-E9CF-9CEFD89C018D}"/>
              </a:ext>
            </a:extLst>
          </p:cNvPr>
          <p:cNvGraphicFramePr/>
          <p:nvPr>
            <p:extLst>
              <p:ext uri="{D42A27DB-BD31-4B8C-83A1-F6EECF244321}">
                <p14:modId xmlns:p14="http://schemas.microsoft.com/office/powerpoint/2010/main" val="2292527394"/>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7AFA32C1-B7A2-1F27-29A8-373F2FFD8DEA}"/>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a:extLst>
              <a:ext uri="{FF2B5EF4-FFF2-40B4-BE49-F238E27FC236}">
                <a16:creationId xmlns:a16="http://schemas.microsoft.com/office/drawing/2014/main" id="{C2C5F011-8BD6-DA68-C599-CF19B2DBE623}"/>
              </a:ext>
            </a:extLst>
          </p:cNvPr>
          <p:cNvPicPr>
            <a:picLocks noChangeAspect="1"/>
          </p:cNvPicPr>
          <p:nvPr/>
        </p:nvPicPr>
        <p:blipFill>
          <a:blip r:embed="rId7"/>
          <a:stretch>
            <a:fillRect/>
          </a:stretch>
        </p:blipFill>
        <p:spPr>
          <a:xfrm>
            <a:off x="656793" y="953832"/>
            <a:ext cx="3771191" cy="5624356"/>
          </a:xfrm>
          <a:prstGeom prst="rect">
            <a:avLst/>
          </a:prstGeom>
        </p:spPr>
      </p:pic>
      <p:pic>
        <p:nvPicPr>
          <p:cNvPr id="9" name="Immagine 8">
            <a:extLst>
              <a:ext uri="{FF2B5EF4-FFF2-40B4-BE49-F238E27FC236}">
                <a16:creationId xmlns:a16="http://schemas.microsoft.com/office/drawing/2014/main" id="{BBF1994B-A08C-AA72-A408-2007ADB388AE}"/>
              </a:ext>
            </a:extLst>
          </p:cNvPr>
          <p:cNvPicPr>
            <a:picLocks noChangeAspect="1"/>
          </p:cNvPicPr>
          <p:nvPr/>
        </p:nvPicPr>
        <p:blipFill>
          <a:blip r:embed="rId8"/>
          <a:stretch>
            <a:fillRect/>
          </a:stretch>
        </p:blipFill>
        <p:spPr>
          <a:xfrm>
            <a:off x="4557673" y="934076"/>
            <a:ext cx="3740617" cy="3215003"/>
          </a:xfrm>
          <a:prstGeom prst="rect">
            <a:avLst/>
          </a:prstGeom>
        </p:spPr>
      </p:pic>
    </p:spTree>
    <p:extLst>
      <p:ext uri="{BB962C8B-B14F-4D97-AF65-F5344CB8AC3E}">
        <p14:creationId xmlns:p14="http://schemas.microsoft.com/office/powerpoint/2010/main" val="32177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E6E8E-80F9-5F17-9025-FDD2E1AF8236}"/>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DA4A7E4C-B6C4-97F1-5329-9FC25148DD49}"/>
              </a:ext>
            </a:extLst>
          </p:cNvPr>
          <p:cNvGraphicFramePr/>
          <p:nvPr>
            <p:extLst>
              <p:ext uri="{D42A27DB-BD31-4B8C-83A1-F6EECF244321}">
                <p14:modId xmlns:p14="http://schemas.microsoft.com/office/powerpoint/2010/main" val="2423012396"/>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4E0507DF-6FCC-8464-53BF-BD62ECD4EDF5}"/>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7429CB6D-C413-2AA3-0EBE-05B918D3072A}"/>
              </a:ext>
            </a:extLst>
          </p:cNvPr>
          <p:cNvSpPr txBox="1"/>
          <p:nvPr/>
        </p:nvSpPr>
        <p:spPr>
          <a:xfrm>
            <a:off x="2271674" y="1268760"/>
            <a:ext cx="4572000" cy="3139321"/>
          </a:xfrm>
          <a:prstGeom prst="rect">
            <a:avLst/>
          </a:prstGeom>
          <a:solidFill>
            <a:schemeClr val="accent1"/>
          </a:solidFill>
        </p:spPr>
        <p:txBody>
          <a:bodyPr wrap="square">
            <a:spAutoFit/>
          </a:bodyPr>
          <a:lstStyle/>
          <a:p>
            <a:pPr algn="l">
              <a:buNone/>
            </a:pPr>
            <a:r>
              <a:rPr lang="en-US" b="0" i="0" dirty="0">
                <a:solidFill>
                  <a:schemeClr val="bg1"/>
                </a:solidFill>
                <a:latin typeface="Udemy Sans"/>
              </a:rPr>
              <a:t> We what to know how the Linux system performs authentication.</a:t>
            </a:r>
          </a:p>
          <a:p>
            <a:pPr algn="l">
              <a:buNone/>
            </a:pPr>
            <a:r>
              <a:rPr lang="en-US" b="0" i="0" dirty="0">
                <a:solidFill>
                  <a:schemeClr val="bg1"/>
                </a:solidFill>
                <a:latin typeface="Udemy Sans"/>
              </a:rPr>
              <a:t>There are two files of particular interest to us:</a:t>
            </a:r>
          </a:p>
          <a:p>
            <a:pPr algn="l">
              <a:buNone/>
            </a:pPr>
            <a:endParaRPr lang="en-US" dirty="0">
              <a:solidFill>
                <a:schemeClr val="bg1"/>
              </a:solidFill>
              <a:latin typeface="Udemy Sans"/>
            </a:endParaRPr>
          </a:p>
          <a:p>
            <a:pPr algn="l">
              <a:buNone/>
            </a:pPr>
            <a:r>
              <a:rPr lang="en-US" b="1" i="0" dirty="0">
                <a:solidFill>
                  <a:schemeClr val="bg1"/>
                </a:solidFill>
                <a:latin typeface="Udemy Sans"/>
              </a:rPr>
              <a:t> /</a:t>
            </a:r>
            <a:r>
              <a:rPr lang="en-US" b="1" i="0" dirty="0" err="1">
                <a:solidFill>
                  <a:schemeClr val="bg1"/>
                </a:solidFill>
                <a:latin typeface="Udemy Sans"/>
              </a:rPr>
              <a:t>etc</a:t>
            </a:r>
            <a:r>
              <a:rPr lang="en-US" b="1" i="0" dirty="0">
                <a:solidFill>
                  <a:schemeClr val="bg1"/>
                </a:solidFill>
                <a:latin typeface="Udemy Sans"/>
              </a:rPr>
              <a:t>/passwd </a:t>
            </a:r>
            <a:r>
              <a:rPr lang="en-US" b="0" i="0" dirty="0">
                <a:solidFill>
                  <a:schemeClr val="bg1"/>
                </a:solidFill>
                <a:latin typeface="Udemy Sans"/>
              </a:rPr>
              <a:t>and </a:t>
            </a:r>
            <a:r>
              <a:rPr lang="en-US" b="1" i="0" dirty="0">
                <a:solidFill>
                  <a:schemeClr val="bg1"/>
                </a:solidFill>
                <a:latin typeface="Udemy Sans"/>
              </a:rPr>
              <a:t>/</a:t>
            </a:r>
            <a:r>
              <a:rPr lang="en-US" b="1" i="0" dirty="0" err="1">
                <a:solidFill>
                  <a:schemeClr val="bg1"/>
                </a:solidFill>
                <a:latin typeface="Udemy Sans"/>
              </a:rPr>
              <a:t>etc</a:t>
            </a:r>
            <a:r>
              <a:rPr lang="en-US" b="1" i="0" dirty="0">
                <a:solidFill>
                  <a:schemeClr val="bg1"/>
                </a:solidFill>
                <a:latin typeface="Udemy Sans"/>
              </a:rPr>
              <a:t>/shadow.</a:t>
            </a:r>
          </a:p>
          <a:p>
            <a:pPr algn="l">
              <a:buNone/>
            </a:pPr>
            <a:endParaRPr lang="en-US" b="0" i="0" dirty="0">
              <a:solidFill>
                <a:schemeClr val="bg1"/>
              </a:solidFill>
              <a:latin typeface="Udemy Sans"/>
            </a:endParaRPr>
          </a:p>
          <a:p>
            <a:pPr algn="l"/>
            <a:r>
              <a:rPr lang="en-US" b="0" i="0" dirty="0">
                <a:solidFill>
                  <a:schemeClr val="bg1"/>
                </a:solidFill>
                <a:latin typeface="Udemy Sans"/>
              </a:rPr>
              <a:t>The /</a:t>
            </a:r>
            <a:r>
              <a:rPr lang="en-US" b="0" i="0" dirty="0" err="1">
                <a:solidFill>
                  <a:schemeClr val="bg1"/>
                </a:solidFill>
                <a:latin typeface="Udemy Sans"/>
              </a:rPr>
              <a:t>etc</a:t>
            </a:r>
            <a:r>
              <a:rPr lang="en-US" b="0" i="0" dirty="0">
                <a:solidFill>
                  <a:schemeClr val="bg1"/>
                </a:solidFill>
                <a:latin typeface="Udemy Sans"/>
              </a:rPr>
              <a:t>/passwd file contains basic information about each user account on the system.</a:t>
            </a:r>
          </a:p>
          <a:p>
            <a:pPr algn="l"/>
            <a:endParaRPr lang="en-US" dirty="0">
              <a:solidFill>
                <a:schemeClr val="bg1"/>
              </a:solidFill>
              <a:latin typeface="Udemy Sans"/>
            </a:endParaRPr>
          </a:p>
          <a:p>
            <a:pPr algn="l"/>
            <a:r>
              <a:rPr lang="en-US" b="0" i="0" dirty="0">
                <a:solidFill>
                  <a:schemeClr val="bg1"/>
                </a:solidFill>
                <a:latin typeface="Udemy Sans"/>
              </a:rPr>
              <a:t>The /</a:t>
            </a:r>
            <a:r>
              <a:rPr lang="en-US" b="0" i="0" dirty="0" err="1">
                <a:solidFill>
                  <a:schemeClr val="bg1"/>
                </a:solidFill>
                <a:latin typeface="Udemy Sans"/>
              </a:rPr>
              <a:t>etc</a:t>
            </a:r>
            <a:r>
              <a:rPr lang="en-US" b="0" i="0" dirty="0">
                <a:solidFill>
                  <a:schemeClr val="bg1"/>
                </a:solidFill>
                <a:latin typeface="Udemy Sans"/>
              </a:rPr>
              <a:t>/</a:t>
            </a:r>
            <a:r>
              <a:rPr lang="en-US" dirty="0">
                <a:solidFill>
                  <a:schemeClr val="bg1"/>
                </a:solidFill>
                <a:latin typeface="Udemy Sans"/>
              </a:rPr>
              <a:t>shadow file</a:t>
            </a:r>
            <a:r>
              <a:rPr lang="en-US" b="0" i="0" dirty="0">
                <a:solidFill>
                  <a:schemeClr val="bg1"/>
                </a:solidFill>
                <a:latin typeface="Udemy Sans"/>
              </a:rPr>
              <a:t> stores the actual passwords of the users in an encrypted format.</a:t>
            </a:r>
          </a:p>
        </p:txBody>
      </p:sp>
      <p:pic>
        <p:nvPicPr>
          <p:cNvPr id="10" name="Immagine 9">
            <a:extLst>
              <a:ext uri="{FF2B5EF4-FFF2-40B4-BE49-F238E27FC236}">
                <a16:creationId xmlns:a16="http://schemas.microsoft.com/office/drawing/2014/main" id="{604A9D29-EEBB-353A-710A-F8A246F7E86B}"/>
              </a:ext>
            </a:extLst>
          </p:cNvPr>
          <p:cNvPicPr>
            <a:picLocks noChangeAspect="1"/>
          </p:cNvPicPr>
          <p:nvPr/>
        </p:nvPicPr>
        <p:blipFill>
          <a:blip r:embed="rId7"/>
          <a:stretch>
            <a:fillRect/>
          </a:stretch>
        </p:blipFill>
        <p:spPr>
          <a:xfrm>
            <a:off x="472190" y="1040049"/>
            <a:ext cx="8452051" cy="4120466"/>
          </a:xfrm>
          <a:prstGeom prst="rect">
            <a:avLst/>
          </a:prstGeom>
        </p:spPr>
      </p:pic>
      <p:sp>
        <p:nvSpPr>
          <p:cNvPr id="11" name="Ovale 10">
            <a:extLst>
              <a:ext uri="{FF2B5EF4-FFF2-40B4-BE49-F238E27FC236}">
                <a16:creationId xmlns:a16="http://schemas.microsoft.com/office/drawing/2014/main" id="{731AECD7-367B-8A8F-7743-2773ECC821C7}"/>
              </a:ext>
            </a:extLst>
          </p:cNvPr>
          <p:cNvSpPr/>
          <p:nvPr/>
        </p:nvSpPr>
        <p:spPr>
          <a:xfrm>
            <a:off x="1835696" y="1268760"/>
            <a:ext cx="2448272" cy="4287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5" name="Immagine 14">
            <a:extLst>
              <a:ext uri="{FF2B5EF4-FFF2-40B4-BE49-F238E27FC236}">
                <a16:creationId xmlns:a16="http://schemas.microsoft.com/office/drawing/2014/main" id="{6BF9A60B-8009-6A70-3E0E-DD33A703A1B1}"/>
              </a:ext>
            </a:extLst>
          </p:cNvPr>
          <p:cNvPicPr>
            <a:picLocks noChangeAspect="1"/>
          </p:cNvPicPr>
          <p:nvPr/>
        </p:nvPicPr>
        <p:blipFill>
          <a:blip r:embed="rId8"/>
          <a:stretch>
            <a:fillRect/>
          </a:stretch>
        </p:blipFill>
        <p:spPr>
          <a:xfrm>
            <a:off x="491611" y="2085012"/>
            <a:ext cx="3936374" cy="434998"/>
          </a:xfrm>
          <a:prstGeom prst="rect">
            <a:avLst/>
          </a:prstGeom>
        </p:spPr>
      </p:pic>
      <p:sp>
        <p:nvSpPr>
          <p:cNvPr id="17" name="Ovale 16">
            <a:extLst>
              <a:ext uri="{FF2B5EF4-FFF2-40B4-BE49-F238E27FC236}">
                <a16:creationId xmlns:a16="http://schemas.microsoft.com/office/drawing/2014/main" id="{97D31B74-B4A5-DB0D-8C37-271CCD401B82}"/>
              </a:ext>
            </a:extLst>
          </p:cNvPr>
          <p:cNvSpPr/>
          <p:nvPr/>
        </p:nvSpPr>
        <p:spPr>
          <a:xfrm>
            <a:off x="1813702" y="2291682"/>
            <a:ext cx="1580246" cy="3498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0" name="Immagine 19">
            <a:extLst>
              <a:ext uri="{FF2B5EF4-FFF2-40B4-BE49-F238E27FC236}">
                <a16:creationId xmlns:a16="http://schemas.microsoft.com/office/drawing/2014/main" id="{35E6A86B-4529-B53C-966B-9A6661267562}"/>
              </a:ext>
            </a:extLst>
          </p:cNvPr>
          <p:cNvPicPr>
            <a:picLocks noChangeAspect="1"/>
          </p:cNvPicPr>
          <p:nvPr/>
        </p:nvPicPr>
        <p:blipFill>
          <a:blip r:embed="rId9"/>
          <a:stretch>
            <a:fillRect/>
          </a:stretch>
        </p:blipFill>
        <p:spPr>
          <a:xfrm>
            <a:off x="494515" y="1055024"/>
            <a:ext cx="8452051" cy="4105491"/>
          </a:xfrm>
          <a:prstGeom prst="rect">
            <a:avLst/>
          </a:prstGeom>
        </p:spPr>
      </p:pic>
      <p:grpSp>
        <p:nvGrpSpPr>
          <p:cNvPr id="27" name="Gruppo 26">
            <a:extLst>
              <a:ext uri="{FF2B5EF4-FFF2-40B4-BE49-F238E27FC236}">
                <a16:creationId xmlns:a16="http://schemas.microsoft.com/office/drawing/2014/main" id="{CF759AC6-C4BA-F06A-0FA9-1C0D4D61F454}"/>
              </a:ext>
            </a:extLst>
          </p:cNvPr>
          <p:cNvGrpSpPr/>
          <p:nvPr/>
        </p:nvGrpSpPr>
        <p:grpSpPr>
          <a:xfrm>
            <a:off x="449865" y="1322825"/>
            <a:ext cx="3690087" cy="3291926"/>
            <a:chOff x="449865" y="1322825"/>
            <a:chExt cx="3690087" cy="3291926"/>
          </a:xfrm>
        </p:grpSpPr>
        <p:sp>
          <p:nvSpPr>
            <p:cNvPr id="21" name="Ovale 20">
              <a:extLst>
                <a:ext uri="{FF2B5EF4-FFF2-40B4-BE49-F238E27FC236}">
                  <a16:creationId xmlns:a16="http://schemas.microsoft.com/office/drawing/2014/main" id="{8E98ABD5-FC73-C7B3-D636-9A6997FCBD58}"/>
                </a:ext>
              </a:extLst>
            </p:cNvPr>
            <p:cNvSpPr/>
            <p:nvPr/>
          </p:nvSpPr>
          <p:spPr>
            <a:xfrm>
              <a:off x="449865" y="1322825"/>
              <a:ext cx="377719" cy="3746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llout: linea 24">
              <a:extLst>
                <a:ext uri="{FF2B5EF4-FFF2-40B4-BE49-F238E27FC236}">
                  <a16:creationId xmlns:a16="http://schemas.microsoft.com/office/drawing/2014/main" id="{5694D59A-D087-71BA-9255-C4543B343FDA}"/>
                </a:ext>
              </a:extLst>
            </p:cNvPr>
            <p:cNvSpPr/>
            <p:nvPr/>
          </p:nvSpPr>
          <p:spPr>
            <a:xfrm>
              <a:off x="2459798" y="3549998"/>
              <a:ext cx="1680154" cy="1064753"/>
            </a:xfrm>
            <a:prstGeom prst="borderCallout1">
              <a:avLst>
                <a:gd name="adj1" fmla="val 18750"/>
                <a:gd name="adj2" fmla="val -8333"/>
                <a:gd name="adj3" fmla="val -180499"/>
                <a:gd name="adj4" fmla="val -10289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User login name</a:t>
              </a:r>
            </a:p>
          </p:txBody>
        </p:sp>
      </p:grpSp>
      <p:grpSp>
        <p:nvGrpSpPr>
          <p:cNvPr id="28" name="Gruppo 27">
            <a:extLst>
              <a:ext uri="{FF2B5EF4-FFF2-40B4-BE49-F238E27FC236}">
                <a16:creationId xmlns:a16="http://schemas.microsoft.com/office/drawing/2014/main" id="{48259F8A-FD5D-59D3-0C85-D3541C0D5D69}"/>
              </a:ext>
            </a:extLst>
          </p:cNvPr>
          <p:cNvGrpSpPr/>
          <p:nvPr/>
        </p:nvGrpSpPr>
        <p:grpSpPr>
          <a:xfrm>
            <a:off x="827584" y="1407742"/>
            <a:ext cx="5472607" cy="3752773"/>
            <a:chOff x="-707433" y="2397911"/>
            <a:chExt cx="5472607" cy="3752773"/>
          </a:xfrm>
        </p:grpSpPr>
        <p:sp>
          <p:nvSpPr>
            <p:cNvPr id="29" name="Ovale 28">
              <a:extLst>
                <a:ext uri="{FF2B5EF4-FFF2-40B4-BE49-F238E27FC236}">
                  <a16:creationId xmlns:a16="http://schemas.microsoft.com/office/drawing/2014/main" id="{4CA1B78D-5299-F12C-DB58-68655BDEF4C0}"/>
                </a:ext>
              </a:extLst>
            </p:cNvPr>
            <p:cNvSpPr/>
            <p:nvPr/>
          </p:nvSpPr>
          <p:spPr>
            <a:xfrm>
              <a:off x="-707433" y="2397911"/>
              <a:ext cx="144016" cy="2268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llout: linea 29">
              <a:extLst>
                <a:ext uri="{FF2B5EF4-FFF2-40B4-BE49-F238E27FC236}">
                  <a16:creationId xmlns:a16="http://schemas.microsoft.com/office/drawing/2014/main" id="{7A315A46-626E-FFAC-8874-2BAB0ED4917F}"/>
                </a:ext>
              </a:extLst>
            </p:cNvPr>
            <p:cNvSpPr/>
            <p:nvPr/>
          </p:nvSpPr>
          <p:spPr>
            <a:xfrm>
              <a:off x="2459797" y="3549998"/>
              <a:ext cx="2305377" cy="2600686"/>
            </a:xfrm>
            <a:prstGeom prst="borderCallout1">
              <a:avLst>
                <a:gd name="adj1" fmla="val 18750"/>
                <a:gd name="adj2" fmla="val -8333"/>
                <a:gd name="adj3" fmla="val -37956"/>
                <a:gd name="adj4" fmla="val -1331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Udemy Sans"/>
                </a:rPr>
                <a:t>A</a:t>
              </a:r>
              <a:r>
                <a:rPr lang="en-US" b="0" i="0" dirty="0">
                  <a:solidFill>
                    <a:schemeClr val="bg1"/>
                  </a:solidFill>
                  <a:effectLst/>
                  <a:latin typeface="Udemy Sans"/>
                </a:rPr>
                <a:t>t the beginning of the Unix era, used to contain an encrypted password</a:t>
              </a:r>
            </a:p>
            <a:p>
              <a:pPr algn="ctr"/>
              <a:r>
                <a:rPr lang="en-US" b="0" i="0" dirty="0">
                  <a:solidFill>
                    <a:schemeClr val="bg1"/>
                  </a:solidFill>
                  <a:effectLst/>
                  <a:latin typeface="Udemy Sans"/>
                </a:rPr>
                <a:t>If this second field is blank, the user does not need to enter a password to log in.</a:t>
              </a:r>
              <a:endParaRPr lang="it-IT" dirty="0">
                <a:solidFill>
                  <a:schemeClr val="bg1"/>
                </a:solidFill>
              </a:endParaRPr>
            </a:p>
          </p:txBody>
        </p:sp>
      </p:grpSp>
      <p:grpSp>
        <p:nvGrpSpPr>
          <p:cNvPr id="33" name="Gruppo 32">
            <a:extLst>
              <a:ext uri="{FF2B5EF4-FFF2-40B4-BE49-F238E27FC236}">
                <a16:creationId xmlns:a16="http://schemas.microsoft.com/office/drawing/2014/main" id="{D3A9E8B7-D9C4-935B-95FF-1314CC7F3B16}"/>
              </a:ext>
            </a:extLst>
          </p:cNvPr>
          <p:cNvGrpSpPr/>
          <p:nvPr/>
        </p:nvGrpSpPr>
        <p:grpSpPr>
          <a:xfrm>
            <a:off x="949081" y="1404235"/>
            <a:ext cx="7111474" cy="3832114"/>
            <a:chOff x="-2346300" y="2318570"/>
            <a:chExt cx="7111474" cy="3832114"/>
          </a:xfrm>
        </p:grpSpPr>
        <p:sp>
          <p:nvSpPr>
            <p:cNvPr id="34" name="Ovale 33">
              <a:extLst>
                <a:ext uri="{FF2B5EF4-FFF2-40B4-BE49-F238E27FC236}">
                  <a16:creationId xmlns:a16="http://schemas.microsoft.com/office/drawing/2014/main" id="{CE06AC68-0C95-AEB6-3DF7-AEA96FFCAF3F}"/>
                </a:ext>
              </a:extLst>
            </p:cNvPr>
            <p:cNvSpPr/>
            <p:nvPr/>
          </p:nvSpPr>
          <p:spPr>
            <a:xfrm>
              <a:off x="-2346300" y="2318570"/>
              <a:ext cx="355587" cy="2268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Callout: linea 35">
              <a:extLst>
                <a:ext uri="{FF2B5EF4-FFF2-40B4-BE49-F238E27FC236}">
                  <a16:creationId xmlns:a16="http://schemas.microsoft.com/office/drawing/2014/main" id="{2B996333-BE95-8ED6-9536-01DED7463468}"/>
                </a:ext>
              </a:extLst>
            </p:cNvPr>
            <p:cNvSpPr/>
            <p:nvPr/>
          </p:nvSpPr>
          <p:spPr>
            <a:xfrm>
              <a:off x="2459797" y="3549998"/>
              <a:ext cx="2305377" cy="2600686"/>
            </a:xfrm>
            <a:prstGeom prst="borderCallout1">
              <a:avLst>
                <a:gd name="adj1" fmla="val 18750"/>
                <a:gd name="adj2" fmla="val -8333"/>
                <a:gd name="adj3" fmla="val -40714"/>
                <a:gd name="adj4" fmla="val -1938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latin typeface="Udemy Sans"/>
                </a:rPr>
                <a:t>The third field is the user ID, a positive integer number assigned to the user, followed by the group</a:t>
              </a:r>
            </a:p>
            <a:p>
              <a:pPr algn="l"/>
              <a:r>
                <a:rPr lang="en-US" b="0" i="0" dirty="0">
                  <a:solidFill>
                    <a:schemeClr val="bg1"/>
                  </a:solidFill>
                  <a:latin typeface="Udemy Sans"/>
                </a:rPr>
                <a:t>ID in the fourth field.</a:t>
              </a:r>
            </a:p>
          </p:txBody>
        </p:sp>
      </p:grpSp>
      <p:grpSp>
        <p:nvGrpSpPr>
          <p:cNvPr id="37" name="Gruppo 36">
            <a:extLst>
              <a:ext uri="{FF2B5EF4-FFF2-40B4-BE49-F238E27FC236}">
                <a16:creationId xmlns:a16="http://schemas.microsoft.com/office/drawing/2014/main" id="{25DDFE41-2B96-0D63-3290-E16D7AA0D85D}"/>
              </a:ext>
            </a:extLst>
          </p:cNvPr>
          <p:cNvGrpSpPr/>
          <p:nvPr/>
        </p:nvGrpSpPr>
        <p:grpSpPr>
          <a:xfrm>
            <a:off x="1241634" y="1442629"/>
            <a:ext cx="7430176" cy="4474497"/>
            <a:chOff x="-2665002" y="1676187"/>
            <a:chExt cx="7430176" cy="4474497"/>
          </a:xfrm>
        </p:grpSpPr>
        <p:sp>
          <p:nvSpPr>
            <p:cNvPr id="39" name="Ovale 38">
              <a:extLst>
                <a:ext uri="{FF2B5EF4-FFF2-40B4-BE49-F238E27FC236}">
                  <a16:creationId xmlns:a16="http://schemas.microsoft.com/office/drawing/2014/main" id="{AF53D0DA-11D2-D5F5-9FE9-F28756B1CC9D}"/>
                </a:ext>
              </a:extLst>
            </p:cNvPr>
            <p:cNvSpPr/>
            <p:nvPr/>
          </p:nvSpPr>
          <p:spPr>
            <a:xfrm>
              <a:off x="-2665002" y="1676187"/>
              <a:ext cx="419376" cy="2174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Callout: linea 40">
              <a:extLst>
                <a:ext uri="{FF2B5EF4-FFF2-40B4-BE49-F238E27FC236}">
                  <a16:creationId xmlns:a16="http://schemas.microsoft.com/office/drawing/2014/main" id="{9A910B37-9408-0542-56B5-C212F029DB2B}"/>
                </a:ext>
              </a:extLst>
            </p:cNvPr>
            <p:cNvSpPr/>
            <p:nvPr/>
          </p:nvSpPr>
          <p:spPr>
            <a:xfrm>
              <a:off x="2459797" y="3549998"/>
              <a:ext cx="2305377" cy="2600686"/>
            </a:xfrm>
            <a:prstGeom prst="borderCallout1">
              <a:avLst>
                <a:gd name="adj1" fmla="val 18750"/>
                <a:gd name="adj2" fmla="val -8333"/>
                <a:gd name="adj3" fmla="val -65188"/>
                <a:gd name="adj4" fmla="val -20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The fifth field is a comment.</a:t>
              </a:r>
              <a:endParaRPr lang="en-US" b="0" i="0" dirty="0">
                <a:solidFill>
                  <a:schemeClr val="bg1"/>
                </a:solidFill>
                <a:latin typeface="Udemy Sans"/>
              </a:endParaRPr>
            </a:p>
          </p:txBody>
        </p:sp>
      </p:grpSp>
      <p:grpSp>
        <p:nvGrpSpPr>
          <p:cNvPr id="44" name="Gruppo 43">
            <a:extLst>
              <a:ext uri="{FF2B5EF4-FFF2-40B4-BE49-F238E27FC236}">
                <a16:creationId xmlns:a16="http://schemas.microsoft.com/office/drawing/2014/main" id="{4E69EB1A-3E74-6297-FA20-8662041A4A08}"/>
              </a:ext>
            </a:extLst>
          </p:cNvPr>
          <p:cNvGrpSpPr/>
          <p:nvPr/>
        </p:nvGrpSpPr>
        <p:grpSpPr>
          <a:xfrm>
            <a:off x="1594954" y="1404235"/>
            <a:ext cx="7430176" cy="4474497"/>
            <a:chOff x="-2665002" y="1676187"/>
            <a:chExt cx="7430176" cy="4474497"/>
          </a:xfrm>
        </p:grpSpPr>
        <p:sp>
          <p:nvSpPr>
            <p:cNvPr id="46" name="Ovale 45">
              <a:extLst>
                <a:ext uri="{FF2B5EF4-FFF2-40B4-BE49-F238E27FC236}">
                  <a16:creationId xmlns:a16="http://schemas.microsoft.com/office/drawing/2014/main" id="{79AE88D1-70E7-BCA2-F224-8CE0B34BB590}"/>
                </a:ext>
              </a:extLst>
            </p:cNvPr>
            <p:cNvSpPr/>
            <p:nvPr/>
          </p:nvSpPr>
          <p:spPr>
            <a:xfrm>
              <a:off x="-2665002" y="1676187"/>
              <a:ext cx="524028" cy="255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Callout: linea 49">
              <a:extLst>
                <a:ext uri="{FF2B5EF4-FFF2-40B4-BE49-F238E27FC236}">
                  <a16:creationId xmlns:a16="http://schemas.microsoft.com/office/drawing/2014/main" id="{5B60C4ED-60EE-1FE7-E394-4F2076F32FB6}"/>
                </a:ext>
              </a:extLst>
            </p:cNvPr>
            <p:cNvSpPr/>
            <p:nvPr/>
          </p:nvSpPr>
          <p:spPr>
            <a:xfrm>
              <a:off x="2459797" y="3549998"/>
              <a:ext cx="2305377" cy="2600686"/>
            </a:xfrm>
            <a:prstGeom prst="borderCallout1">
              <a:avLst>
                <a:gd name="adj1" fmla="val 18750"/>
                <a:gd name="adj2" fmla="val -8333"/>
                <a:gd name="adj3" fmla="val -65188"/>
                <a:gd name="adj4" fmla="val -20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 is the user's home directory.</a:t>
              </a:r>
              <a:endParaRPr lang="en-US" b="0" i="0" dirty="0">
                <a:solidFill>
                  <a:schemeClr val="bg1"/>
                </a:solidFill>
                <a:latin typeface="Udemy Sans"/>
              </a:endParaRPr>
            </a:p>
          </p:txBody>
        </p:sp>
      </p:grpSp>
      <p:grpSp>
        <p:nvGrpSpPr>
          <p:cNvPr id="52" name="Gruppo 51">
            <a:extLst>
              <a:ext uri="{FF2B5EF4-FFF2-40B4-BE49-F238E27FC236}">
                <a16:creationId xmlns:a16="http://schemas.microsoft.com/office/drawing/2014/main" id="{8CD7FFD7-ED1A-D3A0-F747-7CF7590A32EF}"/>
              </a:ext>
            </a:extLst>
          </p:cNvPr>
          <p:cNvGrpSpPr/>
          <p:nvPr/>
        </p:nvGrpSpPr>
        <p:grpSpPr>
          <a:xfrm>
            <a:off x="2075060" y="1425778"/>
            <a:ext cx="5824402" cy="5058058"/>
            <a:chOff x="-1059228" y="1092626"/>
            <a:chExt cx="5824402" cy="5058058"/>
          </a:xfrm>
        </p:grpSpPr>
        <p:sp>
          <p:nvSpPr>
            <p:cNvPr id="53" name="Ovale 52">
              <a:extLst>
                <a:ext uri="{FF2B5EF4-FFF2-40B4-BE49-F238E27FC236}">
                  <a16:creationId xmlns:a16="http://schemas.microsoft.com/office/drawing/2014/main" id="{F069EEA5-2375-C342-71E6-94BB1FFCCEFB}"/>
                </a:ext>
              </a:extLst>
            </p:cNvPr>
            <p:cNvSpPr/>
            <p:nvPr/>
          </p:nvSpPr>
          <p:spPr>
            <a:xfrm flipV="1">
              <a:off x="-1059228" y="1092626"/>
              <a:ext cx="768748" cy="2343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7" name="Callout: linea 56">
              <a:extLst>
                <a:ext uri="{FF2B5EF4-FFF2-40B4-BE49-F238E27FC236}">
                  <a16:creationId xmlns:a16="http://schemas.microsoft.com/office/drawing/2014/main" id="{E3D1C788-8725-5117-A915-64EEE59A5DFF}"/>
                </a:ext>
              </a:extLst>
            </p:cNvPr>
            <p:cNvSpPr/>
            <p:nvPr/>
          </p:nvSpPr>
          <p:spPr>
            <a:xfrm>
              <a:off x="2459797" y="3216846"/>
              <a:ext cx="2305377" cy="2933838"/>
            </a:xfrm>
            <a:prstGeom prst="borderCallout1">
              <a:avLst>
                <a:gd name="adj1" fmla="val 18750"/>
                <a:gd name="adj2" fmla="val -8333"/>
                <a:gd name="adj3" fmla="val -65515"/>
                <a:gd name="adj4" fmla="val -1261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 is the default shell usually set to /bin/bash.</a:t>
              </a:r>
            </a:p>
            <a:p>
              <a:pPr algn="l">
                <a:buNone/>
              </a:pPr>
              <a:r>
                <a:rPr lang="en-US" b="0" i="0" dirty="0">
                  <a:solidFill>
                    <a:schemeClr val="bg1"/>
                  </a:solidFill>
                  <a:effectLst/>
                  <a:latin typeface="Udemy Sans"/>
                </a:rPr>
                <a:t>If instead of bash you see there </a:t>
              </a:r>
              <a:r>
                <a:rPr lang="en-US" b="0" i="0" dirty="0" err="1">
                  <a:solidFill>
                    <a:schemeClr val="bg1"/>
                  </a:solidFill>
                  <a:effectLst/>
                  <a:latin typeface="Udemy Sans"/>
                </a:rPr>
                <a:t>nologin</a:t>
              </a:r>
              <a:r>
                <a:rPr lang="en-US" b="0" i="0" dirty="0">
                  <a:solidFill>
                    <a:schemeClr val="bg1"/>
                  </a:solidFill>
                  <a:effectLst/>
                  <a:latin typeface="Udemy Sans"/>
                </a:rPr>
                <a:t> of false it means there is a system user that’s</a:t>
              </a:r>
            </a:p>
            <a:p>
              <a:pPr algn="l"/>
              <a:r>
                <a:rPr lang="en-US" b="0" i="0" dirty="0">
                  <a:solidFill>
                    <a:schemeClr val="bg1"/>
                  </a:solidFill>
                  <a:effectLst/>
                  <a:latin typeface="Udemy Sans"/>
                </a:rPr>
                <a:t>not allowed to log into the system.</a:t>
              </a:r>
            </a:p>
            <a:p>
              <a:pPr algn="l">
                <a:buNone/>
              </a:pPr>
              <a:endParaRPr lang="en-US" b="0" i="0" dirty="0">
                <a:solidFill>
                  <a:schemeClr val="bg1"/>
                </a:solidFill>
                <a:latin typeface="Udemy Sans"/>
              </a:endParaRPr>
            </a:p>
          </p:txBody>
        </p:sp>
      </p:grpSp>
      <p:sp>
        <p:nvSpPr>
          <p:cNvPr id="63" name="CasellaDiTesto 62">
            <a:extLst>
              <a:ext uri="{FF2B5EF4-FFF2-40B4-BE49-F238E27FC236}">
                <a16:creationId xmlns:a16="http://schemas.microsoft.com/office/drawing/2014/main" id="{DB85D00A-F495-442E-76C1-7C4CDE034479}"/>
              </a:ext>
            </a:extLst>
          </p:cNvPr>
          <p:cNvSpPr txBox="1"/>
          <p:nvPr/>
        </p:nvSpPr>
        <p:spPr>
          <a:xfrm>
            <a:off x="1022085" y="5647457"/>
            <a:ext cx="4572000" cy="369332"/>
          </a:xfrm>
          <a:prstGeom prst="rect">
            <a:avLst/>
          </a:prstGeom>
          <a:solidFill>
            <a:schemeClr val="accent1"/>
          </a:solidFill>
        </p:spPr>
        <p:txBody>
          <a:bodyPr wrap="square">
            <a:spAutoFit/>
          </a:bodyPr>
          <a:lstStyle/>
          <a:p>
            <a:r>
              <a:rPr lang="en-US" u="sng" dirty="0">
                <a:solidFill>
                  <a:schemeClr val="bg1"/>
                </a:solidFill>
                <a:latin typeface="Udemy Sans"/>
              </a:rPr>
              <a:t>Please </a:t>
            </a:r>
            <a:r>
              <a:rPr lang="en-US" b="0" i="0" u="sng" dirty="0">
                <a:solidFill>
                  <a:schemeClr val="bg1"/>
                </a:solidFill>
                <a:effectLst/>
                <a:latin typeface="Udemy Sans"/>
              </a:rPr>
              <a:t>exiting the file by pressing on q.</a:t>
            </a:r>
            <a:endParaRPr lang="it-IT" dirty="0">
              <a:solidFill>
                <a:schemeClr val="bg1"/>
              </a:solidFill>
            </a:endParaRPr>
          </a:p>
        </p:txBody>
      </p:sp>
      <p:grpSp>
        <p:nvGrpSpPr>
          <p:cNvPr id="87" name="Gruppo 86">
            <a:extLst>
              <a:ext uri="{FF2B5EF4-FFF2-40B4-BE49-F238E27FC236}">
                <a16:creationId xmlns:a16="http://schemas.microsoft.com/office/drawing/2014/main" id="{1D437A57-36A9-C98A-1EB6-48BC6AE80784}"/>
              </a:ext>
            </a:extLst>
          </p:cNvPr>
          <p:cNvGrpSpPr/>
          <p:nvPr/>
        </p:nvGrpSpPr>
        <p:grpSpPr>
          <a:xfrm>
            <a:off x="393626" y="1051915"/>
            <a:ext cx="8781497" cy="4330292"/>
            <a:chOff x="393626" y="1051915"/>
            <a:chExt cx="8781497" cy="4330292"/>
          </a:xfrm>
        </p:grpSpPr>
        <p:pic>
          <p:nvPicPr>
            <p:cNvPr id="77" name="Immagine 76">
              <a:extLst>
                <a:ext uri="{FF2B5EF4-FFF2-40B4-BE49-F238E27FC236}">
                  <a16:creationId xmlns:a16="http://schemas.microsoft.com/office/drawing/2014/main" id="{D2E19BDF-697F-650B-8601-DC205C89F253}"/>
                </a:ext>
              </a:extLst>
            </p:cNvPr>
            <p:cNvPicPr>
              <a:picLocks noChangeAspect="1"/>
            </p:cNvPicPr>
            <p:nvPr/>
          </p:nvPicPr>
          <p:blipFill>
            <a:blip r:embed="rId10"/>
            <a:stretch>
              <a:fillRect/>
            </a:stretch>
          </p:blipFill>
          <p:spPr>
            <a:xfrm>
              <a:off x="415951" y="1051915"/>
              <a:ext cx="8759172" cy="4330292"/>
            </a:xfrm>
            <a:prstGeom prst="rect">
              <a:avLst/>
            </a:prstGeom>
          </p:spPr>
        </p:pic>
        <p:pic>
          <p:nvPicPr>
            <p:cNvPr id="79" name="Immagine 78">
              <a:extLst>
                <a:ext uri="{FF2B5EF4-FFF2-40B4-BE49-F238E27FC236}">
                  <a16:creationId xmlns:a16="http://schemas.microsoft.com/office/drawing/2014/main" id="{F0CBB377-C840-992E-0D67-0F301EF6A32C}"/>
                </a:ext>
              </a:extLst>
            </p:cNvPr>
            <p:cNvPicPr>
              <a:picLocks noChangeAspect="1"/>
            </p:cNvPicPr>
            <p:nvPr/>
          </p:nvPicPr>
          <p:blipFill>
            <a:blip r:embed="rId11"/>
            <a:stretch>
              <a:fillRect/>
            </a:stretch>
          </p:blipFill>
          <p:spPr>
            <a:xfrm>
              <a:off x="393626" y="1475971"/>
              <a:ext cx="3520745" cy="388654"/>
            </a:xfrm>
            <a:prstGeom prst="rect">
              <a:avLst/>
            </a:prstGeom>
          </p:spPr>
        </p:pic>
      </p:grpSp>
      <p:sp>
        <p:nvSpPr>
          <p:cNvPr id="88" name="Ovale 87">
            <a:extLst>
              <a:ext uri="{FF2B5EF4-FFF2-40B4-BE49-F238E27FC236}">
                <a16:creationId xmlns:a16="http://schemas.microsoft.com/office/drawing/2014/main" id="{5529857B-75D4-B6FD-E53F-159732E4B092}"/>
              </a:ext>
            </a:extLst>
          </p:cNvPr>
          <p:cNvSpPr/>
          <p:nvPr/>
        </p:nvSpPr>
        <p:spPr>
          <a:xfrm>
            <a:off x="1744045" y="1370714"/>
            <a:ext cx="2523646" cy="3752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0" name="Immagine 89">
            <a:extLst>
              <a:ext uri="{FF2B5EF4-FFF2-40B4-BE49-F238E27FC236}">
                <a16:creationId xmlns:a16="http://schemas.microsoft.com/office/drawing/2014/main" id="{09F7D686-C887-9B4B-BBED-3DE70E4AA851}"/>
              </a:ext>
            </a:extLst>
          </p:cNvPr>
          <p:cNvPicPr>
            <a:picLocks noChangeAspect="1"/>
          </p:cNvPicPr>
          <p:nvPr/>
        </p:nvPicPr>
        <p:blipFill>
          <a:blip r:embed="rId12"/>
          <a:stretch>
            <a:fillRect/>
          </a:stretch>
        </p:blipFill>
        <p:spPr>
          <a:xfrm>
            <a:off x="432907" y="1293876"/>
            <a:ext cx="8530615" cy="4179778"/>
          </a:xfrm>
          <a:prstGeom prst="rect">
            <a:avLst/>
          </a:prstGeom>
        </p:spPr>
      </p:pic>
      <p:sp>
        <p:nvSpPr>
          <p:cNvPr id="92" name="CasellaDiTesto 91">
            <a:extLst>
              <a:ext uri="{FF2B5EF4-FFF2-40B4-BE49-F238E27FC236}">
                <a16:creationId xmlns:a16="http://schemas.microsoft.com/office/drawing/2014/main" id="{9A0F5DE8-F243-CBD2-3B77-DD6AE1DEADCC}"/>
              </a:ext>
            </a:extLst>
          </p:cNvPr>
          <p:cNvSpPr txBox="1"/>
          <p:nvPr/>
        </p:nvSpPr>
        <p:spPr>
          <a:xfrm>
            <a:off x="4068810" y="1864554"/>
            <a:ext cx="4585446" cy="3139321"/>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It stores the actual passwords of the users in an encrypted format.</a:t>
            </a:r>
          </a:p>
          <a:p>
            <a:pPr algn="l">
              <a:buNone/>
            </a:pPr>
            <a:r>
              <a:rPr lang="en-US" b="0" i="0" dirty="0">
                <a:solidFill>
                  <a:schemeClr val="bg1"/>
                </a:solidFill>
                <a:effectLst/>
                <a:latin typeface="Udemy Sans"/>
              </a:rPr>
              <a:t>In fact, there is the hash of the password with additional properties related to users' passwords like password expiration dates.</a:t>
            </a:r>
          </a:p>
          <a:p>
            <a:pPr algn="l">
              <a:buNone/>
            </a:pPr>
            <a:endParaRPr lang="en-US" dirty="0">
              <a:solidFill>
                <a:schemeClr val="bg1"/>
              </a:solidFill>
              <a:latin typeface="Udemy Sans"/>
            </a:endParaRPr>
          </a:p>
          <a:p>
            <a:pPr algn="l">
              <a:buNone/>
            </a:pPr>
            <a:r>
              <a:rPr lang="en-US" b="0" i="0" dirty="0">
                <a:solidFill>
                  <a:schemeClr val="bg1"/>
                </a:solidFill>
                <a:effectLst/>
                <a:latin typeface="Udemy Sans"/>
              </a:rPr>
              <a:t>The /</a:t>
            </a:r>
            <a:r>
              <a:rPr lang="en-US" b="0" i="0" dirty="0" err="1">
                <a:solidFill>
                  <a:schemeClr val="bg1"/>
                </a:solidFill>
                <a:effectLst/>
                <a:latin typeface="Udemy Sans"/>
              </a:rPr>
              <a:t>etc</a:t>
            </a:r>
            <a:r>
              <a:rPr lang="en-US" b="0" i="0" dirty="0">
                <a:solidFill>
                  <a:schemeClr val="bg1"/>
                </a:solidFill>
                <a:effectLst/>
                <a:latin typeface="Udemy Sans"/>
              </a:rPr>
              <a:t>/passwd file is world-readable and that means that any user can read it but the shadow file, this file, is only readable by the root account.</a:t>
            </a:r>
          </a:p>
          <a:p>
            <a:pPr algn="l">
              <a:buNone/>
            </a:pPr>
            <a:endParaRPr lang="en-US" b="0" i="0" dirty="0">
              <a:solidFill>
                <a:schemeClr val="bg1"/>
              </a:solidFill>
              <a:effectLst/>
              <a:latin typeface="Udemy Sans"/>
            </a:endParaRPr>
          </a:p>
        </p:txBody>
      </p:sp>
      <p:grpSp>
        <p:nvGrpSpPr>
          <p:cNvPr id="95" name="Gruppo 94">
            <a:extLst>
              <a:ext uri="{FF2B5EF4-FFF2-40B4-BE49-F238E27FC236}">
                <a16:creationId xmlns:a16="http://schemas.microsoft.com/office/drawing/2014/main" id="{44011465-D877-A447-ED29-DCBCDC30C839}"/>
              </a:ext>
            </a:extLst>
          </p:cNvPr>
          <p:cNvGrpSpPr/>
          <p:nvPr/>
        </p:nvGrpSpPr>
        <p:grpSpPr>
          <a:xfrm>
            <a:off x="390005" y="1538085"/>
            <a:ext cx="4407997" cy="3694166"/>
            <a:chOff x="390005" y="1538085"/>
            <a:chExt cx="4407997" cy="3694166"/>
          </a:xfrm>
        </p:grpSpPr>
        <p:sp>
          <p:nvSpPr>
            <p:cNvPr id="93" name="Ovale 92">
              <a:extLst>
                <a:ext uri="{FF2B5EF4-FFF2-40B4-BE49-F238E27FC236}">
                  <a16:creationId xmlns:a16="http://schemas.microsoft.com/office/drawing/2014/main" id="{1AB870C6-013C-5779-AFA1-9D94EC4DCFCB}"/>
                </a:ext>
              </a:extLst>
            </p:cNvPr>
            <p:cNvSpPr/>
            <p:nvPr/>
          </p:nvSpPr>
          <p:spPr>
            <a:xfrm>
              <a:off x="390005" y="1538085"/>
              <a:ext cx="362253" cy="3958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4" name="Callout: linea 93">
              <a:extLst>
                <a:ext uri="{FF2B5EF4-FFF2-40B4-BE49-F238E27FC236}">
                  <a16:creationId xmlns:a16="http://schemas.microsoft.com/office/drawing/2014/main" id="{3D5D221C-8849-1CD7-A393-20DC5774A59A}"/>
                </a:ext>
              </a:extLst>
            </p:cNvPr>
            <p:cNvSpPr/>
            <p:nvPr/>
          </p:nvSpPr>
          <p:spPr>
            <a:xfrm>
              <a:off x="1619672" y="2986936"/>
              <a:ext cx="3178330" cy="2245315"/>
            </a:xfrm>
            <a:prstGeom prst="borderCallout1">
              <a:avLst>
                <a:gd name="adj1" fmla="val 18750"/>
                <a:gd name="adj2" fmla="val -8333"/>
                <a:gd name="adj3" fmla="val -48004"/>
                <a:gd name="adj4" fmla="val -326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it-IT" b="1" dirty="0" err="1">
                  <a:solidFill>
                    <a:schemeClr val="bg1"/>
                  </a:solidFill>
                </a:rPr>
                <a:t>Username</a:t>
              </a:r>
              <a:r>
                <a:rPr lang="it-IT" dirty="0" err="1">
                  <a:solidFill>
                    <a:schemeClr val="bg1"/>
                  </a:solidFill>
                </a:rPr>
                <a:t>:th</a:t>
              </a:r>
              <a:r>
                <a:rPr lang="en-US" b="0" i="0" dirty="0">
                  <a:solidFill>
                    <a:schemeClr val="bg1"/>
                  </a:solidFill>
                  <a:effectLst/>
                  <a:latin typeface="Udemy Sans"/>
                </a:rPr>
                <a:t>is </a:t>
              </a:r>
              <a:r>
                <a:rPr lang="en-US" b="0" i="0" dirty="0" err="1">
                  <a:solidFill>
                    <a:schemeClr val="bg1"/>
                  </a:solidFill>
                  <a:effectLst/>
                  <a:latin typeface="Udemy Sans"/>
                </a:rPr>
                <a:t>is</a:t>
              </a:r>
              <a:r>
                <a:rPr lang="en-US" b="0" i="0" dirty="0">
                  <a:solidFill>
                    <a:schemeClr val="bg1"/>
                  </a:solidFill>
                  <a:effectLst/>
                  <a:latin typeface="Udemy Sans"/>
                </a:rPr>
                <a:t> how a line in the shadow file is connected to the corresponding line in the password file.</a:t>
              </a:r>
            </a:p>
            <a:p>
              <a:pPr algn="ctr"/>
              <a:endParaRPr lang="it-IT" dirty="0">
                <a:solidFill>
                  <a:schemeClr val="bg1"/>
                </a:solidFill>
              </a:endParaRPr>
            </a:p>
          </p:txBody>
        </p:sp>
      </p:grpSp>
      <p:grpSp>
        <p:nvGrpSpPr>
          <p:cNvPr id="98" name="Gruppo 97">
            <a:extLst>
              <a:ext uri="{FF2B5EF4-FFF2-40B4-BE49-F238E27FC236}">
                <a16:creationId xmlns:a16="http://schemas.microsoft.com/office/drawing/2014/main" id="{567C70F5-BCAC-9B28-CA8B-8A0B8EEC702A}"/>
              </a:ext>
            </a:extLst>
          </p:cNvPr>
          <p:cNvGrpSpPr/>
          <p:nvPr/>
        </p:nvGrpSpPr>
        <p:grpSpPr>
          <a:xfrm>
            <a:off x="775795" y="1583111"/>
            <a:ext cx="5452390" cy="3694166"/>
            <a:chOff x="390006" y="1538085"/>
            <a:chExt cx="5452390" cy="3694166"/>
          </a:xfrm>
        </p:grpSpPr>
        <p:sp>
          <p:nvSpPr>
            <p:cNvPr id="99" name="Ovale 98">
              <a:extLst>
                <a:ext uri="{FF2B5EF4-FFF2-40B4-BE49-F238E27FC236}">
                  <a16:creationId xmlns:a16="http://schemas.microsoft.com/office/drawing/2014/main" id="{0A54AF9C-8CA7-DCA3-9E50-CDA7D145D35D}"/>
                </a:ext>
              </a:extLst>
            </p:cNvPr>
            <p:cNvSpPr/>
            <p:nvPr/>
          </p:nvSpPr>
          <p:spPr>
            <a:xfrm>
              <a:off x="390006" y="1538085"/>
              <a:ext cx="5452390" cy="3958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0" name="Callout: linea 99">
              <a:extLst>
                <a:ext uri="{FF2B5EF4-FFF2-40B4-BE49-F238E27FC236}">
                  <a16:creationId xmlns:a16="http://schemas.microsoft.com/office/drawing/2014/main" id="{0065D007-0663-4C79-B599-1EB80D34EBC6}"/>
                </a:ext>
              </a:extLst>
            </p:cNvPr>
            <p:cNvSpPr/>
            <p:nvPr/>
          </p:nvSpPr>
          <p:spPr>
            <a:xfrm>
              <a:off x="1619672" y="2986936"/>
              <a:ext cx="3178330" cy="2245315"/>
            </a:xfrm>
            <a:prstGeom prst="borderCallout1">
              <a:avLst>
                <a:gd name="adj1" fmla="val 18750"/>
                <a:gd name="adj2" fmla="val -8333"/>
                <a:gd name="adj3" fmla="val -48004"/>
                <a:gd name="adj4" fmla="val -326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The second field represents the password, the entire string between these two </a:t>
              </a:r>
              <a:r>
                <a:rPr lang="en-US" b="0" i="0" dirty="0" err="1">
                  <a:solidFill>
                    <a:schemeClr val="bg1"/>
                  </a:solidFill>
                  <a:effectLst/>
                  <a:latin typeface="Udemy Sans"/>
                </a:rPr>
                <a:t>colums</a:t>
              </a:r>
              <a:r>
                <a:rPr lang="en-US" b="0" i="0" dirty="0">
                  <a:solidFill>
                    <a:schemeClr val="bg1"/>
                  </a:solidFill>
                  <a:effectLst/>
                  <a:latin typeface="Udemy Sans"/>
                </a:rPr>
                <a:t>.</a:t>
              </a:r>
              <a:endParaRPr lang="it-IT" dirty="0">
                <a:solidFill>
                  <a:schemeClr val="bg1"/>
                </a:solidFill>
              </a:endParaRPr>
            </a:p>
          </p:txBody>
        </p:sp>
      </p:grpSp>
      <p:grpSp>
        <p:nvGrpSpPr>
          <p:cNvPr id="101" name="Gruppo 100">
            <a:extLst>
              <a:ext uri="{FF2B5EF4-FFF2-40B4-BE49-F238E27FC236}">
                <a16:creationId xmlns:a16="http://schemas.microsoft.com/office/drawing/2014/main" id="{BCA04E54-5FCF-5C61-143B-5DC475A636B2}"/>
              </a:ext>
            </a:extLst>
          </p:cNvPr>
          <p:cNvGrpSpPr/>
          <p:nvPr/>
        </p:nvGrpSpPr>
        <p:grpSpPr>
          <a:xfrm>
            <a:off x="4620660" y="1612903"/>
            <a:ext cx="3178330" cy="3694166"/>
            <a:chOff x="1619672" y="1538085"/>
            <a:chExt cx="3178330" cy="3694166"/>
          </a:xfrm>
        </p:grpSpPr>
        <p:sp>
          <p:nvSpPr>
            <p:cNvPr id="102" name="Ovale 101">
              <a:extLst>
                <a:ext uri="{FF2B5EF4-FFF2-40B4-BE49-F238E27FC236}">
                  <a16:creationId xmlns:a16="http://schemas.microsoft.com/office/drawing/2014/main" id="{4F9EA5C7-6450-9008-C15B-61FDE698C6D2}"/>
                </a:ext>
              </a:extLst>
            </p:cNvPr>
            <p:cNvSpPr/>
            <p:nvPr/>
          </p:nvSpPr>
          <p:spPr>
            <a:xfrm>
              <a:off x="3250734" y="1538085"/>
              <a:ext cx="1547268" cy="3958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 name="Callout: linea 102">
              <a:extLst>
                <a:ext uri="{FF2B5EF4-FFF2-40B4-BE49-F238E27FC236}">
                  <a16:creationId xmlns:a16="http://schemas.microsoft.com/office/drawing/2014/main" id="{F44B0394-9BB4-8FE6-EED4-B8E117332177}"/>
                </a:ext>
              </a:extLst>
            </p:cNvPr>
            <p:cNvSpPr/>
            <p:nvPr/>
          </p:nvSpPr>
          <p:spPr>
            <a:xfrm>
              <a:off x="1619672" y="2986936"/>
              <a:ext cx="3178330" cy="2245315"/>
            </a:xfrm>
            <a:prstGeom prst="borderCallout1">
              <a:avLst>
                <a:gd name="adj1" fmla="val -1612"/>
                <a:gd name="adj2" fmla="val 50617"/>
                <a:gd name="adj3" fmla="val -50799"/>
                <a:gd name="adj4" fmla="val 558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7 fields related to password expiration date like last password change, minimum and maximum password age and so on.</a:t>
              </a:r>
            </a:p>
          </p:txBody>
        </p:sp>
      </p:grpSp>
      <p:grpSp>
        <p:nvGrpSpPr>
          <p:cNvPr id="108" name="Gruppo 107">
            <a:extLst>
              <a:ext uri="{FF2B5EF4-FFF2-40B4-BE49-F238E27FC236}">
                <a16:creationId xmlns:a16="http://schemas.microsoft.com/office/drawing/2014/main" id="{67CFCC8C-7A5A-E511-9B38-53A6B6035323}"/>
              </a:ext>
            </a:extLst>
          </p:cNvPr>
          <p:cNvGrpSpPr/>
          <p:nvPr/>
        </p:nvGrpSpPr>
        <p:grpSpPr>
          <a:xfrm>
            <a:off x="649074" y="2848492"/>
            <a:ext cx="7302316" cy="2610977"/>
            <a:chOff x="649074" y="2848492"/>
            <a:chExt cx="7302316" cy="2610977"/>
          </a:xfrm>
        </p:grpSpPr>
        <p:grpSp>
          <p:nvGrpSpPr>
            <p:cNvPr id="104" name="Gruppo 103">
              <a:extLst>
                <a:ext uri="{FF2B5EF4-FFF2-40B4-BE49-F238E27FC236}">
                  <a16:creationId xmlns:a16="http://schemas.microsoft.com/office/drawing/2014/main" id="{BF86D6C8-574A-4280-E041-19F73A201B1E}"/>
                </a:ext>
              </a:extLst>
            </p:cNvPr>
            <p:cNvGrpSpPr/>
            <p:nvPr/>
          </p:nvGrpSpPr>
          <p:grpSpPr>
            <a:xfrm>
              <a:off x="649074" y="2848492"/>
              <a:ext cx="7302316" cy="2610977"/>
              <a:chOff x="-2504314" y="2621274"/>
              <a:chExt cx="7302316" cy="2610977"/>
            </a:xfrm>
          </p:grpSpPr>
          <p:sp>
            <p:nvSpPr>
              <p:cNvPr id="105" name="Ovale 104">
                <a:extLst>
                  <a:ext uri="{FF2B5EF4-FFF2-40B4-BE49-F238E27FC236}">
                    <a16:creationId xmlns:a16="http://schemas.microsoft.com/office/drawing/2014/main" id="{353D7EBE-F4A0-D788-5138-C72465B938DD}"/>
                  </a:ext>
                </a:extLst>
              </p:cNvPr>
              <p:cNvSpPr/>
              <p:nvPr/>
            </p:nvSpPr>
            <p:spPr>
              <a:xfrm>
                <a:off x="-2504314" y="2621274"/>
                <a:ext cx="368642" cy="3958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6" name="Callout: linea 105">
                <a:extLst>
                  <a:ext uri="{FF2B5EF4-FFF2-40B4-BE49-F238E27FC236}">
                    <a16:creationId xmlns:a16="http://schemas.microsoft.com/office/drawing/2014/main" id="{3FCA0F32-B172-D556-EB6B-68FF0ACADD44}"/>
                  </a:ext>
                </a:extLst>
              </p:cNvPr>
              <p:cNvSpPr/>
              <p:nvPr/>
            </p:nvSpPr>
            <p:spPr>
              <a:xfrm>
                <a:off x="1619672" y="2986936"/>
                <a:ext cx="3178330" cy="2245315"/>
              </a:xfrm>
              <a:prstGeom prst="borderCallout1">
                <a:avLst>
                  <a:gd name="adj1" fmla="val 41508"/>
                  <a:gd name="adj2" fmla="val -435"/>
                  <a:gd name="adj3" fmla="val -6481"/>
                  <a:gd name="adj4" fmla="val -1178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if the password field contains an asterisk or an exclamation point the user will not be able to login to the system using the password authentication.</a:t>
                </a:r>
              </a:p>
            </p:txBody>
          </p:sp>
        </p:grpSp>
        <p:sp>
          <p:nvSpPr>
            <p:cNvPr id="107" name="Ovale 106">
              <a:extLst>
                <a:ext uri="{FF2B5EF4-FFF2-40B4-BE49-F238E27FC236}">
                  <a16:creationId xmlns:a16="http://schemas.microsoft.com/office/drawing/2014/main" id="{7805477D-54AD-6F50-457A-334DB23F933B}"/>
                </a:ext>
              </a:extLst>
            </p:cNvPr>
            <p:cNvSpPr/>
            <p:nvPr/>
          </p:nvSpPr>
          <p:spPr>
            <a:xfrm>
              <a:off x="793635" y="4776498"/>
              <a:ext cx="368642" cy="3958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61743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fade">
                                      <p:cBhvr>
                                        <p:cTn id="57" dur="500"/>
                                        <p:tgtEl>
                                          <p:spTgt spid="4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fade">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7"/>
                                        </p:tgtEl>
                                        <p:attrNameLst>
                                          <p:attrName>style.visibility</p:attrName>
                                        </p:attrNameLst>
                                      </p:cBhvr>
                                      <p:to>
                                        <p:strVal val="visible"/>
                                      </p:to>
                                    </p:set>
                                    <p:animEffect transition="in" filter="fade">
                                      <p:cBhvr>
                                        <p:cTn id="72" dur="500"/>
                                        <p:tgtEl>
                                          <p:spTgt spid="8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88"/>
                                        </p:tgtEl>
                                        <p:attrNameLst>
                                          <p:attrName>style.visibility</p:attrName>
                                        </p:attrNameLst>
                                      </p:cBhvr>
                                      <p:to>
                                        <p:strVal val="visible"/>
                                      </p:to>
                                    </p:set>
                                    <p:animEffect transition="in" filter="fade">
                                      <p:cBhvr>
                                        <p:cTn id="77" dur="500"/>
                                        <p:tgtEl>
                                          <p:spTgt spid="8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500"/>
                                        <p:tgtEl>
                                          <p:spTgt spid="9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2"/>
                                        </p:tgtEl>
                                        <p:attrNameLst>
                                          <p:attrName>style.visibility</p:attrName>
                                        </p:attrNameLst>
                                      </p:cBhvr>
                                      <p:to>
                                        <p:strVal val="visible"/>
                                      </p:to>
                                    </p:set>
                                    <p:animEffect transition="in" filter="fade">
                                      <p:cBhvr>
                                        <p:cTn id="87" dur="500"/>
                                        <p:tgtEl>
                                          <p:spTgt spid="9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92"/>
                                        </p:tgtEl>
                                      </p:cBhvr>
                                    </p:animEffect>
                                    <p:set>
                                      <p:cBhvr>
                                        <p:cTn id="92" dur="1" fill="hold">
                                          <p:stCondLst>
                                            <p:cond delay="499"/>
                                          </p:stCondLst>
                                        </p:cTn>
                                        <p:tgtEl>
                                          <p:spTgt spid="92"/>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95"/>
                                        </p:tgtEl>
                                        <p:attrNameLst>
                                          <p:attrName>style.visibility</p:attrName>
                                        </p:attrNameLst>
                                      </p:cBhvr>
                                      <p:to>
                                        <p:strVal val="visible"/>
                                      </p:to>
                                    </p:set>
                                    <p:animEffect transition="in" filter="fade">
                                      <p:cBhvr>
                                        <p:cTn id="97" dur="500"/>
                                        <p:tgtEl>
                                          <p:spTgt spid="95"/>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98"/>
                                        </p:tgtEl>
                                        <p:attrNameLst>
                                          <p:attrName>style.visibility</p:attrName>
                                        </p:attrNameLst>
                                      </p:cBhvr>
                                      <p:to>
                                        <p:strVal val="visible"/>
                                      </p:to>
                                    </p:set>
                                    <p:animEffect transition="in" filter="fade">
                                      <p:cBhvr>
                                        <p:cTn id="102" dur="500"/>
                                        <p:tgtEl>
                                          <p:spTgt spid="9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01"/>
                                        </p:tgtEl>
                                        <p:attrNameLst>
                                          <p:attrName>style.visibility</p:attrName>
                                        </p:attrNameLst>
                                      </p:cBhvr>
                                      <p:to>
                                        <p:strVal val="visible"/>
                                      </p:to>
                                    </p:set>
                                    <p:animEffect transition="in" filter="fade">
                                      <p:cBhvr>
                                        <p:cTn id="107" dur="500"/>
                                        <p:tgtEl>
                                          <p:spTgt spid="10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08"/>
                                        </p:tgtEl>
                                        <p:attrNameLst>
                                          <p:attrName>style.visibility</p:attrName>
                                        </p:attrNameLst>
                                      </p:cBhvr>
                                      <p:to>
                                        <p:strVal val="visible"/>
                                      </p:to>
                                    </p:set>
                                    <p:animEffect transition="in" filter="fade">
                                      <p:cBhvr>
                                        <p:cTn id="11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7" grpId="0" animBg="1"/>
      <p:bldP spid="63" grpId="0" animBg="1"/>
      <p:bldP spid="88" grpId="0" animBg="1"/>
      <p:bldP spid="92" grpId="0" animBg="1"/>
      <p:bldP spid="9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C1375-E7FF-A48E-946A-57EEEBF76AC3}"/>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AA7D549D-088D-52E6-BBA7-B368E13D6A62}"/>
              </a:ext>
            </a:extLst>
          </p:cNvPr>
          <p:cNvGraphicFramePr/>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C8B68B32-AD52-DE0F-FDDE-5F44714B1157}"/>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0BA12D36-94D5-BA5A-AB28-2F58569B1D77}"/>
              </a:ext>
            </a:extLst>
          </p:cNvPr>
          <p:cNvPicPr>
            <a:picLocks noChangeAspect="1"/>
          </p:cNvPicPr>
          <p:nvPr/>
        </p:nvPicPr>
        <p:blipFill>
          <a:blip r:embed="rId7"/>
          <a:stretch>
            <a:fillRect/>
          </a:stretch>
        </p:blipFill>
        <p:spPr>
          <a:xfrm>
            <a:off x="417804" y="818357"/>
            <a:ext cx="8801863" cy="4290432"/>
          </a:xfrm>
          <a:prstGeom prst="rect">
            <a:avLst/>
          </a:prstGeom>
        </p:spPr>
      </p:pic>
      <p:sp>
        <p:nvSpPr>
          <p:cNvPr id="6" name="Ovale 5">
            <a:extLst>
              <a:ext uri="{FF2B5EF4-FFF2-40B4-BE49-F238E27FC236}">
                <a16:creationId xmlns:a16="http://schemas.microsoft.com/office/drawing/2014/main" id="{1F6B53EA-3B39-077B-DCB2-24329AA35F7F}"/>
              </a:ext>
            </a:extLst>
          </p:cNvPr>
          <p:cNvSpPr/>
          <p:nvPr/>
        </p:nvSpPr>
        <p:spPr>
          <a:xfrm>
            <a:off x="947530" y="3797581"/>
            <a:ext cx="8136904" cy="79208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3" name="Gruppo 22">
            <a:extLst>
              <a:ext uri="{FF2B5EF4-FFF2-40B4-BE49-F238E27FC236}">
                <a16:creationId xmlns:a16="http://schemas.microsoft.com/office/drawing/2014/main" id="{7AC12B0F-79B1-A9A6-4B0F-AC21A0F83BED}"/>
              </a:ext>
            </a:extLst>
          </p:cNvPr>
          <p:cNvGrpSpPr/>
          <p:nvPr/>
        </p:nvGrpSpPr>
        <p:grpSpPr>
          <a:xfrm>
            <a:off x="887898" y="1033146"/>
            <a:ext cx="8196535" cy="3468289"/>
            <a:chOff x="839960" y="1168621"/>
            <a:chExt cx="8196535" cy="3468289"/>
          </a:xfrm>
        </p:grpSpPr>
        <p:grpSp>
          <p:nvGrpSpPr>
            <p:cNvPr id="12" name="Gruppo 11">
              <a:extLst>
                <a:ext uri="{FF2B5EF4-FFF2-40B4-BE49-F238E27FC236}">
                  <a16:creationId xmlns:a16="http://schemas.microsoft.com/office/drawing/2014/main" id="{B592A0D8-B7E7-6B43-B38F-EDE9B1BDB722}"/>
                </a:ext>
              </a:extLst>
            </p:cNvPr>
            <p:cNvGrpSpPr/>
            <p:nvPr/>
          </p:nvGrpSpPr>
          <p:grpSpPr>
            <a:xfrm>
              <a:off x="839960" y="1168621"/>
              <a:ext cx="6766354" cy="3337509"/>
              <a:chOff x="839960" y="1168621"/>
              <a:chExt cx="6766354" cy="3337509"/>
            </a:xfrm>
          </p:grpSpPr>
          <p:sp>
            <p:nvSpPr>
              <p:cNvPr id="7" name="Ovale 6">
                <a:extLst>
                  <a:ext uri="{FF2B5EF4-FFF2-40B4-BE49-F238E27FC236}">
                    <a16:creationId xmlns:a16="http://schemas.microsoft.com/office/drawing/2014/main" id="{B70F4A80-A70B-B0FC-8169-425B60AE023A}"/>
                  </a:ext>
                </a:extLst>
              </p:cNvPr>
              <p:cNvSpPr/>
              <p:nvPr/>
            </p:nvSpPr>
            <p:spPr>
              <a:xfrm>
                <a:off x="839960" y="4152069"/>
                <a:ext cx="303312" cy="354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llout: linea 8">
                <a:extLst>
                  <a:ext uri="{FF2B5EF4-FFF2-40B4-BE49-F238E27FC236}">
                    <a16:creationId xmlns:a16="http://schemas.microsoft.com/office/drawing/2014/main" id="{28621059-296A-B096-CCFB-FD13D0D651D4}"/>
                  </a:ext>
                </a:extLst>
              </p:cNvPr>
              <p:cNvSpPr/>
              <p:nvPr/>
            </p:nvSpPr>
            <p:spPr>
              <a:xfrm>
                <a:off x="4427984" y="1168621"/>
                <a:ext cx="3178330" cy="2245315"/>
              </a:xfrm>
              <a:prstGeom prst="borderCallout1">
                <a:avLst>
                  <a:gd name="adj1" fmla="val 59475"/>
                  <a:gd name="adj2" fmla="val 27489"/>
                  <a:gd name="adj3" fmla="val 132462"/>
                  <a:gd name="adj4" fmla="val -1077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This selected field.</a:t>
                </a:r>
              </a:p>
              <a:p>
                <a:r>
                  <a:rPr lang="en-US" dirty="0"/>
                  <a:t>Usually the password format is set to $type, in this case $6, $salt and $hashed.</a:t>
                </a:r>
              </a:p>
            </p:txBody>
          </p:sp>
        </p:grpSp>
        <p:sp>
          <p:nvSpPr>
            <p:cNvPr id="13" name="Ovale 12">
              <a:extLst>
                <a:ext uri="{FF2B5EF4-FFF2-40B4-BE49-F238E27FC236}">
                  <a16:creationId xmlns:a16="http://schemas.microsoft.com/office/drawing/2014/main" id="{CDD1E224-7BAD-76D0-14AA-0061569E731A}"/>
                </a:ext>
              </a:extLst>
            </p:cNvPr>
            <p:cNvSpPr/>
            <p:nvPr/>
          </p:nvSpPr>
          <p:spPr>
            <a:xfrm>
              <a:off x="1143271" y="4152232"/>
              <a:ext cx="1412505" cy="35406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diritto 15">
              <a:extLst>
                <a:ext uri="{FF2B5EF4-FFF2-40B4-BE49-F238E27FC236}">
                  <a16:creationId xmlns:a16="http://schemas.microsoft.com/office/drawing/2014/main" id="{7E02D444-DED6-B9A0-FBEE-1874E5895E97}"/>
                </a:ext>
              </a:extLst>
            </p:cNvPr>
            <p:cNvCxnSpPr/>
            <p:nvPr/>
          </p:nvCxnSpPr>
          <p:spPr>
            <a:xfrm flipH="1">
              <a:off x="4499992" y="2780928"/>
              <a:ext cx="360040" cy="1371141"/>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17C2624C-1D34-2004-3851-15D7DDCB3042}"/>
                </a:ext>
              </a:extLst>
            </p:cNvPr>
            <p:cNvCxnSpPr>
              <a:cxnSpLocks/>
            </p:cNvCxnSpPr>
            <p:nvPr/>
          </p:nvCxnSpPr>
          <p:spPr>
            <a:xfrm>
              <a:off x="5776102" y="2837791"/>
              <a:ext cx="1532202" cy="1314278"/>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sp>
          <p:nvSpPr>
            <p:cNvPr id="22" name="Ovale 21">
              <a:extLst>
                <a:ext uri="{FF2B5EF4-FFF2-40B4-BE49-F238E27FC236}">
                  <a16:creationId xmlns:a16="http://schemas.microsoft.com/office/drawing/2014/main" id="{A91E7196-96B0-89D7-A6AB-1A43BF9387DF}"/>
                </a:ext>
              </a:extLst>
            </p:cNvPr>
            <p:cNvSpPr/>
            <p:nvPr/>
          </p:nvSpPr>
          <p:spPr>
            <a:xfrm>
              <a:off x="2555776" y="3941321"/>
              <a:ext cx="6480719"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pic>
        <p:nvPicPr>
          <p:cNvPr id="26" name="Immagine 25">
            <a:extLst>
              <a:ext uri="{FF2B5EF4-FFF2-40B4-BE49-F238E27FC236}">
                <a16:creationId xmlns:a16="http://schemas.microsoft.com/office/drawing/2014/main" id="{F28E49A1-53A3-3CE9-5180-05B95A77A432}"/>
              </a:ext>
            </a:extLst>
          </p:cNvPr>
          <p:cNvPicPr>
            <a:picLocks noChangeAspect="1"/>
          </p:cNvPicPr>
          <p:nvPr/>
        </p:nvPicPr>
        <p:blipFill>
          <a:blip r:embed="rId8"/>
          <a:stretch>
            <a:fillRect/>
          </a:stretch>
        </p:blipFill>
        <p:spPr>
          <a:xfrm>
            <a:off x="555370" y="698030"/>
            <a:ext cx="3330229" cy="2491956"/>
          </a:xfrm>
          <a:prstGeom prst="rect">
            <a:avLst/>
          </a:prstGeom>
        </p:spPr>
      </p:pic>
      <p:sp>
        <p:nvSpPr>
          <p:cNvPr id="32" name="CasellaDiTesto 31">
            <a:extLst>
              <a:ext uri="{FF2B5EF4-FFF2-40B4-BE49-F238E27FC236}">
                <a16:creationId xmlns:a16="http://schemas.microsoft.com/office/drawing/2014/main" id="{0CE22449-8425-22F6-6DD9-F14F7E42D34B}"/>
              </a:ext>
            </a:extLst>
          </p:cNvPr>
          <p:cNvSpPr txBox="1"/>
          <p:nvPr/>
        </p:nvSpPr>
        <p:spPr>
          <a:xfrm>
            <a:off x="2340662" y="1308366"/>
            <a:ext cx="4585446" cy="3693319"/>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A salt combined with the </a:t>
            </a:r>
            <a:r>
              <a:rPr lang="en-US" b="0" i="0" dirty="0" err="1">
                <a:solidFill>
                  <a:schemeClr val="bg1"/>
                </a:solidFill>
                <a:effectLst/>
                <a:latin typeface="Udemy Sans"/>
              </a:rPr>
              <a:t>pastword</a:t>
            </a:r>
            <a:endParaRPr lang="en-US" b="0" i="0" dirty="0">
              <a:solidFill>
                <a:schemeClr val="bg1"/>
              </a:solidFill>
              <a:effectLst/>
              <a:latin typeface="Udemy Sans"/>
            </a:endParaRPr>
          </a:p>
          <a:p>
            <a:pPr algn="l">
              <a:buNone/>
            </a:pPr>
            <a:r>
              <a:rPr lang="en-US" b="0" i="0" dirty="0">
                <a:solidFill>
                  <a:schemeClr val="bg1"/>
                </a:solidFill>
                <a:effectLst/>
                <a:latin typeface="Udemy Sans"/>
              </a:rPr>
              <a:t>is added to the hashing process to enforce the uniqueness of the </a:t>
            </a:r>
            <a:r>
              <a:rPr lang="en-US" b="0" i="0" dirty="0" err="1">
                <a:solidFill>
                  <a:schemeClr val="bg1"/>
                </a:solidFill>
                <a:effectLst/>
                <a:latin typeface="Udemy Sans"/>
              </a:rPr>
              <a:t>outhash</a:t>
            </a:r>
            <a:r>
              <a:rPr lang="en-US" b="0" i="0" dirty="0">
                <a:solidFill>
                  <a:schemeClr val="bg1"/>
                </a:solidFill>
                <a:effectLst/>
                <a:latin typeface="Udemy Sans"/>
              </a:rPr>
              <a:t> or in other words,</a:t>
            </a:r>
          </a:p>
          <a:p>
            <a:pPr algn="l">
              <a:buNone/>
            </a:pPr>
            <a:r>
              <a:rPr lang="en-US" b="0" i="0" dirty="0">
                <a:solidFill>
                  <a:schemeClr val="bg1"/>
                </a:solidFill>
                <a:effectLst/>
                <a:latin typeface="Udemy Sans"/>
              </a:rPr>
              <a:t>the same password will give different hashes because of this random alt. This mitigate password attacks</a:t>
            </a:r>
          </a:p>
          <a:p>
            <a:pPr algn="l">
              <a:buNone/>
            </a:pPr>
            <a:r>
              <a:rPr lang="en-US" b="0" i="0" dirty="0">
                <a:solidFill>
                  <a:schemeClr val="bg1"/>
                </a:solidFill>
                <a:effectLst/>
                <a:latin typeface="Udemy Sans"/>
              </a:rPr>
              <a:t>like rainbow tables,</a:t>
            </a:r>
          </a:p>
          <a:p>
            <a:pPr algn="l">
              <a:buNone/>
            </a:pPr>
            <a:r>
              <a:rPr lang="en-US" b="0" i="0" dirty="0">
                <a:solidFill>
                  <a:schemeClr val="bg1"/>
                </a:solidFill>
                <a:effectLst/>
                <a:latin typeface="Udemy Sans"/>
              </a:rPr>
              <a:t>the salt is randomly generated for each password, but it’s not secret like the password is. If through having the hash an attacker can find the clear text password, all the other similar passwords of other users are still secure because their hash is different.</a:t>
            </a:r>
          </a:p>
        </p:txBody>
      </p:sp>
      <p:pic>
        <p:nvPicPr>
          <p:cNvPr id="38" name="Immagine 37">
            <a:extLst>
              <a:ext uri="{FF2B5EF4-FFF2-40B4-BE49-F238E27FC236}">
                <a16:creationId xmlns:a16="http://schemas.microsoft.com/office/drawing/2014/main" id="{78464554-6C83-29C2-6F8B-F42507310E97}"/>
              </a:ext>
            </a:extLst>
          </p:cNvPr>
          <p:cNvPicPr>
            <a:picLocks noChangeAspect="1"/>
          </p:cNvPicPr>
          <p:nvPr/>
        </p:nvPicPr>
        <p:blipFill>
          <a:blip r:embed="rId9"/>
          <a:stretch>
            <a:fillRect/>
          </a:stretch>
        </p:blipFill>
        <p:spPr>
          <a:xfrm>
            <a:off x="405066" y="818357"/>
            <a:ext cx="8738934" cy="4290432"/>
          </a:xfrm>
          <a:prstGeom prst="rect">
            <a:avLst/>
          </a:prstGeom>
        </p:spPr>
      </p:pic>
      <p:sp>
        <p:nvSpPr>
          <p:cNvPr id="40" name="Ovale 39">
            <a:extLst>
              <a:ext uri="{FF2B5EF4-FFF2-40B4-BE49-F238E27FC236}">
                <a16:creationId xmlns:a16="http://schemas.microsoft.com/office/drawing/2014/main" id="{E758B289-A50D-F011-C19B-C42FE1DCDCD7}"/>
              </a:ext>
            </a:extLst>
          </p:cNvPr>
          <p:cNvSpPr/>
          <p:nvPr/>
        </p:nvSpPr>
        <p:spPr>
          <a:xfrm>
            <a:off x="1808642" y="1033146"/>
            <a:ext cx="1659168"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Ovale 41">
            <a:extLst>
              <a:ext uri="{FF2B5EF4-FFF2-40B4-BE49-F238E27FC236}">
                <a16:creationId xmlns:a16="http://schemas.microsoft.com/office/drawing/2014/main" id="{ACD0B887-8F0D-B5E7-EF55-4174239FCD0B}"/>
              </a:ext>
            </a:extLst>
          </p:cNvPr>
          <p:cNvSpPr/>
          <p:nvPr/>
        </p:nvSpPr>
        <p:spPr>
          <a:xfrm>
            <a:off x="1855325" y="1844666"/>
            <a:ext cx="1659168"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Ovale 42">
            <a:extLst>
              <a:ext uri="{FF2B5EF4-FFF2-40B4-BE49-F238E27FC236}">
                <a16:creationId xmlns:a16="http://schemas.microsoft.com/office/drawing/2014/main" id="{9F67E11B-CB30-59E8-9651-3235696D1EEF}"/>
              </a:ext>
            </a:extLst>
          </p:cNvPr>
          <p:cNvSpPr/>
          <p:nvPr/>
        </p:nvSpPr>
        <p:spPr>
          <a:xfrm>
            <a:off x="1910528" y="2772595"/>
            <a:ext cx="1659168" cy="3995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Ovale 44">
            <a:extLst>
              <a:ext uri="{FF2B5EF4-FFF2-40B4-BE49-F238E27FC236}">
                <a16:creationId xmlns:a16="http://schemas.microsoft.com/office/drawing/2014/main" id="{3175BF1F-D75A-D5BF-3FC5-A5AA564D7659}"/>
              </a:ext>
            </a:extLst>
          </p:cNvPr>
          <p:cNvSpPr/>
          <p:nvPr/>
        </p:nvSpPr>
        <p:spPr>
          <a:xfrm>
            <a:off x="177690" y="4167697"/>
            <a:ext cx="3392006" cy="55275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48" name="Immagine 47">
            <a:extLst>
              <a:ext uri="{FF2B5EF4-FFF2-40B4-BE49-F238E27FC236}">
                <a16:creationId xmlns:a16="http://schemas.microsoft.com/office/drawing/2014/main" id="{F660135C-BA4C-FCE4-14B1-0A83842ADC8A}"/>
              </a:ext>
            </a:extLst>
          </p:cNvPr>
          <p:cNvPicPr>
            <a:picLocks noChangeAspect="1"/>
          </p:cNvPicPr>
          <p:nvPr/>
        </p:nvPicPr>
        <p:blipFill>
          <a:blip r:embed="rId10"/>
          <a:stretch>
            <a:fillRect/>
          </a:stretch>
        </p:blipFill>
        <p:spPr>
          <a:xfrm>
            <a:off x="376800" y="4732506"/>
            <a:ext cx="8725656" cy="2034716"/>
          </a:xfrm>
          <a:prstGeom prst="rect">
            <a:avLst/>
          </a:prstGeom>
        </p:spPr>
      </p:pic>
      <p:sp>
        <p:nvSpPr>
          <p:cNvPr id="49" name="Ovale 48">
            <a:extLst>
              <a:ext uri="{FF2B5EF4-FFF2-40B4-BE49-F238E27FC236}">
                <a16:creationId xmlns:a16="http://schemas.microsoft.com/office/drawing/2014/main" id="{357A1A7B-189F-D907-7B4F-3FE9F8433BCD}"/>
              </a:ext>
            </a:extLst>
          </p:cNvPr>
          <p:cNvSpPr/>
          <p:nvPr/>
        </p:nvSpPr>
        <p:spPr>
          <a:xfrm>
            <a:off x="1792200" y="4600829"/>
            <a:ext cx="1891634" cy="3995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Ovale 50">
            <a:extLst>
              <a:ext uri="{FF2B5EF4-FFF2-40B4-BE49-F238E27FC236}">
                <a16:creationId xmlns:a16="http://schemas.microsoft.com/office/drawing/2014/main" id="{6B37FD91-E7F3-5B92-A242-299CABFFCC07}"/>
              </a:ext>
            </a:extLst>
          </p:cNvPr>
          <p:cNvSpPr/>
          <p:nvPr/>
        </p:nvSpPr>
        <p:spPr>
          <a:xfrm>
            <a:off x="805906" y="6254653"/>
            <a:ext cx="7342424" cy="6442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939548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fade">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animEffect transition="in" filter="fade">
                                      <p:cBhvr>
                                        <p:cTn id="67" dur="500"/>
                                        <p:tgtEl>
                                          <p:spTgt spid="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32" grpId="0" animBg="1"/>
      <p:bldP spid="40" grpId="0" animBg="1"/>
      <p:bldP spid="42" grpId="0" animBg="1"/>
      <p:bldP spid="43" grpId="0" animBg="1"/>
      <p:bldP spid="45" grpId="0" animBg="1"/>
      <p:bldP spid="49" grpId="0" animBg="1"/>
      <p:bldP spid="5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40EE8-C37B-F1CC-3C91-8995FB89CA4E}"/>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98F90824-BE10-9D29-CCA1-A7959C18DF3F}"/>
              </a:ext>
            </a:extLst>
          </p:cNvPr>
          <p:cNvGraphicFramePr/>
          <p:nvPr>
            <p:extLst>
              <p:ext uri="{D42A27DB-BD31-4B8C-83A1-F6EECF244321}">
                <p14:modId xmlns:p14="http://schemas.microsoft.com/office/powerpoint/2010/main" val="3950854111"/>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4DCBAF80-5904-672C-FB1F-052B1D8DF531}"/>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FF48652F-452D-CE39-84F6-149C64D4D4E3}"/>
              </a:ext>
            </a:extLst>
          </p:cNvPr>
          <p:cNvSpPr txBox="1"/>
          <p:nvPr/>
        </p:nvSpPr>
        <p:spPr>
          <a:xfrm>
            <a:off x="2286000" y="1859340"/>
            <a:ext cx="4572000" cy="1754326"/>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The main purpose of the groups is to define a set of privileges or permissions like read, write or execute for a given file that can be shared among the users within the group.</a:t>
            </a:r>
          </a:p>
          <a:p>
            <a:pPr algn="l">
              <a:buNone/>
            </a:pPr>
            <a:r>
              <a:rPr lang="en-US" b="0" i="0" dirty="0">
                <a:solidFill>
                  <a:schemeClr val="bg1"/>
                </a:solidFill>
                <a:effectLst/>
                <a:latin typeface="Udemy Sans"/>
              </a:rPr>
              <a:t>You have to add the user to a group if you want to have the privileges of the group. </a:t>
            </a:r>
          </a:p>
        </p:txBody>
      </p:sp>
      <p:pic>
        <p:nvPicPr>
          <p:cNvPr id="11" name="Immagine 10">
            <a:extLst>
              <a:ext uri="{FF2B5EF4-FFF2-40B4-BE49-F238E27FC236}">
                <a16:creationId xmlns:a16="http://schemas.microsoft.com/office/drawing/2014/main" id="{07556A97-1738-37BC-9D16-85546AB1B54E}"/>
              </a:ext>
            </a:extLst>
          </p:cNvPr>
          <p:cNvPicPr>
            <a:picLocks noChangeAspect="1"/>
          </p:cNvPicPr>
          <p:nvPr/>
        </p:nvPicPr>
        <p:blipFill>
          <a:blip r:embed="rId7"/>
          <a:stretch>
            <a:fillRect/>
          </a:stretch>
        </p:blipFill>
        <p:spPr>
          <a:xfrm>
            <a:off x="507432" y="1061010"/>
            <a:ext cx="8529064" cy="3668118"/>
          </a:xfrm>
          <a:prstGeom prst="rect">
            <a:avLst/>
          </a:prstGeom>
        </p:spPr>
      </p:pic>
      <p:sp>
        <p:nvSpPr>
          <p:cNvPr id="15" name="CasellaDiTesto 14">
            <a:extLst>
              <a:ext uri="{FF2B5EF4-FFF2-40B4-BE49-F238E27FC236}">
                <a16:creationId xmlns:a16="http://schemas.microsoft.com/office/drawing/2014/main" id="{22EBE1A6-157C-9346-3ED9-F8C83D413E24}"/>
              </a:ext>
            </a:extLst>
          </p:cNvPr>
          <p:cNvSpPr txBox="1"/>
          <p:nvPr/>
        </p:nvSpPr>
        <p:spPr>
          <a:xfrm>
            <a:off x="3779912" y="2380670"/>
            <a:ext cx="4572000" cy="2308324"/>
          </a:xfrm>
          <a:prstGeom prst="rect">
            <a:avLst/>
          </a:prstGeom>
          <a:solidFill>
            <a:schemeClr val="accent1"/>
          </a:solidFill>
        </p:spPr>
        <p:txBody>
          <a:bodyPr wrap="square">
            <a:spAutoFit/>
          </a:bodyPr>
          <a:lstStyle/>
          <a:p>
            <a:pPr algn="l">
              <a:buNone/>
            </a:pPr>
            <a:r>
              <a:rPr lang="en-US" b="1" i="0" u="sng" dirty="0">
                <a:solidFill>
                  <a:schemeClr val="bg1"/>
                </a:solidFill>
                <a:effectLst/>
                <a:latin typeface="Udemy Sans"/>
              </a:rPr>
              <a:t>Primary or login group </a:t>
            </a:r>
            <a:r>
              <a:rPr lang="en-US" b="0" i="0" dirty="0">
                <a:solidFill>
                  <a:schemeClr val="bg1"/>
                </a:solidFill>
                <a:effectLst/>
                <a:latin typeface="Udemy Sans"/>
              </a:rPr>
              <a:t>is the group that is assigned to the files that are created by the user.</a:t>
            </a:r>
          </a:p>
          <a:p>
            <a:pPr algn="l">
              <a:buNone/>
            </a:pPr>
            <a:r>
              <a:rPr lang="en-US" b="0" i="0" dirty="0">
                <a:solidFill>
                  <a:schemeClr val="bg1"/>
                </a:solidFill>
                <a:effectLst/>
                <a:latin typeface="Udemy Sans"/>
              </a:rPr>
              <a:t>When a user creates a file, the user will be the owner of the file and its primary group will be the group owner of the file.</a:t>
            </a:r>
          </a:p>
          <a:p>
            <a:pPr algn="l"/>
            <a:r>
              <a:rPr lang="en-US" b="0" i="0" dirty="0">
                <a:solidFill>
                  <a:schemeClr val="bg1"/>
                </a:solidFill>
                <a:effectLst/>
                <a:latin typeface="Udemy Sans"/>
              </a:rPr>
              <a:t>Remember that in Linux a file is owned by both a user and a group.</a:t>
            </a:r>
          </a:p>
        </p:txBody>
      </p:sp>
      <p:pic>
        <p:nvPicPr>
          <p:cNvPr id="19" name="Immagine 18">
            <a:extLst>
              <a:ext uri="{FF2B5EF4-FFF2-40B4-BE49-F238E27FC236}">
                <a16:creationId xmlns:a16="http://schemas.microsoft.com/office/drawing/2014/main" id="{5AB66164-8B13-AA93-6A0B-54F8B62278A5}"/>
              </a:ext>
            </a:extLst>
          </p:cNvPr>
          <p:cNvPicPr>
            <a:picLocks noChangeAspect="1"/>
          </p:cNvPicPr>
          <p:nvPr/>
        </p:nvPicPr>
        <p:blipFill>
          <a:blip r:embed="rId8"/>
          <a:stretch>
            <a:fillRect/>
          </a:stretch>
        </p:blipFill>
        <p:spPr>
          <a:xfrm>
            <a:off x="2699792" y="1336271"/>
            <a:ext cx="6157494" cy="4397121"/>
          </a:xfrm>
          <a:prstGeom prst="rect">
            <a:avLst/>
          </a:prstGeom>
        </p:spPr>
      </p:pic>
      <p:grpSp>
        <p:nvGrpSpPr>
          <p:cNvPr id="24" name="Gruppo 23">
            <a:extLst>
              <a:ext uri="{FF2B5EF4-FFF2-40B4-BE49-F238E27FC236}">
                <a16:creationId xmlns:a16="http://schemas.microsoft.com/office/drawing/2014/main" id="{2441A256-10C4-11DB-EAF0-992FD82B6A49}"/>
              </a:ext>
            </a:extLst>
          </p:cNvPr>
          <p:cNvGrpSpPr/>
          <p:nvPr/>
        </p:nvGrpSpPr>
        <p:grpSpPr>
          <a:xfrm>
            <a:off x="883532" y="2229846"/>
            <a:ext cx="4048508" cy="2279274"/>
            <a:chOff x="883532" y="2229846"/>
            <a:chExt cx="4048508" cy="2279274"/>
          </a:xfrm>
        </p:grpSpPr>
        <p:sp>
          <p:nvSpPr>
            <p:cNvPr id="20" name="Ovale 19">
              <a:extLst>
                <a:ext uri="{FF2B5EF4-FFF2-40B4-BE49-F238E27FC236}">
                  <a16:creationId xmlns:a16="http://schemas.microsoft.com/office/drawing/2014/main" id="{09A8D91A-7F32-3FE8-7AF2-1AA5ACD4182D}"/>
                </a:ext>
              </a:extLst>
            </p:cNvPr>
            <p:cNvSpPr/>
            <p:nvPr/>
          </p:nvSpPr>
          <p:spPr>
            <a:xfrm>
              <a:off x="4211960" y="2229846"/>
              <a:ext cx="720080" cy="2630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5A4CD66D-AD46-253F-9CC5-CB8C1A388C15}"/>
                </a:ext>
              </a:extLst>
            </p:cNvPr>
            <p:cNvSpPr/>
            <p:nvPr/>
          </p:nvSpPr>
          <p:spPr>
            <a:xfrm>
              <a:off x="883532" y="4293096"/>
              <a:ext cx="80814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27" name="CasellaDiTesto 26">
            <a:extLst>
              <a:ext uri="{FF2B5EF4-FFF2-40B4-BE49-F238E27FC236}">
                <a16:creationId xmlns:a16="http://schemas.microsoft.com/office/drawing/2014/main" id="{A2B8614A-174B-2726-58CA-5CAC050EDCA1}"/>
              </a:ext>
            </a:extLst>
          </p:cNvPr>
          <p:cNvSpPr txBox="1"/>
          <p:nvPr/>
        </p:nvSpPr>
        <p:spPr>
          <a:xfrm>
            <a:off x="3470248" y="1700808"/>
            <a:ext cx="4572000" cy="4247317"/>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The user that runs t touch command is the owner and its primary group( having usually the same name as the user) is the group owner.</a:t>
            </a:r>
          </a:p>
          <a:p>
            <a:pPr algn="l">
              <a:buNone/>
            </a:pPr>
            <a:r>
              <a:rPr lang="en-US" b="0" i="0" dirty="0">
                <a:solidFill>
                  <a:schemeClr val="bg1"/>
                </a:solidFill>
                <a:effectLst/>
                <a:latin typeface="Udemy Sans"/>
              </a:rPr>
              <a:t>Note that each user must belong exactly to one primary group.</a:t>
            </a:r>
          </a:p>
          <a:p>
            <a:pPr algn="l"/>
            <a:r>
              <a:rPr lang="en-US" b="0" i="0" dirty="0">
                <a:solidFill>
                  <a:schemeClr val="bg1"/>
                </a:solidFill>
                <a:effectLst/>
                <a:latin typeface="Udemy Sans"/>
              </a:rPr>
              <a:t>And there are secondary or supplementary groups. A user can be a member of none or more secondary groups.</a:t>
            </a:r>
          </a:p>
          <a:p>
            <a:pPr algn="l"/>
            <a:endParaRPr lang="en-US" dirty="0">
              <a:solidFill>
                <a:schemeClr val="bg1"/>
              </a:solidFill>
              <a:latin typeface="Udemy Sans"/>
            </a:endParaRPr>
          </a:p>
          <a:p>
            <a:r>
              <a:rPr lang="en-US" dirty="0">
                <a:solidFill>
                  <a:schemeClr val="bg1"/>
                </a:solidFill>
              </a:rPr>
              <a:t>The secondary groups are stored in /</a:t>
            </a:r>
            <a:r>
              <a:rPr lang="en-US" dirty="0" err="1">
                <a:solidFill>
                  <a:schemeClr val="bg1"/>
                </a:solidFill>
              </a:rPr>
              <a:t>etc</a:t>
            </a:r>
            <a:r>
              <a:rPr lang="en-US" dirty="0">
                <a:solidFill>
                  <a:schemeClr val="bg1"/>
                </a:solidFill>
              </a:rPr>
              <a:t>/group Let's see how to find out the groups where a user belongs to. </a:t>
            </a:r>
          </a:p>
          <a:p>
            <a:endParaRPr lang="en-US" dirty="0">
              <a:solidFill>
                <a:schemeClr val="bg1"/>
              </a:solidFill>
            </a:endParaRPr>
          </a:p>
          <a:p>
            <a:pPr algn="l"/>
            <a:endParaRPr lang="en-US" b="0" i="0" dirty="0">
              <a:solidFill>
                <a:schemeClr val="bg1"/>
              </a:solidFill>
              <a:effectLst/>
              <a:latin typeface="Udemy Sans"/>
            </a:endParaRPr>
          </a:p>
        </p:txBody>
      </p:sp>
      <p:pic>
        <p:nvPicPr>
          <p:cNvPr id="29" name="Immagine 28">
            <a:extLst>
              <a:ext uri="{FF2B5EF4-FFF2-40B4-BE49-F238E27FC236}">
                <a16:creationId xmlns:a16="http://schemas.microsoft.com/office/drawing/2014/main" id="{60710238-9BD2-1BA9-00C9-2BDA0287956B}"/>
              </a:ext>
            </a:extLst>
          </p:cNvPr>
          <p:cNvPicPr>
            <a:picLocks noChangeAspect="1"/>
          </p:cNvPicPr>
          <p:nvPr/>
        </p:nvPicPr>
        <p:blipFill>
          <a:blip r:embed="rId9"/>
          <a:stretch>
            <a:fillRect/>
          </a:stretch>
        </p:blipFill>
        <p:spPr>
          <a:xfrm>
            <a:off x="525765" y="934900"/>
            <a:ext cx="7734703" cy="5539850"/>
          </a:xfrm>
          <a:prstGeom prst="rect">
            <a:avLst/>
          </a:prstGeom>
        </p:spPr>
      </p:pic>
      <p:grpSp>
        <p:nvGrpSpPr>
          <p:cNvPr id="35" name="Gruppo 34">
            <a:extLst>
              <a:ext uri="{FF2B5EF4-FFF2-40B4-BE49-F238E27FC236}">
                <a16:creationId xmlns:a16="http://schemas.microsoft.com/office/drawing/2014/main" id="{BD210B14-A563-CC9D-318E-5EC45A56735C}"/>
              </a:ext>
            </a:extLst>
          </p:cNvPr>
          <p:cNvGrpSpPr/>
          <p:nvPr/>
        </p:nvGrpSpPr>
        <p:grpSpPr>
          <a:xfrm>
            <a:off x="1457171" y="1589124"/>
            <a:ext cx="3691004" cy="2929450"/>
            <a:chOff x="1457171" y="1589124"/>
            <a:chExt cx="3691004" cy="2929450"/>
          </a:xfrm>
        </p:grpSpPr>
        <p:sp>
          <p:nvSpPr>
            <p:cNvPr id="33" name="Ovale 32">
              <a:extLst>
                <a:ext uri="{FF2B5EF4-FFF2-40B4-BE49-F238E27FC236}">
                  <a16:creationId xmlns:a16="http://schemas.microsoft.com/office/drawing/2014/main" id="{EB392D0B-B4FA-8072-0BC3-EA7FAD5E785C}"/>
                </a:ext>
              </a:extLst>
            </p:cNvPr>
            <p:cNvSpPr/>
            <p:nvPr/>
          </p:nvSpPr>
          <p:spPr>
            <a:xfrm>
              <a:off x="1457171" y="1589124"/>
              <a:ext cx="443601" cy="332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Callout: linea 33">
              <a:extLst>
                <a:ext uri="{FF2B5EF4-FFF2-40B4-BE49-F238E27FC236}">
                  <a16:creationId xmlns:a16="http://schemas.microsoft.com/office/drawing/2014/main" id="{E6B5F442-EE1E-8C3B-1EB5-82B172B16FF4}"/>
                </a:ext>
              </a:extLst>
            </p:cNvPr>
            <p:cNvSpPr/>
            <p:nvPr/>
          </p:nvSpPr>
          <p:spPr>
            <a:xfrm>
              <a:off x="2842798" y="3933576"/>
              <a:ext cx="2305377" cy="584998"/>
            </a:xfrm>
            <a:prstGeom prst="borderCallout1">
              <a:avLst>
                <a:gd name="adj1" fmla="val 18750"/>
                <a:gd name="adj2" fmla="val -8333"/>
                <a:gd name="adj3" fmla="val -345950"/>
                <a:gd name="adj4" fmla="val -472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 </a:t>
              </a:r>
              <a:r>
                <a:rPr lang="en-US" dirty="0">
                  <a:solidFill>
                    <a:schemeClr val="bg1"/>
                  </a:solidFill>
                  <a:latin typeface="Udemy Sans"/>
                </a:rPr>
                <a:t>USER ID</a:t>
              </a:r>
              <a:endParaRPr lang="en-US" b="0" i="0" dirty="0">
                <a:solidFill>
                  <a:schemeClr val="bg1"/>
                </a:solidFill>
                <a:effectLst/>
                <a:latin typeface="Udemy Sans"/>
              </a:endParaRPr>
            </a:p>
          </p:txBody>
        </p:sp>
      </p:grpSp>
      <p:grpSp>
        <p:nvGrpSpPr>
          <p:cNvPr id="36" name="Gruppo 35">
            <a:extLst>
              <a:ext uri="{FF2B5EF4-FFF2-40B4-BE49-F238E27FC236}">
                <a16:creationId xmlns:a16="http://schemas.microsoft.com/office/drawing/2014/main" id="{89F433C4-7B99-66AE-0087-FF5B4C3640CA}"/>
              </a:ext>
            </a:extLst>
          </p:cNvPr>
          <p:cNvGrpSpPr/>
          <p:nvPr/>
        </p:nvGrpSpPr>
        <p:grpSpPr>
          <a:xfrm>
            <a:off x="1893726" y="1642391"/>
            <a:ext cx="3962747" cy="2014535"/>
            <a:chOff x="1457171" y="1589124"/>
            <a:chExt cx="3962747" cy="2014535"/>
          </a:xfrm>
        </p:grpSpPr>
        <p:sp>
          <p:nvSpPr>
            <p:cNvPr id="37" name="Ovale 36">
              <a:extLst>
                <a:ext uri="{FF2B5EF4-FFF2-40B4-BE49-F238E27FC236}">
                  <a16:creationId xmlns:a16="http://schemas.microsoft.com/office/drawing/2014/main" id="{1BE007BC-5264-0FE7-35A2-CF9E6222DC12}"/>
                </a:ext>
              </a:extLst>
            </p:cNvPr>
            <p:cNvSpPr/>
            <p:nvPr/>
          </p:nvSpPr>
          <p:spPr>
            <a:xfrm>
              <a:off x="1457171" y="1589124"/>
              <a:ext cx="443601" cy="332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llout: linea 38">
              <a:extLst>
                <a:ext uri="{FF2B5EF4-FFF2-40B4-BE49-F238E27FC236}">
                  <a16:creationId xmlns:a16="http://schemas.microsoft.com/office/drawing/2014/main" id="{DF8C7D40-7ABB-1A8A-C9E0-9156053AC974}"/>
                </a:ext>
              </a:extLst>
            </p:cNvPr>
            <p:cNvSpPr/>
            <p:nvPr/>
          </p:nvSpPr>
          <p:spPr>
            <a:xfrm>
              <a:off x="3114541" y="3018661"/>
              <a:ext cx="2305377" cy="584998"/>
            </a:xfrm>
            <a:prstGeom prst="borderCallout1">
              <a:avLst>
                <a:gd name="adj1" fmla="val 18750"/>
                <a:gd name="adj2" fmla="val -8333"/>
                <a:gd name="adj3" fmla="val -197304"/>
                <a:gd name="adj4" fmla="val -5501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 GROUP ID</a:t>
              </a:r>
            </a:p>
          </p:txBody>
        </p:sp>
      </p:grpSp>
      <p:grpSp>
        <p:nvGrpSpPr>
          <p:cNvPr id="56" name="Gruppo 55">
            <a:extLst>
              <a:ext uri="{FF2B5EF4-FFF2-40B4-BE49-F238E27FC236}">
                <a16:creationId xmlns:a16="http://schemas.microsoft.com/office/drawing/2014/main" id="{CCF07AAE-3E4E-16C1-C8B9-AF31E0D2B14E}"/>
              </a:ext>
            </a:extLst>
          </p:cNvPr>
          <p:cNvGrpSpPr/>
          <p:nvPr/>
        </p:nvGrpSpPr>
        <p:grpSpPr>
          <a:xfrm>
            <a:off x="578066" y="2132856"/>
            <a:ext cx="7868040" cy="3117602"/>
            <a:chOff x="578066" y="2132856"/>
            <a:chExt cx="7868040" cy="3117602"/>
          </a:xfrm>
        </p:grpSpPr>
        <p:pic>
          <p:nvPicPr>
            <p:cNvPr id="44" name="Immagine 43">
              <a:extLst>
                <a:ext uri="{FF2B5EF4-FFF2-40B4-BE49-F238E27FC236}">
                  <a16:creationId xmlns:a16="http://schemas.microsoft.com/office/drawing/2014/main" id="{5D003894-43C1-05CA-7499-EF5E0DD49926}"/>
                </a:ext>
              </a:extLst>
            </p:cNvPr>
            <p:cNvPicPr>
              <a:picLocks noChangeAspect="1"/>
            </p:cNvPicPr>
            <p:nvPr/>
          </p:nvPicPr>
          <p:blipFill>
            <a:blip r:embed="rId10"/>
            <a:stretch>
              <a:fillRect/>
            </a:stretch>
          </p:blipFill>
          <p:spPr>
            <a:xfrm>
              <a:off x="578066" y="4656046"/>
              <a:ext cx="6005080" cy="594412"/>
            </a:xfrm>
            <a:prstGeom prst="rect">
              <a:avLst/>
            </a:prstGeom>
          </p:spPr>
        </p:pic>
        <p:grpSp>
          <p:nvGrpSpPr>
            <p:cNvPr id="55" name="Gruppo 54">
              <a:extLst>
                <a:ext uri="{FF2B5EF4-FFF2-40B4-BE49-F238E27FC236}">
                  <a16:creationId xmlns:a16="http://schemas.microsoft.com/office/drawing/2014/main" id="{8BDC3E30-C951-1290-334C-6C95F835F5BC}"/>
                </a:ext>
              </a:extLst>
            </p:cNvPr>
            <p:cNvGrpSpPr/>
            <p:nvPr/>
          </p:nvGrpSpPr>
          <p:grpSpPr>
            <a:xfrm>
              <a:off x="2157984" y="2132856"/>
              <a:ext cx="6288122" cy="2722382"/>
              <a:chOff x="2157984" y="2132856"/>
              <a:chExt cx="6288122" cy="2722382"/>
            </a:xfrm>
          </p:grpSpPr>
          <p:sp>
            <p:nvSpPr>
              <p:cNvPr id="50" name="Callout: linea 49">
                <a:extLst>
                  <a:ext uri="{FF2B5EF4-FFF2-40B4-BE49-F238E27FC236}">
                    <a16:creationId xmlns:a16="http://schemas.microsoft.com/office/drawing/2014/main" id="{162CED37-E1DD-7FE3-BE92-05A37448175C}"/>
                  </a:ext>
                </a:extLst>
              </p:cNvPr>
              <p:cNvSpPr/>
              <p:nvPr/>
            </p:nvSpPr>
            <p:spPr>
              <a:xfrm>
                <a:off x="5798684" y="2132856"/>
                <a:ext cx="2647422" cy="2688589"/>
              </a:xfrm>
              <a:prstGeom prst="borderCallout1">
                <a:avLst>
                  <a:gd name="adj1" fmla="val 18750"/>
                  <a:gd name="adj2" fmla="val -8333"/>
                  <a:gd name="adj3" fmla="val 89450"/>
                  <a:gd name="adj4" fmla="val -11325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Let's search the group file for that ID. </a:t>
                </a:r>
              </a:p>
              <a:p>
                <a:pPr algn="l">
                  <a:buNone/>
                </a:pPr>
                <a:r>
                  <a:rPr lang="en-US" b="0" i="0" dirty="0">
                    <a:solidFill>
                      <a:schemeClr val="bg1"/>
                    </a:solidFill>
                    <a:effectLst/>
                    <a:latin typeface="Udemy Sans"/>
                  </a:rPr>
                  <a:t>So the user's primary group is a group with the same name, student in this case; typically no other user will belong to this group.</a:t>
                </a:r>
              </a:p>
            </p:txBody>
          </p:sp>
          <p:sp>
            <p:nvSpPr>
              <p:cNvPr id="52" name="Ovale 51">
                <a:extLst>
                  <a:ext uri="{FF2B5EF4-FFF2-40B4-BE49-F238E27FC236}">
                    <a16:creationId xmlns:a16="http://schemas.microsoft.com/office/drawing/2014/main" id="{08FA89A8-5716-FEAE-16A7-C9F2E6B78ED3}"/>
                  </a:ext>
                </a:extLst>
              </p:cNvPr>
              <p:cNvSpPr/>
              <p:nvPr/>
            </p:nvSpPr>
            <p:spPr>
              <a:xfrm>
                <a:off x="2157984" y="4523226"/>
                <a:ext cx="1621928" cy="332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bg1"/>
                  </a:solidFill>
                </a:endParaRPr>
              </a:p>
            </p:txBody>
          </p:sp>
        </p:grpSp>
      </p:grpSp>
      <p:sp>
        <p:nvSpPr>
          <p:cNvPr id="57" name="Ovale 56">
            <a:extLst>
              <a:ext uri="{FF2B5EF4-FFF2-40B4-BE49-F238E27FC236}">
                <a16:creationId xmlns:a16="http://schemas.microsoft.com/office/drawing/2014/main" id="{56D984C0-77BD-0CE5-57DF-EDAD7ED3A5A8}"/>
              </a:ext>
            </a:extLst>
          </p:cNvPr>
          <p:cNvSpPr/>
          <p:nvPr/>
        </p:nvSpPr>
        <p:spPr>
          <a:xfrm>
            <a:off x="1319389" y="4718292"/>
            <a:ext cx="443601" cy="3155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70415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fade">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15" grpId="0" animBg="1"/>
      <p:bldP spid="27" grpId="0" animBg="1"/>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DDBF4-2974-FFB0-652A-E21CB52CF544}"/>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6AA91585-55A1-D02C-E6F7-56069BC21218}"/>
              </a:ext>
            </a:extLst>
          </p:cNvPr>
          <p:cNvGraphicFramePr/>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96231052-7937-D39C-87DD-6F7B1AFCC285}"/>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CasellaDiTesto 58">
            <a:extLst>
              <a:ext uri="{FF2B5EF4-FFF2-40B4-BE49-F238E27FC236}">
                <a16:creationId xmlns:a16="http://schemas.microsoft.com/office/drawing/2014/main" id="{AA92AA28-E739-478B-A0CD-91C635D2F62D}"/>
              </a:ext>
            </a:extLst>
          </p:cNvPr>
          <p:cNvSpPr txBox="1"/>
          <p:nvPr/>
        </p:nvSpPr>
        <p:spPr>
          <a:xfrm>
            <a:off x="2271674" y="982922"/>
            <a:ext cx="4572000" cy="923330"/>
          </a:xfrm>
          <a:prstGeom prst="rect">
            <a:avLst/>
          </a:prstGeom>
          <a:solidFill>
            <a:schemeClr val="accent1"/>
          </a:solidFill>
        </p:spPr>
        <p:txBody>
          <a:bodyPr wrap="square">
            <a:spAutoFit/>
          </a:bodyPr>
          <a:lstStyle/>
          <a:p>
            <a:pPr algn="l">
              <a:buNone/>
            </a:pPr>
            <a:r>
              <a:rPr lang="en-US" b="0" i="0" u="sng" dirty="0">
                <a:solidFill>
                  <a:schemeClr val="bg1"/>
                </a:solidFill>
                <a:effectLst/>
                <a:latin typeface="Udemy Sans"/>
              </a:rPr>
              <a:t>Now let's find out the secondary groups of the user; to do that, I'll search for the user name in the </a:t>
            </a:r>
            <a:r>
              <a:rPr lang="en-US" b="0" i="0" dirty="0">
                <a:solidFill>
                  <a:schemeClr val="bg1"/>
                </a:solidFill>
                <a:effectLst/>
                <a:latin typeface="Udemy Sans"/>
              </a:rPr>
              <a:t>group file.</a:t>
            </a:r>
          </a:p>
        </p:txBody>
      </p:sp>
      <p:pic>
        <p:nvPicPr>
          <p:cNvPr id="5" name="Immagine 4">
            <a:extLst>
              <a:ext uri="{FF2B5EF4-FFF2-40B4-BE49-F238E27FC236}">
                <a16:creationId xmlns:a16="http://schemas.microsoft.com/office/drawing/2014/main" id="{EC168EEC-2218-301F-38C9-B4F6164F9811}"/>
              </a:ext>
            </a:extLst>
          </p:cNvPr>
          <p:cNvPicPr>
            <a:picLocks noChangeAspect="1"/>
          </p:cNvPicPr>
          <p:nvPr/>
        </p:nvPicPr>
        <p:blipFill>
          <a:blip r:embed="rId7"/>
          <a:stretch>
            <a:fillRect/>
          </a:stretch>
        </p:blipFill>
        <p:spPr>
          <a:xfrm>
            <a:off x="1331640" y="1906252"/>
            <a:ext cx="6149873" cy="937341"/>
          </a:xfrm>
          <a:prstGeom prst="rect">
            <a:avLst/>
          </a:prstGeom>
        </p:spPr>
      </p:pic>
      <p:sp>
        <p:nvSpPr>
          <p:cNvPr id="10" name="Ovale 9">
            <a:extLst>
              <a:ext uri="{FF2B5EF4-FFF2-40B4-BE49-F238E27FC236}">
                <a16:creationId xmlns:a16="http://schemas.microsoft.com/office/drawing/2014/main" id="{36ADC555-8606-AA38-4568-559D65B5298C}"/>
              </a:ext>
            </a:extLst>
          </p:cNvPr>
          <p:cNvSpPr/>
          <p:nvPr/>
        </p:nvSpPr>
        <p:spPr>
          <a:xfrm>
            <a:off x="2843808" y="2070817"/>
            <a:ext cx="1584176"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38D79F56-16CA-A469-9731-AA7B1E2D7D0D}"/>
              </a:ext>
            </a:extLst>
          </p:cNvPr>
          <p:cNvPicPr>
            <a:picLocks noChangeAspect="1"/>
          </p:cNvPicPr>
          <p:nvPr/>
        </p:nvPicPr>
        <p:blipFill>
          <a:blip r:embed="rId8"/>
          <a:stretch>
            <a:fillRect/>
          </a:stretch>
        </p:blipFill>
        <p:spPr>
          <a:xfrm>
            <a:off x="1623283" y="2858672"/>
            <a:ext cx="5609401" cy="4010687"/>
          </a:xfrm>
          <a:prstGeom prst="rect">
            <a:avLst/>
          </a:prstGeom>
        </p:spPr>
      </p:pic>
      <p:sp>
        <p:nvSpPr>
          <p:cNvPr id="17" name="CasellaDiTesto 16">
            <a:extLst>
              <a:ext uri="{FF2B5EF4-FFF2-40B4-BE49-F238E27FC236}">
                <a16:creationId xmlns:a16="http://schemas.microsoft.com/office/drawing/2014/main" id="{2E78D645-6AAE-05D0-D7CB-44B1823F2F1B}"/>
              </a:ext>
            </a:extLst>
          </p:cNvPr>
          <p:cNvSpPr txBox="1"/>
          <p:nvPr/>
        </p:nvSpPr>
        <p:spPr>
          <a:xfrm>
            <a:off x="3779912" y="3501008"/>
            <a:ext cx="4572000" cy="3416320"/>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The last field of each line indicates the users that belong to that group as a secondary group.</a:t>
            </a:r>
          </a:p>
          <a:p>
            <a:pPr algn="l">
              <a:buNone/>
            </a:pPr>
            <a:r>
              <a:rPr lang="en-US" b="0" i="0" dirty="0">
                <a:solidFill>
                  <a:schemeClr val="bg1"/>
                </a:solidFill>
                <a:effectLst/>
                <a:latin typeface="Udemy Sans"/>
              </a:rPr>
              <a:t>If there are more users belonging to the same group, which is quite common, then they are separated by a comma.</a:t>
            </a:r>
          </a:p>
          <a:p>
            <a:pPr algn="l">
              <a:buNone/>
            </a:pPr>
            <a:endParaRPr lang="en-US" dirty="0">
              <a:solidFill>
                <a:schemeClr val="bg1"/>
              </a:solidFill>
              <a:latin typeface="Udemy Sans"/>
            </a:endParaRPr>
          </a:p>
          <a:p>
            <a:r>
              <a:rPr lang="en-US" dirty="0">
                <a:solidFill>
                  <a:schemeClr val="bg1"/>
                </a:solidFill>
              </a:rPr>
              <a:t>Normally, you don't search through these files to find out to which groups a user belongs. There's the groups command that does the job for you.</a:t>
            </a:r>
          </a:p>
          <a:p>
            <a:pPr algn="l">
              <a:buNone/>
            </a:pPr>
            <a:endParaRPr lang="en-US" b="0" i="0" dirty="0">
              <a:solidFill>
                <a:schemeClr val="bg1"/>
              </a:solidFill>
              <a:effectLst/>
              <a:latin typeface="Udemy Sans"/>
            </a:endParaRPr>
          </a:p>
        </p:txBody>
      </p:sp>
      <p:pic>
        <p:nvPicPr>
          <p:cNvPr id="20" name="Immagine 19">
            <a:extLst>
              <a:ext uri="{FF2B5EF4-FFF2-40B4-BE49-F238E27FC236}">
                <a16:creationId xmlns:a16="http://schemas.microsoft.com/office/drawing/2014/main" id="{BD1AB801-3CDC-8CB9-0F24-E379F21B91EA}"/>
              </a:ext>
            </a:extLst>
          </p:cNvPr>
          <p:cNvPicPr>
            <a:picLocks noChangeAspect="1"/>
          </p:cNvPicPr>
          <p:nvPr/>
        </p:nvPicPr>
        <p:blipFill>
          <a:blip r:embed="rId9"/>
          <a:stretch>
            <a:fillRect/>
          </a:stretch>
        </p:blipFill>
        <p:spPr>
          <a:xfrm>
            <a:off x="1481822" y="1226629"/>
            <a:ext cx="6180356" cy="4404742"/>
          </a:xfrm>
          <a:prstGeom prst="rect">
            <a:avLst/>
          </a:prstGeom>
        </p:spPr>
      </p:pic>
      <p:sp>
        <p:nvSpPr>
          <p:cNvPr id="21" name="Ovale 20">
            <a:extLst>
              <a:ext uri="{FF2B5EF4-FFF2-40B4-BE49-F238E27FC236}">
                <a16:creationId xmlns:a16="http://schemas.microsoft.com/office/drawing/2014/main" id="{241F4252-6581-E6C1-B536-039BD114C28F}"/>
              </a:ext>
            </a:extLst>
          </p:cNvPr>
          <p:cNvSpPr/>
          <p:nvPr/>
        </p:nvSpPr>
        <p:spPr>
          <a:xfrm>
            <a:off x="2866637" y="1556382"/>
            <a:ext cx="1080120" cy="32374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9E6412C7-F338-7E1B-91CA-732607B95DD8}"/>
              </a:ext>
            </a:extLst>
          </p:cNvPr>
          <p:cNvSpPr txBox="1"/>
          <p:nvPr/>
        </p:nvSpPr>
        <p:spPr>
          <a:xfrm>
            <a:off x="2660684" y="2599886"/>
            <a:ext cx="4572000" cy="923330"/>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When executed without any arguments, the command will print out a list of all groups the current user belongs to.</a:t>
            </a:r>
          </a:p>
        </p:txBody>
      </p:sp>
      <p:grpSp>
        <p:nvGrpSpPr>
          <p:cNvPr id="28" name="Gruppo 27">
            <a:extLst>
              <a:ext uri="{FF2B5EF4-FFF2-40B4-BE49-F238E27FC236}">
                <a16:creationId xmlns:a16="http://schemas.microsoft.com/office/drawing/2014/main" id="{26B39D29-4B2B-4314-B98E-C573CAC76FC4}"/>
              </a:ext>
            </a:extLst>
          </p:cNvPr>
          <p:cNvGrpSpPr/>
          <p:nvPr/>
        </p:nvGrpSpPr>
        <p:grpSpPr>
          <a:xfrm>
            <a:off x="1416811" y="1763486"/>
            <a:ext cx="3691004" cy="2929450"/>
            <a:chOff x="1457171" y="1589124"/>
            <a:chExt cx="3691004" cy="2929450"/>
          </a:xfrm>
        </p:grpSpPr>
        <p:sp>
          <p:nvSpPr>
            <p:cNvPr id="29" name="Ovale 28">
              <a:extLst>
                <a:ext uri="{FF2B5EF4-FFF2-40B4-BE49-F238E27FC236}">
                  <a16:creationId xmlns:a16="http://schemas.microsoft.com/office/drawing/2014/main" id="{43E79CD3-F70F-BDAF-7106-095FF091A62C}"/>
                </a:ext>
              </a:extLst>
            </p:cNvPr>
            <p:cNvSpPr/>
            <p:nvPr/>
          </p:nvSpPr>
          <p:spPr>
            <a:xfrm>
              <a:off x="1457171" y="1589124"/>
              <a:ext cx="674198" cy="3320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Callout: linea 29">
              <a:extLst>
                <a:ext uri="{FF2B5EF4-FFF2-40B4-BE49-F238E27FC236}">
                  <a16:creationId xmlns:a16="http://schemas.microsoft.com/office/drawing/2014/main" id="{5C0F76A1-00E9-E648-011E-F09289C2D34F}"/>
                </a:ext>
              </a:extLst>
            </p:cNvPr>
            <p:cNvSpPr/>
            <p:nvPr/>
          </p:nvSpPr>
          <p:spPr>
            <a:xfrm>
              <a:off x="2842798" y="3933576"/>
              <a:ext cx="2305377" cy="584998"/>
            </a:xfrm>
            <a:prstGeom prst="borderCallout1">
              <a:avLst>
                <a:gd name="adj1" fmla="val 18750"/>
                <a:gd name="adj2" fmla="val -8333"/>
                <a:gd name="adj3" fmla="val -345950"/>
                <a:gd name="adj4" fmla="val -4723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chemeClr val="bg1"/>
                  </a:solidFill>
                  <a:effectLst/>
                  <a:latin typeface="Udemy Sans"/>
                </a:rPr>
                <a:t> primary group</a:t>
              </a:r>
            </a:p>
          </p:txBody>
        </p:sp>
      </p:grpSp>
      <p:pic>
        <p:nvPicPr>
          <p:cNvPr id="33" name="Immagine 32">
            <a:extLst>
              <a:ext uri="{FF2B5EF4-FFF2-40B4-BE49-F238E27FC236}">
                <a16:creationId xmlns:a16="http://schemas.microsoft.com/office/drawing/2014/main" id="{220EC94C-D8BE-548A-EA33-3E5E0F754B5D}"/>
              </a:ext>
            </a:extLst>
          </p:cNvPr>
          <p:cNvPicPr>
            <a:picLocks noChangeAspect="1"/>
          </p:cNvPicPr>
          <p:nvPr/>
        </p:nvPicPr>
        <p:blipFill>
          <a:blip r:embed="rId10"/>
          <a:stretch>
            <a:fillRect/>
          </a:stretch>
        </p:blipFill>
        <p:spPr>
          <a:xfrm>
            <a:off x="1512305" y="1226629"/>
            <a:ext cx="6119390" cy="4404742"/>
          </a:xfrm>
          <a:prstGeom prst="rect">
            <a:avLst/>
          </a:prstGeom>
        </p:spPr>
      </p:pic>
      <p:sp>
        <p:nvSpPr>
          <p:cNvPr id="34" name="Ovale 33">
            <a:extLst>
              <a:ext uri="{FF2B5EF4-FFF2-40B4-BE49-F238E27FC236}">
                <a16:creationId xmlns:a16="http://schemas.microsoft.com/office/drawing/2014/main" id="{12520493-2044-5613-11B2-76334518609E}"/>
              </a:ext>
            </a:extLst>
          </p:cNvPr>
          <p:cNvSpPr/>
          <p:nvPr/>
        </p:nvSpPr>
        <p:spPr>
          <a:xfrm>
            <a:off x="3026469" y="1475772"/>
            <a:ext cx="1080120" cy="4143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Ovale 34">
            <a:extLst>
              <a:ext uri="{FF2B5EF4-FFF2-40B4-BE49-F238E27FC236}">
                <a16:creationId xmlns:a16="http://schemas.microsoft.com/office/drawing/2014/main" id="{1D9A5AA7-7DA0-F9FB-7288-A03C164017AF}"/>
              </a:ext>
            </a:extLst>
          </p:cNvPr>
          <p:cNvSpPr/>
          <p:nvPr/>
        </p:nvSpPr>
        <p:spPr>
          <a:xfrm>
            <a:off x="2998272" y="1932380"/>
            <a:ext cx="1357704" cy="2874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CasellaDiTesto 36">
            <a:extLst>
              <a:ext uri="{FF2B5EF4-FFF2-40B4-BE49-F238E27FC236}">
                <a16:creationId xmlns:a16="http://schemas.microsoft.com/office/drawing/2014/main" id="{CD796205-8E25-DD8A-FD58-730C55011CB8}"/>
              </a:ext>
            </a:extLst>
          </p:cNvPr>
          <p:cNvSpPr txBox="1"/>
          <p:nvPr/>
        </p:nvSpPr>
        <p:spPr>
          <a:xfrm>
            <a:off x="2286000" y="2721712"/>
            <a:ext cx="4572000" cy="1477328"/>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Another useful command is id. It prints information about the specified user and its groups and as the group command, if the username is omitted, it shows information for the current user.</a:t>
            </a:r>
          </a:p>
        </p:txBody>
      </p:sp>
      <p:pic>
        <p:nvPicPr>
          <p:cNvPr id="41" name="Immagine 40">
            <a:extLst>
              <a:ext uri="{FF2B5EF4-FFF2-40B4-BE49-F238E27FC236}">
                <a16:creationId xmlns:a16="http://schemas.microsoft.com/office/drawing/2014/main" id="{200D9BF6-EA58-98FF-21A9-10D4DC0F7B73}"/>
              </a:ext>
            </a:extLst>
          </p:cNvPr>
          <p:cNvPicPr>
            <a:picLocks noChangeAspect="1"/>
          </p:cNvPicPr>
          <p:nvPr/>
        </p:nvPicPr>
        <p:blipFill>
          <a:blip r:embed="rId11"/>
          <a:stretch>
            <a:fillRect/>
          </a:stretch>
        </p:blipFill>
        <p:spPr>
          <a:xfrm>
            <a:off x="1399136" y="4224544"/>
            <a:ext cx="6096528" cy="662997"/>
          </a:xfrm>
          <a:prstGeom prst="rect">
            <a:avLst/>
          </a:prstGeom>
        </p:spPr>
      </p:pic>
      <p:sp>
        <p:nvSpPr>
          <p:cNvPr id="44" name="Ovale 43">
            <a:extLst>
              <a:ext uri="{FF2B5EF4-FFF2-40B4-BE49-F238E27FC236}">
                <a16:creationId xmlns:a16="http://schemas.microsoft.com/office/drawing/2014/main" id="{4A567FD8-38E5-B2E7-5476-BE259AE3B87D}"/>
              </a:ext>
            </a:extLst>
          </p:cNvPr>
          <p:cNvSpPr/>
          <p:nvPr/>
        </p:nvSpPr>
        <p:spPr>
          <a:xfrm>
            <a:off x="2882994" y="4043985"/>
            <a:ext cx="374684" cy="3297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7340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fade">
                                      <p:cBhvr>
                                        <p:cTn id="12" dur="500"/>
                                        <p:tgtEl>
                                          <p:spTgt spid="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fade">
                                      <p:cBhvr>
                                        <p:cTn id="67" dur="500"/>
                                        <p:tgtEl>
                                          <p:spTgt spid="3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fade">
                                      <p:cBhvr>
                                        <p:cTn id="72" dur="500"/>
                                        <p:tgtEl>
                                          <p:spTgt spid="4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5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fade">
                                      <p:cBhvr>
                                        <p:cTn id="8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9" grpId="0" animBg="1"/>
      <p:bldP spid="10" grpId="0" animBg="1"/>
      <p:bldP spid="17" grpId="0" animBg="1"/>
      <p:bldP spid="21" grpId="0" animBg="1"/>
      <p:bldP spid="25" grpId="0" animBg="1"/>
      <p:bldP spid="34" grpId="0" animBg="1"/>
      <p:bldP spid="35" grpId="0" animBg="1"/>
      <p:bldP spid="37" grpId="0" animBg="1"/>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703ED-C3AF-97E6-483B-F8907159F5AC}"/>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3E85C3AC-5ECA-0389-AD27-BE6E1004AD1E}"/>
              </a:ext>
            </a:extLst>
          </p:cNvPr>
          <p:cNvGraphicFramePr/>
          <p:nvPr>
            <p:extLst>
              <p:ext uri="{D42A27DB-BD31-4B8C-83A1-F6EECF244321}">
                <p14:modId xmlns:p14="http://schemas.microsoft.com/office/powerpoint/2010/main" val="3178889938"/>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9B7D4DA7-DEE0-ED5C-CFC2-8E8AE67949E7}"/>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9B52F33D-D523-FD14-BA2B-A2A36DB9A3F5}"/>
              </a:ext>
            </a:extLst>
          </p:cNvPr>
          <p:cNvSpPr txBox="1"/>
          <p:nvPr/>
        </p:nvSpPr>
        <p:spPr>
          <a:xfrm>
            <a:off x="2286000" y="2274838"/>
            <a:ext cx="4572000" cy="2308324"/>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We need to know how to create new user accounts. In Linux you need root privileges to create, change or delete an account. To create a new account you run the </a:t>
            </a:r>
            <a:r>
              <a:rPr lang="en-US" b="1" i="0" u="sng" dirty="0" err="1">
                <a:solidFill>
                  <a:schemeClr val="bg1"/>
                </a:solidFill>
                <a:effectLst/>
                <a:latin typeface="Udemy Sans"/>
              </a:rPr>
              <a:t>useradd</a:t>
            </a:r>
            <a:r>
              <a:rPr lang="en-US" b="0" i="0" dirty="0">
                <a:solidFill>
                  <a:schemeClr val="bg1"/>
                </a:solidFill>
                <a:effectLst/>
                <a:latin typeface="Udemy Sans"/>
              </a:rPr>
              <a:t> command.</a:t>
            </a:r>
          </a:p>
          <a:p>
            <a:pPr algn="l">
              <a:buNone/>
            </a:pPr>
            <a:r>
              <a:rPr lang="en-US" b="0" i="0" dirty="0">
                <a:solidFill>
                  <a:schemeClr val="bg1"/>
                </a:solidFill>
                <a:effectLst/>
                <a:latin typeface="Udemy Sans"/>
              </a:rPr>
              <a:t> Run man </a:t>
            </a:r>
            <a:r>
              <a:rPr lang="en-US" b="0" i="0" dirty="0" err="1">
                <a:solidFill>
                  <a:schemeClr val="bg1"/>
                </a:solidFill>
                <a:effectLst/>
                <a:latin typeface="Udemy Sans"/>
              </a:rPr>
              <a:t>useradd</a:t>
            </a:r>
            <a:r>
              <a:rPr lang="en-US" b="0" i="0" dirty="0">
                <a:solidFill>
                  <a:schemeClr val="bg1"/>
                </a:solidFill>
                <a:effectLst/>
                <a:latin typeface="Udemy Sans"/>
              </a:rPr>
              <a:t> and you’ll see lots of options.</a:t>
            </a:r>
          </a:p>
          <a:p>
            <a:pPr algn="l"/>
            <a:r>
              <a:rPr lang="en-US" b="0" i="0" dirty="0">
                <a:solidFill>
                  <a:schemeClr val="bg1"/>
                </a:solidFill>
                <a:effectLst/>
                <a:latin typeface="Udemy Sans"/>
              </a:rPr>
              <a:t>To create a new user without specifying any options you run the </a:t>
            </a:r>
            <a:r>
              <a:rPr lang="en-US" b="0" i="0" dirty="0" err="1">
                <a:solidFill>
                  <a:schemeClr val="bg1"/>
                </a:solidFill>
                <a:effectLst/>
                <a:latin typeface="Udemy Sans"/>
              </a:rPr>
              <a:t>useradd</a:t>
            </a:r>
            <a:r>
              <a:rPr lang="en-US" b="0" i="0" dirty="0">
                <a:solidFill>
                  <a:schemeClr val="bg1"/>
                </a:solidFill>
                <a:effectLst/>
                <a:latin typeface="Udemy Sans"/>
              </a:rPr>
              <a:t> command</a:t>
            </a:r>
          </a:p>
        </p:txBody>
      </p:sp>
      <p:pic>
        <p:nvPicPr>
          <p:cNvPr id="7" name="Immagine 6">
            <a:extLst>
              <a:ext uri="{FF2B5EF4-FFF2-40B4-BE49-F238E27FC236}">
                <a16:creationId xmlns:a16="http://schemas.microsoft.com/office/drawing/2014/main" id="{B6B3088E-2048-86C2-E9BE-C91CA931B7F5}"/>
              </a:ext>
            </a:extLst>
          </p:cNvPr>
          <p:cNvPicPr>
            <a:picLocks noChangeAspect="1"/>
          </p:cNvPicPr>
          <p:nvPr/>
        </p:nvPicPr>
        <p:blipFill>
          <a:blip r:embed="rId7"/>
          <a:stretch>
            <a:fillRect/>
          </a:stretch>
        </p:blipFill>
        <p:spPr>
          <a:xfrm>
            <a:off x="1497063" y="1230439"/>
            <a:ext cx="6149873" cy="4397121"/>
          </a:xfrm>
          <a:prstGeom prst="rect">
            <a:avLst/>
          </a:prstGeom>
        </p:spPr>
      </p:pic>
      <p:sp>
        <p:nvSpPr>
          <p:cNvPr id="9" name="Ovale 8">
            <a:extLst>
              <a:ext uri="{FF2B5EF4-FFF2-40B4-BE49-F238E27FC236}">
                <a16:creationId xmlns:a16="http://schemas.microsoft.com/office/drawing/2014/main" id="{B8A4D6A5-CDAC-C33D-C1DA-A4EA477E074A}"/>
              </a:ext>
            </a:extLst>
          </p:cNvPr>
          <p:cNvSpPr/>
          <p:nvPr/>
        </p:nvSpPr>
        <p:spPr>
          <a:xfrm>
            <a:off x="2915816" y="1556793"/>
            <a:ext cx="1440160" cy="305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3965A216-0981-15F1-AC9B-6218BCF6C18B}"/>
              </a:ext>
            </a:extLst>
          </p:cNvPr>
          <p:cNvSpPr/>
          <p:nvPr/>
        </p:nvSpPr>
        <p:spPr>
          <a:xfrm>
            <a:off x="1403648" y="2754174"/>
            <a:ext cx="2736304" cy="305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CasellaDiTesto 12">
            <a:extLst>
              <a:ext uri="{FF2B5EF4-FFF2-40B4-BE49-F238E27FC236}">
                <a16:creationId xmlns:a16="http://schemas.microsoft.com/office/drawing/2014/main" id="{48EC0066-71CC-FC91-22F8-83399B136220}"/>
              </a:ext>
            </a:extLst>
          </p:cNvPr>
          <p:cNvSpPr txBox="1"/>
          <p:nvPr/>
        </p:nvSpPr>
        <p:spPr>
          <a:xfrm>
            <a:off x="2889793" y="3386492"/>
            <a:ext cx="4572000" cy="1200329"/>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The user was created using the default options</a:t>
            </a:r>
          </a:p>
          <a:p>
            <a:pPr algn="l">
              <a:buNone/>
            </a:pPr>
            <a:r>
              <a:rPr lang="en-US" b="0" i="0" u="sng" dirty="0">
                <a:solidFill>
                  <a:schemeClr val="bg1"/>
                </a:solidFill>
                <a:effectLst/>
                <a:latin typeface="Udemy Sans"/>
              </a:rPr>
              <a:t>from /</a:t>
            </a:r>
            <a:r>
              <a:rPr lang="en-US" b="0" i="0" u="sng" dirty="0" err="1">
                <a:solidFill>
                  <a:schemeClr val="bg1"/>
                </a:solidFill>
                <a:effectLst/>
                <a:latin typeface="Udemy Sans"/>
              </a:rPr>
              <a:t>etc</a:t>
            </a:r>
            <a:r>
              <a:rPr lang="en-US" b="0" i="0" u="sng" dirty="0">
                <a:solidFill>
                  <a:schemeClr val="bg1"/>
                </a:solidFill>
                <a:effectLst/>
                <a:latin typeface="Udemy Sans"/>
              </a:rPr>
              <a:t>/default/</a:t>
            </a:r>
            <a:r>
              <a:rPr lang="en-US" b="0" i="0" u="sng" dirty="0" err="1">
                <a:solidFill>
                  <a:schemeClr val="bg1"/>
                </a:solidFill>
                <a:effectLst/>
                <a:latin typeface="Udemy Sans"/>
              </a:rPr>
              <a:t>useradd</a:t>
            </a:r>
            <a:endParaRPr lang="en-US" b="0" i="0" u="sng" dirty="0">
              <a:solidFill>
                <a:schemeClr val="bg1"/>
              </a:solidFill>
              <a:effectLst/>
              <a:latin typeface="Udemy Sans"/>
            </a:endParaRPr>
          </a:p>
          <a:p>
            <a:pPr algn="l"/>
            <a:r>
              <a:rPr lang="en-US" b="0" i="0" dirty="0">
                <a:solidFill>
                  <a:schemeClr val="bg1"/>
                </a:solidFill>
                <a:effectLst/>
                <a:latin typeface="Udemy Sans"/>
              </a:rPr>
              <a:t>By default, for the new user a group with the same name as the user name was also created.</a:t>
            </a:r>
          </a:p>
        </p:txBody>
      </p:sp>
      <p:pic>
        <p:nvPicPr>
          <p:cNvPr id="16" name="Immagine 15">
            <a:extLst>
              <a:ext uri="{FF2B5EF4-FFF2-40B4-BE49-F238E27FC236}">
                <a16:creationId xmlns:a16="http://schemas.microsoft.com/office/drawing/2014/main" id="{06167286-5CF9-B550-3985-ABB0372F2E8A}"/>
              </a:ext>
            </a:extLst>
          </p:cNvPr>
          <p:cNvPicPr>
            <a:picLocks noChangeAspect="1"/>
          </p:cNvPicPr>
          <p:nvPr/>
        </p:nvPicPr>
        <p:blipFill>
          <a:blip r:embed="rId8"/>
          <a:stretch>
            <a:fillRect/>
          </a:stretch>
        </p:blipFill>
        <p:spPr>
          <a:xfrm>
            <a:off x="1499930" y="4750249"/>
            <a:ext cx="3703641" cy="388654"/>
          </a:xfrm>
          <a:prstGeom prst="rect">
            <a:avLst/>
          </a:prstGeom>
        </p:spPr>
      </p:pic>
      <p:sp>
        <p:nvSpPr>
          <p:cNvPr id="18" name="Ovale 17">
            <a:extLst>
              <a:ext uri="{FF2B5EF4-FFF2-40B4-BE49-F238E27FC236}">
                <a16:creationId xmlns:a16="http://schemas.microsoft.com/office/drawing/2014/main" id="{71832839-A6CF-27FC-651A-BF24F47D06F1}"/>
              </a:ext>
            </a:extLst>
          </p:cNvPr>
          <p:cNvSpPr/>
          <p:nvPr/>
        </p:nvSpPr>
        <p:spPr>
          <a:xfrm>
            <a:off x="2699792" y="4674508"/>
            <a:ext cx="2736304" cy="3059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2" name="Immagine 21">
            <a:extLst>
              <a:ext uri="{FF2B5EF4-FFF2-40B4-BE49-F238E27FC236}">
                <a16:creationId xmlns:a16="http://schemas.microsoft.com/office/drawing/2014/main" id="{6DB99FD9-C17B-4F31-4621-B2BA7990EEFC}"/>
              </a:ext>
            </a:extLst>
          </p:cNvPr>
          <p:cNvPicPr>
            <a:picLocks noChangeAspect="1"/>
          </p:cNvPicPr>
          <p:nvPr/>
        </p:nvPicPr>
        <p:blipFill>
          <a:blip r:embed="rId9"/>
          <a:stretch>
            <a:fillRect/>
          </a:stretch>
        </p:blipFill>
        <p:spPr>
          <a:xfrm>
            <a:off x="1493253" y="1215198"/>
            <a:ext cx="6157494" cy="4427604"/>
          </a:xfrm>
          <a:prstGeom prst="rect">
            <a:avLst/>
          </a:prstGeom>
        </p:spPr>
      </p:pic>
      <p:pic>
        <p:nvPicPr>
          <p:cNvPr id="24" name="Immagine 23">
            <a:extLst>
              <a:ext uri="{FF2B5EF4-FFF2-40B4-BE49-F238E27FC236}">
                <a16:creationId xmlns:a16="http://schemas.microsoft.com/office/drawing/2014/main" id="{285E28CE-E1AF-00C1-D5D9-130D784DE751}"/>
              </a:ext>
            </a:extLst>
          </p:cNvPr>
          <p:cNvPicPr>
            <a:picLocks noChangeAspect="1"/>
          </p:cNvPicPr>
          <p:nvPr/>
        </p:nvPicPr>
        <p:blipFill>
          <a:blip r:embed="rId10"/>
          <a:stretch>
            <a:fillRect/>
          </a:stretch>
        </p:blipFill>
        <p:spPr>
          <a:xfrm>
            <a:off x="1485632" y="1188526"/>
            <a:ext cx="6172735" cy="4480948"/>
          </a:xfrm>
          <a:prstGeom prst="rect">
            <a:avLst/>
          </a:prstGeom>
        </p:spPr>
      </p:pic>
      <p:sp>
        <p:nvSpPr>
          <p:cNvPr id="26" name="Ovale 25">
            <a:extLst>
              <a:ext uri="{FF2B5EF4-FFF2-40B4-BE49-F238E27FC236}">
                <a16:creationId xmlns:a16="http://schemas.microsoft.com/office/drawing/2014/main" id="{D242F744-ADB1-9045-0296-6D53BB42CE7F}"/>
              </a:ext>
            </a:extLst>
          </p:cNvPr>
          <p:cNvSpPr/>
          <p:nvPr/>
        </p:nvSpPr>
        <p:spPr>
          <a:xfrm>
            <a:off x="2879377" y="1639908"/>
            <a:ext cx="1080120" cy="21409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CasellaDiTesto 30">
            <a:extLst>
              <a:ext uri="{FF2B5EF4-FFF2-40B4-BE49-F238E27FC236}">
                <a16:creationId xmlns:a16="http://schemas.microsoft.com/office/drawing/2014/main" id="{BB066C8D-6991-6837-47FB-C0765776FFB8}"/>
              </a:ext>
            </a:extLst>
          </p:cNvPr>
          <p:cNvSpPr txBox="1"/>
          <p:nvPr/>
        </p:nvSpPr>
        <p:spPr>
          <a:xfrm>
            <a:off x="3718423" y="1329846"/>
            <a:ext cx="4572000" cy="1200329"/>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To be able to login is the newly created</a:t>
            </a:r>
          </a:p>
          <a:p>
            <a:pPr algn="l">
              <a:buNone/>
            </a:pPr>
            <a:r>
              <a:rPr lang="en-US" b="0" i="0" dirty="0">
                <a:solidFill>
                  <a:schemeClr val="bg1"/>
                </a:solidFill>
                <a:effectLst/>
                <a:latin typeface="Udemy Sans"/>
              </a:rPr>
              <a:t>User you need to set the user's password; </a:t>
            </a:r>
          </a:p>
          <a:p>
            <a:pPr algn="l">
              <a:buNone/>
            </a:pPr>
            <a:r>
              <a:rPr lang="en-US" b="0" i="0" dirty="0">
                <a:solidFill>
                  <a:schemeClr val="bg1"/>
                </a:solidFill>
                <a:effectLst/>
                <a:latin typeface="Udemy Sans"/>
              </a:rPr>
              <a:t>to do that passwd command followed by the username.</a:t>
            </a:r>
          </a:p>
        </p:txBody>
      </p:sp>
      <p:pic>
        <p:nvPicPr>
          <p:cNvPr id="36" name="Immagine 35">
            <a:extLst>
              <a:ext uri="{FF2B5EF4-FFF2-40B4-BE49-F238E27FC236}">
                <a16:creationId xmlns:a16="http://schemas.microsoft.com/office/drawing/2014/main" id="{BC984DD3-576D-B8C0-6525-4BCDA5D59594}"/>
              </a:ext>
            </a:extLst>
          </p:cNvPr>
          <p:cNvPicPr>
            <a:picLocks noChangeAspect="1"/>
          </p:cNvPicPr>
          <p:nvPr/>
        </p:nvPicPr>
        <p:blipFill>
          <a:blip r:embed="rId11"/>
          <a:stretch>
            <a:fillRect/>
          </a:stretch>
        </p:blipFill>
        <p:spPr>
          <a:xfrm>
            <a:off x="1485632" y="2553652"/>
            <a:ext cx="3215919" cy="647756"/>
          </a:xfrm>
          <a:prstGeom prst="rect">
            <a:avLst/>
          </a:prstGeom>
        </p:spPr>
      </p:pic>
      <p:sp>
        <p:nvSpPr>
          <p:cNvPr id="38" name="Ovale 37">
            <a:extLst>
              <a:ext uri="{FF2B5EF4-FFF2-40B4-BE49-F238E27FC236}">
                <a16:creationId xmlns:a16="http://schemas.microsoft.com/office/drawing/2014/main" id="{22E081D8-9411-7714-D317-B7B4AEC1CFC9}"/>
              </a:ext>
            </a:extLst>
          </p:cNvPr>
          <p:cNvSpPr/>
          <p:nvPr/>
        </p:nvSpPr>
        <p:spPr>
          <a:xfrm>
            <a:off x="2991708" y="2505888"/>
            <a:ext cx="1364268" cy="2931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CasellaDiTesto 39">
            <a:extLst>
              <a:ext uri="{FF2B5EF4-FFF2-40B4-BE49-F238E27FC236}">
                <a16:creationId xmlns:a16="http://schemas.microsoft.com/office/drawing/2014/main" id="{5831E3C5-A945-DAFC-0235-58F5BAE9C6AD}"/>
              </a:ext>
            </a:extLst>
          </p:cNvPr>
          <p:cNvSpPr txBox="1"/>
          <p:nvPr/>
        </p:nvSpPr>
        <p:spPr>
          <a:xfrm>
            <a:off x="3718423" y="2689221"/>
            <a:ext cx="4572000" cy="1477328"/>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Now let's create the user by giving it the most common options manually.</a:t>
            </a:r>
          </a:p>
          <a:p>
            <a:pPr algn="l">
              <a:buNone/>
            </a:pPr>
            <a:r>
              <a:rPr lang="en-US" b="0" i="0" dirty="0">
                <a:solidFill>
                  <a:schemeClr val="bg1"/>
                </a:solidFill>
                <a:effectLst/>
                <a:latin typeface="Udemy Sans"/>
              </a:rPr>
              <a:t>If a user is created without any option, its home directory is not created as well.</a:t>
            </a:r>
          </a:p>
          <a:p>
            <a:pPr algn="l"/>
            <a:r>
              <a:rPr lang="en-US" b="0" i="0" dirty="0">
                <a:solidFill>
                  <a:schemeClr val="bg1"/>
                </a:solidFill>
                <a:effectLst/>
                <a:latin typeface="Udemy Sans"/>
              </a:rPr>
              <a:t>There is no home directory for u1.</a:t>
            </a:r>
          </a:p>
        </p:txBody>
      </p:sp>
      <p:pic>
        <p:nvPicPr>
          <p:cNvPr id="43" name="Immagine 42">
            <a:extLst>
              <a:ext uri="{FF2B5EF4-FFF2-40B4-BE49-F238E27FC236}">
                <a16:creationId xmlns:a16="http://schemas.microsoft.com/office/drawing/2014/main" id="{4ED11DF5-98DF-9A21-1AEF-D31F14584EB4}"/>
              </a:ext>
            </a:extLst>
          </p:cNvPr>
          <p:cNvPicPr>
            <a:picLocks noChangeAspect="1"/>
          </p:cNvPicPr>
          <p:nvPr/>
        </p:nvPicPr>
        <p:blipFill>
          <a:blip r:embed="rId12"/>
          <a:stretch>
            <a:fillRect/>
          </a:stretch>
        </p:blipFill>
        <p:spPr>
          <a:xfrm>
            <a:off x="1569460" y="4257266"/>
            <a:ext cx="3132091" cy="312447"/>
          </a:xfrm>
          <a:prstGeom prst="rect">
            <a:avLst/>
          </a:prstGeom>
        </p:spPr>
      </p:pic>
    </p:spTree>
    <p:extLst>
      <p:ext uri="{BB962C8B-B14F-4D97-AF65-F5344CB8AC3E}">
        <p14:creationId xmlns:p14="http://schemas.microsoft.com/office/powerpoint/2010/main" val="17442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fade">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fade">
                                      <p:cBhvr>
                                        <p:cTn id="67" dur="500"/>
                                        <p:tgtEl>
                                          <p:spTgt spid="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animBg="1"/>
      <p:bldP spid="18" grpId="0" animBg="1"/>
      <p:bldP spid="26" grpId="0" animBg="1"/>
      <p:bldP spid="31" grpId="0" animBg="1"/>
      <p:bldP spid="38" grpId="0" animBg="1"/>
      <p:bldP spid="4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BA140-7ADC-2DC2-F350-A488D2D8FF40}"/>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2EA5FCBD-CEE9-A45E-D3F3-02A2CDBDA99E}"/>
              </a:ext>
            </a:extLst>
          </p:cNvPr>
          <p:cNvGraphicFramePr/>
          <p:nvPr>
            <p:extLst>
              <p:ext uri="{D42A27DB-BD31-4B8C-83A1-F6EECF244321}">
                <p14:modId xmlns:p14="http://schemas.microsoft.com/office/powerpoint/2010/main" val="1284214504"/>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2F2F027D-3EFF-7798-FA21-91F6490E8367}"/>
              </a:ext>
            </a:extLst>
          </p:cNvPr>
          <p:cNvSpPr/>
          <p:nvPr/>
        </p:nvSpPr>
        <p:spPr>
          <a:xfrm>
            <a:off x="467544" y="204057"/>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F3A3C500-A54D-B6B7-EE39-8B8D315BDFC5}"/>
              </a:ext>
            </a:extLst>
          </p:cNvPr>
          <p:cNvSpPr txBox="1"/>
          <p:nvPr/>
        </p:nvSpPr>
        <p:spPr>
          <a:xfrm>
            <a:off x="1558371" y="1733484"/>
            <a:ext cx="6408712" cy="4770537"/>
          </a:xfrm>
          <a:prstGeom prst="rect">
            <a:avLst/>
          </a:prstGeom>
          <a:solidFill>
            <a:schemeClr val="accent1"/>
          </a:solidFill>
        </p:spPr>
        <p:txBody>
          <a:bodyPr wrap="square">
            <a:spAutoFit/>
          </a:bodyPr>
          <a:lstStyle/>
          <a:p>
            <a:r>
              <a:rPr lang="en-US" sz="1600" b="0" i="0" u="sng" dirty="0">
                <a:solidFill>
                  <a:schemeClr val="bg1"/>
                </a:solidFill>
                <a:effectLst/>
                <a:latin typeface="Udemy Sans"/>
              </a:rPr>
              <a:t>Now let's create the user by giving it the most common options manually.</a:t>
            </a:r>
          </a:p>
          <a:p>
            <a:endParaRPr lang="en-US" sz="1600" u="sng" dirty="0">
              <a:solidFill>
                <a:schemeClr val="bg1"/>
              </a:solidFill>
              <a:latin typeface="Udemy Sans"/>
            </a:endParaRPr>
          </a:p>
          <a:p>
            <a:pPr marL="285750" indent="-285750">
              <a:buFont typeface="Arial" panose="020B0604020202020204" pitchFamily="34" charset="0"/>
              <a:buChar char="•"/>
            </a:pPr>
            <a:r>
              <a:rPr lang="en-US" sz="1600" b="0" i="0" u="sng" dirty="0">
                <a:solidFill>
                  <a:schemeClr val="bg1"/>
                </a:solidFill>
                <a:effectLst/>
                <a:latin typeface="Udemy Sans"/>
              </a:rPr>
              <a:t>If you want to create the user's home directory, use the </a:t>
            </a:r>
            <a:r>
              <a:rPr lang="en-US" sz="1600" b="1" i="0" u="sng" dirty="0">
                <a:solidFill>
                  <a:schemeClr val="bg1"/>
                </a:solidFill>
                <a:effectLst/>
                <a:latin typeface="Udemy Sans"/>
              </a:rPr>
              <a:t>-m</a:t>
            </a:r>
            <a:r>
              <a:rPr lang="en-US" sz="1600" b="0" i="0" u="sng" dirty="0">
                <a:solidFill>
                  <a:schemeClr val="bg1"/>
                </a:solidFill>
                <a:effectLst/>
                <a:latin typeface="Udemy Sans"/>
              </a:rPr>
              <a:t> option.</a:t>
            </a:r>
          </a:p>
          <a:p>
            <a:pPr marL="285750" indent="-285750">
              <a:buFont typeface="Arial" panose="020B0604020202020204" pitchFamily="34" charset="0"/>
              <a:buChar char="•"/>
            </a:pPr>
            <a:endParaRPr lang="en-US" sz="1600" u="sng" dirty="0">
              <a:solidFill>
                <a:schemeClr val="bg1"/>
              </a:solidFill>
              <a:latin typeface="Udemy Sans"/>
            </a:endParaRPr>
          </a:p>
          <a:p>
            <a:pPr marL="285750" indent="-285750" algn="l">
              <a:buFont typeface="Arial" panose="020B0604020202020204" pitchFamily="34" charset="0"/>
              <a:buChar char="•"/>
            </a:pPr>
            <a:r>
              <a:rPr lang="en-US" sz="1600" b="0" i="0" u="sng" dirty="0">
                <a:solidFill>
                  <a:schemeClr val="bg1"/>
                </a:solidFill>
                <a:effectLst/>
                <a:latin typeface="Udemy Sans"/>
              </a:rPr>
              <a:t>If you want to give it another name or create it in another location add the </a:t>
            </a:r>
            <a:r>
              <a:rPr lang="en-US" sz="1600" b="1" i="0" u="sng" dirty="0">
                <a:solidFill>
                  <a:schemeClr val="bg1"/>
                </a:solidFill>
                <a:effectLst/>
                <a:latin typeface="Udemy Sans"/>
              </a:rPr>
              <a:t>–d </a:t>
            </a:r>
            <a:r>
              <a:rPr lang="en-US" sz="1600" b="0" i="0" u="sng" dirty="0">
                <a:solidFill>
                  <a:schemeClr val="bg1"/>
                </a:solidFill>
                <a:effectLst/>
                <a:latin typeface="Udemy Sans"/>
              </a:rPr>
              <a:t>option.</a:t>
            </a:r>
          </a:p>
          <a:p>
            <a:pPr marL="285750" indent="-285750" algn="l">
              <a:buFont typeface="Arial" panose="020B0604020202020204" pitchFamily="34" charset="0"/>
              <a:buChar char="•"/>
            </a:pPr>
            <a:endParaRPr lang="en-US" sz="1600" u="sng" dirty="0">
              <a:solidFill>
                <a:schemeClr val="bg1"/>
              </a:solidFill>
              <a:latin typeface="Udemy Sans"/>
            </a:endParaRPr>
          </a:p>
          <a:p>
            <a:pPr marL="285750" indent="-285750" algn="l">
              <a:buFont typeface="Arial" panose="020B0604020202020204" pitchFamily="34" charset="0"/>
              <a:buChar char="•"/>
            </a:pPr>
            <a:r>
              <a:rPr lang="en-US" sz="1600" b="0" i="0" u="sng" dirty="0">
                <a:solidFill>
                  <a:schemeClr val="bg1"/>
                </a:solidFill>
                <a:effectLst/>
                <a:latin typeface="Udemy Sans"/>
              </a:rPr>
              <a:t>If you want to add a comment to the user entry in /</a:t>
            </a:r>
            <a:r>
              <a:rPr lang="en-US" sz="1600" b="0" i="0" u="sng" dirty="0" err="1">
                <a:solidFill>
                  <a:schemeClr val="bg1"/>
                </a:solidFill>
                <a:effectLst/>
                <a:latin typeface="Udemy Sans"/>
              </a:rPr>
              <a:t>etc</a:t>
            </a:r>
            <a:r>
              <a:rPr lang="en-US" sz="1600" b="0" i="0" u="sng" dirty="0">
                <a:solidFill>
                  <a:schemeClr val="bg1"/>
                </a:solidFill>
                <a:effectLst/>
                <a:latin typeface="Udemy Sans"/>
              </a:rPr>
              <a:t>/ password file, add the </a:t>
            </a:r>
            <a:r>
              <a:rPr lang="en-US" sz="1600" b="1" i="0" u="sng" dirty="0">
                <a:solidFill>
                  <a:schemeClr val="bg1"/>
                </a:solidFill>
                <a:effectLst/>
                <a:latin typeface="Udemy Sans"/>
              </a:rPr>
              <a:t>-c </a:t>
            </a:r>
            <a:r>
              <a:rPr lang="en-US" sz="1600" b="0" i="0" u="sng" dirty="0">
                <a:solidFill>
                  <a:schemeClr val="bg1"/>
                </a:solidFill>
                <a:effectLst/>
                <a:latin typeface="Udemy Sans"/>
              </a:rPr>
              <a:t>option and a </a:t>
            </a:r>
            <a:r>
              <a:rPr lang="en-US" sz="1600" b="0" i="0" u="sng" dirty="0" err="1">
                <a:solidFill>
                  <a:schemeClr val="bg1"/>
                </a:solidFill>
                <a:effectLst/>
                <a:latin typeface="Udemy Sans"/>
              </a:rPr>
              <a:t>comemnt</a:t>
            </a:r>
            <a:r>
              <a:rPr lang="en-US" sz="1600" b="0" i="0" u="sng" dirty="0">
                <a:solidFill>
                  <a:schemeClr val="bg1"/>
                </a:solidFill>
                <a:effectLst/>
                <a:latin typeface="Udemy Sans"/>
              </a:rPr>
              <a:t> between quotes.</a:t>
            </a:r>
          </a:p>
          <a:p>
            <a:pPr marL="285750" indent="-285750" algn="l">
              <a:buFont typeface="Arial" panose="020B0604020202020204" pitchFamily="34" charset="0"/>
              <a:buChar char="•"/>
            </a:pPr>
            <a:endParaRPr lang="en-US" sz="1600" b="0" i="0" u="sng" dirty="0">
              <a:solidFill>
                <a:schemeClr val="bg1"/>
              </a:solidFill>
              <a:effectLst/>
              <a:latin typeface="Udemy Sans"/>
            </a:endParaRPr>
          </a:p>
          <a:p>
            <a:pPr marL="285750" indent="-285750" algn="l">
              <a:buFont typeface="Arial" panose="020B0604020202020204" pitchFamily="34" charset="0"/>
              <a:buChar char="•"/>
            </a:pPr>
            <a:r>
              <a:rPr lang="en-US" sz="1600" b="0" i="0" u="sng" dirty="0">
                <a:solidFill>
                  <a:schemeClr val="bg1"/>
                </a:solidFill>
                <a:effectLst/>
                <a:latin typeface="Udemy Sans"/>
              </a:rPr>
              <a:t>To create the user with a specific login shell at the -s option and the absolute path to that shell. That shell will be automatically launched when the user logs in or opens a terminal.</a:t>
            </a:r>
          </a:p>
          <a:p>
            <a:pPr marL="285750" indent="-285750" algn="l">
              <a:buFont typeface="Arial" panose="020B0604020202020204" pitchFamily="34" charset="0"/>
              <a:buChar char="•"/>
            </a:pPr>
            <a:endParaRPr lang="en-US" sz="1600" b="0" i="0" u="sng" dirty="0">
              <a:solidFill>
                <a:schemeClr val="bg1"/>
              </a:solidFill>
              <a:effectLst/>
              <a:latin typeface="Udemy Sans"/>
            </a:endParaRPr>
          </a:p>
          <a:p>
            <a:pPr marL="285750" indent="-285750">
              <a:buFont typeface="Arial" panose="020B0604020202020204" pitchFamily="34" charset="0"/>
              <a:buChar char="•"/>
            </a:pPr>
            <a:r>
              <a:rPr lang="en-US" sz="1600" u="sng" dirty="0">
                <a:solidFill>
                  <a:schemeClr val="bg1"/>
                </a:solidFill>
                <a:latin typeface="Udemy Sans"/>
              </a:rPr>
              <a:t>T</a:t>
            </a:r>
            <a:r>
              <a:rPr lang="en-US" sz="1600" b="0" i="0" u="sng" dirty="0">
                <a:solidFill>
                  <a:schemeClr val="bg1"/>
                </a:solidFill>
                <a:effectLst/>
                <a:latin typeface="Udemy Sans"/>
              </a:rPr>
              <a:t>o add the user to some secondary groups as well. To do that, use the capital G option and the secondary groups with a comma between them let's say </a:t>
            </a:r>
            <a:r>
              <a:rPr lang="en-US" sz="1600" b="0" i="0" u="sng" dirty="0" err="1">
                <a:solidFill>
                  <a:schemeClr val="bg1"/>
                </a:solidFill>
                <a:effectLst/>
                <a:latin typeface="Udemy Sans"/>
              </a:rPr>
              <a:t>sudo,adm,mail</a:t>
            </a:r>
            <a:r>
              <a:rPr lang="en-US" sz="1600" u="sng" dirty="0">
                <a:solidFill>
                  <a:schemeClr val="bg1"/>
                </a:solidFill>
                <a:latin typeface="Udemy Sans"/>
              </a:rPr>
              <a:t> </a:t>
            </a:r>
            <a:r>
              <a:rPr lang="en-US" sz="1600" b="0" i="0" u="sng" dirty="0">
                <a:solidFill>
                  <a:schemeClr val="bg1"/>
                </a:solidFill>
                <a:effectLst/>
                <a:latin typeface="Udemy Sans"/>
              </a:rPr>
              <a:t>Note that the groups should already exist or you'll get an error.</a:t>
            </a:r>
            <a:br>
              <a:rPr lang="en-US" sz="1600" b="0" i="0" u="sng" dirty="0">
                <a:solidFill>
                  <a:schemeClr val="bg1"/>
                </a:solidFill>
                <a:effectLst/>
                <a:latin typeface="Udemy Sans"/>
              </a:rPr>
            </a:br>
            <a:endParaRPr lang="it-IT" sz="1600" u="sng" dirty="0">
              <a:solidFill>
                <a:schemeClr val="bg1"/>
              </a:solidFill>
            </a:endParaRPr>
          </a:p>
        </p:txBody>
      </p:sp>
      <p:pic>
        <p:nvPicPr>
          <p:cNvPr id="6" name="Immagine 5">
            <a:extLst>
              <a:ext uri="{FF2B5EF4-FFF2-40B4-BE49-F238E27FC236}">
                <a16:creationId xmlns:a16="http://schemas.microsoft.com/office/drawing/2014/main" id="{E505285D-47F2-55BF-3953-C3E405095DDB}"/>
              </a:ext>
            </a:extLst>
          </p:cNvPr>
          <p:cNvPicPr>
            <a:picLocks noChangeAspect="1"/>
          </p:cNvPicPr>
          <p:nvPr/>
        </p:nvPicPr>
        <p:blipFill>
          <a:blip r:embed="rId7"/>
          <a:stretch>
            <a:fillRect/>
          </a:stretch>
        </p:blipFill>
        <p:spPr>
          <a:xfrm>
            <a:off x="323528" y="980936"/>
            <a:ext cx="9144000" cy="278646"/>
          </a:xfrm>
          <a:prstGeom prst="rect">
            <a:avLst/>
          </a:prstGeom>
        </p:spPr>
      </p:pic>
      <p:pic>
        <p:nvPicPr>
          <p:cNvPr id="9" name="Immagine 8">
            <a:extLst>
              <a:ext uri="{FF2B5EF4-FFF2-40B4-BE49-F238E27FC236}">
                <a16:creationId xmlns:a16="http://schemas.microsoft.com/office/drawing/2014/main" id="{3F6B56A7-DDF2-99C6-82DB-D1D9459FA85F}"/>
              </a:ext>
            </a:extLst>
          </p:cNvPr>
          <p:cNvPicPr>
            <a:picLocks noChangeAspect="1"/>
          </p:cNvPicPr>
          <p:nvPr/>
        </p:nvPicPr>
        <p:blipFill>
          <a:blip r:embed="rId8"/>
          <a:stretch>
            <a:fillRect/>
          </a:stretch>
        </p:blipFill>
        <p:spPr>
          <a:xfrm>
            <a:off x="323528" y="1290686"/>
            <a:ext cx="3170195" cy="891617"/>
          </a:xfrm>
          <a:prstGeom prst="rect">
            <a:avLst/>
          </a:prstGeom>
        </p:spPr>
      </p:pic>
      <p:sp>
        <p:nvSpPr>
          <p:cNvPr id="10" name="Ovale 9">
            <a:extLst>
              <a:ext uri="{FF2B5EF4-FFF2-40B4-BE49-F238E27FC236}">
                <a16:creationId xmlns:a16="http://schemas.microsoft.com/office/drawing/2014/main" id="{CE1464B4-5BD2-A1DF-9D8A-5F2100AFB2B0}"/>
              </a:ext>
            </a:extLst>
          </p:cNvPr>
          <p:cNvSpPr/>
          <p:nvPr/>
        </p:nvSpPr>
        <p:spPr>
          <a:xfrm>
            <a:off x="1749362" y="899646"/>
            <a:ext cx="7394638" cy="3870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Ovale 10">
            <a:extLst>
              <a:ext uri="{FF2B5EF4-FFF2-40B4-BE49-F238E27FC236}">
                <a16:creationId xmlns:a16="http://schemas.microsoft.com/office/drawing/2014/main" id="{15880044-BA5F-5086-BFC5-6EB0602476E2}"/>
              </a:ext>
            </a:extLst>
          </p:cNvPr>
          <p:cNvSpPr/>
          <p:nvPr/>
        </p:nvSpPr>
        <p:spPr>
          <a:xfrm>
            <a:off x="1910912" y="1244695"/>
            <a:ext cx="1292936" cy="278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40516AC4-83F7-AF01-1E7C-C7E7A51646F5}"/>
              </a:ext>
            </a:extLst>
          </p:cNvPr>
          <p:cNvPicPr>
            <a:picLocks noChangeAspect="1"/>
          </p:cNvPicPr>
          <p:nvPr/>
        </p:nvPicPr>
        <p:blipFill>
          <a:blip r:embed="rId9"/>
          <a:stretch>
            <a:fillRect/>
          </a:stretch>
        </p:blipFill>
        <p:spPr>
          <a:xfrm>
            <a:off x="302985" y="2150927"/>
            <a:ext cx="3025402" cy="137172"/>
          </a:xfrm>
          <a:prstGeom prst="rect">
            <a:avLst/>
          </a:prstGeom>
        </p:spPr>
      </p:pic>
      <p:sp>
        <p:nvSpPr>
          <p:cNvPr id="14" name="Ovale 13">
            <a:extLst>
              <a:ext uri="{FF2B5EF4-FFF2-40B4-BE49-F238E27FC236}">
                <a16:creationId xmlns:a16="http://schemas.microsoft.com/office/drawing/2014/main" id="{F4941C0F-4833-3ED3-2DCA-201D4F45D763}"/>
              </a:ext>
            </a:extLst>
          </p:cNvPr>
          <p:cNvSpPr/>
          <p:nvPr/>
        </p:nvSpPr>
        <p:spPr>
          <a:xfrm>
            <a:off x="1636987" y="2095878"/>
            <a:ext cx="1691400" cy="325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274CA164-F580-80DF-4729-A0D5FFD22F2B}"/>
              </a:ext>
            </a:extLst>
          </p:cNvPr>
          <p:cNvPicPr>
            <a:picLocks noChangeAspect="1"/>
          </p:cNvPicPr>
          <p:nvPr/>
        </p:nvPicPr>
        <p:blipFill>
          <a:blip r:embed="rId10"/>
          <a:stretch>
            <a:fillRect/>
          </a:stretch>
        </p:blipFill>
        <p:spPr>
          <a:xfrm>
            <a:off x="276192" y="2317090"/>
            <a:ext cx="9144000" cy="1111910"/>
          </a:xfrm>
          <a:prstGeom prst="rect">
            <a:avLst/>
          </a:prstGeom>
        </p:spPr>
      </p:pic>
      <p:sp>
        <p:nvSpPr>
          <p:cNvPr id="17" name="Ovale 16">
            <a:extLst>
              <a:ext uri="{FF2B5EF4-FFF2-40B4-BE49-F238E27FC236}">
                <a16:creationId xmlns:a16="http://schemas.microsoft.com/office/drawing/2014/main" id="{B929CD00-F919-FA0C-609E-6028F34AC5B8}"/>
              </a:ext>
            </a:extLst>
          </p:cNvPr>
          <p:cNvSpPr/>
          <p:nvPr/>
        </p:nvSpPr>
        <p:spPr>
          <a:xfrm>
            <a:off x="161904" y="3212707"/>
            <a:ext cx="4554112" cy="325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140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4" grpId="0" animBg="1"/>
      <p:bldP spid="1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AA2A9-40CF-8192-31DE-7014233D554D}"/>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58119193-26CE-B0C9-F091-BBC0E1D5BB6E}"/>
              </a:ext>
            </a:extLst>
          </p:cNvPr>
          <p:cNvGraphicFramePr/>
          <p:nvPr>
            <p:extLst>
              <p:ext uri="{D42A27DB-BD31-4B8C-83A1-F6EECF244321}">
                <p14:modId xmlns:p14="http://schemas.microsoft.com/office/powerpoint/2010/main" val="4029342044"/>
              </p:ext>
            </p:extLst>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A28253D7-106A-F2C4-992A-1A03D9D68D42}"/>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BAA20242-4ACC-DEB1-5486-4469D592F934}"/>
              </a:ext>
            </a:extLst>
          </p:cNvPr>
          <p:cNvSpPr txBox="1"/>
          <p:nvPr/>
        </p:nvSpPr>
        <p:spPr>
          <a:xfrm>
            <a:off x="2271674" y="727536"/>
            <a:ext cx="4572000" cy="1477328"/>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If you want to create a temporary user, then you should specify an expiration date, the date on which the user account will be disabled.</a:t>
            </a:r>
          </a:p>
          <a:p>
            <a:pPr algn="l"/>
            <a:r>
              <a:rPr lang="en-US" b="0" i="0" dirty="0">
                <a:solidFill>
                  <a:schemeClr val="bg1"/>
                </a:solidFill>
                <a:effectLst/>
                <a:latin typeface="Udemy Sans"/>
              </a:rPr>
              <a:t>Use the </a:t>
            </a:r>
            <a:r>
              <a:rPr lang="en-US" b="1" i="0" dirty="0">
                <a:solidFill>
                  <a:schemeClr val="bg1"/>
                </a:solidFill>
                <a:effectLst/>
                <a:latin typeface="Udemy Sans"/>
              </a:rPr>
              <a:t>-e</a:t>
            </a:r>
            <a:r>
              <a:rPr lang="en-US" b="0" i="0" dirty="0">
                <a:solidFill>
                  <a:schemeClr val="bg1"/>
                </a:solidFill>
                <a:effectLst/>
                <a:latin typeface="Udemy Sans"/>
              </a:rPr>
              <a:t> option and the date in the format year, month, day.</a:t>
            </a:r>
          </a:p>
        </p:txBody>
      </p:sp>
      <p:pic>
        <p:nvPicPr>
          <p:cNvPr id="6" name="Immagine 5">
            <a:extLst>
              <a:ext uri="{FF2B5EF4-FFF2-40B4-BE49-F238E27FC236}">
                <a16:creationId xmlns:a16="http://schemas.microsoft.com/office/drawing/2014/main" id="{50BA8A3B-C546-BDEB-B400-B4781EFBF32B}"/>
              </a:ext>
            </a:extLst>
          </p:cNvPr>
          <p:cNvPicPr>
            <a:picLocks noChangeAspect="1"/>
          </p:cNvPicPr>
          <p:nvPr/>
        </p:nvPicPr>
        <p:blipFill>
          <a:blip r:embed="rId7"/>
          <a:stretch>
            <a:fillRect/>
          </a:stretch>
        </p:blipFill>
        <p:spPr>
          <a:xfrm>
            <a:off x="315191" y="2237692"/>
            <a:ext cx="8828809" cy="4034033"/>
          </a:xfrm>
          <a:prstGeom prst="rect">
            <a:avLst/>
          </a:prstGeom>
        </p:spPr>
      </p:pic>
      <p:sp>
        <p:nvSpPr>
          <p:cNvPr id="7" name="Ovale 6">
            <a:extLst>
              <a:ext uri="{FF2B5EF4-FFF2-40B4-BE49-F238E27FC236}">
                <a16:creationId xmlns:a16="http://schemas.microsoft.com/office/drawing/2014/main" id="{EB4AA496-0484-6916-1FD3-DF78D417C25C}"/>
              </a:ext>
            </a:extLst>
          </p:cNvPr>
          <p:cNvSpPr/>
          <p:nvPr/>
        </p:nvSpPr>
        <p:spPr>
          <a:xfrm>
            <a:off x="1641364" y="2492896"/>
            <a:ext cx="2354572" cy="4075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46FB9D2E-B7AF-21CE-1867-FE785BCB6D13}"/>
              </a:ext>
            </a:extLst>
          </p:cNvPr>
          <p:cNvSpPr txBox="1"/>
          <p:nvPr/>
        </p:nvSpPr>
        <p:spPr>
          <a:xfrm>
            <a:off x="4230660" y="3140968"/>
            <a:ext cx="4612340" cy="1754326"/>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If you want to change or list the user's password expire policy of an existing user run the </a:t>
            </a:r>
            <a:r>
              <a:rPr lang="en-US" b="1" i="0" u="sng" dirty="0" err="1">
                <a:solidFill>
                  <a:schemeClr val="bg1"/>
                </a:solidFill>
                <a:effectLst/>
                <a:latin typeface="Udemy Sans"/>
              </a:rPr>
              <a:t>chage</a:t>
            </a:r>
            <a:r>
              <a:rPr lang="en-US" b="0" i="0" dirty="0">
                <a:solidFill>
                  <a:schemeClr val="bg1"/>
                </a:solidFill>
                <a:effectLst/>
                <a:latin typeface="Udemy Sans"/>
              </a:rPr>
              <a:t> command and the username.</a:t>
            </a:r>
          </a:p>
          <a:p>
            <a:pPr algn="l">
              <a:buNone/>
            </a:pPr>
            <a:r>
              <a:rPr lang="en-US" b="0" i="0" dirty="0">
                <a:solidFill>
                  <a:schemeClr val="bg1"/>
                </a:solidFill>
                <a:effectLst/>
                <a:latin typeface="Udemy Sans"/>
              </a:rPr>
              <a:t>So </a:t>
            </a:r>
            <a:r>
              <a:rPr lang="en-US" b="0" i="0" dirty="0" err="1">
                <a:solidFill>
                  <a:schemeClr val="bg1"/>
                </a:solidFill>
                <a:effectLst/>
                <a:latin typeface="Udemy Sans"/>
              </a:rPr>
              <a:t>chage</a:t>
            </a:r>
            <a:r>
              <a:rPr lang="en-US" b="0" i="0" dirty="0">
                <a:solidFill>
                  <a:schemeClr val="bg1"/>
                </a:solidFill>
                <a:effectLst/>
                <a:latin typeface="Udemy Sans"/>
              </a:rPr>
              <a:t> command and the username.</a:t>
            </a:r>
          </a:p>
          <a:p>
            <a:pPr algn="l"/>
            <a:r>
              <a:rPr lang="en-US" b="0" i="0" dirty="0">
                <a:solidFill>
                  <a:schemeClr val="bg1"/>
                </a:solidFill>
                <a:effectLst/>
                <a:latin typeface="Udemy Sans"/>
              </a:rPr>
              <a:t>To show the aging information of an account add the -l option like this: -l </a:t>
            </a:r>
            <a:r>
              <a:rPr lang="en-US" b="0" i="0" dirty="0" err="1">
                <a:solidFill>
                  <a:schemeClr val="bg1"/>
                </a:solidFill>
                <a:effectLst/>
                <a:latin typeface="Udemy Sans"/>
              </a:rPr>
              <a:t>james</a:t>
            </a:r>
            <a:endParaRPr lang="en-US" b="0" i="0" dirty="0">
              <a:solidFill>
                <a:schemeClr val="bg1"/>
              </a:solidFill>
              <a:effectLst/>
              <a:latin typeface="Udemy Sans"/>
            </a:endParaRPr>
          </a:p>
        </p:txBody>
      </p:sp>
      <p:pic>
        <p:nvPicPr>
          <p:cNvPr id="12" name="Immagine 11">
            <a:extLst>
              <a:ext uri="{FF2B5EF4-FFF2-40B4-BE49-F238E27FC236}">
                <a16:creationId xmlns:a16="http://schemas.microsoft.com/office/drawing/2014/main" id="{EF6B3A93-CE30-FCDC-3210-11E491F15731}"/>
              </a:ext>
            </a:extLst>
          </p:cNvPr>
          <p:cNvPicPr>
            <a:picLocks noChangeAspect="1"/>
          </p:cNvPicPr>
          <p:nvPr/>
        </p:nvPicPr>
        <p:blipFill>
          <a:blip r:embed="rId8"/>
          <a:stretch>
            <a:fillRect/>
          </a:stretch>
        </p:blipFill>
        <p:spPr>
          <a:xfrm>
            <a:off x="345823" y="5002873"/>
            <a:ext cx="6035563" cy="1303133"/>
          </a:xfrm>
          <a:prstGeom prst="rect">
            <a:avLst/>
          </a:prstGeom>
        </p:spPr>
      </p:pic>
      <p:sp>
        <p:nvSpPr>
          <p:cNvPr id="13" name="Ovale 12">
            <a:extLst>
              <a:ext uri="{FF2B5EF4-FFF2-40B4-BE49-F238E27FC236}">
                <a16:creationId xmlns:a16="http://schemas.microsoft.com/office/drawing/2014/main" id="{DF880BA6-E4F1-BF08-C335-7C1DDB7A9271}"/>
              </a:ext>
            </a:extLst>
          </p:cNvPr>
          <p:cNvSpPr/>
          <p:nvPr/>
        </p:nvSpPr>
        <p:spPr>
          <a:xfrm>
            <a:off x="1587552" y="4895294"/>
            <a:ext cx="2354572" cy="3113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8068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10"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365C5-6151-CAE8-7525-679096F571A7}"/>
            </a:ext>
          </a:extLst>
        </p:cNvPr>
        <p:cNvGrpSpPr/>
        <p:nvPr/>
      </p:nvGrpSpPr>
      <p:grpSpPr>
        <a:xfrm>
          <a:off x="0" y="0"/>
          <a:ext cx="0" cy="0"/>
          <a:chOff x="0" y="0"/>
          <a:chExt cx="0" cy="0"/>
        </a:xfrm>
      </p:grpSpPr>
      <p:graphicFrame>
        <p:nvGraphicFramePr>
          <p:cNvPr id="3" name="Diagramma 2">
            <a:extLst>
              <a:ext uri="{FF2B5EF4-FFF2-40B4-BE49-F238E27FC236}">
                <a16:creationId xmlns:a16="http://schemas.microsoft.com/office/drawing/2014/main" id="{458A3D7A-09DD-EC58-5222-9D49EDBED75A}"/>
              </a:ext>
            </a:extLst>
          </p:cNvPr>
          <p:cNvGraphicFramePr/>
          <p:nvPr/>
        </p:nvGraphicFramePr>
        <p:xfrm>
          <a:off x="669242" y="172026"/>
          <a:ext cx="7776864"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e 7">
            <a:extLst>
              <a:ext uri="{FF2B5EF4-FFF2-40B4-BE49-F238E27FC236}">
                <a16:creationId xmlns:a16="http://schemas.microsoft.com/office/drawing/2014/main" id="{2CB96C50-1F7B-C3D8-CF13-2D990FB6DF69}"/>
              </a:ext>
            </a:extLst>
          </p:cNvPr>
          <p:cNvSpPr/>
          <p:nvPr/>
        </p:nvSpPr>
        <p:spPr>
          <a:xfrm>
            <a:off x="507432" y="258243"/>
            <a:ext cx="1080120" cy="6955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BD183B57-FACB-30E2-004A-0D4EB72489E6}"/>
              </a:ext>
            </a:extLst>
          </p:cNvPr>
          <p:cNvSpPr txBox="1"/>
          <p:nvPr/>
        </p:nvSpPr>
        <p:spPr>
          <a:xfrm>
            <a:off x="2195736" y="1412776"/>
            <a:ext cx="6737715" cy="4801314"/>
          </a:xfrm>
          <a:prstGeom prst="rect">
            <a:avLst/>
          </a:prstGeom>
          <a:solidFill>
            <a:schemeClr val="accent1"/>
          </a:solidFill>
        </p:spPr>
        <p:txBody>
          <a:bodyPr wrap="square">
            <a:spAutoFit/>
          </a:bodyPr>
          <a:lstStyle/>
          <a:p>
            <a:pPr algn="l">
              <a:buNone/>
            </a:pPr>
            <a:r>
              <a:rPr lang="en-US" b="0" i="0" dirty="0">
                <a:solidFill>
                  <a:schemeClr val="bg1"/>
                </a:solidFill>
                <a:effectLst/>
                <a:latin typeface="Udemy Sans"/>
              </a:rPr>
              <a:t>If you take a look in /</a:t>
            </a:r>
            <a:r>
              <a:rPr lang="en-US" b="0" i="0" dirty="0" err="1">
                <a:solidFill>
                  <a:schemeClr val="bg1"/>
                </a:solidFill>
                <a:effectLst/>
                <a:latin typeface="Udemy Sans"/>
              </a:rPr>
              <a:t>etc</a:t>
            </a:r>
            <a:r>
              <a:rPr lang="en-US" b="0" i="0" dirty="0">
                <a:solidFill>
                  <a:schemeClr val="bg1"/>
                </a:solidFill>
                <a:effectLst/>
                <a:latin typeface="Udemy Sans"/>
              </a:rPr>
              <a:t>/passwd you’ll see that some accounts have as shell something like /</a:t>
            </a:r>
            <a:r>
              <a:rPr lang="en-US" b="0" i="0" dirty="0" err="1">
                <a:solidFill>
                  <a:schemeClr val="bg1"/>
                </a:solidFill>
                <a:effectLst/>
                <a:latin typeface="Udemy Sans"/>
              </a:rPr>
              <a:t>usr</a:t>
            </a:r>
            <a:r>
              <a:rPr lang="en-US" b="0" i="0" dirty="0">
                <a:solidFill>
                  <a:schemeClr val="bg1"/>
                </a:solidFill>
                <a:effectLst/>
                <a:latin typeface="Udemy Sans"/>
              </a:rPr>
              <a:t> /bin/</a:t>
            </a:r>
            <a:r>
              <a:rPr lang="en-US" b="0" i="0" dirty="0" err="1">
                <a:solidFill>
                  <a:schemeClr val="bg1"/>
                </a:solidFill>
                <a:effectLst/>
                <a:latin typeface="Udemy Sans"/>
              </a:rPr>
              <a:t>nologin</a:t>
            </a:r>
            <a:r>
              <a:rPr lang="en-US" dirty="0">
                <a:solidFill>
                  <a:schemeClr val="bg1"/>
                </a:solidFill>
                <a:latin typeface="Udemy Sans"/>
              </a:rPr>
              <a:t> </a:t>
            </a:r>
            <a:r>
              <a:rPr lang="en-US" b="0" i="0" dirty="0">
                <a:solidFill>
                  <a:schemeClr val="bg1"/>
                </a:solidFill>
                <a:effectLst/>
                <a:latin typeface="Udemy Sans"/>
              </a:rPr>
              <a:t>or /bin/false</a:t>
            </a:r>
          </a:p>
          <a:p>
            <a:pPr algn="l">
              <a:buNone/>
            </a:pPr>
            <a:r>
              <a:rPr lang="en-US" b="0" i="0" dirty="0">
                <a:solidFill>
                  <a:schemeClr val="bg1"/>
                </a:solidFill>
                <a:effectLst/>
                <a:latin typeface="Udemy Sans"/>
              </a:rPr>
              <a:t>I'm sure it looks pretty strange, so I want to explain to you what it means.</a:t>
            </a:r>
          </a:p>
          <a:p>
            <a:pPr algn="l">
              <a:buNone/>
            </a:pPr>
            <a:r>
              <a:rPr lang="en-US" b="1" i="0" u="sng" dirty="0">
                <a:solidFill>
                  <a:schemeClr val="bg1"/>
                </a:solidFill>
                <a:effectLst/>
                <a:latin typeface="Udemy Sans"/>
              </a:rPr>
              <a:t>Sometimes you need a system account to be used only to run a service such as a Web server. </a:t>
            </a:r>
          </a:p>
          <a:p>
            <a:pPr algn="l">
              <a:buNone/>
            </a:pPr>
            <a:r>
              <a:rPr lang="en-US" b="0" i="0" dirty="0">
                <a:solidFill>
                  <a:schemeClr val="bg1"/>
                </a:solidFill>
                <a:effectLst/>
                <a:latin typeface="Udemy Sans"/>
              </a:rPr>
              <a:t>In Linux every daemon or process should be run as a specific user and it’s recommended not to be root.</a:t>
            </a:r>
          </a:p>
          <a:p>
            <a:pPr algn="l">
              <a:buNone/>
            </a:pPr>
            <a:r>
              <a:rPr lang="en-US" b="0" i="0" dirty="0">
                <a:solidFill>
                  <a:schemeClr val="bg1"/>
                </a:solidFill>
                <a:effectLst/>
                <a:latin typeface="Udemy Sans"/>
              </a:rPr>
              <a:t>This is an important security consideration.</a:t>
            </a:r>
          </a:p>
          <a:p>
            <a:pPr algn="l">
              <a:buNone/>
            </a:pPr>
            <a:r>
              <a:rPr lang="en-US" b="0" i="0" dirty="0">
                <a:solidFill>
                  <a:schemeClr val="bg1"/>
                </a:solidFill>
                <a:effectLst/>
                <a:latin typeface="Udemy Sans"/>
              </a:rPr>
              <a:t>To have such a limited user account, that never logs in, you set its shell as being false or </a:t>
            </a:r>
            <a:r>
              <a:rPr lang="en-US" b="0" i="0" dirty="0" err="1">
                <a:solidFill>
                  <a:schemeClr val="bg1"/>
                </a:solidFill>
                <a:effectLst/>
                <a:latin typeface="Udemy Sans"/>
              </a:rPr>
              <a:t>nologin</a:t>
            </a:r>
            <a:r>
              <a:rPr lang="en-US" b="0" i="0" dirty="0">
                <a:solidFill>
                  <a:schemeClr val="bg1"/>
                </a:solidFill>
                <a:effectLst/>
                <a:latin typeface="Udemy Sans"/>
              </a:rPr>
              <a:t>.</a:t>
            </a:r>
          </a:p>
          <a:p>
            <a:pPr algn="l">
              <a:buNone/>
            </a:pPr>
            <a:r>
              <a:rPr lang="en-US" b="0" i="0" dirty="0">
                <a:solidFill>
                  <a:schemeClr val="bg1"/>
                </a:solidFill>
                <a:effectLst/>
                <a:latin typeface="Udemy Sans"/>
              </a:rPr>
              <a:t>If no login is set as the user's shell when the user tries to login, it will get a message saying this account is currently not available.</a:t>
            </a:r>
          </a:p>
          <a:p>
            <a:pPr algn="l">
              <a:buNone/>
            </a:pPr>
            <a:r>
              <a:rPr lang="en-US" b="0" i="0" dirty="0">
                <a:solidFill>
                  <a:schemeClr val="bg1"/>
                </a:solidFill>
                <a:effectLst/>
                <a:latin typeface="Udemy Sans"/>
              </a:rPr>
              <a:t>And false, is just a binary that immediately exists, returning false when called. That's why when someone that has false as shell logs in is immediately logged </a:t>
            </a:r>
            <a:r>
              <a:rPr lang="en-US" b="0" i="0" dirty="0" err="1">
                <a:solidFill>
                  <a:schemeClr val="bg1"/>
                </a:solidFill>
                <a:effectLst/>
                <a:latin typeface="Udemy Sans"/>
              </a:rPr>
              <a:t>out.There</a:t>
            </a:r>
            <a:r>
              <a:rPr lang="en-US" b="0" i="0" dirty="0">
                <a:solidFill>
                  <a:schemeClr val="bg1"/>
                </a:solidFill>
                <a:effectLst/>
                <a:latin typeface="Udemy Sans"/>
              </a:rPr>
              <a:t> isn't actually such a big difference</a:t>
            </a:r>
          </a:p>
          <a:p>
            <a:pPr algn="l"/>
            <a:r>
              <a:rPr lang="en-US" b="0" i="0" dirty="0">
                <a:solidFill>
                  <a:schemeClr val="bg1"/>
                </a:solidFill>
                <a:effectLst/>
                <a:latin typeface="Udemy Sans"/>
              </a:rPr>
              <a:t>between no login and false.</a:t>
            </a:r>
          </a:p>
        </p:txBody>
      </p:sp>
      <p:pic>
        <p:nvPicPr>
          <p:cNvPr id="11" name="Immagine 10">
            <a:extLst>
              <a:ext uri="{FF2B5EF4-FFF2-40B4-BE49-F238E27FC236}">
                <a16:creationId xmlns:a16="http://schemas.microsoft.com/office/drawing/2014/main" id="{16A1A033-E471-0FAE-AE20-3A631A8028EE}"/>
              </a:ext>
            </a:extLst>
          </p:cNvPr>
          <p:cNvPicPr>
            <a:picLocks noChangeAspect="1"/>
          </p:cNvPicPr>
          <p:nvPr/>
        </p:nvPicPr>
        <p:blipFill>
          <a:blip r:embed="rId7"/>
          <a:stretch>
            <a:fillRect/>
          </a:stretch>
        </p:blipFill>
        <p:spPr>
          <a:xfrm>
            <a:off x="292491" y="1056974"/>
            <a:ext cx="8640960" cy="3978128"/>
          </a:xfrm>
          <a:prstGeom prst="rect">
            <a:avLst/>
          </a:prstGeom>
        </p:spPr>
      </p:pic>
      <p:sp>
        <p:nvSpPr>
          <p:cNvPr id="14" name="Ovale 13">
            <a:extLst>
              <a:ext uri="{FF2B5EF4-FFF2-40B4-BE49-F238E27FC236}">
                <a16:creationId xmlns:a16="http://schemas.microsoft.com/office/drawing/2014/main" id="{8A6E25ED-38E6-7EC5-08B5-6149ADB05ADE}"/>
              </a:ext>
            </a:extLst>
          </p:cNvPr>
          <p:cNvSpPr/>
          <p:nvPr/>
        </p:nvSpPr>
        <p:spPr>
          <a:xfrm>
            <a:off x="1587552" y="1192449"/>
            <a:ext cx="1472280" cy="56011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D98B1816-7FC7-58DE-C082-48CC606CADA4}"/>
              </a:ext>
            </a:extLst>
          </p:cNvPr>
          <p:cNvPicPr>
            <a:picLocks noChangeAspect="1"/>
          </p:cNvPicPr>
          <p:nvPr/>
        </p:nvPicPr>
        <p:blipFill>
          <a:blip r:embed="rId8"/>
          <a:stretch>
            <a:fillRect/>
          </a:stretch>
        </p:blipFill>
        <p:spPr>
          <a:xfrm>
            <a:off x="586394" y="1219008"/>
            <a:ext cx="7971211" cy="4419983"/>
          </a:xfrm>
          <a:prstGeom prst="rect">
            <a:avLst/>
          </a:prstGeom>
        </p:spPr>
      </p:pic>
      <p:sp>
        <p:nvSpPr>
          <p:cNvPr id="17" name="Ovale 16">
            <a:extLst>
              <a:ext uri="{FF2B5EF4-FFF2-40B4-BE49-F238E27FC236}">
                <a16:creationId xmlns:a16="http://schemas.microsoft.com/office/drawing/2014/main" id="{011598E9-77B1-3464-B1FC-E51561D6BAD6}"/>
              </a:ext>
            </a:extLst>
          </p:cNvPr>
          <p:cNvSpPr/>
          <p:nvPr/>
        </p:nvSpPr>
        <p:spPr>
          <a:xfrm>
            <a:off x="4221770" y="4293096"/>
            <a:ext cx="671808" cy="233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Ovale 17">
            <a:extLst>
              <a:ext uri="{FF2B5EF4-FFF2-40B4-BE49-F238E27FC236}">
                <a16:creationId xmlns:a16="http://schemas.microsoft.com/office/drawing/2014/main" id="{561D224A-CC27-526D-7C8E-D3EFB36D6C8A}"/>
              </a:ext>
            </a:extLst>
          </p:cNvPr>
          <p:cNvSpPr/>
          <p:nvPr/>
        </p:nvSpPr>
        <p:spPr>
          <a:xfrm>
            <a:off x="4374170" y="4445496"/>
            <a:ext cx="671808" cy="2332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9516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17" grpId="0" animBg="1"/>
      <p:bldP spid="1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rme">
  <a:themeElements>
    <a:clrScheme name="Terme">
      <a:dk1>
        <a:srgbClr val="4D5B6B"/>
      </a:dk1>
      <a:lt1>
        <a:srgbClr val="FFFFFF"/>
      </a:lt1>
      <a:dk2>
        <a:srgbClr val="675D59"/>
      </a:dk2>
      <a:lt2>
        <a:srgbClr val="E8DED8"/>
      </a:lt2>
      <a:accent1>
        <a:srgbClr val="FF7605"/>
      </a:accent1>
      <a:accent2>
        <a:srgbClr val="7F7F7F"/>
      </a:accent2>
      <a:accent3>
        <a:srgbClr val="7F5185"/>
      </a:accent3>
      <a:accent4>
        <a:srgbClr val="89AAD3"/>
      </a:accent4>
      <a:accent5>
        <a:srgbClr val="8F5B4B"/>
      </a:accent5>
      <a:accent6>
        <a:srgbClr val="C84340"/>
      </a:accent6>
      <a:hlink>
        <a:srgbClr val="89AAD3"/>
      </a:hlink>
      <a:folHlink>
        <a:srgbClr val="795185"/>
      </a:folHlink>
    </a:clrScheme>
    <a:fontScheme name="Terme">
      <a:maj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r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3175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63500" dist="38100" dir="8100000" rotWithShape="0">
              <a:srgbClr val="000000">
                <a:alpha val="45000"/>
              </a:srgbClr>
            </a:outerShdw>
          </a:effectLst>
        </a:effectStyle>
        <a:effectStyle>
          <a:effectLst>
            <a:outerShdw blurRad="101600" dist="63500" dir="8100000" rotWithShape="0">
              <a:srgbClr val="000000">
                <a:alpha val="40000"/>
              </a:srgbClr>
            </a:outerShdw>
          </a:effectLst>
          <a:scene3d>
            <a:camera prst="orthographicFront">
              <a:rot lat="0" lon="0" rev="0"/>
            </a:camera>
            <a:lightRig rig="threePt" dir="t">
              <a:rot lat="0" lon="0" rev="3000000"/>
            </a:lightRig>
          </a:scene3d>
          <a:sp3d>
            <a:bevelT h="19050"/>
          </a:sp3d>
        </a:effectStyle>
      </a:effectStyleLst>
      <a:bgFillStyleLst>
        <a:solidFill>
          <a:schemeClr val="phClr"/>
        </a:solidFill>
        <a:gradFill rotWithShape="1">
          <a:gsLst>
            <a:gs pos="0">
              <a:schemeClr val="phClr">
                <a:tint val="100000"/>
                <a:lumMod val="125000"/>
              </a:schemeClr>
            </a:gs>
            <a:gs pos="55000">
              <a:schemeClr val="phClr">
                <a:shade val="100000"/>
                <a:satMod val="100000"/>
                <a:lumMod val="100000"/>
              </a:schemeClr>
            </a:gs>
            <a:gs pos="100000">
              <a:schemeClr val="phClr">
                <a:shade val="90000"/>
                <a:satMod val="300000"/>
                <a:lumMod val="95000"/>
              </a:schemeClr>
            </a:gs>
          </a:gsLst>
          <a:lin ang="5400000" scaled="0"/>
        </a:gradFill>
        <a:blipFill>
          <a:blip xmlns:r="http://schemas.openxmlformats.org/officeDocument/2006/relationships" r:embed="rId1">
            <a:duotone>
              <a:schemeClr val="phClr">
                <a:shade val="80000"/>
              </a:schemeClr>
              <a:schemeClr val="phClr">
                <a:tint val="98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TC101859868[[fn=Terme]]</Template>
  <TotalTime>37230</TotalTime>
  <Words>2313</Words>
  <Application>Microsoft Office PowerPoint</Application>
  <PresentationFormat>Presentazione su schermo (4:3)</PresentationFormat>
  <Paragraphs>155</Paragraphs>
  <Slides>15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Arial</vt:lpstr>
      <vt:lpstr>Calibri</vt:lpstr>
      <vt:lpstr>Udemy Sans</vt:lpstr>
      <vt:lpstr>Terme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x</dc:creator>
  <cp:lastModifiedBy>Daniele Gobbo</cp:lastModifiedBy>
  <cp:revision>1025</cp:revision>
  <dcterms:created xsi:type="dcterms:W3CDTF">2013-02-13T14:15:36Z</dcterms:created>
  <dcterms:modified xsi:type="dcterms:W3CDTF">2025-03-16T19:41:10Z</dcterms:modified>
</cp:coreProperties>
</file>