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26"/>
  </p:notesMasterIdLst>
  <p:handoutMasterIdLst>
    <p:handoutMasterId r:id="rId27"/>
  </p:handoutMasterIdLst>
  <p:sldIdLst>
    <p:sldId id="267" r:id="rId5"/>
    <p:sldId id="271" r:id="rId6"/>
    <p:sldId id="393" r:id="rId7"/>
    <p:sldId id="357" r:id="rId8"/>
    <p:sldId id="402" r:id="rId9"/>
    <p:sldId id="307" r:id="rId10"/>
    <p:sldId id="394" r:id="rId11"/>
    <p:sldId id="304" r:id="rId12"/>
    <p:sldId id="403" r:id="rId13"/>
    <p:sldId id="290" r:id="rId14"/>
    <p:sldId id="276" r:id="rId15"/>
    <p:sldId id="396" r:id="rId16"/>
    <p:sldId id="398" r:id="rId17"/>
    <p:sldId id="399" r:id="rId18"/>
    <p:sldId id="280" r:id="rId19"/>
    <p:sldId id="404" r:id="rId20"/>
    <p:sldId id="294" r:id="rId21"/>
    <p:sldId id="330" r:id="rId22"/>
    <p:sldId id="405" r:id="rId23"/>
    <p:sldId id="289" r:id="rId24"/>
    <p:sldId id="274" r:id="rId25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BB3"/>
    <a:srgbClr val="168081"/>
    <a:srgbClr val="168790"/>
    <a:srgbClr val="10B0C0"/>
    <a:srgbClr val="BEF4FA"/>
    <a:srgbClr val="000000"/>
    <a:srgbClr val="FFFFFF"/>
    <a:srgbClr val="3EA3F8"/>
    <a:srgbClr val="0F0634"/>
    <a:srgbClr val="061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92380" autoAdjust="0"/>
  </p:normalViewPr>
  <p:slideViewPr>
    <p:cSldViewPr showGuides="1">
      <p:cViewPr>
        <p:scale>
          <a:sx n="37" d="100"/>
          <a:sy n="37" d="100"/>
        </p:scale>
        <p:origin x="-2192" y="-824"/>
      </p:cViewPr>
      <p:guideLst>
        <p:guide orient="horz" pos="3240"/>
        <p:guide pos="5759"/>
      </p:guideLst>
    </p:cSldViewPr>
  </p:slideViewPr>
  <p:outlineViewPr>
    <p:cViewPr>
      <p:scale>
        <a:sx n="33" d="100"/>
        <a:sy n="33" d="100"/>
      </p:scale>
      <p:origin x="0" y="14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20-06-17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20-06-17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</a:p>
          <a:p>
            <a:r>
              <a:rPr kumimoji="1" lang="en-US" altLang="ja-JP" dirty="0" smtClean="0"/>
              <a:t>(or blank)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 withou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3131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31657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3165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31657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32001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2216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925177" y="46298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958034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225609" y="462981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959777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558409" y="5114809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5611605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858841" y="5114810"/>
            <a:ext cx="3195356" cy="59839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5611606"/>
            <a:ext cx="3182561" cy="349233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68476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68476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42342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8143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5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30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6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5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68" name="グループ化 67"/>
          <p:cNvGrpSpPr/>
          <p:nvPr userDrawn="1"/>
        </p:nvGrpSpPr>
        <p:grpSpPr>
          <a:xfrm>
            <a:off x="7976000" y="1249736"/>
            <a:ext cx="7632300" cy="2320588"/>
            <a:chOff x="7976000" y="767136"/>
            <a:chExt cx="7632300" cy="2320588"/>
          </a:xfrm>
        </p:grpSpPr>
        <p:sp>
          <p:nvSpPr>
            <p:cNvPr id="52" name="円弧 51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4" name="直線コネクタ 53"/>
            <p:cNvCxnSpPr>
              <a:stCxn id="52" idx="0"/>
            </p:cNvCxnSpPr>
            <p:nvPr userDrawn="1"/>
          </p:nvCxnSpPr>
          <p:spPr>
            <a:xfrm>
              <a:off x="9956746" y="1106978"/>
              <a:ext cx="565155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/>
          <p:cNvGrpSpPr/>
          <p:nvPr userDrawn="1"/>
        </p:nvGrpSpPr>
        <p:grpSpPr>
          <a:xfrm flipH="1">
            <a:off x="520700" y="2712080"/>
            <a:ext cx="7012790" cy="2320588"/>
            <a:chOff x="7976000" y="767136"/>
            <a:chExt cx="7012790" cy="2320588"/>
          </a:xfrm>
        </p:grpSpPr>
        <p:sp>
          <p:nvSpPr>
            <p:cNvPr id="70" name="円弧 6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/>
            <p:cNvCxnSpPr>
              <a:stCxn id="70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グループ化 75"/>
          <p:cNvGrpSpPr/>
          <p:nvPr userDrawn="1"/>
        </p:nvGrpSpPr>
        <p:grpSpPr>
          <a:xfrm flipH="1">
            <a:off x="520700" y="5870763"/>
            <a:ext cx="7012790" cy="2320588"/>
            <a:chOff x="7976000" y="767136"/>
            <a:chExt cx="7012790" cy="2320588"/>
          </a:xfrm>
        </p:grpSpPr>
        <p:sp>
          <p:nvSpPr>
            <p:cNvPr id="77" name="円弧 76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8" name="直線コネクタ 77"/>
            <p:cNvCxnSpPr>
              <a:stCxn id="77" idx="0"/>
            </p:cNvCxnSpPr>
            <p:nvPr userDrawn="1"/>
          </p:nvCxnSpPr>
          <p:spPr>
            <a:xfrm>
              <a:off x="9956746" y="1106978"/>
              <a:ext cx="50320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/>
          <p:cNvGrpSpPr/>
          <p:nvPr userDrawn="1"/>
        </p:nvGrpSpPr>
        <p:grpSpPr>
          <a:xfrm flipH="1" flipV="1">
            <a:off x="2476500" y="7426333"/>
            <a:ext cx="7787490" cy="2320588"/>
            <a:chOff x="7976000" y="767136"/>
            <a:chExt cx="7787490" cy="2320588"/>
          </a:xfrm>
        </p:grpSpPr>
        <p:sp>
          <p:nvSpPr>
            <p:cNvPr id="80" name="円弧 79"/>
            <p:cNvSpPr/>
            <p:nvPr userDrawn="1"/>
          </p:nvSpPr>
          <p:spPr>
            <a:xfrm rot="2700000">
              <a:off x="7976000" y="767136"/>
              <a:ext cx="2320588" cy="2320588"/>
            </a:xfrm>
            <a:prstGeom prst="arc">
              <a:avLst>
                <a:gd name="adj1" fmla="val 16200000"/>
                <a:gd name="adj2" fmla="val 2005536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/>
            <p:cNvCxnSpPr>
              <a:stCxn id="80" idx="0"/>
            </p:cNvCxnSpPr>
            <p:nvPr userDrawn="1"/>
          </p:nvCxnSpPr>
          <p:spPr>
            <a:xfrm flipV="1">
              <a:off x="9956746" y="1106978"/>
              <a:ext cx="5806744" cy="0"/>
            </a:xfrm>
            <a:prstGeom prst="line">
              <a:avLst/>
            </a:prstGeom>
            <a:ln w="12700">
              <a:prstDash val="dash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288949" y="803286"/>
            <a:ext cx="7809250" cy="8435669"/>
            <a:chOff x="4946954" y="348420"/>
            <a:chExt cx="8413408" cy="9088290"/>
          </a:xfrm>
        </p:grpSpPr>
        <p:sp>
          <p:nvSpPr>
            <p:cNvPr id="5" name="涙形 4"/>
            <p:cNvSpPr/>
            <p:nvPr userDrawn="1"/>
          </p:nvSpPr>
          <p:spPr>
            <a:xfrm rot="8100000">
              <a:off x="7680555" y="348420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 rot="4500000">
              <a:off x="4946954" y="188938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涙形 6"/>
            <p:cNvSpPr/>
            <p:nvPr userDrawn="1"/>
          </p:nvSpPr>
          <p:spPr>
            <a:xfrm rot="900000">
              <a:off x="4946954" y="499472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涙形 7"/>
            <p:cNvSpPr/>
            <p:nvPr userDrawn="1"/>
          </p:nvSpPr>
          <p:spPr>
            <a:xfrm rot="18900000">
              <a:off x="7703047" y="6512996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涙形 8"/>
            <p:cNvSpPr/>
            <p:nvPr userDrawn="1"/>
          </p:nvSpPr>
          <p:spPr>
            <a:xfrm rot="15300000">
              <a:off x="10436648" y="4972035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涙形 9"/>
            <p:cNvSpPr/>
            <p:nvPr userDrawn="1"/>
          </p:nvSpPr>
          <p:spPr>
            <a:xfrm rot="11700000">
              <a:off x="10436648" y="1866691"/>
              <a:ext cx="2923714" cy="2923714"/>
            </a:xfrm>
            <a:prstGeom prst="teardrop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48249" y="1228065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095502" y="4789931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95502" y="4210502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95502" y="6628665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 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43" y="1016929"/>
            <a:ext cx="13127849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2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Balo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涙形 2"/>
          <p:cNvSpPr/>
          <p:nvPr userDrawn="1"/>
        </p:nvSpPr>
        <p:spPr>
          <a:xfrm rot="5226544">
            <a:off x="3944329" y="45165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涙形 3"/>
          <p:cNvSpPr/>
          <p:nvPr userDrawn="1"/>
        </p:nvSpPr>
        <p:spPr>
          <a:xfrm rot="11130698">
            <a:off x="11652523" y="88413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涙形 4"/>
          <p:cNvSpPr/>
          <p:nvPr userDrawn="1"/>
        </p:nvSpPr>
        <p:spPr>
          <a:xfrm rot="1800000">
            <a:off x="2633274" y="463338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14265780">
            <a:off x="12795332" y="5216238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195021" y="1038980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881748" y="5131093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1900997" y="1471462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043806" y="5803564"/>
            <a:ext cx="2216815" cy="153911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0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96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二等辺三角形 4"/>
          <p:cNvSpPr/>
          <p:nvPr userDrawn="1"/>
        </p:nvSpPr>
        <p:spPr>
          <a:xfrm rot="5400000">
            <a:off x="-391876" y="391876"/>
            <a:ext cx="10286999" cy="9503246"/>
          </a:xfrm>
          <a:custGeom>
            <a:avLst/>
            <a:gdLst/>
            <a:ahLst/>
            <a:cxnLst/>
            <a:rect l="l" t="t" r="r" b="b"/>
            <a:pathLst>
              <a:path w="10286999" h="9503246">
                <a:moveTo>
                  <a:pt x="4934677" y="360040"/>
                </a:moveTo>
                <a:lnTo>
                  <a:pt x="5143500" y="0"/>
                </a:lnTo>
                <a:lnTo>
                  <a:pt x="5352323" y="360040"/>
                </a:lnTo>
                <a:close/>
                <a:moveTo>
                  <a:pt x="0" y="9503246"/>
                </a:moveTo>
                <a:lnTo>
                  <a:pt x="0" y="360833"/>
                </a:lnTo>
                <a:lnTo>
                  <a:pt x="10286999" y="360833"/>
                </a:lnTo>
                <a:lnTo>
                  <a:pt x="10286999" y="950324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5572841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84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753194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8037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1933548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808391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47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grpSp>
        <p:nvGrpSpPr>
          <p:cNvPr id="2" name="グループ化 1"/>
          <p:cNvGrpSpPr/>
          <p:nvPr userDrawn="1"/>
        </p:nvGrpSpPr>
        <p:grpSpPr>
          <a:xfrm>
            <a:off x="14212397" y="-1371"/>
            <a:ext cx="4095455" cy="2350390"/>
            <a:chOff x="14212397" y="-1371"/>
            <a:chExt cx="4095455" cy="2350390"/>
          </a:xfrm>
        </p:grpSpPr>
        <p:sp>
          <p:nvSpPr>
            <p:cNvPr id="5" name="直角三角形 4"/>
            <p:cNvSpPr/>
            <p:nvPr userDrawn="1"/>
          </p:nvSpPr>
          <p:spPr>
            <a:xfrm rot="10800000">
              <a:off x="16421955" y="-1370"/>
              <a:ext cx="1864458" cy="2350389"/>
            </a:xfrm>
            <a:prstGeom prst="rtTriangle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/>
            <p:cNvSpPr/>
            <p:nvPr userDrawn="1"/>
          </p:nvSpPr>
          <p:spPr>
            <a:xfrm rot="10800000">
              <a:off x="14212397" y="-1371"/>
              <a:ext cx="4095455" cy="1949515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  <a:alpha val="44000"/>
                    <a:lumMod val="9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7200000" scaled="0"/>
              <a:tileRect/>
            </a:gra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20950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041205" y="2495277"/>
            <a:ext cx="6193030" cy="6193030"/>
            <a:chOff x="4450556" y="450850"/>
            <a:chExt cx="9385300" cy="9385300"/>
          </a:xfrm>
        </p:grpSpPr>
        <p:sp>
          <p:nvSpPr>
            <p:cNvPr id="32" name="円/楕円 31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円/楕円 32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163018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37861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343372" y="8698895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218215" y="9463980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 smtClean="0"/>
              <a:t>Text Here</a:t>
            </a:r>
          </a:p>
          <a:p>
            <a:pPr lvl="1"/>
            <a:r>
              <a:rPr lang="en-US" dirty="0" smtClean="0"/>
              <a:t>Level 2</a:t>
            </a:r>
          </a:p>
          <a:p>
            <a:pPr lvl="2"/>
            <a:r>
              <a:rPr lang="en-US" dirty="0" smtClean="0"/>
              <a:t>Level 3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TITLE HERE</a:t>
            </a:r>
            <a:endParaRPr lang="en-US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 smtClean="0"/>
              <a:t>SUB TITLE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53089" y="9553990"/>
            <a:ext cx="12980235" cy="58506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2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2" y="2803240"/>
            <a:ext cx="18279220" cy="4899329"/>
          </a:xfrm>
          <a:custGeom>
            <a:avLst/>
            <a:gdLst/>
            <a:ahLst/>
            <a:cxnLst/>
            <a:rect l="l" t="t" r="r" b="b"/>
            <a:pathLst>
              <a:path w="18279220" h="4899329">
                <a:moveTo>
                  <a:pt x="5814596" y="4758098"/>
                </a:moveTo>
                <a:lnTo>
                  <a:pt x="18279220" y="4758098"/>
                </a:lnTo>
                <a:lnTo>
                  <a:pt x="18279220" y="4899329"/>
                </a:lnTo>
                <a:lnTo>
                  <a:pt x="5814596" y="4899329"/>
                </a:lnTo>
                <a:close/>
                <a:moveTo>
                  <a:pt x="12878622" y="0"/>
                </a:moveTo>
                <a:cubicBezTo>
                  <a:pt x="13571433" y="0"/>
                  <a:pt x="14134305" y="559284"/>
                  <a:pt x="14138736" y="1252080"/>
                </a:cubicBezTo>
                <a:cubicBezTo>
                  <a:pt x="14143162" y="1944076"/>
                  <a:pt x="13588778" y="2510006"/>
                  <a:pt x="12897140" y="2520026"/>
                </a:cubicBezTo>
                <a:lnTo>
                  <a:pt x="12897140" y="2520280"/>
                </a:lnTo>
                <a:lnTo>
                  <a:pt x="5798523" y="2520280"/>
                </a:lnTo>
                <a:lnTo>
                  <a:pt x="5798551" y="2522469"/>
                </a:lnTo>
                <a:cubicBezTo>
                  <a:pt x="5184591" y="2530323"/>
                  <a:pt x="4692121" y="3032335"/>
                  <a:pt x="4696048" y="3646333"/>
                </a:cubicBezTo>
                <a:cubicBezTo>
                  <a:pt x="4699975" y="4260331"/>
                  <a:pt x="5198827" y="4756002"/>
                  <a:pt x="5812837" y="4756002"/>
                </a:cubicBezTo>
                <a:lnTo>
                  <a:pt x="5812837" y="4899329"/>
                </a:lnTo>
                <a:cubicBezTo>
                  <a:pt x="5120026" y="4899329"/>
                  <a:pt x="4557154" y="4340045"/>
                  <a:pt x="4552723" y="3647249"/>
                </a:cubicBezTo>
                <a:cubicBezTo>
                  <a:pt x="4548296" y="2955081"/>
                  <a:pt x="5102957" y="2389041"/>
                  <a:pt x="5794836" y="2379271"/>
                </a:cubicBezTo>
                <a:lnTo>
                  <a:pt x="5794836" y="2379049"/>
                </a:lnTo>
                <a:lnTo>
                  <a:pt x="12892936" y="2379049"/>
                </a:lnTo>
                <a:lnTo>
                  <a:pt x="12892908" y="2376860"/>
                </a:lnTo>
                <a:cubicBezTo>
                  <a:pt x="13506868" y="2369006"/>
                  <a:pt x="13999338" y="1866994"/>
                  <a:pt x="13995411" y="1252996"/>
                </a:cubicBezTo>
                <a:cubicBezTo>
                  <a:pt x="13991484" y="638998"/>
                  <a:pt x="13492632" y="143327"/>
                  <a:pt x="12878622" y="143327"/>
                </a:cubicBezTo>
                <a:close/>
                <a:moveTo>
                  <a:pt x="0" y="0"/>
                </a:moveTo>
                <a:lnTo>
                  <a:pt x="12878621" y="0"/>
                </a:lnTo>
                <a:lnTo>
                  <a:pt x="12878621" y="135015"/>
                </a:lnTo>
                <a:lnTo>
                  <a:pt x="0" y="13501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216743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37693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732716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円/楕円 43"/>
          <p:cNvSpPr/>
          <p:nvPr userDrawn="1"/>
        </p:nvSpPr>
        <p:spPr>
          <a:xfrm>
            <a:off x="5857841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6067341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732715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468131" y="1588105"/>
            <a:ext cx="3285365" cy="64579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円/楕円 47"/>
          <p:cNvSpPr/>
          <p:nvPr userDrawn="1"/>
        </p:nvSpPr>
        <p:spPr>
          <a:xfrm>
            <a:off x="9593256" y="2346406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802756" y="25559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68130" y="3517104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62292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円/楕円 51"/>
          <p:cNvSpPr/>
          <p:nvPr userDrawn="1"/>
        </p:nvSpPr>
        <p:spPr>
          <a:xfrm>
            <a:off x="774805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図プレースホルダー 7"/>
          <p:cNvSpPr>
            <a:spLocks noGrp="1"/>
          </p:cNvSpPr>
          <p:nvPr>
            <p:ph type="pic" sz="quarter" idx="35" hasCustomPrompt="1"/>
          </p:nvPr>
        </p:nvSpPr>
        <p:spPr>
          <a:xfrm>
            <a:off x="795755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62292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313337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円/楕円 55"/>
          <p:cNvSpPr/>
          <p:nvPr userDrawn="1"/>
        </p:nvSpPr>
        <p:spPr>
          <a:xfrm>
            <a:off x="11438462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1647962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13336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4048752" y="6268625"/>
            <a:ext cx="3285365" cy="6681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円/楕円 59"/>
          <p:cNvSpPr/>
          <p:nvPr userDrawn="1"/>
        </p:nvSpPr>
        <p:spPr>
          <a:xfrm>
            <a:off x="15173877" y="7049235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15383377" y="7258735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4048751" y="8219933"/>
            <a:ext cx="3285365" cy="135636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3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1086" y="7150492"/>
            <a:ext cx="4863492" cy="3136508"/>
          </a:xfrm>
          <a:prstGeom prst="rect">
            <a:avLst/>
          </a:prstGeom>
        </p:spPr>
      </p:pic>
      <p:sp>
        <p:nvSpPr>
          <p:cNvPr id="3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62286" y="8473870"/>
            <a:ext cx="13753528" cy="118975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06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altLang="ja-JP" dirty="0"/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円/楕円 102"/>
          <p:cNvSpPr/>
          <p:nvPr userDrawn="1"/>
        </p:nvSpPr>
        <p:spPr>
          <a:xfrm>
            <a:off x="4023054" y="5726081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 userDrawn="1"/>
        </p:nvSpPr>
        <p:spPr>
          <a:xfrm>
            <a:off x="7872755" y="6385186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/>
          <p:cNvSpPr/>
          <p:nvPr userDrawn="1"/>
        </p:nvSpPr>
        <p:spPr>
          <a:xfrm>
            <a:off x="9482906" y="3818529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/>
          <p:cNvSpPr/>
          <p:nvPr userDrawn="1"/>
        </p:nvSpPr>
        <p:spPr>
          <a:xfrm>
            <a:off x="11714086" y="5767828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 userDrawn="1"/>
        </p:nvSpPr>
        <p:spPr>
          <a:xfrm>
            <a:off x="5948968" y="4630257"/>
            <a:ext cx="160028" cy="160028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リーフォーム 116"/>
          <p:cNvSpPr/>
          <p:nvPr userDrawn="1"/>
        </p:nvSpPr>
        <p:spPr>
          <a:xfrm>
            <a:off x="5214551" y="2965622"/>
            <a:ext cx="853068" cy="1729946"/>
          </a:xfrm>
          <a:custGeom>
            <a:avLst/>
            <a:gdLst>
              <a:gd name="connsiteX0" fmla="*/ 803190 w 853068"/>
              <a:gd name="connsiteY0" fmla="*/ 2384854 h 2384854"/>
              <a:gd name="connsiteX1" fmla="*/ 766119 w 853068"/>
              <a:gd name="connsiteY1" fmla="*/ 877329 h 2384854"/>
              <a:gd name="connsiteX2" fmla="*/ 0 w 853068"/>
              <a:gd name="connsiteY2" fmla="*/ 0 h 238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68" h="2384854">
                <a:moveTo>
                  <a:pt x="803190" y="2384854"/>
                </a:moveTo>
                <a:cubicBezTo>
                  <a:pt x="851587" y="1829829"/>
                  <a:pt x="899984" y="1274805"/>
                  <a:pt x="766119" y="877329"/>
                </a:cubicBezTo>
                <a:cubicBezTo>
                  <a:pt x="632254" y="479853"/>
                  <a:pt x="316127" y="239926"/>
                  <a:pt x="0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/>
          <p:cNvSpPr/>
          <p:nvPr userDrawn="1"/>
        </p:nvSpPr>
        <p:spPr>
          <a:xfrm>
            <a:off x="9564130" y="2323070"/>
            <a:ext cx="1952367" cy="1544595"/>
          </a:xfrm>
          <a:custGeom>
            <a:avLst/>
            <a:gdLst>
              <a:gd name="connsiteX0" fmla="*/ 0 w 1952367"/>
              <a:gd name="connsiteY0" fmla="*/ 1544595 h 1544595"/>
              <a:gd name="connsiteX1" fmla="*/ 642551 w 1952367"/>
              <a:gd name="connsiteY1" fmla="*/ 308919 h 1544595"/>
              <a:gd name="connsiteX2" fmla="*/ 1952367 w 1952367"/>
              <a:gd name="connsiteY2" fmla="*/ 0 h 15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367" h="1544595">
                <a:moveTo>
                  <a:pt x="0" y="1544595"/>
                </a:moveTo>
                <a:cubicBezTo>
                  <a:pt x="158578" y="1055473"/>
                  <a:pt x="317157" y="566351"/>
                  <a:pt x="642551" y="308919"/>
                </a:cubicBezTo>
                <a:cubicBezTo>
                  <a:pt x="967945" y="51487"/>
                  <a:pt x="1460156" y="25743"/>
                  <a:pt x="1952367" y="0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フリーフォーム 121"/>
          <p:cNvSpPr/>
          <p:nvPr userDrawn="1"/>
        </p:nvSpPr>
        <p:spPr>
          <a:xfrm>
            <a:off x="1977081" y="5807676"/>
            <a:ext cx="2075935" cy="1359243"/>
          </a:xfrm>
          <a:custGeom>
            <a:avLst/>
            <a:gdLst>
              <a:gd name="connsiteX0" fmla="*/ 2075935 w 2075935"/>
              <a:gd name="connsiteY0" fmla="*/ 0 h 1359243"/>
              <a:gd name="connsiteX1" fmla="*/ 778476 w 2075935"/>
              <a:gd name="connsiteY1" fmla="*/ 358346 h 1359243"/>
              <a:gd name="connsiteX2" fmla="*/ 0 w 2075935"/>
              <a:gd name="connsiteY2" fmla="*/ 1359243 h 1359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5935" h="1359243">
                <a:moveTo>
                  <a:pt x="2075935" y="0"/>
                </a:moveTo>
                <a:cubicBezTo>
                  <a:pt x="1600200" y="65903"/>
                  <a:pt x="1124465" y="131806"/>
                  <a:pt x="778476" y="358346"/>
                </a:cubicBezTo>
                <a:cubicBezTo>
                  <a:pt x="432487" y="584886"/>
                  <a:pt x="216243" y="972064"/>
                  <a:pt x="0" y="1359243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フリーフォーム 123"/>
          <p:cNvSpPr/>
          <p:nvPr userDrawn="1"/>
        </p:nvSpPr>
        <p:spPr>
          <a:xfrm>
            <a:off x="7970108" y="6524368"/>
            <a:ext cx="1334530" cy="1075037"/>
          </a:xfrm>
          <a:custGeom>
            <a:avLst/>
            <a:gdLst>
              <a:gd name="connsiteX0" fmla="*/ 0 w 1334530"/>
              <a:gd name="connsiteY0" fmla="*/ 0 h 1075037"/>
              <a:gd name="connsiteX1" fmla="*/ 494270 w 1334530"/>
              <a:gd name="connsiteY1" fmla="*/ 790832 h 1075037"/>
              <a:gd name="connsiteX2" fmla="*/ 1334530 w 1334530"/>
              <a:gd name="connsiteY2" fmla="*/ 1075037 h 107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530" h="1075037">
                <a:moveTo>
                  <a:pt x="0" y="0"/>
                </a:moveTo>
                <a:cubicBezTo>
                  <a:pt x="135924" y="305829"/>
                  <a:pt x="271848" y="611659"/>
                  <a:pt x="494270" y="790832"/>
                </a:cubicBezTo>
                <a:cubicBezTo>
                  <a:pt x="716692" y="970005"/>
                  <a:pt x="1025611" y="1022521"/>
                  <a:pt x="1334530" y="1075037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フリーフォーム 124"/>
          <p:cNvSpPr/>
          <p:nvPr userDrawn="1"/>
        </p:nvSpPr>
        <p:spPr>
          <a:xfrm>
            <a:off x="11813059" y="5075269"/>
            <a:ext cx="1223319" cy="757120"/>
          </a:xfrm>
          <a:custGeom>
            <a:avLst/>
            <a:gdLst>
              <a:gd name="connsiteX0" fmla="*/ 0 w 1223319"/>
              <a:gd name="connsiteY0" fmla="*/ 757120 h 757120"/>
              <a:gd name="connsiteX1" fmla="*/ 593125 w 1223319"/>
              <a:gd name="connsiteY1" fmla="*/ 114569 h 757120"/>
              <a:gd name="connsiteX2" fmla="*/ 1223319 w 1223319"/>
              <a:gd name="connsiteY2" fmla="*/ 3358 h 75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319" h="757120">
                <a:moveTo>
                  <a:pt x="0" y="757120"/>
                </a:moveTo>
                <a:cubicBezTo>
                  <a:pt x="194619" y="498658"/>
                  <a:pt x="389239" y="240196"/>
                  <a:pt x="593125" y="114569"/>
                </a:cubicBezTo>
                <a:cubicBezTo>
                  <a:pt x="797011" y="-11058"/>
                  <a:pt x="1010165" y="-3850"/>
                  <a:pt x="1223319" y="3358"/>
                </a:cubicBezTo>
              </a:path>
            </a:pathLst>
          </a:custGeom>
          <a:noFill/>
          <a:ln w="12700" cmpd="thinThick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807391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67432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807391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67432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807391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67432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94686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54727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94686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54727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94686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54727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83568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43609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83568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43609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83568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43609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65859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65859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65859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2629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9853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2629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9853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2629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9853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93255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16809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93255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16809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93255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16809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77249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200803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77249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200803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77249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200803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684623" y="2033869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363786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412236" y="212497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697601" y="1913757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152052" y="2856034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989737" y="3646262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62634" y="317278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22184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6"/>
            <a:ext cx="1770720" cy="51196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3" cy="5217046"/>
          </a:xfrm>
          <a:prstGeom prst="rect">
            <a:avLst/>
          </a:prstGeom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20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8191500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8509924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80"/>
          <a:stretch/>
        </p:blipFill>
        <p:spPr>
          <a:xfrm>
            <a:off x="5256213" y="7168725"/>
            <a:ext cx="7772400" cy="31182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53990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38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2276" y="7888805"/>
            <a:ext cx="16741860" cy="1305145"/>
          </a:xfrm>
          <a:prstGeom prst="rect">
            <a:avLst/>
          </a:prstGeom>
        </p:spPr>
        <p:txBody>
          <a:bodyPr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53990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53990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588105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568325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603507" y="7618775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48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 smtClean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17" name="円/楕円 16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26" name="円/楕円 25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円/楕円 26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15173518" y="64876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6088605"/>
            <a:ext cx="8682531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stCxn id="5" idx="4"/>
          </p:cNvCxnSpPr>
          <p:nvPr userDrawn="1"/>
        </p:nvCxnSpPr>
        <p:spPr>
          <a:xfrm flipH="1">
            <a:off x="9142412" y="1363080"/>
            <a:ext cx="1" cy="892392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/>
          <p:cNvGrpSpPr/>
          <p:nvPr userDrawn="1"/>
        </p:nvGrpSpPr>
        <p:grpSpPr>
          <a:xfrm>
            <a:off x="939800" y="1788632"/>
            <a:ext cx="6572725" cy="6572725"/>
            <a:chOff x="4450556" y="450850"/>
            <a:chExt cx="9385300" cy="9385300"/>
          </a:xfrm>
        </p:grpSpPr>
        <p:sp>
          <p:nvSpPr>
            <p:cNvPr id="43" name="円/楕円 42"/>
            <p:cNvSpPr/>
            <p:nvPr userDrawn="1"/>
          </p:nvSpPr>
          <p:spPr>
            <a:xfrm>
              <a:off x="4450556" y="450850"/>
              <a:ext cx="9385300" cy="9385300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15000"/>
                  </a:schemeClr>
                </a:gs>
                <a:gs pos="50000">
                  <a:schemeClr val="accent1">
                    <a:tint val="44500"/>
                    <a:satMod val="160000"/>
                    <a:alpha val="1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円/楕円 43"/>
            <p:cNvSpPr/>
            <p:nvPr userDrawn="1"/>
          </p:nvSpPr>
          <p:spPr>
            <a:xfrm>
              <a:off x="5877719" y="1878013"/>
              <a:ext cx="6530975" cy="6530975"/>
            </a:xfrm>
            <a:prstGeom prst="ellipse">
              <a:avLst/>
            </a:prstGeom>
            <a:gradFill>
              <a:gsLst>
                <a:gs pos="100000">
                  <a:schemeClr val="accent1">
                    <a:tint val="66000"/>
                    <a:satMod val="160000"/>
                    <a:alpha val="38000"/>
                  </a:schemeClr>
                </a:gs>
                <a:gs pos="42000">
                  <a:schemeClr val="accent1">
                    <a:tint val="44500"/>
                    <a:satMod val="160000"/>
                    <a:alpha val="24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 smtClean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  <a:p>
            <a:pPr lv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3369287" y="2325331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6820092" y="373506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0285477" y="517522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13795867" y="6615386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1" name="グループ化 20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涙形 1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涙形 5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涙形 4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23" name="涙形 2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涙形 2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8" name="涙形 27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涙形 28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涙形 2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涙形 30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33" name="涙形 32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涙形 33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涙形 3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涙形 35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A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5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6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7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8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3585089" y="147945"/>
            <a:ext cx="11116235" cy="1358729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1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  <a:p>
            <a:pPr lvl="0"/>
            <a:endParaRPr lang="en-US" altLang="ja-JP" dirty="0" smtClean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67.xml"/><Relationship Id="rId47" Type="http://schemas.openxmlformats.org/officeDocument/2006/relationships/slideLayout" Target="../slideLayouts/slideLayout68.xml"/><Relationship Id="rId48" Type="http://schemas.openxmlformats.org/officeDocument/2006/relationships/slideLayout" Target="../slideLayouts/slideLayout69.xml"/><Relationship Id="rId4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71.xml"/><Relationship Id="rId51" Type="http://schemas.openxmlformats.org/officeDocument/2006/relationships/slideLayout" Target="../slideLayouts/slideLayout72.xml"/><Relationship Id="rId5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30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53.xml"/><Relationship Id="rId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0.xml"/><Relationship Id="rId37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59.xml"/><Relationship Id="rId39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62.xml"/><Relationship Id="rId42" Type="http://schemas.openxmlformats.org/officeDocument/2006/relationships/slideLayout" Target="../slideLayouts/slideLayout63.xml"/><Relationship Id="rId43" Type="http://schemas.openxmlformats.org/officeDocument/2006/relationships/slideLayout" Target="../slideLayouts/slideLayout64.xml"/><Relationship Id="rId44" Type="http://schemas.openxmlformats.org/officeDocument/2006/relationships/slideLayout" Target="../slideLayouts/slideLayout65.xml"/><Relationship Id="rId45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1.xml"/><Relationship Id="rId50" Type="http://schemas.openxmlformats.org/officeDocument/2006/relationships/slideLayout" Target="../slideLayouts/slideLayout122.xml"/><Relationship Id="rId51" Type="http://schemas.openxmlformats.org/officeDocument/2006/relationships/slideLayout" Target="../slideLayouts/slideLayout123.xml"/><Relationship Id="rId52" Type="http://schemas.openxmlformats.org/officeDocument/2006/relationships/slideLayout" Target="../slideLayouts/slideLayout124.xml"/><Relationship Id="rId53" Type="http://schemas.openxmlformats.org/officeDocument/2006/relationships/theme" Target="../theme/theme4.xml"/><Relationship Id="rId40" Type="http://schemas.openxmlformats.org/officeDocument/2006/relationships/slideLayout" Target="../slideLayouts/slideLayout112.xml"/><Relationship Id="rId41" Type="http://schemas.openxmlformats.org/officeDocument/2006/relationships/slideLayout" Target="../slideLayouts/slideLayout113.xml"/><Relationship Id="rId42" Type="http://schemas.openxmlformats.org/officeDocument/2006/relationships/slideLayout" Target="../slideLayouts/slideLayout114.xml"/><Relationship Id="rId43" Type="http://schemas.openxmlformats.org/officeDocument/2006/relationships/slideLayout" Target="../slideLayouts/slideLayout115.xml"/><Relationship Id="rId44" Type="http://schemas.openxmlformats.org/officeDocument/2006/relationships/slideLayout" Target="../slideLayouts/slideLayout116.xml"/><Relationship Id="rId45" Type="http://schemas.openxmlformats.org/officeDocument/2006/relationships/slideLayout" Target="../slideLayouts/slideLayout117.xml"/><Relationship Id="rId46" Type="http://schemas.openxmlformats.org/officeDocument/2006/relationships/slideLayout" Target="../slideLayouts/slideLayout118.xml"/><Relationship Id="rId47" Type="http://schemas.openxmlformats.org/officeDocument/2006/relationships/slideLayout" Target="../slideLayouts/slideLayout119.xml"/><Relationship Id="rId48" Type="http://schemas.openxmlformats.org/officeDocument/2006/relationships/slideLayout" Target="../slideLayouts/slideLayout120.xml"/><Relationship Id="rId49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102.xml"/><Relationship Id="rId31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05.xml"/><Relationship Id="rId34" Type="http://schemas.openxmlformats.org/officeDocument/2006/relationships/slideLayout" Target="../slideLayouts/slideLayout106.xml"/><Relationship Id="rId35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08.xml"/><Relationship Id="rId37" Type="http://schemas.openxmlformats.org/officeDocument/2006/relationships/slideLayout" Target="../slideLayouts/slideLayout109.xml"/><Relationship Id="rId38" Type="http://schemas.openxmlformats.org/officeDocument/2006/relationships/slideLayout" Target="../slideLayouts/slideLayout110.xml"/><Relationship Id="rId39" Type="http://schemas.openxmlformats.org/officeDocument/2006/relationships/slideLayout" Target="../slideLayouts/slideLayout111.xml"/><Relationship Id="rId20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95.xml"/><Relationship Id="rId24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98.xml"/><Relationship Id="rId27" Type="http://schemas.openxmlformats.org/officeDocument/2006/relationships/slideLayout" Target="../slideLayouts/slideLayout99.xml"/><Relationship Id="rId28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5" r:id="rId2"/>
    <p:sldLayoutId id="2147483733" r:id="rId3"/>
    <p:sldLayoutId id="2147483732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854" r:id="rId3"/>
    <p:sldLayoutId id="2147483809" r:id="rId4"/>
    <p:sldLayoutId id="2147483810" r:id="rId5"/>
    <p:sldLayoutId id="2147483831" r:id="rId6"/>
    <p:sldLayoutId id="2147483842" r:id="rId7"/>
    <p:sldLayoutId id="2147483829" r:id="rId8"/>
    <p:sldLayoutId id="2147483864" r:id="rId9"/>
    <p:sldLayoutId id="2147483862" r:id="rId10"/>
    <p:sldLayoutId id="2147483858" r:id="rId11"/>
    <p:sldLayoutId id="2147483859" r:id="rId12"/>
    <p:sldLayoutId id="2147483846" r:id="rId13"/>
    <p:sldLayoutId id="2147483847" r:id="rId14"/>
    <p:sldLayoutId id="2147483848" r:id="rId15"/>
    <p:sldLayoutId id="2147483860" r:id="rId16"/>
    <p:sldLayoutId id="2147483853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 smtClean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852" r:id="rId3"/>
    <p:sldLayoutId id="2147483766" r:id="rId4"/>
    <p:sldLayoutId id="2147483760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41" r:id="rId19"/>
    <p:sldLayoutId id="2147483776" r:id="rId20"/>
    <p:sldLayoutId id="2147483778" r:id="rId21"/>
    <p:sldLayoutId id="2147483793" r:id="rId22"/>
    <p:sldLayoutId id="2147483791" r:id="rId23"/>
    <p:sldLayoutId id="2147483792" r:id="rId24"/>
    <p:sldLayoutId id="2147483808" r:id="rId25"/>
    <p:sldLayoutId id="2147483806" r:id="rId26"/>
    <p:sldLayoutId id="2147483845" r:id="rId27"/>
    <p:sldLayoutId id="2147483799" r:id="rId28"/>
    <p:sldLayoutId id="2147483800" r:id="rId29"/>
    <p:sldLayoutId id="2147483801" r:id="rId30"/>
    <p:sldLayoutId id="2147483802" r:id="rId31"/>
    <p:sldLayoutId id="2147483804" r:id="rId32"/>
    <p:sldLayoutId id="2147483805" r:id="rId33"/>
    <p:sldLayoutId id="2147483807" r:id="rId34"/>
    <p:sldLayoutId id="2147483811" r:id="rId35"/>
    <p:sldLayoutId id="2147483812" r:id="rId36"/>
    <p:sldLayoutId id="2147483819" r:id="rId37"/>
    <p:sldLayoutId id="2147483834" r:id="rId38"/>
    <p:sldLayoutId id="2147483820" r:id="rId39"/>
    <p:sldLayoutId id="2147483832" r:id="rId40"/>
    <p:sldLayoutId id="2147483833" r:id="rId41"/>
    <p:sldLayoutId id="2147483821" r:id="rId42"/>
    <p:sldLayoutId id="2147483840" r:id="rId43"/>
    <p:sldLayoutId id="2147483841" r:id="rId44"/>
    <p:sldLayoutId id="2147483850" r:id="rId45"/>
    <p:sldLayoutId id="2147483863" r:id="rId46"/>
    <p:sldLayoutId id="2147483828" r:id="rId47"/>
    <p:sldLayoutId id="2147483826" r:id="rId48"/>
    <p:sldLayoutId id="2147483830" r:id="rId49"/>
    <p:sldLayoutId id="2147483827" r:id="rId50"/>
    <p:sldLayoutId id="2147483870" r:id="rId5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 smtClean="0"/>
              <a:t>Master Text</a:t>
            </a:r>
            <a:endParaRPr lang="ja-JP" altLang="en-US" dirty="0" smtClean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smtClean="0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727" r:id="rId6"/>
    <p:sldLayoutId id="2147483746" r:id="rId7"/>
    <p:sldLayoutId id="2147483824" r:id="rId8"/>
    <p:sldLayoutId id="2147483747" r:id="rId9"/>
    <p:sldLayoutId id="2147483728" r:id="rId10"/>
    <p:sldLayoutId id="2147483729" r:id="rId11"/>
    <p:sldLayoutId id="2147483749" r:id="rId12"/>
    <p:sldLayoutId id="2147483754" r:id="rId13"/>
    <p:sldLayoutId id="2147483756" r:id="rId14"/>
    <p:sldLayoutId id="2147483757" r:id="rId15"/>
    <p:sldLayoutId id="2147483759" r:id="rId16"/>
    <p:sldLayoutId id="2147483761" r:id="rId17"/>
    <p:sldLayoutId id="2147483837" r:id="rId18"/>
    <p:sldLayoutId id="2147483762" r:id="rId19"/>
    <p:sldLayoutId id="2147483764" r:id="rId20"/>
    <p:sldLayoutId id="2147483773" r:id="rId21"/>
    <p:sldLayoutId id="2147483777" r:id="rId22"/>
    <p:sldLayoutId id="2147483775" r:id="rId23"/>
    <p:sldLayoutId id="2147483767" r:id="rId24"/>
    <p:sldLayoutId id="2147483763" r:id="rId25"/>
    <p:sldLayoutId id="2147483769" r:id="rId26"/>
    <p:sldLayoutId id="2147483816" r:id="rId27"/>
    <p:sldLayoutId id="2147483843" r:id="rId28"/>
    <p:sldLayoutId id="2147483770" r:id="rId29"/>
    <p:sldLayoutId id="2147483771" r:id="rId30"/>
    <p:sldLayoutId id="2147483774" r:id="rId31"/>
    <p:sldLayoutId id="2147483772" r:id="rId32"/>
    <p:sldLayoutId id="2147483779" r:id="rId33"/>
    <p:sldLayoutId id="2147483796" r:id="rId34"/>
    <p:sldLayoutId id="2147483797" r:id="rId35"/>
    <p:sldLayoutId id="2147483813" r:id="rId36"/>
    <p:sldLayoutId id="2147483794" r:id="rId37"/>
    <p:sldLayoutId id="2147483768" r:id="rId38"/>
    <p:sldLayoutId id="2147483795" r:id="rId39"/>
    <p:sldLayoutId id="2147483836" r:id="rId40"/>
    <p:sldLayoutId id="2147483803" r:id="rId41"/>
    <p:sldLayoutId id="2147483798" r:id="rId42"/>
    <p:sldLayoutId id="2147483814" r:id="rId43"/>
    <p:sldLayoutId id="2147483815" r:id="rId44"/>
    <p:sldLayoutId id="2147483825" r:id="rId45"/>
    <p:sldLayoutId id="2147483818" r:id="rId46"/>
    <p:sldLayoutId id="2147483835" r:id="rId47"/>
    <p:sldLayoutId id="2147483849" r:id="rId48"/>
    <p:sldLayoutId id="2147483839" r:id="rId49"/>
    <p:sldLayoutId id="2147483838" r:id="rId50"/>
    <p:sldLayoutId id="2147483865" r:id="rId51"/>
    <p:sldLayoutId id="2147483867" r:id="rId5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Relationship Id="rId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microsoft.com/office/2007/relationships/hdphoto" Target="../media/hdphoto1.wdp"/><Relationship Id="rId5" Type="http://schemas.openxmlformats.org/officeDocument/2006/relationships/image" Target="../media/image27.png"/><Relationship Id="rId6" Type="http://schemas.microsoft.com/office/2007/relationships/hdphoto" Target="../media/hdphoto2.wdp"/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Relationship Id="rId2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xfrm>
            <a:off x="2455463" y="4108385"/>
            <a:ext cx="13753528" cy="1189757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z="8800" spc="300" dirty="0" smtClean="0"/>
              <a:t>APLICACIÓN </a:t>
            </a:r>
            <a:br>
              <a:rPr kumimoji="1" lang="en-US" altLang="ja-JP" sz="8800" spc="300" dirty="0" smtClean="0"/>
            </a:br>
            <a:r>
              <a:rPr kumimoji="1" lang="en-US" altLang="ja-JP" sz="8800" spc="300" dirty="0" smtClean="0"/>
              <a:t>I-DOC</a:t>
            </a:r>
            <a:endParaRPr kumimoji="1" lang="ja-JP" altLang="en-US" sz="8800" spc="300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257441" y="6133610"/>
            <a:ext cx="13753528" cy="785311"/>
          </a:xfrm>
        </p:spPr>
        <p:txBody>
          <a:bodyPr/>
          <a:lstStyle/>
          <a:p>
            <a:r>
              <a:rPr kumimoji="1" lang="en-US" altLang="ja-JP" dirty="0" err="1" smtClean="0"/>
              <a:t>Introducción</a:t>
            </a:r>
            <a:r>
              <a:rPr kumimoji="1" lang="en-US" altLang="ja-JP" dirty="0" smtClean="0"/>
              <a:t> a la </a:t>
            </a:r>
            <a:r>
              <a:rPr kumimoji="1" lang="en-US" altLang="ja-JP" dirty="0" err="1" smtClean="0"/>
              <a:t>Ingeniería</a:t>
            </a:r>
            <a:r>
              <a:rPr kumimoji="1" lang="en-US" altLang="ja-JP" dirty="0" smtClean="0"/>
              <a:t> de Software</a:t>
            </a:r>
            <a:endParaRPr kumimoji="1" lang="ja-JP" altLang="en-US" dirty="0"/>
          </a:p>
        </p:txBody>
      </p:sp>
      <p:sp>
        <p:nvSpPr>
          <p:cNvPr id="13" name="テキスト プレースホルダー 13"/>
          <p:cNvSpPr txBox="1">
            <a:spLocks/>
          </p:cNvSpPr>
          <p:nvPr/>
        </p:nvSpPr>
        <p:spPr>
          <a:xfrm>
            <a:off x="2482466" y="7168725"/>
            <a:ext cx="5355595" cy="9451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800" dirty="0" smtClean="0"/>
              <a:t>T2 Carolina </a:t>
            </a:r>
            <a:r>
              <a:rPr kumimoji="1" lang="en-US" altLang="ja-JP" sz="2800" dirty="0" err="1" smtClean="0"/>
              <a:t>Cuadra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López</a:t>
            </a:r>
            <a:endParaRPr kumimoji="1" lang="ja-JP" altLang="en-US" sz="2800" dirty="0"/>
          </a:p>
        </p:txBody>
      </p:sp>
      <p:sp>
        <p:nvSpPr>
          <p:cNvPr id="15" name="テキスト プレースホルダー 15"/>
          <p:cNvSpPr txBox="1">
            <a:spLocks/>
          </p:cNvSpPr>
          <p:nvPr/>
        </p:nvSpPr>
        <p:spPr>
          <a:xfrm>
            <a:off x="11078421" y="7528765"/>
            <a:ext cx="4725525" cy="405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1632753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800" dirty="0" smtClean="0"/>
              <a:t>T2 </a:t>
            </a:r>
            <a:r>
              <a:rPr kumimoji="1" lang="en-US" altLang="ja-JP" sz="2800" dirty="0" err="1" smtClean="0"/>
              <a:t>Nicolás</a:t>
            </a:r>
            <a:r>
              <a:rPr kumimoji="1" lang="en-US" altLang="ja-JP" sz="2800" dirty="0" smtClean="0"/>
              <a:t> Montes </a:t>
            </a:r>
            <a:r>
              <a:rPr kumimoji="1" lang="en-US" altLang="ja-JP" sz="2800" dirty="0" err="1" smtClean="0"/>
              <a:t>Aracena</a:t>
            </a:r>
            <a:endParaRPr kumimoji="1" lang="ja-JP" altLang="en-US" sz="2800" dirty="0"/>
          </a:p>
        </p:txBody>
      </p:sp>
      <p:sp>
        <p:nvSpPr>
          <p:cNvPr id="2" name="Marcador de posición de imagen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Marcador de texto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texto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osición de imagen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Marcador de texto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9" name="Marcador de texto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DISEÑO</a:t>
            </a:r>
            <a:endParaRPr kumimoji="1" lang="ja-JP" alt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>
          <a:xfrm>
            <a:off x="10538361" y="1065485"/>
            <a:ext cx="7748052" cy="848975"/>
          </a:xfrm>
        </p:spPr>
        <p:txBody>
          <a:bodyPr/>
          <a:lstStyle/>
          <a:p>
            <a:r>
              <a:rPr kumimoji="1" lang="en-US" altLang="ja-JP" dirty="0" smtClean="0"/>
              <a:t>CONTEXTO E INTERACCIONES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Del </a:t>
            </a:r>
            <a:r>
              <a:rPr kumimoji="1" lang="en-US" altLang="ja-JP" sz="2400" dirty="0" err="1" smtClean="0"/>
              <a:t>Sistema</a:t>
            </a:r>
            <a:r>
              <a:rPr kumimoji="1" lang="en-US" altLang="ja-JP" sz="2400" dirty="0" smtClean="0"/>
              <a:t> con </a:t>
            </a:r>
            <a:r>
              <a:rPr kumimoji="1" lang="en-US" altLang="ja-JP" sz="2400" dirty="0" err="1" smtClean="0"/>
              <a:t>su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entorno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>
          <a:xfrm>
            <a:off x="10538361" y="2730671"/>
            <a:ext cx="7020780" cy="848975"/>
          </a:xfrm>
        </p:spPr>
        <p:txBody>
          <a:bodyPr/>
          <a:lstStyle/>
          <a:p>
            <a:r>
              <a:rPr kumimoji="1" lang="en-US" altLang="ja-JP" dirty="0" smtClean="0"/>
              <a:t>DISEÑO ARQUITECTÓNICO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0"/>
          </p:nvPr>
        </p:nvSpPr>
        <p:spPr>
          <a:xfrm>
            <a:off x="10538360" y="3450751"/>
            <a:ext cx="7748053" cy="1017674"/>
          </a:xfrm>
        </p:spPr>
        <p:txBody>
          <a:bodyPr/>
          <a:lstStyle/>
          <a:p>
            <a:r>
              <a:rPr kumimoji="1" lang="en-US" altLang="ja-JP" sz="2400" dirty="0" err="1" smtClean="0"/>
              <a:t>Principales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componentes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que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constituyen</a:t>
            </a:r>
            <a:r>
              <a:rPr kumimoji="1" lang="en-US" altLang="ja-JP" sz="2400" dirty="0" smtClean="0"/>
              <a:t> el </a:t>
            </a:r>
            <a:r>
              <a:rPr kumimoji="1" lang="en-US" altLang="ja-JP" sz="2400" dirty="0" err="1" smtClean="0"/>
              <a:t>sistema</a:t>
            </a:r>
            <a:r>
              <a:rPr kumimoji="1" lang="en-US" altLang="ja-JP" sz="2400" dirty="0" smtClean="0"/>
              <a:t> y </a:t>
            </a:r>
            <a:r>
              <a:rPr kumimoji="1" lang="en-US" altLang="ja-JP" sz="2400" dirty="0" err="1" smtClean="0"/>
              <a:t>sus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interacciones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>
          <a:xfrm>
            <a:off x="10531169" y="4395021"/>
            <a:ext cx="7973077" cy="848975"/>
          </a:xfrm>
        </p:spPr>
        <p:txBody>
          <a:bodyPr/>
          <a:lstStyle/>
          <a:p>
            <a:r>
              <a:rPr kumimoji="1" lang="en-US" altLang="ja-JP" sz="3000" spc="0" dirty="0" smtClean="0"/>
              <a:t>IDENTIFICACIÓN DE LA CLASE OBJETO</a:t>
            </a:r>
            <a:endParaRPr kumimoji="1" lang="ja-JP" altLang="en-US" sz="3000" spc="0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2400" dirty="0" err="1" smtClean="0"/>
              <a:t>Clases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err="1" smtClean="0"/>
              <a:t>métodos</a:t>
            </a:r>
            <a:r>
              <a:rPr kumimoji="1" lang="en-US" altLang="ja-JP" sz="2400" dirty="0" smtClean="0"/>
              <a:t> y </a:t>
            </a:r>
            <a:r>
              <a:rPr kumimoji="1" lang="en-US" altLang="ja-JP" sz="2400" dirty="0" err="1" smtClean="0"/>
              <a:t>atributos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 smtClean="0"/>
              <a:t>MODELOS DE DISEÑO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US" altLang="ja-JP" sz="2400" dirty="0" err="1" smtClean="0"/>
              <a:t>Asociaciones</a:t>
            </a:r>
            <a:r>
              <a:rPr kumimoji="1" lang="en-US" altLang="ja-JP" sz="2400" dirty="0" smtClean="0"/>
              <a:t> entre </a:t>
            </a:r>
            <a:r>
              <a:rPr kumimoji="1" lang="en-US" altLang="ja-JP" sz="2400" dirty="0" err="1" smtClean="0"/>
              <a:t>las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clases</a:t>
            </a:r>
            <a:r>
              <a:rPr kumimoji="1" lang="en-US" altLang="ja-JP" sz="2400" dirty="0" smtClean="0"/>
              <a:t> y los </a:t>
            </a:r>
            <a:r>
              <a:rPr kumimoji="1" lang="en-US" altLang="ja-JP" sz="2400" dirty="0" err="1" smtClean="0"/>
              <a:t>objetos</a:t>
            </a:r>
            <a:r>
              <a:rPr kumimoji="1" lang="en-US" altLang="ja-JP" sz="2400" dirty="0" smtClean="0"/>
              <a:t>.</a:t>
            </a:r>
            <a:endParaRPr kumimoji="1" lang="ja-JP" altLang="en-US" sz="2400" dirty="0"/>
          </a:p>
        </p:txBody>
      </p:sp>
      <p:sp>
        <p:nvSpPr>
          <p:cNvPr id="39" name="テキスト プレースホルダー 38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n-US" altLang="ja-JP" sz="3600" dirty="0" smtClean="0"/>
              <a:t>ORIENTADO A </a:t>
            </a:r>
            <a:r>
              <a:rPr kumimoji="1" lang="en-US" altLang="ja-JP" sz="3600" dirty="0" smtClean="0"/>
              <a:t>OBJETOS</a:t>
            </a:r>
            <a:endParaRPr kumimoji="1" lang="ja-JP" altLang="en-US" sz="3600" dirty="0"/>
          </a:p>
        </p:txBody>
      </p:sp>
      <p:sp>
        <p:nvSpPr>
          <p:cNvPr id="21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	               T2 CUADRA, T2 MONTES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9503246" y="1453090"/>
            <a:ext cx="76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rgbClr val="FFFFFF"/>
                </a:solidFill>
              </a:rPr>
              <a:t>A</a:t>
            </a:r>
            <a:endParaRPr lang="es-ES" sz="3600" b="1" dirty="0">
              <a:solidFill>
                <a:srgbClr val="FFFFFF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9503246" y="3163280"/>
            <a:ext cx="76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9503246" y="4918475"/>
            <a:ext cx="76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9503246" y="6493650"/>
            <a:ext cx="76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6" name="Arco de bloque 5"/>
          <p:cNvSpPr/>
          <p:nvPr/>
        </p:nvSpPr>
        <p:spPr>
          <a:xfrm rot="9368007">
            <a:off x="3567791" y="7270373"/>
            <a:ext cx="3419674" cy="1166293"/>
          </a:xfrm>
          <a:prstGeom prst="blockArc">
            <a:avLst>
              <a:gd name="adj1" fmla="val 10803431"/>
              <a:gd name="adj2" fmla="val 0"/>
              <a:gd name="adj3" fmla="val 25000"/>
            </a:avLst>
          </a:prstGeom>
          <a:solidFill>
            <a:srgbClr val="FFFFFF"/>
          </a:solidFill>
          <a:ln w="762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s-ES_tradnl">
              <a:solidFill>
                <a:schemeClr val="tx1"/>
              </a:solidFill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4313745" y="7572660"/>
            <a:ext cx="6359631" cy="1846316"/>
            <a:chOff x="4313745" y="7572660"/>
            <a:chExt cx="6359631" cy="1846316"/>
          </a:xfrm>
        </p:grpSpPr>
        <p:sp>
          <p:nvSpPr>
            <p:cNvPr id="5" name="Rectángulo 4"/>
            <p:cNvSpPr/>
            <p:nvPr/>
          </p:nvSpPr>
          <p:spPr>
            <a:xfrm>
              <a:off x="6352896" y="7798796"/>
              <a:ext cx="4320480" cy="1620180"/>
            </a:xfrm>
            <a:prstGeom prst="rect">
              <a:avLst/>
            </a:prstGeom>
            <a:solidFill>
              <a:schemeClr val="bg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812836" y="8068825"/>
              <a:ext cx="1800200" cy="675075"/>
            </a:xfrm>
            <a:prstGeom prst="rect">
              <a:avLst/>
            </a:prstGeom>
            <a:solidFill>
              <a:srgbClr val="FFFFFF"/>
            </a:solidFill>
            <a:ln w="76200" cmpd="sng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  <p:pic>
          <p:nvPicPr>
            <p:cNvPr id="8" name="Imagen 7" descr="Captura de pantalla 2017-06-20 a la(s) 23.38.54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4313745" y="7572660"/>
              <a:ext cx="1094046" cy="631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04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>
          <a:xfrm>
            <a:off x="7613036" y="3472680"/>
            <a:ext cx="10081120" cy="1035115"/>
          </a:xfrm>
        </p:spPr>
        <p:txBody>
          <a:bodyPr/>
          <a:lstStyle/>
          <a:p>
            <a:r>
              <a:rPr kumimoji="1" lang="es-ES_tradnl" altLang="ja-JP" sz="3200" dirty="0" smtClean="0"/>
              <a:t>Cliente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posee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conocimientos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computacionales</a:t>
            </a:r>
            <a:r>
              <a:rPr kumimoji="1" lang="en-US" altLang="ja-JP" sz="3200" dirty="0" smtClean="0"/>
              <a:t> solo de </a:t>
            </a:r>
            <a:r>
              <a:rPr kumimoji="1" lang="en-US" altLang="ja-JP" sz="3200" dirty="0" err="1" smtClean="0"/>
              <a:t>nivel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usuario</a:t>
            </a:r>
            <a:r>
              <a:rPr kumimoji="1" lang="en-US" altLang="ja-JP" sz="3200" dirty="0" smtClean="0"/>
              <a:t>.</a:t>
            </a:r>
            <a:endParaRPr kumimoji="1" lang="ja-JP" altLang="en-US" sz="32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16"/>
          </p:nvPr>
        </p:nvSpPr>
        <p:spPr>
          <a:xfrm>
            <a:off x="7613036" y="2713230"/>
            <a:ext cx="9541060" cy="773203"/>
          </a:xfrm>
        </p:spPr>
        <p:txBody>
          <a:bodyPr/>
          <a:lstStyle/>
          <a:p>
            <a:r>
              <a:rPr kumimoji="1" lang="en-US" altLang="ja-JP" sz="4000" b="1" dirty="0" smtClean="0"/>
              <a:t>CONTEXTO</a:t>
            </a:r>
            <a:endParaRPr kumimoji="1" lang="ja-JP" altLang="en-US" sz="4000" b="1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7"/>
          </p:nvPr>
        </p:nvSpPr>
        <p:spPr>
          <a:xfrm>
            <a:off x="7613036" y="5368525"/>
            <a:ext cx="10081120" cy="1035115"/>
          </a:xfrm>
        </p:spPr>
        <p:txBody>
          <a:bodyPr/>
          <a:lstStyle/>
          <a:p>
            <a:r>
              <a:rPr kumimoji="1" lang="es-ES_tradnl" altLang="ja-JP" sz="3200" dirty="0" smtClean="0"/>
              <a:t>El sistema interact</a:t>
            </a:r>
            <a:r>
              <a:rPr kumimoji="1" lang="es-ES_tradnl" altLang="ja-JP" sz="3200" dirty="0" smtClean="0"/>
              <a:t>ú</a:t>
            </a:r>
            <a:r>
              <a:rPr kumimoji="1" lang="es-ES_tradnl" altLang="ja-JP" sz="3200" dirty="0" smtClean="0"/>
              <a:t>a directamente con el usuario. Recibiendo los datos que </a:t>
            </a:r>
            <a:r>
              <a:rPr kumimoji="1" lang="es-ES_tradnl" altLang="ja-JP" sz="3200" dirty="0" smtClean="0"/>
              <a:t>él ingresa.</a:t>
            </a:r>
            <a:endParaRPr kumimoji="1" lang="ja-JP" altLang="en-US" sz="32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18"/>
          </p:nvPr>
        </p:nvSpPr>
        <p:spPr>
          <a:xfrm>
            <a:off x="7613036" y="4513430"/>
            <a:ext cx="9541060" cy="773203"/>
          </a:xfrm>
        </p:spPr>
        <p:txBody>
          <a:bodyPr/>
          <a:lstStyle/>
          <a:p>
            <a:r>
              <a:rPr kumimoji="1" lang="es-ES_tradnl" altLang="ja-JP" sz="4000" b="1" dirty="0" smtClean="0"/>
              <a:t>INTERACCIONES</a:t>
            </a:r>
            <a:endParaRPr kumimoji="1" lang="ja-JP" altLang="en-US" b="1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707491" y="68637"/>
            <a:ext cx="14273777" cy="1205670"/>
          </a:xfrm>
        </p:spPr>
        <p:txBody>
          <a:bodyPr/>
          <a:lstStyle/>
          <a:p>
            <a:r>
              <a:rPr lang="es-ES" spc="0" dirty="0" smtClean="0">
                <a:solidFill>
                  <a:srgbClr val="FFFFFF"/>
                </a:solidFill>
              </a:rPr>
              <a:t>A</a:t>
            </a:r>
            <a:r>
              <a:rPr lang="es-ES" spc="0" dirty="0"/>
              <a:t> </a:t>
            </a:r>
            <a:r>
              <a:rPr lang="es-ES" spc="0" dirty="0" smtClean="0">
                <a:solidFill>
                  <a:srgbClr val="FFFFFF"/>
                </a:solidFill>
              </a:rPr>
              <a:t>:</a:t>
            </a:r>
            <a:r>
              <a:rPr lang="es-ES" spc="0" dirty="0" smtClean="0"/>
              <a:t> CONTEXTO E INTERACCIONES.</a:t>
            </a:r>
            <a:endParaRPr lang="es-ES" spc="0" dirty="0"/>
          </a:p>
        </p:txBody>
      </p:sp>
      <p:sp>
        <p:nvSpPr>
          <p:cNvPr id="36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		               T2 CUADRA, T2 MONTES</a:t>
            </a:r>
            <a:endParaRPr lang="en-US" dirty="0"/>
          </a:p>
        </p:txBody>
      </p:sp>
      <p:pic>
        <p:nvPicPr>
          <p:cNvPr id="8" name="Marcador de posición de imagen 7" descr="contexto-in.jpeg"/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4" r="249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6645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タイトル 20"/>
          <p:cNvSpPr txBox="1">
            <a:spLocks/>
          </p:cNvSpPr>
          <p:nvPr/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 smtClean="0"/>
              <a:t>B: DISEÑO ARQUITECT</a:t>
            </a:r>
            <a:r>
              <a:rPr kumimoji="1" lang="en-US" altLang="ja-JP" dirty="0" smtClean="0"/>
              <a:t>ÓNICO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1042306" y="1723120"/>
            <a:ext cx="14356595" cy="7969082"/>
            <a:chOff x="986895" y="2048219"/>
            <a:chExt cx="13869159" cy="7641234"/>
          </a:xfrm>
        </p:grpSpPr>
        <p:sp>
          <p:nvSpPr>
            <p:cNvPr id="25" name="Flecha izquierda 24"/>
            <p:cNvSpPr/>
            <p:nvPr/>
          </p:nvSpPr>
          <p:spPr>
            <a:xfrm>
              <a:off x="9334478" y="7485559"/>
              <a:ext cx="2173849" cy="93557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orma libre 15"/>
            <p:cNvSpPr/>
            <p:nvPr/>
          </p:nvSpPr>
          <p:spPr>
            <a:xfrm>
              <a:off x="6030226" y="6406722"/>
              <a:ext cx="3282731" cy="3282731"/>
            </a:xfrm>
            <a:custGeom>
              <a:avLst/>
              <a:gdLst>
                <a:gd name="connsiteX0" fmla="*/ 0 w 3282731"/>
                <a:gd name="connsiteY0" fmla="*/ 1641366 h 3282731"/>
                <a:gd name="connsiteX1" fmla="*/ 1641366 w 3282731"/>
                <a:gd name="connsiteY1" fmla="*/ 0 h 3282731"/>
                <a:gd name="connsiteX2" fmla="*/ 3282732 w 3282731"/>
                <a:gd name="connsiteY2" fmla="*/ 1641366 h 3282731"/>
                <a:gd name="connsiteX3" fmla="*/ 1641366 w 3282731"/>
                <a:gd name="connsiteY3" fmla="*/ 3282732 h 3282731"/>
                <a:gd name="connsiteX4" fmla="*/ 0 w 3282731"/>
                <a:gd name="connsiteY4" fmla="*/ 1641366 h 328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731" h="3282731">
                  <a:moveTo>
                    <a:pt x="0" y="1641366"/>
                  </a:moveTo>
                  <a:cubicBezTo>
                    <a:pt x="0" y="734865"/>
                    <a:pt x="734865" y="0"/>
                    <a:pt x="1641366" y="0"/>
                  </a:cubicBezTo>
                  <a:cubicBezTo>
                    <a:pt x="2547867" y="0"/>
                    <a:pt x="3282732" y="734865"/>
                    <a:pt x="3282732" y="1641366"/>
                  </a:cubicBezTo>
                  <a:cubicBezTo>
                    <a:pt x="3282732" y="2547867"/>
                    <a:pt x="2547867" y="3282732"/>
                    <a:pt x="1641366" y="3282732"/>
                  </a:cubicBezTo>
                  <a:cubicBezTo>
                    <a:pt x="734865" y="3282732"/>
                    <a:pt x="0" y="2547867"/>
                    <a:pt x="0" y="1641366"/>
                  </a:cubicBez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99160" tIns="499160" rIns="499160" bIns="49916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2900" kern="1200" dirty="0" smtClean="0"/>
                <a:t>Vinculo de comunicaci</a:t>
              </a:r>
              <a:r>
                <a:rPr lang="es-ES_tradnl" sz="2900" kern="1200" dirty="0" smtClean="0"/>
                <a:t>ón</a:t>
              </a:r>
              <a:endParaRPr lang="es-ES_tradnl" sz="2900" kern="1200" dirty="0"/>
            </a:p>
          </p:txBody>
        </p:sp>
        <p:sp>
          <p:nvSpPr>
            <p:cNvPr id="17" name="Flecha izquierda 16"/>
            <p:cNvSpPr/>
            <p:nvPr/>
          </p:nvSpPr>
          <p:spPr>
            <a:xfrm rot="10800000">
              <a:off x="4073763" y="7516238"/>
              <a:ext cx="1956464" cy="93557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orma libre 17"/>
            <p:cNvSpPr/>
            <p:nvPr/>
          </p:nvSpPr>
          <p:spPr>
            <a:xfrm>
              <a:off x="11247464" y="6838257"/>
              <a:ext cx="3608590" cy="2494875"/>
            </a:xfrm>
            <a:custGeom>
              <a:avLst/>
              <a:gdLst>
                <a:gd name="connsiteX0" fmla="*/ 0 w 3118594"/>
                <a:gd name="connsiteY0" fmla="*/ 249488 h 2494875"/>
                <a:gd name="connsiteX1" fmla="*/ 249488 w 3118594"/>
                <a:gd name="connsiteY1" fmla="*/ 0 h 2494875"/>
                <a:gd name="connsiteX2" fmla="*/ 2869107 w 3118594"/>
                <a:gd name="connsiteY2" fmla="*/ 0 h 2494875"/>
                <a:gd name="connsiteX3" fmla="*/ 3118595 w 3118594"/>
                <a:gd name="connsiteY3" fmla="*/ 249488 h 2494875"/>
                <a:gd name="connsiteX4" fmla="*/ 3118594 w 3118594"/>
                <a:gd name="connsiteY4" fmla="*/ 2245388 h 2494875"/>
                <a:gd name="connsiteX5" fmla="*/ 2869106 w 3118594"/>
                <a:gd name="connsiteY5" fmla="*/ 2494876 h 2494875"/>
                <a:gd name="connsiteX6" fmla="*/ 249488 w 3118594"/>
                <a:gd name="connsiteY6" fmla="*/ 2494875 h 2494875"/>
                <a:gd name="connsiteX7" fmla="*/ 0 w 3118594"/>
                <a:gd name="connsiteY7" fmla="*/ 2245387 h 2494875"/>
                <a:gd name="connsiteX8" fmla="*/ 0 w 3118594"/>
                <a:gd name="connsiteY8" fmla="*/ 249488 h 249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8594" h="2494875">
                  <a:moveTo>
                    <a:pt x="0" y="249488"/>
                  </a:moveTo>
                  <a:cubicBezTo>
                    <a:pt x="0" y="111700"/>
                    <a:pt x="111700" y="0"/>
                    <a:pt x="249488" y="0"/>
                  </a:cubicBezTo>
                  <a:lnTo>
                    <a:pt x="2869107" y="0"/>
                  </a:lnTo>
                  <a:cubicBezTo>
                    <a:pt x="3006895" y="0"/>
                    <a:pt x="3118595" y="111700"/>
                    <a:pt x="3118595" y="249488"/>
                  </a:cubicBezTo>
                  <a:cubicBezTo>
                    <a:pt x="3118595" y="914788"/>
                    <a:pt x="3118594" y="1580088"/>
                    <a:pt x="3118594" y="2245388"/>
                  </a:cubicBezTo>
                  <a:cubicBezTo>
                    <a:pt x="3118594" y="2383176"/>
                    <a:pt x="3006894" y="2494876"/>
                    <a:pt x="2869106" y="2494876"/>
                  </a:cubicBezTo>
                  <a:lnTo>
                    <a:pt x="249488" y="2494875"/>
                  </a:lnTo>
                  <a:cubicBezTo>
                    <a:pt x="111700" y="2494875"/>
                    <a:pt x="0" y="2383175"/>
                    <a:pt x="0" y="2245387"/>
                  </a:cubicBezTo>
                  <a:lnTo>
                    <a:pt x="0" y="249488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842" tIns="137842" rIns="137842" bIns="137842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dirty="0"/>
                <a:t>&lt;&lt;Subsistema&gt;&gt;</a:t>
              </a:r>
            </a:p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dirty="0"/>
                <a:t>Creación Receta</a:t>
              </a:r>
            </a:p>
          </p:txBody>
        </p:sp>
        <p:sp>
          <p:nvSpPr>
            <p:cNvPr id="19" name="Flecha izquierda 18"/>
            <p:cNvSpPr/>
            <p:nvPr/>
          </p:nvSpPr>
          <p:spPr>
            <a:xfrm rot="16200000">
              <a:off x="1733673" y="5108655"/>
              <a:ext cx="2050645" cy="935578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orma libre 19"/>
            <p:cNvSpPr/>
            <p:nvPr/>
          </p:nvSpPr>
          <p:spPr>
            <a:xfrm>
              <a:off x="1204281" y="2048219"/>
              <a:ext cx="3118594" cy="2494875"/>
            </a:xfrm>
            <a:custGeom>
              <a:avLst/>
              <a:gdLst>
                <a:gd name="connsiteX0" fmla="*/ 0 w 3118594"/>
                <a:gd name="connsiteY0" fmla="*/ 249488 h 2494875"/>
                <a:gd name="connsiteX1" fmla="*/ 249488 w 3118594"/>
                <a:gd name="connsiteY1" fmla="*/ 0 h 2494875"/>
                <a:gd name="connsiteX2" fmla="*/ 2869107 w 3118594"/>
                <a:gd name="connsiteY2" fmla="*/ 0 h 2494875"/>
                <a:gd name="connsiteX3" fmla="*/ 3118595 w 3118594"/>
                <a:gd name="connsiteY3" fmla="*/ 249488 h 2494875"/>
                <a:gd name="connsiteX4" fmla="*/ 3118594 w 3118594"/>
                <a:gd name="connsiteY4" fmla="*/ 2245388 h 2494875"/>
                <a:gd name="connsiteX5" fmla="*/ 2869106 w 3118594"/>
                <a:gd name="connsiteY5" fmla="*/ 2494876 h 2494875"/>
                <a:gd name="connsiteX6" fmla="*/ 249488 w 3118594"/>
                <a:gd name="connsiteY6" fmla="*/ 2494875 h 2494875"/>
                <a:gd name="connsiteX7" fmla="*/ 0 w 3118594"/>
                <a:gd name="connsiteY7" fmla="*/ 2245387 h 2494875"/>
                <a:gd name="connsiteX8" fmla="*/ 0 w 3118594"/>
                <a:gd name="connsiteY8" fmla="*/ 249488 h 249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8594" h="2494875">
                  <a:moveTo>
                    <a:pt x="0" y="249488"/>
                  </a:moveTo>
                  <a:cubicBezTo>
                    <a:pt x="0" y="111700"/>
                    <a:pt x="111700" y="0"/>
                    <a:pt x="249488" y="0"/>
                  </a:cubicBezTo>
                  <a:lnTo>
                    <a:pt x="2869107" y="0"/>
                  </a:lnTo>
                  <a:cubicBezTo>
                    <a:pt x="3006895" y="0"/>
                    <a:pt x="3118595" y="111700"/>
                    <a:pt x="3118595" y="249488"/>
                  </a:cubicBezTo>
                  <a:cubicBezTo>
                    <a:pt x="3118595" y="914788"/>
                    <a:pt x="3118594" y="1580088"/>
                    <a:pt x="3118594" y="2245388"/>
                  </a:cubicBezTo>
                  <a:cubicBezTo>
                    <a:pt x="3118594" y="2383176"/>
                    <a:pt x="3006894" y="2494876"/>
                    <a:pt x="2869106" y="2494876"/>
                  </a:cubicBezTo>
                  <a:lnTo>
                    <a:pt x="249488" y="2494875"/>
                  </a:lnTo>
                  <a:cubicBezTo>
                    <a:pt x="111700" y="2494875"/>
                    <a:pt x="0" y="2383175"/>
                    <a:pt x="0" y="2245387"/>
                  </a:cubicBezTo>
                  <a:lnTo>
                    <a:pt x="0" y="249488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842" tIns="137842" rIns="137842" bIns="137842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kern="1200" dirty="0" smtClean="0"/>
                <a:t>Biblioteca PyQt5</a:t>
              </a:r>
              <a:endParaRPr lang="es-ES_tradnl" sz="3400" kern="1200" dirty="0"/>
            </a:p>
          </p:txBody>
        </p:sp>
        <p:sp>
          <p:nvSpPr>
            <p:cNvPr id="22" name="Forma libre 21"/>
            <p:cNvSpPr/>
            <p:nvPr/>
          </p:nvSpPr>
          <p:spPr>
            <a:xfrm>
              <a:off x="10117062" y="2134526"/>
              <a:ext cx="3118594" cy="2494875"/>
            </a:xfrm>
            <a:custGeom>
              <a:avLst/>
              <a:gdLst>
                <a:gd name="connsiteX0" fmla="*/ 0 w 3118594"/>
                <a:gd name="connsiteY0" fmla="*/ 249488 h 2494875"/>
                <a:gd name="connsiteX1" fmla="*/ 249488 w 3118594"/>
                <a:gd name="connsiteY1" fmla="*/ 0 h 2494875"/>
                <a:gd name="connsiteX2" fmla="*/ 2869107 w 3118594"/>
                <a:gd name="connsiteY2" fmla="*/ 0 h 2494875"/>
                <a:gd name="connsiteX3" fmla="*/ 3118595 w 3118594"/>
                <a:gd name="connsiteY3" fmla="*/ 249488 h 2494875"/>
                <a:gd name="connsiteX4" fmla="*/ 3118594 w 3118594"/>
                <a:gd name="connsiteY4" fmla="*/ 2245388 h 2494875"/>
                <a:gd name="connsiteX5" fmla="*/ 2869106 w 3118594"/>
                <a:gd name="connsiteY5" fmla="*/ 2494876 h 2494875"/>
                <a:gd name="connsiteX6" fmla="*/ 249488 w 3118594"/>
                <a:gd name="connsiteY6" fmla="*/ 2494875 h 2494875"/>
                <a:gd name="connsiteX7" fmla="*/ 0 w 3118594"/>
                <a:gd name="connsiteY7" fmla="*/ 2245387 h 2494875"/>
                <a:gd name="connsiteX8" fmla="*/ 0 w 3118594"/>
                <a:gd name="connsiteY8" fmla="*/ 249488 h 249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8594" h="2494875">
                  <a:moveTo>
                    <a:pt x="0" y="249488"/>
                  </a:moveTo>
                  <a:cubicBezTo>
                    <a:pt x="0" y="111700"/>
                    <a:pt x="111700" y="0"/>
                    <a:pt x="249488" y="0"/>
                  </a:cubicBezTo>
                  <a:lnTo>
                    <a:pt x="2869107" y="0"/>
                  </a:lnTo>
                  <a:cubicBezTo>
                    <a:pt x="3006895" y="0"/>
                    <a:pt x="3118595" y="111700"/>
                    <a:pt x="3118595" y="249488"/>
                  </a:cubicBezTo>
                  <a:cubicBezTo>
                    <a:pt x="3118595" y="914788"/>
                    <a:pt x="3118594" y="1580088"/>
                    <a:pt x="3118594" y="2245388"/>
                  </a:cubicBezTo>
                  <a:cubicBezTo>
                    <a:pt x="3118594" y="2383176"/>
                    <a:pt x="3006894" y="2494876"/>
                    <a:pt x="2869106" y="2494876"/>
                  </a:cubicBezTo>
                  <a:lnTo>
                    <a:pt x="249488" y="2494875"/>
                  </a:lnTo>
                  <a:cubicBezTo>
                    <a:pt x="111700" y="2494875"/>
                    <a:pt x="0" y="2383175"/>
                    <a:pt x="0" y="2245387"/>
                  </a:cubicBezTo>
                  <a:lnTo>
                    <a:pt x="0" y="249488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842" tIns="137842" rIns="137842" bIns="137842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kern="1200" dirty="0" smtClean="0"/>
                <a:t>Biblioteca </a:t>
              </a:r>
              <a:r>
                <a:rPr lang="es-ES_tradnl" sz="3400" kern="1200" dirty="0" err="1" smtClean="0"/>
                <a:t>Reporlab</a:t>
              </a:r>
              <a:endParaRPr lang="es-ES_tradnl" sz="3400" kern="1200" dirty="0"/>
            </a:p>
          </p:txBody>
        </p:sp>
        <p:sp>
          <p:nvSpPr>
            <p:cNvPr id="23" name="Flecha izquierda 22"/>
            <p:cNvSpPr/>
            <p:nvPr/>
          </p:nvSpPr>
          <p:spPr>
            <a:xfrm rot="16200000">
              <a:off x="6812331" y="5029203"/>
              <a:ext cx="1726139" cy="942591"/>
            </a:xfrm>
            <a:prstGeom prst="lef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orma libre 23"/>
            <p:cNvSpPr/>
            <p:nvPr/>
          </p:nvSpPr>
          <p:spPr>
            <a:xfrm>
              <a:off x="5899796" y="2091372"/>
              <a:ext cx="3521636" cy="2494875"/>
            </a:xfrm>
            <a:custGeom>
              <a:avLst/>
              <a:gdLst>
                <a:gd name="connsiteX0" fmla="*/ 0 w 3118594"/>
                <a:gd name="connsiteY0" fmla="*/ 249488 h 2494875"/>
                <a:gd name="connsiteX1" fmla="*/ 249488 w 3118594"/>
                <a:gd name="connsiteY1" fmla="*/ 0 h 2494875"/>
                <a:gd name="connsiteX2" fmla="*/ 2869107 w 3118594"/>
                <a:gd name="connsiteY2" fmla="*/ 0 h 2494875"/>
                <a:gd name="connsiteX3" fmla="*/ 3118595 w 3118594"/>
                <a:gd name="connsiteY3" fmla="*/ 249488 h 2494875"/>
                <a:gd name="connsiteX4" fmla="*/ 3118594 w 3118594"/>
                <a:gd name="connsiteY4" fmla="*/ 2245388 h 2494875"/>
                <a:gd name="connsiteX5" fmla="*/ 2869106 w 3118594"/>
                <a:gd name="connsiteY5" fmla="*/ 2494876 h 2494875"/>
                <a:gd name="connsiteX6" fmla="*/ 249488 w 3118594"/>
                <a:gd name="connsiteY6" fmla="*/ 2494875 h 2494875"/>
                <a:gd name="connsiteX7" fmla="*/ 0 w 3118594"/>
                <a:gd name="connsiteY7" fmla="*/ 2245387 h 2494875"/>
                <a:gd name="connsiteX8" fmla="*/ 0 w 3118594"/>
                <a:gd name="connsiteY8" fmla="*/ 249488 h 249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8594" h="2494875">
                  <a:moveTo>
                    <a:pt x="0" y="249488"/>
                  </a:moveTo>
                  <a:cubicBezTo>
                    <a:pt x="0" y="111700"/>
                    <a:pt x="111700" y="0"/>
                    <a:pt x="249488" y="0"/>
                  </a:cubicBezTo>
                  <a:lnTo>
                    <a:pt x="2869107" y="0"/>
                  </a:lnTo>
                  <a:cubicBezTo>
                    <a:pt x="3006895" y="0"/>
                    <a:pt x="3118595" y="111700"/>
                    <a:pt x="3118595" y="249488"/>
                  </a:cubicBezTo>
                  <a:cubicBezTo>
                    <a:pt x="3118595" y="914788"/>
                    <a:pt x="3118594" y="1580088"/>
                    <a:pt x="3118594" y="2245388"/>
                  </a:cubicBezTo>
                  <a:cubicBezTo>
                    <a:pt x="3118594" y="2383176"/>
                    <a:pt x="3006894" y="2494876"/>
                    <a:pt x="2869106" y="2494876"/>
                  </a:cubicBezTo>
                  <a:lnTo>
                    <a:pt x="249488" y="2494875"/>
                  </a:lnTo>
                  <a:cubicBezTo>
                    <a:pt x="111700" y="2494875"/>
                    <a:pt x="0" y="2383175"/>
                    <a:pt x="0" y="2245387"/>
                  </a:cubicBezTo>
                  <a:lnTo>
                    <a:pt x="0" y="249488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842" tIns="137842" rIns="137842" bIns="137842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dirty="0"/>
                <a:t>&lt;&lt;Subsistema&gt;&gt;</a:t>
              </a: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kern="1200" dirty="0" smtClean="0"/>
                <a:t>I - </a:t>
              </a:r>
              <a:r>
                <a:rPr lang="es-ES_tradnl" sz="3400" kern="1200" dirty="0" err="1" smtClean="0"/>
                <a:t>Doc</a:t>
              </a:r>
              <a:endParaRPr lang="es-ES_tradnl" sz="3400" kern="1200" dirty="0"/>
            </a:p>
          </p:txBody>
        </p:sp>
        <p:sp>
          <p:nvSpPr>
            <p:cNvPr id="26" name="Forma libre 25"/>
            <p:cNvSpPr/>
            <p:nvPr/>
          </p:nvSpPr>
          <p:spPr>
            <a:xfrm>
              <a:off x="986895" y="6708796"/>
              <a:ext cx="3521636" cy="2494875"/>
            </a:xfrm>
            <a:custGeom>
              <a:avLst/>
              <a:gdLst>
                <a:gd name="connsiteX0" fmla="*/ 0 w 3118594"/>
                <a:gd name="connsiteY0" fmla="*/ 249488 h 2494875"/>
                <a:gd name="connsiteX1" fmla="*/ 249488 w 3118594"/>
                <a:gd name="connsiteY1" fmla="*/ 0 h 2494875"/>
                <a:gd name="connsiteX2" fmla="*/ 2869107 w 3118594"/>
                <a:gd name="connsiteY2" fmla="*/ 0 h 2494875"/>
                <a:gd name="connsiteX3" fmla="*/ 3118595 w 3118594"/>
                <a:gd name="connsiteY3" fmla="*/ 249488 h 2494875"/>
                <a:gd name="connsiteX4" fmla="*/ 3118594 w 3118594"/>
                <a:gd name="connsiteY4" fmla="*/ 2245388 h 2494875"/>
                <a:gd name="connsiteX5" fmla="*/ 2869106 w 3118594"/>
                <a:gd name="connsiteY5" fmla="*/ 2494876 h 2494875"/>
                <a:gd name="connsiteX6" fmla="*/ 249488 w 3118594"/>
                <a:gd name="connsiteY6" fmla="*/ 2494875 h 2494875"/>
                <a:gd name="connsiteX7" fmla="*/ 0 w 3118594"/>
                <a:gd name="connsiteY7" fmla="*/ 2245387 h 2494875"/>
                <a:gd name="connsiteX8" fmla="*/ 0 w 3118594"/>
                <a:gd name="connsiteY8" fmla="*/ 249488 h 249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8594" h="2494875">
                  <a:moveTo>
                    <a:pt x="0" y="249488"/>
                  </a:moveTo>
                  <a:cubicBezTo>
                    <a:pt x="0" y="111700"/>
                    <a:pt x="111700" y="0"/>
                    <a:pt x="249488" y="0"/>
                  </a:cubicBezTo>
                  <a:lnTo>
                    <a:pt x="2869107" y="0"/>
                  </a:lnTo>
                  <a:cubicBezTo>
                    <a:pt x="3006895" y="0"/>
                    <a:pt x="3118595" y="111700"/>
                    <a:pt x="3118595" y="249488"/>
                  </a:cubicBezTo>
                  <a:cubicBezTo>
                    <a:pt x="3118595" y="914788"/>
                    <a:pt x="3118594" y="1580088"/>
                    <a:pt x="3118594" y="2245388"/>
                  </a:cubicBezTo>
                  <a:cubicBezTo>
                    <a:pt x="3118594" y="2383176"/>
                    <a:pt x="3006894" y="2494876"/>
                    <a:pt x="2869106" y="2494876"/>
                  </a:cubicBezTo>
                  <a:lnTo>
                    <a:pt x="249488" y="2494875"/>
                  </a:lnTo>
                  <a:cubicBezTo>
                    <a:pt x="111700" y="2494875"/>
                    <a:pt x="0" y="2383175"/>
                    <a:pt x="0" y="2245387"/>
                  </a:cubicBezTo>
                  <a:lnTo>
                    <a:pt x="0" y="249488"/>
                  </a:lnTo>
                  <a:close/>
                </a:path>
              </a:pathLst>
            </a:cu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7842" tIns="137842" rIns="137842" bIns="137842" numCol="1" spcCol="1270" anchor="ctr" anchorCtr="0">
              <a:noAutofit/>
            </a:bodyPr>
            <a:lstStyle/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dirty="0"/>
                <a:t>&lt;&lt;Subsistema&gt;&gt;</a:t>
              </a:r>
            </a:p>
            <a:p>
              <a:pPr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sz="3400" dirty="0" smtClean="0"/>
                <a:t>Enfermedades</a:t>
              </a:r>
              <a:endParaRPr lang="es-ES_tradnl" sz="3400" dirty="0"/>
            </a:p>
          </p:txBody>
        </p:sp>
      </p:grpSp>
      <p:sp>
        <p:nvSpPr>
          <p:cNvPr id="27" name="Flecha izquierda 26"/>
          <p:cNvSpPr/>
          <p:nvPr/>
        </p:nvSpPr>
        <p:spPr>
          <a:xfrm rot="16200000">
            <a:off x="12665767" y="4816294"/>
            <a:ext cx="2250250" cy="1464502"/>
          </a:xfrm>
          <a:prstGeom prst="lef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Forma libre 27"/>
          <p:cNvSpPr/>
          <p:nvPr/>
        </p:nvSpPr>
        <p:spPr>
          <a:xfrm>
            <a:off x="13958741" y="1813130"/>
            <a:ext cx="3228198" cy="2601918"/>
          </a:xfrm>
          <a:custGeom>
            <a:avLst/>
            <a:gdLst>
              <a:gd name="connsiteX0" fmla="*/ 0 w 3118594"/>
              <a:gd name="connsiteY0" fmla="*/ 249488 h 2494875"/>
              <a:gd name="connsiteX1" fmla="*/ 249488 w 3118594"/>
              <a:gd name="connsiteY1" fmla="*/ 0 h 2494875"/>
              <a:gd name="connsiteX2" fmla="*/ 2869107 w 3118594"/>
              <a:gd name="connsiteY2" fmla="*/ 0 h 2494875"/>
              <a:gd name="connsiteX3" fmla="*/ 3118595 w 3118594"/>
              <a:gd name="connsiteY3" fmla="*/ 249488 h 2494875"/>
              <a:gd name="connsiteX4" fmla="*/ 3118594 w 3118594"/>
              <a:gd name="connsiteY4" fmla="*/ 2245388 h 2494875"/>
              <a:gd name="connsiteX5" fmla="*/ 2869106 w 3118594"/>
              <a:gd name="connsiteY5" fmla="*/ 2494876 h 2494875"/>
              <a:gd name="connsiteX6" fmla="*/ 249488 w 3118594"/>
              <a:gd name="connsiteY6" fmla="*/ 2494875 h 2494875"/>
              <a:gd name="connsiteX7" fmla="*/ 0 w 3118594"/>
              <a:gd name="connsiteY7" fmla="*/ 2245387 h 2494875"/>
              <a:gd name="connsiteX8" fmla="*/ 0 w 3118594"/>
              <a:gd name="connsiteY8" fmla="*/ 249488 h 249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8594" h="2494875">
                <a:moveTo>
                  <a:pt x="0" y="249488"/>
                </a:moveTo>
                <a:cubicBezTo>
                  <a:pt x="0" y="111700"/>
                  <a:pt x="111700" y="0"/>
                  <a:pt x="249488" y="0"/>
                </a:cubicBezTo>
                <a:lnTo>
                  <a:pt x="2869107" y="0"/>
                </a:lnTo>
                <a:cubicBezTo>
                  <a:pt x="3006895" y="0"/>
                  <a:pt x="3118595" y="111700"/>
                  <a:pt x="3118595" y="249488"/>
                </a:cubicBezTo>
                <a:cubicBezTo>
                  <a:pt x="3118595" y="914788"/>
                  <a:pt x="3118594" y="1580088"/>
                  <a:pt x="3118594" y="2245388"/>
                </a:cubicBezTo>
                <a:cubicBezTo>
                  <a:pt x="3118594" y="2383176"/>
                  <a:pt x="3006894" y="2494876"/>
                  <a:pt x="2869106" y="2494876"/>
                </a:cubicBezTo>
                <a:lnTo>
                  <a:pt x="249488" y="2494875"/>
                </a:lnTo>
                <a:cubicBezTo>
                  <a:pt x="111700" y="2494875"/>
                  <a:pt x="0" y="2383175"/>
                  <a:pt x="0" y="2245387"/>
                </a:cubicBezTo>
                <a:lnTo>
                  <a:pt x="0" y="249488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7842" tIns="137842" rIns="137842" bIns="137842" numCol="1" spcCol="1270" anchor="ctr" anchorCtr="0">
            <a:noAutofit/>
          </a:bodyPr>
          <a:lstStyle/>
          <a:p>
            <a:pPr lvl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ES_tradnl" sz="3400" kern="1200" dirty="0" smtClean="0"/>
              <a:t>Biblioteca </a:t>
            </a:r>
            <a:r>
              <a:rPr lang="es-ES_tradnl" sz="3400" kern="1200" dirty="0" err="1" smtClean="0"/>
              <a:t>DateTime</a:t>
            </a:r>
            <a:endParaRPr lang="es-ES_tradnl" sz="3400" kern="1200" dirty="0"/>
          </a:p>
        </p:txBody>
      </p:sp>
      <p:sp>
        <p:nvSpPr>
          <p:cNvPr id="29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10088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タイトル 20"/>
          <p:cNvSpPr txBox="1">
            <a:spLocks/>
          </p:cNvSpPr>
          <p:nvPr/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: CLASE DE OBJETO.</a:t>
            </a:r>
            <a:endParaRPr kumimoji="1" lang="ja-JP" altLang="en-US" dirty="0"/>
          </a:p>
        </p:txBody>
      </p:sp>
      <p:grpSp>
        <p:nvGrpSpPr>
          <p:cNvPr id="4" name="Agrupar 3"/>
          <p:cNvGrpSpPr/>
          <p:nvPr/>
        </p:nvGrpSpPr>
        <p:grpSpPr>
          <a:xfrm>
            <a:off x="2887511" y="1588104"/>
            <a:ext cx="11714704" cy="7920881"/>
            <a:chOff x="2887511" y="3775942"/>
            <a:chExt cx="11714704" cy="3768603"/>
          </a:xfrm>
        </p:grpSpPr>
        <p:sp>
          <p:nvSpPr>
            <p:cNvPr id="5" name="Forma libre 4"/>
            <p:cNvSpPr/>
            <p:nvPr/>
          </p:nvSpPr>
          <p:spPr>
            <a:xfrm>
              <a:off x="2932516" y="3775942"/>
              <a:ext cx="2790310" cy="489600"/>
            </a:xfrm>
            <a:custGeom>
              <a:avLst/>
              <a:gdLst>
                <a:gd name="connsiteX0" fmla="*/ 0 w 2443674"/>
                <a:gd name="connsiteY0" fmla="*/ 0 h 489600"/>
                <a:gd name="connsiteX1" fmla="*/ 2443674 w 2443674"/>
                <a:gd name="connsiteY1" fmla="*/ 0 h 489600"/>
                <a:gd name="connsiteX2" fmla="*/ 2443674 w 2443674"/>
                <a:gd name="connsiteY2" fmla="*/ 489600 h 489600"/>
                <a:gd name="connsiteX3" fmla="*/ 0 w 2443674"/>
                <a:gd name="connsiteY3" fmla="*/ 489600 h 489600"/>
                <a:gd name="connsiteX4" fmla="*/ 0 w 2443674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489600">
                  <a:moveTo>
                    <a:pt x="0" y="0"/>
                  </a:moveTo>
                  <a:lnTo>
                    <a:pt x="2443674" y="0"/>
                  </a:lnTo>
                  <a:lnTo>
                    <a:pt x="2443674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kern="1200" dirty="0" smtClean="0"/>
                <a:t>RESFR</a:t>
              </a:r>
              <a:r>
                <a:rPr lang="es-ES_tradnl" kern="1200" dirty="0" smtClean="0"/>
                <a:t>ÍO</a:t>
              </a:r>
              <a:endParaRPr lang="es-ES_tradnl" kern="1200" dirty="0"/>
            </a:p>
          </p:txBody>
        </p:sp>
        <p:sp>
          <p:nvSpPr>
            <p:cNvPr id="6" name="Forma libre 5"/>
            <p:cNvSpPr/>
            <p:nvPr/>
          </p:nvSpPr>
          <p:spPr>
            <a:xfrm>
              <a:off x="2932517" y="4265547"/>
              <a:ext cx="2790310" cy="945034"/>
            </a:xfrm>
            <a:custGeom>
              <a:avLst/>
              <a:gdLst>
                <a:gd name="connsiteX0" fmla="*/ 0 w 2443674"/>
                <a:gd name="connsiteY0" fmla="*/ 0 h 746639"/>
                <a:gd name="connsiteX1" fmla="*/ 2443674 w 2443674"/>
                <a:gd name="connsiteY1" fmla="*/ 0 h 746639"/>
                <a:gd name="connsiteX2" fmla="*/ 2443674 w 2443674"/>
                <a:gd name="connsiteY2" fmla="*/ 746639 h 746639"/>
                <a:gd name="connsiteX3" fmla="*/ 0 w 2443674"/>
                <a:gd name="connsiteY3" fmla="*/ 746639 h 746639"/>
                <a:gd name="connsiteX4" fmla="*/ 0 w 2443674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746639">
                  <a:moveTo>
                    <a:pt x="0" y="0"/>
                  </a:moveTo>
                  <a:lnTo>
                    <a:pt x="2443674" y="0"/>
                  </a:lnTo>
                  <a:lnTo>
                    <a:pt x="2443674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Medicamento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dirty="0" smtClean="0"/>
                <a:t>Dosis</a:t>
              </a:r>
              <a:endParaRPr lang="es-ES_tradnl" sz="2800" kern="1200" dirty="0" smtClean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Tratamiento()</a:t>
              </a:r>
              <a:endParaRPr lang="es-ES_tradnl" sz="28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Categor</a:t>
              </a:r>
              <a:r>
                <a:rPr lang="es-ES_tradnl" sz="2800" kern="1200" dirty="0" smtClean="0"/>
                <a:t>ía()</a:t>
              </a:r>
              <a:endParaRPr lang="es-ES_tradnl" sz="2800" kern="1200" dirty="0"/>
            </a:p>
          </p:txBody>
        </p:sp>
        <p:sp>
          <p:nvSpPr>
            <p:cNvPr id="7" name="Forma libre 6"/>
            <p:cNvSpPr/>
            <p:nvPr/>
          </p:nvSpPr>
          <p:spPr>
            <a:xfrm>
              <a:off x="6442906" y="3775943"/>
              <a:ext cx="4455495" cy="489600"/>
            </a:xfrm>
            <a:custGeom>
              <a:avLst/>
              <a:gdLst>
                <a:gd name="connsiteX0" fmla="*/ 0 w 2443674"/>
                <a:gd name="connsiteY0" fmla="*/ 0 h 489600"/>
                <a:gd name="connsiteX1" fmla="*/ 2443674 w 2443674"/>
                <a:gd name="connsiteY1" fmla="*/ 0 h 489600"/>
                <a:gd name="connsiteX2" fmla="*/ 2443674 w 2443674"/>
                <a:gd name="connsiteY2" fmla="*/ 489600 h 489600"/>
                <a:gd name="connsiteX3" fmla="*/ 0 w 2443674"/>
                <a:gd name="connsiteY3" fmla="*/ 489600 h 489600"/>
                <a:gd name="connsiteX4" fmla="*/ 0 w 2443674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489600">
                  <a:moveTo>
                    <a:pt x="0" y="0"/>
                  </a:moveTo>
                  <a:lnTo>
                    <a:pt x="2443674" y="0"/>
                  </a:lnTo>
                  <a:lnTo>
                    <a:pt x="2443674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dirty="0"/>
                <a:t>GASTROENTERÍSTIS</a:t>
              </a:r>
              <a:endParaRPr lang="es-ES_tradnl" dirty="0"/>
            </a:p>
          </p:txBody>
        </p:sp>
        <p:sp>
          <p:nvSpPr>
            <p:cNvPr id="9" name="Forma libre 8"/>
            <p:cNvSpPr/>
            <p:nvPr/>
          </p:nvSpPr>
          <p:spPr>
            <a:xfrm>
              <a:off x="6442906" y="4265548"/>
              <a:ext cx="4455495" cy="945033"/>
            </a:xfrm>
            <a:custGeom>
              <a:avLst/>
              <a:gdLst>
                <a:gd name="connsiteX0" fmla="*/ 0 w 2443674"/>
                <a:gd name="connsiteY0" fmla="*/ 0 h 746639"/>
                <a:gd name="connsiteX1" fmla="*/ 2443674 w 2443674"/>
                <a:gd name="connsiteY1" fmla="*/ 0 h 746639"/>
                <a:gd name="connsiteX2" fmla="*/ 2443674 w 2443674"/>
                <a:gd name="connsiteY2" fmla="*/ 746639 h 746639"/>
                <a:gd name="connsiteX3" fmla="*/ 0 w 2443674"/>
                <a:gd name="connsiteY3" fmla="*/ 746639 h 746639"/>
                <a:gd name="connsiteX4" fmla="*/ 0 w 2443674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746639">
                  <a:moveTo>
                    <a:pt x="0" y="0"/>
                  </a:moveTo>
                  <a:lnTo>
                    <a:pt x="2443674" y="0"/>
                  </a:lnTo>
                  <a:lnTo>
                    <a:pt x="2443674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Medicamento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dirty="0" smtClean="0"/>
                <a:t>Dosis</a:t>
              </a:r>
              <a:endParaRPr lang="es-ES_tradnl" sz="2800" kern="1200" dirty="0" smtClean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Tratamiento ()</a:t>
              </a:r>
              <a:endParaRPr lang="es-ES_tradnl" sz="28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Categor</a:t>
              </a:r>
              <a:r>
                <a:rPr lang="es-ES_tradnl" sz="2800" kern="1200" dirty="0" smtClean="0"/>
                <a:t>ía ()</a:t>
              </a:r>
              <a:endParaRPr lang="es-ES_tradnl" sz="2800" kern="120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11798501" y="3775943"/>
              <a:ext cx="2803714" cy="489600"/>
            </a:xfrm>
            <a:custGeom>
              <a:avLst/>
              <a:gdLst>
                <a:gd name="connsiteX0" fmla="*/ 0 w 2443674"/>
                <a:gd name="connsiteY0" fmla="*/ 0 h 489600"/>
                <a:gd name="connsiteX1" fmla="*/ 2443674 w 2443674"/>
                <a:gd name="connsiteY1" fmla="*/ 0 h 489600"/>
                <a:gd name="connsiteX2" fmla="*/ 2443674 w 2443674"/>
                <a:gd name="connsiteY2" fmla="*/ 489600 h 489600"/>
                <a:gd name="connsiteX3" fmla="*/ 0 w 2443674"/>
                <a:gd name="connsiteY3" fmla="*/ 489600 h 489600"/>
                <a:gd name="connsiteX4" fmla="*/ 0 w 2443674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489600">
                  <a:moveTo>
                    <a:pt x="0" y="0"/>
                  </a:moveTo>
                  <a:lnTo>
                    <a:pt x="2443674" y="0"/>
                  </a:lnTo>
                  <a:lnTo>
                    <a:pt x="2443674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dirty="0"/>
                <a:t>JAQUECA</a:t>
              </a:r>
              <a:endParaRPr lang="es-ES_tradnl" dirty="0"/>
            </a:p>
          </p:txBody>
        </p:sp>
        <p:sp>
          <p:nvSpPr>
            <p:cNvPr id="12" name="Forma libre 11"/>
            <p:cNvSpPr/>
            <p:nvPr/>
          </p:nvSpPr>
          <p:spPr>
            <a:xfrm>
              <a:off x="11798501" y="4265548"/>
              <a:ext cx="2803714" cy="945033"/>
            </a:xfrm>
            <a:custGeom>
              <a:avLst/>
              <a:gdLst>
                <a:gd name="connsiteX0" fmla="*/ 0 w 2443674"/>
                <a:gd name="connsiteY0" fmla="*/ 0 h 746639"/>
                <a:gd name="connsiteX1" fmla="*/ 2443674 w 2443674"/>
                <a:gd name="connsiteY1" fmla="*/ 0 h 746639"/>
                <a:gd name="connsiteX2" fmla="*/ 2443674 w 2443674"/>
                <a:gd name="connsiteY2" fmla="*/ 746639 h 746639"/>
                <a:gd name="connsiteX3" fmla="*/ 0 w 2443674"/>
                <a:gd name="connsiteY3" fmla="*/ 746639 h 746639"/>
                <a:gd name="connsiteX4" fmla="*/ 0 w 2443674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746639">
                  <a:moveTo>
                    <a:pt x="0" y="0"/>
                  </a:moveTo>
                  <a:lnTo>
                    <a:pt x="2443674" y="0"/>
                  </a:lnTo>
                  <a:lnTo>
                    <a:pt x="2443674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Medicamento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dirty="0" smtClean="0"/>
                <a:t>Dosis</a:t>
              </a:r>
              <a:endParaRPr lang="es-ES_tradnl" sz="2800" kern="1200" dirty="0" smtClean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Tratamiento ()</a:t>
              </a:r>
              <a:endParaRPr lang="es-ES_tradnl" sz="28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Categor</a:t>
              </a:r>
              <a:r>
                <a:rPr lang="es-ES_tradnl" sz="2800" kern="1200" dirty="0" smtClean="0"/>
                <a:t>ía()</a:t>
              </a:r>
              <a:endParaRPr lang="es-ES_tradnl" sz="2800" kern="1200" dirty="0"/>
            </a:p>
          </p:txBody>
        </p:sp>
        <p:sp>
          <p:nvSpPr>
            <p:cNvPr id="13" name="Forma libre 12"/>
            <p:cNvSpPr/>
            <p:nvPr/>
          </p:nvSpPr>
          <p:spPr>
            <a:xfrm>
              <a:off x="2887511" y="5446119"/>
              <a:ext cx="3240360" cy="489600"/>
            </a:xfrm>
            <a:custGeom>
              <a:avLst/>
              <a:gdLst>
                <a:gd name="connsiteX0" fmla="*/ 0 w 2443674"/>
                <a:gd name="connsiteY0" fmla="*/ 0 h 489600"/>
                <a:gd name="connsiteX1" fmla="*/ 2443674 w 2443674"/>
                <a:gd name="connsiteY1" fmla="*/ 0 h 489600"/>
                <a:gd name="connsiteX2" fmla="*/ 2443674 w 2443674"/>
                <a:gd name="connsiteY2" fmla="*/ 489600 h 489600"/>
                <a:gd name="connsiteX3" fmla="*/ 0 w 2443674"/>
                <a:gd name="connsiteY3" fmla="*/ 489600 h 489600"/>
                <a:gd name="connsiteX4" fmla="*/ 0 w 2443674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489600">
                  <a:moveTo>
                    <a:pt x="0" y="0"/>
                  </a:moveTo>
                  <a:lnTo>
                    <a:pt x="2443674" y="0"/>
                  </a:lnTo>
                  <a:lnTo>
                    <a:pt x="2443674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kern="1200" dirty="0" smtClean="0"/>
                <a:t>PACIENTE</a:t>
              </a:r>
              <a:endParaRPr lang="es-ES_tradnl" kern="120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2932515" y="5938612"/>
              <a:ext cx="3195355" cy="1605933"/>
            </a:xfrm>
            <a:custGeom>
              <a:avLst/>
              <a:gdLst>
                <a:gd name="connsiteX0" fmla="*/ 0 w 2443674"/>
                <a:gd name="connsiteY0" fmla="*/ 0 h 746639"/>
                <a:gd name="connsiteX1" fmla="*/ 2443674 w 2443674"/>
                <a:gd name="connsiteY1" fmla="*/ 0 h 746639"/>
                <a:gd name="connsiteX2" fmla="*/ 2443674 w 2443674"/>
                <a:gd name="connsiteY2" fmla="*/ 746639 h 746639"/>
                <a:gd name="connsiteX3" fmla="*/ 0 w 2443674"/>
                <a:gd name="connsiteY3" fmla="*/ 746639 h 746639"/>
                <a:gd name="connsiteX4" fmla="*/ 0 w 2443674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746639">
                  <a:moveTo>
                    <a:pt x="0" y="0"/>
                  </a:moveTo>
                  <a:lnTo>
                    <a:pt x="2443674" y="0"/>
                  </a:lnTo>
                  <a:lnTo>
                    <a:pt x="2443674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dirty="0" smtClean="0"/>
                <a:t>Nombre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Edad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dirty="0" smtClean="0"/>
                <a:t>Peso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Estatura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dirty="0" smtClean="0"/>
                <a:t>Sexo</a:t>
              </a:r>
              <a:endParaRPr lang="es-ES_tradnl" sz="2800" kern="1200" dirty="0" smtClean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smtClean="0"/>
                <a:t>Tratamiento ()</a:t>
              </a:r>
              <a:endParaRPr lang="es-ES_tradnl" sz="28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err="1" smtClean="0"/>
                <a:t>Categoria</a:t>
              </a:r>
              <a:r>
                <a:rPr lang="es-ES_tradnl" sz="2800" kern="1200" dirty="0" smtClean="0"/>
                <a:t> ()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s-ES_tradnl" sz="2800" kern="1200" dirty="0"/>
            </a:p>
          </p:txBody>
        </p:sp>
        <p:sp>
          <p:nvSpPr>
            <p:cNvPr id="27" name="Forma libre 26"/>
            <p:cNvSpPr/>
            <p:nvPr/>
          </p:nvSpPr>
          <p:spPr>
            <a:xfrm>
              <a:off x="7162985" y="5446119"/>
              <a:ext cx="3240361" cy="489600"/>
            </a:xfrm>
            <a:custGeom>
              <a:avLst/>
              <a:gdLst>
                <a:gd name="connsiteX0" fmla="*/ 0 w 2443674"/>
                <a:gd name="connsiteY0" fmla="*/ 0 h 489600"/>
                <a:gd name="connsiteX1" fmla="*/ 2443674 w 2443674"/>
                <a:gd name="connsiteY1" fmla="*/ 0 h 489600"/>
                <a:gd name="connsiteX2" fmla="*/ 2443674 w 2443674"/>
                <a:gd name="connsiteY2" fmla="*/ 489600 h 489600"/>
                <a:gd name="connsiteX3" fmla="*/ 0 w 2443674"/>
                <a:gd name="connsiteY3" fmla="*/ 489600 h 489600"/>
                <a:gd name="connsiteX4" fmla="*/ 0 w 2443674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489600">
                  <a:moveTo>
                    <a:pt x="0" y="0"/>
                  </a:moveTo>
                  <a:lnTo>
                    <a:pt x="2443674" y="0"/>
                  </a:lnTo>
                  <a:lnTo>
                    <a:pt x="2443674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kern="1200" dirty="0" smtClean="0"/>
                <a:t>VENTANA1</a:t>
              </a:r>
              <a:endParaRPr lang="es-ES_tradnl" kern="1200" dirty="0"/>
            </a:p>
          </p:txBody>
        </p:sp>
        <p:sp>
          <p:nvSpPr>
            <p:cNvPr id="28" name="Forma libre 27"/>
            <p:cNvSpPr/>
            <p:nvPr/>
          </p:nvSpPr>
          <p:spPr>
            <a:xfrm>
              <a:off x="7162984" y="5935724"/>
              <a:ext cx="3240361" cy="746639"/>
            </a:xfrm>
            <a:custGeom>
              <a:avLst/>
              <a:gdLst>
                <a:gd name="connsiteX0" fmla="*/ 0 w 2443674"/>
                <a:gd name="connsiteY0" fmla="*/ 0 h 746639"/>
                <a:gd name="connsiteX1" fmla="*/ 2443674 w 2443674"/>
                <a:gd name="connsiteY1" fmla="*/ 0 h 746639"/>
                <a:gd name="connsiteX2" fmla="*/ 2443674 w 2443674"/>
                <a:gd name="connsiteY2" fmla="*/ 746639 h 746639"/>
                <a:gd name="connsiteX3" fmla="*/ 0 w 2443674"/>
                <a:gd name="connsiteY3" fmla="*/ 746639 h 746639"/>
                <a:gd name="connsiteX4" fmla="*/ 0 w 2443674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746639">
                  <a:moveTo>
                    <a:pt x="0" y="0"/>
                  </a:moveTo>
                  <a:lnTo>
                    <a:pt x="2443674" y="0"/>
                  </a:lnTo>
                  <a:lnTo>
                    <a:pt x="2443674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err="1" smtClean="0"/>
                <a:t>SubmitContact</a:t>
              </a:r>
              <a:r>
                <a:rPr lang="es-ES_tradnl" sz="2800" kern="1200" dirty="0" smtClean="0"/>
                <a:t> ()</a:t>
              </a:r>
              <a:endParaRPr lang="es-ES_tradnl" sz="2800" kern="1200" dirty="0"/>
            </a:p>
          </p:txBody>
        </p:sp>
        <p:sp>
          <p:nvSpPr>
            <p:cNvPr id="29" name="Forma libre 28"/>
            <p:cNvSpPr/>
            <p:nvPr/>
          </p:nvSpPr>
          <p:spPr>
            <a:xfrm>
              <a:off x="11348451" y="5446119"/>
              <a:ext cx="3240361" cy="489600"/>
            </a:xfrm>
            <a:custGeom>
              <a:avLst/>
              <a:gdLst>
                <a:gd name="connsiteX0" fmla="*/ 0 w 2443674"/>
                <a:gd name="connsiteY0" fmla="*/ 0 h 489600"/>
                <a:gd name="connsiteX1" fmla="*/ 2443674 w 2443674"/>
                <a:gd name="connsiteY1" fmla="*/ 0 h 489600"/>
                <a:gd name="connsiteX2" fmla="*/ 2443674 w 2443674"/>
                <a:gd name="connsiteY2" fmla="*/ 489600 h 489600"/>
                <a:gd name="connsiteX3" fmla="*/ 0 w 2443674"/>
                <a:gd name="connsiteY3" fmla="*/ 489600 h 489600"/>
                <a:gd name="connsiteX4" fmla="*/ 0 w 2443674"/>
                <a:gd name="connsiteY4" fmla="*/ 0 h 48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489600">
                  <a:moveTo>
                    <a:pt x="0" y="0"/>
                  </a:moveTo>
                  <a:lnTo>
                    <a:pt x="2443674" y="0"/>
                  </a:lnTo>
                  <a:lnTo>
                    <a:pt x="2443674" y="489600"/>
                  </a:lnTo>
                  <a:lnTo>
                    <a:pt x="0" y="489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_tradnl" dirty="0"/>
                <a:t>VENTANA2</a:t>
              </a:r>
            </a:p>
          </p:txBody>
        </p:sp>
        <p:sp>
          <p:nvSpPr>
            <p:cNvPr id="30" name="Forma libre 29"/>
            <p:cNvSpPr/>
            <p:nvPr/>
          </p:nvSpPr>
          <p:spPr>
            <a:xfrm>
              <a:off x="11348451" y="5935724"/>
              <a:ext cx="3240361" cy="746639"/>
            </a:xfrm>
            <a:custGeom>
              <a:avLst/>
              <a:gdLst>
                <a:gd name="connsiteX0" fmla="*/ 0 w 2443674"/>
                <a:gd name="connsiteY0" fmla="*/ 0 h 746639"/>
                <a:gd name="connsiteX1" fmla="*/ 2443674 w 2443674"/>
                <a:gd name="connsiteY1" fmla="*/ 0 h 746639"/>
                <a:gd name="connsiteX2" fmla="*/ 2443674 w 2443674"/>
                <a:gd name="connsiteY2" fmla="*/ 746639 h 746639"/>
                <a:gd name="connsiteX3" fmla="*/ 0 w 2443674"/>
                <a:gd name="connsiteY3" fmla="*/ 746639 h 746639"/>
                <a:gd name="connsiteX4" fmla="*/ 0 w 2443674"/>
                <a:gd name="connsiteY4" fmla="*/ 0 h 746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3674" h="746639">
                  <a:moveTo>
                    <a:pt x="0" y="0"/>
                  </a:moveTo>
                  <a:lnTo>
                    <a:pt x="2443674" y="0"/>
                  </a:lnTo>
                  <a:lnTo>
                    <a:pt x="2443674" y="746639"/>
                  </a:lnTo>
                  <a:lnTo>
                    <a:pt x="0" y="7466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s-ES_tradnl" sz="2800" kern="1200" dirty="0" err="1" smtClean="0"/>
                <a:t>SubmitContact</a:t>
              </a:r>
              <a:r>
                <a:rPr lang="es-ES_tradnl" sz="2800" kern="1200" dirty="0" smtClean="0"/>
                <a:t> ()</a:t>
              </a:r>
              <a:endParaRPr lang="es-ES_tradnl" sz="2800" kern="1200" dirty="0"/>
            </a:p>
          </p:txBody>
        </p:sp>
      </p:grpSp>
      <p:sp>
        <p:nvSpPr>
          <p:cNvPr id="32" name="フッター プレースホルダー 2"/>
          <p:cNvSpPr txBox="1">
            <a:spLocks/>
          </p:cNvSpPr>
          <p:nvPr/>
        </p:nvSpPr>
        <p:spPr>
          <a:xfrm>
            <a:off x="9413236" y="9598995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752978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タイトル 20"/>
          <p:cNvSpPr txBox="1">
            <a:spLocks/>
          </p:cNvSpPr>
          <p:nvPr/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/>
          <a:lstStyle>
            <a:lvl1pPr algn="l" defTabSz="1632753" rtl="0" eaLnBrk="1" latinLnBrk="0" hangingPunct="1">
              <a:spcBef>
                <a:spcPct val="0"/>
              </a:spcBef>
              <a:buNone/>
              <a:defRPr sz="6000" kern="1200" spc="3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ja-JP" dirty="0" smtClean="0"/>
              <a:t>D: MODELO DE DISEÑO.</a:t>
            </a:r>
            <a:endParaRPr kumimoji="1" lang="ja-JP" altLang="en-US" dirty="0"/>
          </a:p>
        </p:txBody>
      </p:sp>
      <p:grpSp>
        <p:nvGrpSpPr>
          <p:cNvPr id="81" name="Agrupar 80"/>
          <p:cNvGrpSpPr/>
          <p:nvPr/>
        </p:nvGrpSpPr>
        <p:grpSpPr>
          <a:xfrm>
            <a:off x="1447351" y="1048045"/>
            <a:ext cx="15751750" cy="8667095"/>
            <a:chOff x="637261" y="1336945"/>
            <a:chExt cx="15751750" cy="8667095"/>
          </a:xfrm>
        </p:grpSpPr>
        <p:pic>
          <p:nvPicPr>
            <p:cNvPr id="18" name="Imagen 17" descr="Captura de pantalla 2017-06-19 a la(s) 18.47.27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61" y="1336945"/>
              <a:ext cx="1346200" cy="1511300"/>
            </a:xfrm>
            <a:prstGeom prst="rect">
              <a:avLst/>
            </a:prstGeom>
          </p:spPr>
        </p:pic>
        <p:sp>
          <p:nvSpPr>
            <p:cNvPr id="2" name="Rectángulo 1"/>
            <p:cNvSpPr/>
            <p:nvPr/>
          </p:nvSpPr>
          <p:spPr>
            <a:xfrm>
              <a:off x="952296" y="2803240"/>
              <a:ext cx="495055" cy="7200800"/>
            </a:xfrm>
            <a:prstGeom prst="rect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  <p:sp>
          <p:nvSpPr>
            <p:cNvPr id="16" name="Flecha a la derecha con bandas 15"/>
            <p:cNvSpPr/>
            <p:nvPr/>
          </p:nvSpPr>
          <p:spPr>
            <a:xfrm rot="10800000">
              <a:off x="1582364" y="8698895"/>
              <a:ext cx="11791311" cy="1170130"/>
            </a:xfrm>
            <a:prstGeom prst="stripedRightArrow">
              <a:avLst>
                <a:gd name="adj1" fmla="val 55866"/>
                <a:gd name="adj2" fmla="val 50000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  <p:sp>
          <p:nvSpPr>
            <p:cNvPr id="36" name="Flecha a la derecha con bandas 35"/>
            <p:cNvSpPr/>
            <p:nvPr/>
          </p:nvSpPr>
          <p:spPr>
            <a:xfrm rot="10800000">
              <a:off x="5722827" y="6313630"/>
              <a:ext cx="3555396" cy="1935213"/>
            </a:xfrm>
            <a:prstGeom prst="stripedRightArrow">
              <a:avLst>
                <a:gd name="adj1" fmla="val 50000"/>
                <a:gd name="adj2" fmla="val 41132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  <p:sp>
          <p:nvSpPr>
            <p:cNvPr id="38" name="CuadroTexto 37"/>
            <p:cNvSpPr txBox="1"/>
            <p:nvPr/>
          </p:nvSpPr>
          <p:spPr>
            <a:xfrm>
              <a:off x="4057641" y="1633110"/>
              <a:ext cx="2835315" cy="584776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chemeClr val="bg1">
                      <a:lumMod val="50000"/>
                    </a:schemeClr>
                  </a:solidFill>
                </a:rPr>
                <a:t>I - DOC</a:t>
              </a:r>
              <a:endParaRPr lang="es-ES_tradnl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1" name="Agrupar 40"/>
            <p:cNvGrpSpPr/>
            <p:nvPr/>
          </p:nvGrpSpPr>
          <p:grpSpPr>
            <a:xfrm>
              <a:off x="1537361" y="2758235"/>
              <a:ext cx="3240360" cy="1080120"/>
              <a:chOff x="1762386" y="2713230"/>
              <a:chExt cx="3240360" cy="1080120"/>
            </a:xfrm>
          </p:grpSpPr>
          <p:sp>
            <p:nvSpPr>
              <p:cNvPr id="24" name="Flecha derecha 23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22" name="CuadroTexto 21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Nombre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3" name="Agrupar 42"/>
            <p:cNvGrpSpPr/>
            <p:nvPr/>
          </p:nvGrpSpPr>
          <p:grpSpPr>
            <a:xfrm>
              <a:off x="1537361" y="3973370"/>
              <a:ext cx="3240360" cy="1080120"/>
              <a:chOff x="1762386" y="2713230"/>
              <a:chExt cx="3240360" cy="1080120"/>
            </a:xfrm>
          </p:grpSpPr>
          <p:sp>
            <p:nvSpPr>
              <p:cNvPr id="44" name="Flecha derecha 43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45" name="CuadroTexto 44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Edad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6" name="Agrupar 45"/>
            <p:cNvGrpSpPr/>
            <p:nvPr/>
          </p:nvGrpSpPr>
          <p:grpSpPr>
            <a:xfrm>
              <a:off x="1537361" y="5188505"/>
              <a:ext cx="3240360" cy="1080120"/>
              <a:chOff x="1762386" y="2713230"/>
              <a:chExt cx="3240360" cy="1080120"/>
            </a:xfrm>
          </p:grpSpPr>
          <p:sp>
            <p:nvSpPr>
              <p:cNvPr id="47" name="Flecha derecha 46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48" name="CuadroTexto 47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Peso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9" name="Agrupar 48"/>
            <p:cNvGrpSpPr/>
            <p:nvPr/>
          </p:nvGrpSpPr>
          <p:grpSpPr>
            <a:xfrm>
              <a:off x="1537361" y="6403640"/>
              <a:ext cx="3240360" cy="1080120"/>
              <a:chOff x="1762386" y="2713230"/>
              <a:chExt cx="3240360" cy="1080120"/>
            </a:xfrm>
          </p:grpSpPr>
          <p:sp>
            <p:nvSpPr>
              <p:cNvPr id="50" name="Flecha derecha 49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51" name="CuadroTexto 50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Estatura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2" name="Agrupar 51"/>
            <p:cNvGrpSpPr/>
            <p:nvPr/>
          </p:nvGrpSpPr>
          <p:grpSpPr>
            <a:xfrm>
              <a:off x="1537361" y="7663780"/>
              <a:ext cx="3240360" cy="1080120"/>
              <a:chOff x="1762386" y="2713230"/>
              <a:chExt cx="3240360" cy="1080120"/>
            </a:xfrm>
          </p:grpSpPr>
          <p:sp>
            <p:nvSpPr>
              <p:cNvPr id="53" name="Flecha derecha 52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54" name="CuadroTexto 53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Sexo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6" name="Rectángulo 55"/>
            <p:cNvSpPr/>
            <p:nvPr/>
          </p:nvSpPr>
          <p:spPr>
            <a:xfrm>
              <a:off x="5137761" y="2803240"/>
              <a:ext cx="540060" cy="5940660"/>
            </a:xfrm>
            <a:prstGeom prst="rect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  <p:grpSp>
          <p:nvGrpSpPr>
            <p:cNvPr id="57" name="Agrupar 56"/>
            <p:cNvGrpSpPr/>
            <p:nvPr/>
          </p:nvGrpSpPr>
          <p:grpSpPr>
            <a:xfrm>
              <a:off x="5767831" y="2803240"/>
              <a:ext cx="3240360" cy="1080120"/>
              <a:chOff x="1762386" y="2713230"/>
              <a:chExt cx="3240360" cy="1080120"/>
            </a:xfrm>
          </p:grpSpPr>
          <p:sp>
            <p:nvSpPr>
              <p:cNvPr id="58" name="Flecha derecha 57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59" name="CuadroTexto 58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íntomas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7" name="Agrupar 66"/>
            <p:cNvGrpSpPr/>
            <p:nvPr/>
          </p:nvGrpSpPr>
          <p:grpSpPr>
            <a:xfrm>
              <a:off x="5767831" y="4198395"/>
              <a:ext cx="3285365" cy="1935215"/>
              <a:chOff x="5767831" y="4198395"/>
              <a:chExt cx="3285365" cy="1935215"/>
            </a:xfrm>
          </p:grpSpPr>
          <p:sp>
            <p:nvSpPr>
              <p:cNvPr id="61" name="Flecha derecha 60"/>
              <p:cNvSpPr/>
              <p:nvPr/>
            </p:nvSpPr>
            <p:spPr>
              <a:xfrm>
                <a:off x="5767831" y="4198395"/>
                <a:ext cx="3285365" cy="1935215"/>
              </a:xfrm>
              <a:prstGeom prst="rightArrow">
                <a:avLst>
                  <a:gd name="adj1" fmla="val 50000"/>
                  <a:gd name="adj2" fmla="val 29538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62" name="CuadroTexto 61"/>
              <p:cNvSpPr txBox="1"/>
              <p:nvPr/>
            </p:nvSpPr>
            <p:spPr>
              <a:xfrm>
                <a:off x="5947851" y="4606343"/>
                <a:ext cx="26102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Datos Paciente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4" name="Rectángulo 63"/>
            <p:cNvSpPr/>
            <p:nvPr/>
          </p:nvSpPr>
          <p:spPr>
            <a:xfrm>
              <a:off x="9368231" y="2803240"/>
              <a:ext cx="540060" cy="5940660"/>
            </a:xfrm>
            <a:prstGeom prst="rect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  <p:sp>
          <p:nvSpPr>
            <p:cNvPr id="65" name="CuadroTexto 64"/>
            <p:cNvSpPr txBox="1"/>
            <p:nvPr/>
          </p:nvSpPr>
          <p:spPr>
            <a:xfrm>
              <a:off x="7748051" y="1633110"/>
              <a:ext cx="3690410" cy="584776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chemeClr val="bg1">
                      <a:lumMod val="50000"/>
                    </a:schemeClr>
                  </a:solidFill>
                </a:rPr>
                <a:t>ENFERMEDADES</a:t>
              </a:r>
              <a:endParaRPr lang="es-ES_tradnl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6352896" y="6718675"/>
              <a:ext cx="26102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chemeClr val="bg1">
                      <a:lumMod val="50000"/>
                    </a:schemeClr>
                  </a:solidFill>
                </a:rPr>
                <a:t>Enfermedad Detectada</a:t>
              </a:r>
              <a:endParaRPr lang="es-ES_tradnl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68" name="Agrupar 67"/>
            <p:cNvGrpSpPr/>
            <p:nvPr/>
          </p:nvGrpSpPr>
          <p:grpSpPr>
            <a:xfrm>
              <a:off x="10088311" y="4603440"/>
              <a:ext cx="3240360" cy="1080120"/>
              <a:chOff x="1762386" y="2713230"/>
              <a:chExt cx="3240360" cy="1080120"/>
            </a:xfrm>
          </p:grpSpPr>
          <p:sp>
            <p:nvSpPr>
              <p:cNvPr id="69" name="Flecha derecha 68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70" name="CuadroTexto 69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Tratamiento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1" name="Agrupar 70"/>
            <p:cNvGrpSpPr/>
            <p:nvPr/>
          </p:nvGrpSpPr>
          <p:grpSpPr>
            <a:xfrm>
              <a:off x="10088311" y="2443200"/>
              <a:ext cx="3285365" cy="1935215"/>
              <a:chOff x="5767831" y="4198395"/>
              <a:chExt cx="3285365" cy="1935215"/>
            </a:xfrm>
          </p:grpSpPr>
          <p:sp>
            <p:nvSpPr>
              <p:cNvPr id="72" name="Flecha derecha 71"/>
              <p:cNvSpPr/>
              <p:nvPr/>
            </p:nvSpPr>
            <p:spPr>
              <a:xfrm>
                <a:off x="5767831" y="4198395"/>
                <a:ext cx="3285365" cy="1935215"/>
              </a:xfrm>
              <a:prstGeom prst="rightArrow">
                <a:avLst>
                  <a:gd name="adj1" fmla="val 50000"/>
                  <a:gd name="adj2" fmla="val 29538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73" name="CuadroTexto 72"/>
              <p:cNvSpPr txBox="1"/>
              <p:nvPr/>
            </p:nvSpPr>
            <p:spPr>
              <a:xfrm>
                <a:off x="5947851" y="4606343"/>
                <a:ext cx="26102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Enfermedad Detectada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4" name="Agrupar 73"/>
            <p:cNvGrpSpPr/>
            <p:nvPr/>
          </p:nvGrpSpPr>
          <p:grpSpPr>
            <a:xfrm>
              <a:off x="10088311" y="5953590"/>
              <a:ext cx="3240360" cy="1080120"/>
              <a:chOff x="1762386" y="2713230"/>
              <a:chExt cx="3240360" cy="1080120"/>
            </a:xfrm>
          </p:grpSpPr>
          <p:sp>
            <p:nvSpPr>
              <p:cNvPr id="75" name="Flecha derecha 74"/>
              <p:cNvSpPr/>
              <p:nvPr/>
            </p:nvSpPr>
            <p:spPr>
              <a:xfrm>
                <a:off x="1762386" y="2713230"/>
                <a:ext cx="3240360" cy="1080120"/>
              </a:xfrm>
              <a:prstGeom prst="rightArrow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s-ES_tradnl"/>
              </a:p>
            </p:txBody>
          </p:sp>
          <p:sp>
            <p:nvSpPr>
              <p:cNvPr id="76" name="CuadroTexto 75"/>
              <p:cNvSpPr txBox="1"/>
              <p:nvPr/>
            </p:nvSpPr>
            <p:spPr>
              <a:xfrm>
                <a:off x="1942406" y="2938255"/>
                <a:ext cx="2610290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Categor</a:t>
                </a:r>
                <a:r>
                  <a:rPr lang="es-ES_tradnl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ía</a:t>
                </a:r>
                <a:endParaRPr lang="es-ES_tradnl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8" name="CuadroTexto 77"/>
            <p:cNvSpPr txBox="1"/>
            <p:nvPr/>
          </p:nvSpPr>
          <p:spPr>
            <a:xfrm>
              <a:off x="12203545" y="1633110"/>
              <a:ext cx="4185466" cy="584776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chemeClr val="bg1">
                      <a:lumMod val="50000"/>
                    </a:schemeClr>
                  </a:solidFill>
                </a:rPr>
                <a:t>CREACION RECETA</a:t>
              </a:r>
              <a:endParaRPr lang="es-ES_tradnl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4012636" y="9058935"/>
              <a:ext cx="81009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b="1" dirty="0" smtClean="0">
                  <a:solidFill>
                    <a:schemeClr val="bg1">
                      <a:lumMod val="50000"/>
                    </a:schemeClr>
                  </a:solidFill>
                </a:rPr>
                <a:t>Entrega Receta</a:t>
              </a:r>
              <a:endParaRPr lang="es-ES_tradnl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0" name="Rectángulo 79"/>
            <p:cNvSpPr/>
            <p:nvPr/>
          </p:nvSpPr>
          <p:spPr>
            <a:xfrm>
              <a:off x="13733716" y="2758235"/>
              <a:ext cx="495055" cy="7200800"/>
            </a:xfrm>
            <a:prstGeom prst="rect">
              <a:avLst/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s-ES_tradnl"/>
            </a:p>
          </p:txBody>
        </p:sp>
      </p:grpSp>
      <p:sp>
        <p:nvSpPr>
          <p:cNvPr id="82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363430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Grupo.pn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27" t="-40699" r="-30498" b="-33575"/>
          <a:stretch/>
        </p:blipFill>
        <p:spPr/>
      </p:pic>
      <p:pic>
        <p:nvPicPr>
          <p:cNvPr id="34" name="図プレースホルダー 33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5" b="32455"/>
          <a:stretch>
            <a:fillRect/>
          </a:stretch>
        </p:blipFill>
        <p:spPr/>
      </p:pic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sz="4800" dirty="0" smtClean="0"/>
              <a:t>MOTOR</a:t>
            </a:r>
            <a:endParaRPr kumimoji="1" lang="ja-JP" altLang="en-US" sz="4800" dirty="0"/>
          </a:p>
        </p:txBody>
      </p:sp>
      <p:pic>
        <p:nvPicPr>
          <p:cNvPr id="35" name="図プレースホルダー 34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55" b="32455"/>
          <a:stretch>
            <a:fillRect/>
          </a:stretch>
        </p:blipFill>
        <p:spPr/>
      </p:pic>
      <p:sp>
        <p:nvSpPr>
          <p:cNvPr id="12" name="テキスト プレースホルダー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sz="4800" dirty="0" smtClean="0"/>
              <a:t>ENFERMEDADES</a:t>
            </a:r>
            <a:endParaRPr kumimoji="1" lang="ja-JP" altLang="en-US" sz="4800" dirty="0"/>
          </a:p>
        </p:txBody>
      </p:sp>
      <p:pic>
        <p:nvPicPr>
          <p:cNvPr id="36" name="図プレースホルダー 35"/>
          <p:cNvPicPr>
            <a:picLocks noGrp="1" noChangeAspect="1"/>
          </p:cNvPicPr>
          <p:nvPr>
            <p:ph type="pic" sz="quarter" idx="2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8" b="32438"/>
          <a:stretch>
            <a:fillRect/>
          </a:stretch>
        </p:blipFill>
        <p:spPr/>
      </p:pic>
      <p:sp>
        <p:nvSpPr>
          <p:cNvPr id="16" name="テキスト プレースホルダー 15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sz="4800" dirty="0" smtClean="0"/>
              <a:t>CREACION RECETA</a:t>
            </a:r>
            <a:endParaRPr kumimoji="1" lang="ja-JP" altLang="en-US" sz="4800" dirty="0"/>
          </a:p>
        </p:txBody>
      </p:sp>
      <p:pic>
        <p:nvPicPr>
          <p:cNvPr id="37" name="図プレースホルダー 36"/>
          <p:cNvPicPr>
            <a:picLocks noGrp="1" noChangeAspect="1"/>
          </p:cNvPicPr>
          <p:nvPr>
            <p:ph type="pic" sz="quarter" idx="2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05" b="32505"/>
          <a:stretch>
            <a:fillRect/>
          </a:stretch>
        </p:blipFill>
        <p:spPr/>
      </p:pic>
      <p:sp>
        <p:nvSpPr>
          <p:cNvPr id="20" name="テキスト プレースホルダー 1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04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4800" dirty="0" smtClean="0"/>
              <a:t>I - DOC</a:t>
            </a:r>
            <a:endParaRPr kumimoji="1" lang="ja-JP" altLang="en-US" sz="48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31"/>
          </p:nvPr>
        </p:nvSpPr>
        <p:spPr>
          <a:xfrm>
            <a:off x="5767831" y="1"/>
            <a:ext cx="11881321" cy="1633109"/>
          </a:xfrm>
        </p:spPr>
        <p:txBody>
          <a:bodyPr/>
          <a:lstStyle/>
          <a:p>
            <a:r>
              <a:rPr kumimoji="1" lang="en-US" altLang="ja-JP" sz="6600" b="1" dirty="0" smtClean="0"/>
              <a:t>IMPLEMENTACI</a:t>
            </a:r>
            <a:r>
              <a:rPr kumimoji="1" lang="en-US" altLang="ja-JP" sz="6600" b="1" dirty="0" smtClean="0"/>
              <a:t>ÓN</a:t>
            </a:r>
            <a:endParaRPr kumimoji="1" lang="ja-JP" altLang="en-US" sz="6600" b="1" dirty="0"/>
          </a:p>
        </p:txBody>
      </p:sp>
      <p:sp>
        <p:nvSpPr>
          <p:cNvPr id="30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415140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12236" y="5593550"/>
            <a:ext cx="6615735" cy="1189757"/>
          </a:xfrm>
        </p:spPr>
        <p:txBody>
          <a:bodyPr/>
          <a:lstStyle/>
          <a:p>
            <a:r>
              <a:rPr kumimoji="1" lang="en-US" altLang="ja-JP" b="1" dirty="0" smtClean="0"/>
              <a:t>VALIDACI</a:t>
            </a:r>
            <a:r>
              <a:rPr kumimoji="1" lang="en-US" altLang="ja-JP" b="1" dirty="0" smtClean="0"/>
              <a:t>ÓN</a:t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 Y </a:t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EVOLUCIÓN</a:t>
            </a:r>
            <a:endParaRPr kumimoji="1" lang="ja-JP" altLang="en-US" b="1" dirty="0"/>
          </a:p>
        </p:txBody>
      </p:sp>
      <p:sp>
        <p:nvSpPr>
          <p:cNvPr id="7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307470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VALIDACI</a:t>
            </a:r>
            <a:r>
              <a:rPr kumimoji="1" lang="en-US" altLang="ja-JP" b="1" dirty="0" smtClean="0"/>
              <a:t>ÓN</a:t>
            </a:r>
            <a:endParaRPr kumimoji="1" lang="ja-JP" altLang="en-US" b="1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0"/>
          </p:nvPr>
        </p:nvSpPr>
        <p:spPr>
          <a:xfrm>
            <a:off x="11483466" y="2536524"/>
            <a:ext cx="4808864" cy="77320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INGRESO DE DATOS CORRECTOS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2"/>
          </p:nvPr>
        </p:nvSpPr>
        <p:spPr>
          <a:xfrm>
            <a:off x="11573476" y="6673670"/>
            <a:ext cx="4808864" cy="77320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INGRESO DE DATOS ERR</a:t>
            </a:r>
            <a:r>
              <a:rPr kumimoji="1" lang="en-US" altLang="ja-JP" dirty="0" smtClean="0"/>
              <a:t>ÓNEOS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4"/>
          </p:nvPr>
        </p:nvSpPr>
        <p:spPr>
          <a:xfrm>
            <a:off x="2219107" y="2763733"/>
            <a:ext cx="4808864" cy="1164632"/>
          </a:xfrm>
        </p:spPr>
        <p:txBody>
          <a:bodyPr/>
          <a:lstStyle/>
          <a:p>
            <a:pPr algn="ctr"/>
            <a:r>
              <a:rPr kumimoji="1" lang="en-US" altLang="ja-JP" sz="3600" dirty="0" smtClean="0"/>
              <a:t>DESARROLLO DEL MODULO</a:t>
            </a:r>
            <a:endParaRPr kumimoji="1" lang="ja-JP" altLang="en-US" sz="3600" dirty="0"/>
          </a:p>
        </p:txBody>
      </p:sp>
      <p:sp>
        <p:nvSpPr>
          <p:cNvPr id="23" name="テキスト プレースホルダー 22"/>
          <p:cNvSpPr>
            <a:spLocks noGrp="1"/>
          </p:cNvSpPr>
          <p:nvPr>
            <p:ph type="body" sz="quarter" idx="26"/>
          </p:nvPr>
        </p:nvSpPr>
        <p:spPr>
          <a:xfrm>
            <a:off x="1679047" y="6428031"/>
            <a:ext cx="4808864" cy="77320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APROBACI</a:t>
            </a:r>
            <a:r>
              <a:rPr kumimoji="1" lang="en-US" altLang="ja-JP" dirty="0" smtClean="0"/>
              <a:t>ÓN Y DEL MÓDULO</a:t>
            </a:r>
            <a:endParaRPr kumimoji="1" lang="ja-JP" altLang="en-US" dirty="0"/>
          </a:p>
        </p:txBody>
      </p:sp>
      <p:pic>
        <p:nvPicPr>
          <p:cNvPr id="27" name="Imagen 26" descr="pc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36" y="3523320"/>
            <a:ext cx="4089890" cy="408989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" name="CuadroTexto 27"/>
          <p:cNvSpPr txBox="1"/>
          <p:nvPr/>
        </p:nvSpPr>
        <p:spPr>
          <a:xfrm>
            <a:off x="6892956" y="3298295"/>
            <a:ext cx="81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 smtClean="0">
                <a:solidFill>
                  <a:schemeClr val="bg1"/>
                </a:solidFill>
              </a:rPr>
              <a:t>1</a:t>
            </a:r>
            <a:endParaRPr lang="es-ES_tradnl" sz="4800" b="1" dirty="0">
              <a:solidFill>
                <a:schemeClr val="bg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10538361" y="3343300"/>
            <a:ext cx="81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>
                <a:solidFill>
                  <a:schemeClr val="bg1"/>
                </a:solidFill>
              </a:rPr>
              <a:t>2</a:t>
            </a:r>
            <a:endParaRPr lang="es-ES_tradnl" sz="4800" b="1" dirty="0">
              <a:solidFill>
                <a:schemeClr val="bg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583366" y="6808685"/>
            <a:ext cx="81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 smtClean="0">
                <a:solidFill>
                  <a:schemeClr val="bg1"/>
                </a:solidFill>
              </a:rPr>
              <a:t>3</a:t>
            </a:r>
            <a:endParaRPr lang="es-ES_tradnl" sz="4800" b="1" dirty="0">
              <a:solidFill>
                <a:schemeClr val="bg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892956" y="6808685"/>
            <a:ext cx="810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>
                <a:solidFill>
                  <a:schemeClr val="bg1"/>
                </a:solidFill>
              </a:rPr>
              <a:t>4</a:t>
            </a:r>
            <a:endParaRPr lang="es-ES_tradnl" sz="4800" b="1" dirty="0">
              <a:solidFill>
                <a:schemeClr val="bg1"/>
              </a:solidFill>
            </a:endParaRPr>
          </a:p>
        </p:txBody>
      </p:sp>
      <p:sp>
        <p:nvSpPr>
          <p:cNvPr id="33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1458724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b="1" dirty="0" smtClean="0"/>
              <a:t>EVOLUCI</a:t>
            </a:r>
            <a:r>
              <a:rPr kumimoji="1" lang="en-US" altLang="ja-JP" b="1" dirty="0" smtClean="0"/>
              <a:t>ÓN</a:t>
            </a:r>
            <a:endParaRPr kumimoji="1" lang="ja-JP" altLang="en-US" b="1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>
          <a:xfrm>
            <a:off x="2167431" y="2263180"/>
            <a:ext cx="5024933" cy="1377130"/>
          </a:xfrm>
        </p:spPr>
        <p:txBody>
          <a:bodyPr/>
          <a:lstStyle/>
          <a:p>
            <a:pPr algn="ctr"/>
            <a:r>
              <a:rPr kumimoji="1" lang="en-US" altLang="ja-JP" sz="2400" dirty="0" smtClean="0"/>
              <a:t>AUMENTAR EL N</a:t>
            </a:r>
            <a:r>
              <a:rPr kumimoji="1" lang="en-US" altLang="ja-JP" sz="2400" dirty="0" smtClean="0"/>
              <a:t>ÚMERO DE SÍNTOMAS, PARA UNA APLICACIÓN MÁS ACERTADA</a:t>
            </a:r>
            <a:r>
              <a:rPr kumimoji="1" lang="en-US" altLang="ja-JP" sz="2400" dirty="0" smtClean="0"/>
              <a:t>. </a:t>
            </a:r>
            <a:endParaRPr kumimoji="1" lang="ja-JP" altLang="en-US" sz="2400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>
          <a:xfrm>
            <a:off x="1762386" y="4342423"/>
            <a:ext cx="5239692" cy="1377130"/>
          </a:xfrm>
        </p:spPr>
        <p:txBody>
          <a:bodyPr/>
          <a:lstStyle/>
          <a:p>
            <a:pPr algn="ctr"/>
            <a:r>
              <a:rPr kumimoji="1" lang="en-US" altLang="ja-JP" sz="2400" dirty="0" smtClean="0"/>
              <a:t>INGRESAR M</a:t>
            </a:r>
            <a:r>
              <a:rPr kumimoji="1" lang="en-US" altLang="ja-JP" sz="2400" dirty="0" smtClean="0"/>
              <a:t>ÁS CLASES DE ENFERMEDADES PARA AUMENTAR LA BASE DE DATOS.</a:t>
            </a:r>
            <a:endParaRPr kumimoji="1" lang="ja-JP" altLang="en-US" sz="24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9"/>
          </p:nvPr>
        </p:nvSpPr>
        <p:spPr>
          <a:xfrm>
            <a:off x="1222326" y="6435155"/>
            <a:ext cx="5869762" cy="1377130"/>
          </a:xfrm>
        </p:spPr>
        <p:txBody>
          <a:bodyPr/>
          <a:lstStyle/>
          <a:p>
            <a:pPr algn="ctr"/>
            <a:r>
              <a:rPr kumimoji="1" lang="es-ES_tradnl" altLang="ja-JP" sz="2400" dirty="0" smtClean="0"/>
              <a:t>EVOLUCIONAR A UNA APLICACI</a:t>
            </a:r>
            <a:r>
              <a:rPr kumimoji="1" lang="es-ES_tradnl" altLang="ja-JP" sz="2400" dirty="0" smtClean="0"/>
              <a:t>ÓN PARA CELULAR Y WEB, PARA DARLE MAYOR PORTABILIDAD.</a:t>
            </a:r>
            <a:endParaRPr kumimoji="1" lang="ja-JP" altLang="en-US" sz="2400" dirty="0"/>
          </a:p>
        </p:txBody>
      </p:sp>
      <p:pic>
        <p:nvPicPr>
          <p:cNvPr id="5" name="Marcador de posición de imagen 4" descr="Captura de pantalla 2017-06-19 a la(s) 18.47.06.pn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8" t="-8863" r="8983" b="-19311"/>
          <a:stretch/>
        </p:blipFill>
        <p:spPr/>
      </p:pic>
      <p:sp>
        <p:nvSpPr>
          <p:cNvPr id="13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</a:t>
            </a:r>
            <a:r>
              <a:rPr lang="en-US" dirty="0" smtClean="0"/>
              <a:t>MONTESX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77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12236" y="6248998"/>
            <a:ext cx="6615735" cy="1189757"/>
          </a:xfrm>
        </p:spPr>
        <p:txBody>
          <a:bodyPr/>
          <a:lstStyle/>
          <a:p>
            <a:r>
              <a:rPr kumimoji="1" lang="en-US" altLang="ja-JP" b="1" dirty="0" smtClean="0"/>
              <a:t>CONCLUSIONES</a:t>
            </a:r>
            <a:endParaRPr kumimoji="1" lang="ja-JP" altLang="en-US" b="1" dirty="0"/>
          </a:p>
        </p:txBody>
      </p:sp>
      <p:sp>
        <p:nvSpPr>
          <p:cNvPr id="7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307470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TEMARIO.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 smtClean="0"/>
              <a:t>INTRODUCCIÓN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 smtClean="0"/>
              <a:t>MODELO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 smtClean="0"/>
              <a:t>ESPECIFICACIONES</a:t>
            </a:r>
            <a:endParaRPr kumimoji="1"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s-ES_tradnl" altLang="ja-JP" dirty="0" smtClean="0"/>
              <a:t>Desarrollo ejecutable.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31"/>
          </p:nvPr>
        </p:nvSpPr>
        <p:spPr>
          <a:xfrm>
            <a:off x="11223225" y="2330884"/>
            <a:ext cx="6335916" cy="697381"/>
          </a:xfrm>
        </p:spPr>
        <p:txBody>
          <a:bodyPr/>
          <a:lstStyle/>
          <a:p>
            <a:r>
              <a:rPr kumimoji="1" lang="en-US" altLang="ja-JP" dirty="0" smtClean="0"/>
              <a:t>DISEÑO E IMPLEMENTACIÓN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3"/>
          </p:nvPr>
        </p:nvSpPr>
        <p:spPr>
          <a:xfrm>
            <a:off x="11223225" y="5437599"/>
            <a:ext cx="6200901" cy="900099"/>
          </a:xfrm>
        </p:spPr>
        <p:txBody>
          <a:bodyPr/>
          <a:lstStyle/>
          <a:p>
            <a:r>
              <a:rPr kumimoji="1" lang="es-ES_tradnl" altLang="ja-JP" dirty="0" smtClean="0"/>
              <a:t>Muestra del cumplimiento de las especificaciones, mantenimiento y posibles evoluciones.</a:t>
            </a:r>
            <a:endParaRPr kumimoji="1" lang="ja-JP" altLang="en-US" dirty="0"/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4"/>
          </p:nvPr>
        </p:nvSpPr>
        <p:spPr>
          <a:xfrm>
            <a:off x="11223225" y="4785223"/>
            <a:ext cx="6020881" cy="718317"/>
          </a:xfrm>
        </p:spPr>
        <p:txBody>
          <a:bodyPr/>
          <a:lstStyle/>
          <a:p>
            <a:r>
              <a:rPr kumimoji="1" lang="en-US" altLang="ja-JP" dirty="0" smtClean="0"/>
              <a:t>VALIDACIÓN Y EVOLUCIÓN</a:t>
            </a:r>
            <a:endParaRPr kumimoji="1" lang="ja-JP" alt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s-ES_tradnl" altLang="ja-JP" dirty="0" smtClean="0"/>
              <a:t>Conclusiones Finales.</a:t>
            </a:r>
            <a:endParaRPr kumimoji="1" lang="ja-JP" alt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kumimoji="1" lang="es-ES_tradnl" altLang="ja-JP" dirty="0" smtClean="0"/>
              <a:t>CONCLUSIONES</a:t>
            </a:r>
            <a:endParaRPr kumimoji="1" lang="ja-JP" altLang="en-US" dirty="0"/>
          </a:p>
        </p:txBody>
      </p:sp>
      <p:sp>
        <p:nvSpPr>
          <p:cNvPr id="23" name="Marcador de texto 2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 smtClean="0"/>
              <a:t>Nombre y en qué consiste la aplicación desarrollada.</a:t>
            </a:r>
            <a:endParaRPr lang="es-ES" dirty="0"/>
          </a:p>
        </p:txBody>
      </p:sp>
      <p:sp>
        <p:nvSpPr>
          <p:cNvPr id="24" name="Marcador de texto 2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 smtClean="0"/>
              <a:t>Modelo y Enfoque de Ingeniería de Software empleado.</a:t>
            </a:r>
            <a:endParaRPr lang="es-ES" dirty="0"/>
          </a:p>
        </p:txBody>
      </p:sp>
      <p:sp>
        <p:nvSpPr>
          <p:cNvPr id="25" name="Marcador de texto 24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s-ES" dirty="0" smtClean="0"/>
              <a:t>Definición de los servicios de la aplicación.</a:t>
            </a:r>
            <a:endParaRPr lang="es-E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dirty="0" smtClean="0"/>
              <a:t>T2 CUADRA, T2 MONTES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0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smtClean="0"/>
              <a:t>CONCLUSIONES.</a:t>
            </a:r>
            <a:endParaRPr kumimoji="1" lang="ja-JP" altLang="en-US" b="1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4" name="Marcador de posición de imagen 13" descr="Captura de pantalla 2017-06-19 a la(s) 18.47.06.png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63" t="-430" r="-56288" b="8977"/>
          <a:stretch/>
        </p:blipFill>
        <p:spPr/>
      </p:pic>
      <p:sp>
        <p:nvSpPr>
          <p:cNvPr id="8" name="Marcador de texto 7"/>
          <p:cNvSpPr>
            <a:spLocks noGrp="1"/>
          </p:cNvSpPr>
          <p:nvPr>
            <p:ph type="body" sz="quarter" idx="16"/>
          </p:nvPr>
        </p:nvSpPr>
        <p:spPr>
          <a:xfrm>
            <a:off x="6026230" y="2030037"/>
            <a:ext cx="10677816" cy="176331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3600" spc="0" dirty="0"/>
              <a:t>Durante el desarrollo se evidenció la importancia de la reutilización de bibliotecas, para satisfacer requerimientos a partir de códigos ya hechos</a:t>
            </a:r>
          </a:p>
          <a:p>
            <a:pPr algn="just">
              <a:lnSpc>
                <a:spcPct val="100000"/>
              </a:lnSpc>
            </a:pPr>
            <a:endParaRPr lang="es-ES" sz="3600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3600" spc="0" dirty="0"/>
              <a:t>Quedó en evidencia la importancia de comentar el código, ya que al trabajar de a pares, es fundamental poder entender lo que otro desarrollador produce.</a:t>
            </a:r>
          </a:p>
          <a:p>
            <a:pPr algn="just">
              <a:lnSpc>
                <a:spcPct val="100000"/>
              </a:lnSpc>
            </a:pPr>
            <a:endParaRPr lang="es-ES" sz="3600" spc="0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s-ES" sz="3600" spc="0" dirty="0" smtClean="0"/>
              <a:t>Se pudo comprobar la fortaleza de lenguaje de </a:t>
            </a:r>
            <a:r>
              <a:rPr lang="es-ES" sz="3600" spc="0" dirty="0" err="1" smtClean="0"/>
              <a:t>Python</a:t>
            </a:r>
            <a:r>
              <a:rPr lang="es-ES" sz="3600" spc="0" dirty="0" smtClean="0"/>
              <a:t>, al permitir la utilizaci</a:t>
            </a:r>
            <a:r>
              <a:rPr lang="es-ES" sz="3600" spc="0" dirty="0" smtClean="0"/>
              <a:t>ón de una gran diversidad de bibliotecas.</a:t>
            </a:r>
            <a:endParaRPr lang="es-ES" sz="3600" spc="0" dirty="0"/>
          </a:p>
        </p:txBody>
      </p:sp>
      <p:pic>
        <p:nvPicPr>
          <p:cNvPr id="22" name="図プレースホルダー 29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duotone>
              <a:prstClr val="black"/>
              <a:srgbClr val="16879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7816" t="5148" r="-23662" b="8973"/>
          <a:stretch/>
        </p:blipFill>
        <p:spPr>
          <a:prstGeom prst="rect">
            <a:avLst/>
          </a:prstGeom>
        </p:spPr>
      </p:pic>
      <p:pic>
        <p:nvPicPr>
          <p:cNvPr id="23" name="図プレースホルダー 2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print">
            <a:duotone>
              <a:prstClr val="black"/>
              <a:srgbClr val="229BB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9814" t="4455" r="-18227" b="4189"/>
          <a:stretch/>
        </p:blipFill>
        <p:spPr>
          <a:xfrm>
            <a:off x="1740034" y="7213730"/>
            <a:ext cx="3899383" cy="2008731"/>
          </a:xfrm>
        </p:spPr>
      </p:pic>
      <p:sp>
        <p:nvSpPr>
          <p:cNvPr id="25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</a:t>
            </a:r>
            <a:r>
              <a:rPr lang="en-US" dirty="0" smtClean="0"/>
              <a:t>MONTESX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58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862286" y="4063946"/>
            <a:ext cx="16741860" cy="1664619"/>
          </a:xfrm>
        </p:spPr>
        <p:txBody>
          <a:bodyPr/>
          <a:lstStyle/>
          <a:p>
            <a:r>
              <a:rPr kumimoji="1" lang="en-US" altLang="ja-JP" spc="0" dirty="0" smtClean="0"/>
              <a:t>T</a:t>
            </a:r>
            <a:r>
              <a:rPr kumimoji="1" lang="en-US" altLang="ja-JP" spc="0" dirty="0" smtClean="0"/>
              <a:t>ÉRMINO DE LA EXPOSICIÓN</a:t>
            </a:r>
            <a:endParaRPr kumimoji="1" lang="ja-JP" altLang="en-US" spc="0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</a:t>
            </a:r>
            <a:r>
              <a:rPr lang="en-US" dirty="0" smtClean="0"/>
              <a:t>MONTESX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98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プレースホルダー 5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 smtClean="0"/>
              <a:t>INTRODUCCION</a:t>
            </a:r>
            <a:endParaRPr kumimoji="1" lang="ja-JP" altLang="en-US" b="1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dirty="0" smtClean="0"/>
              <a:t>T2 CUADRA, T2 MONTES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6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>
          <a:xfrm>
            <a:off x="1" y="5413530"/>
            <a:ext cx="9143206" cy="1088019"/>
          </a:xfrm>
        </p:spPr>
        <p:txBody>
          <a:bodyPr/>
          <a:lstStyle/>
          <a:p>
            <a:pPr algn="ctr"/>
            <a:r>
              <a:rPr kumimoji="1" lang="en-US" altLang="ja-JP" sz="6000" spc="0" dirty="0" smtClean="0"/>
              <a:t>APLICACIÓN MÉDICA</a:t>
            </a:r>
            <a:endParaRPr kumimoji="1" lang="ja-JP" altLang="en-US" sz="6000" spc="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algn="ctr"/>
            <a:r>
              <a:rPr kumimoji="1" lang="en-US" altLang="ja-JP" sz="3200" dirty="0" err="1"/>
              <a:t>Es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una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interfaz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que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cuando</a:t>
            </a:r>
            <a:r>
              <a:rPr kumimoji="1" lang="en-US" altLang="ja-JP" sz="3200" dirty="0"/>
              <a:t> el </a:t>
            </a:r>
            <a:r>
              <a:rPr kumimoji="1" lang="en-US" altLang="ja-JP" sz="3200" dirty="0" err="1"/>
              <a:t>usuario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ingresa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una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serie</a:t>
            </a:r>
            <a:r>
              <a:rPr kumimoji="1" lang="en-US" altLang="ja-JP" sz="3200" dirty="0"/>
              <a:t> de </a:t>
            </a:r>
            <a:r>
              <a:rPr kumimoji="1" lang="en-US" altLang="ja-JP" sz="3200" dirty="0" err="1"/>
              <a:t>síntomas</a:t>
            </a:r>
            <a:r>
              <a:rPr kumimoji="1" lang="en-US" altLang="ja-JP" sz="3200" dirty="0"/>
              <a:t>, el </a:t>
            </a:r>
            <a:r>
              <a:rPr kumimoji="1" lang="en-US" altLang="ja-JP" sz="3200" dirty="0" err="1"/>
              <a:t>sistema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determina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que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enfermdad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común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posee</a:t>
            </a:r>
            <a:r>
              <a:rPr kumimoji="1" lang="en-US" altLang="ja-JP" sz="3200" dirty="0"/>
              <a:t> y le </a:t>
            </a:r>
            <a:r>
              <a:rPr kumimoji="1" lang="en-US" altLang="ja-JP" sz="3200" dirty="0" err="1"/>
              <a:t>recomienda</a:t>
            </a:r>
            <a:r>
              <a:rPr kumimoji="1" lang="en-US" altLang="ja-JP" sz="3200" dirty="0"/>
              <a:t> un </a:t>
            </a:r>
            <a:r>
              <a:rPr kumimoji="1" lang="en-US" altLang="ja-JP" sz="3200" dirty="0" err="1"/>
              <a:t>tratamiento</a:t>
            </a:r>
            <a:r>
              <a:rPr kumimoji="1" lang="en-US" altLang="ja-JP" sz="3200" dirty="0"/>
              <a:t> y </a:t>
            </a:r>
            <a:r>
              <a:rPr kumimoji="1" lang="en-US" altLang="ja-JP" sz="3200" dirty="0" err="1"/>
              <a:t>tiempo</a:t>
            </a:r>
            <a:r>
              <a:rPr kumimoji="1" lang="en-US" altLang="ja-JP" sz="3200" dirty="0"/>
              <a:t> de </a:t>
            </a:r>
            <a:r>
              <a:rPr kumimoji="1" lang="en-US" altLang="ja-JP" sz="3200" dirty="0" err="1"/>
              <a:t>recuperación</a:t>
            </a:r>
            <a:r>
              <a:rPr kumimoji="1" lang="en-US" altLang="ja-JP" sz="3200" dirty="0"/>
              <a:t> o </a:t>
            </a:r>
            <a:r>
              <a:rPr kumimoji="1" lang="en-US" altLang="ja-JP" sz="3200" dirty="0" err="1"/>
              <a:t>Licencia</a:t>
            </a:r>
            <a:r>
              <a:rPr kumimoji="1" lang="en-US" altLang="ja-JP" sz="3200" dirty="0"/>
              <a:t> </a:t>
            </a:r>
            <a:r>
              <a:rPr kumimoji="1" lang="en-US" altLang="ja-JP" sz="3200" dirty="0" err="1"/>
              <a:t>Médida</a:t>
            </a:r>
            <a:r>
              <a:rPr kumimoji="1" lang="en-US" altLang="ja-JP" sz="3200" dirty="0"/>
              <a:t>.</a:t>
            </a:r>
            <a:endParaRPr kumimoji="1" lang="ja-JP" altLang="en-US" sz="3200" dirty="0"/>
          </a:p>
        </p:txBody>
      </p:sp>
      <p:pic>
        <p:nvPicPr>
          <p:cNvPr id="5" name="Marcador de posición de imagen 4" descr="LogoDoc.jp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267" b="-42267"/>
          <a:stretch/>
        </p:blipFill>
        <p:spPr>
          <a:xfrm>
            <a:off x="9728200" y="2478088"/>
            <a:ext cx="3335338" cy="5956300"/>
          </a:xfrm>
          <a:ln>
            <a:solidFill>
              <a:schemeClr val="bg1"/>
            </a:solidFill>
          </a:ln>
        </p:spPr>
      </p:pic>
      <p:sp>
        <p:nvSpPr>
          <p:cNvPr id="11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dirty="0" smtClean="0"/>
              <a:t>T2 CUADRA, T2 MONTES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33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12236" y="5638555"/>
            <a:ext cx="6615735" cy="1189757"/>
          </a:xfrm>
        </p:spPr>
        <p:txBody>
          <a:bodyPr/>
          <a:lstStyle/>
          <a:p>
            <a:r>
              <a:rPr kumimoji="1" lang="en-US" altLang="ja-JP" b="1" dirty="0" smtClean="0"/>
              <a:t>MODELO Y </a:t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ENFOQUE </a:t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EMPLEADO</a:t>
            </a:r>
            <a:endParaRPr kumimoji="1" lang="ja-JP" altLang="en-US" b="1" dirty="0"/>
          </a:p>
        </p:txBody>
      </p:sp>
      <p:sp>
        <p:nvSpPr>
          <p:cNvPr id="7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36243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title"/>
          </p:nvPr>
        </p:nvSpPr>
        <p:spPr>
          <a:xfrm>
            <a:off x="6667931" y="1048045"/>
            <a:ext cx="12016336" cy="1814061"/>
          </a:xfrm>
        </p:spPr>
        <p:txBody>
          <a:bodyPr/>
          <a:lstStyle/>
          <a:p>
            <a:r>
              <a:rPr kumimoji="1" lang="en-US" altLang="ja-JP" sz="5400" dirty="0" smtClean="0"/>
              <a:t>DESARROLLO INCREMENTAL</a:t>
            </a:r>
            <a:endParaRPr kumimoji="1" lang="ja-JP" altLang="en-US" sz="54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/>
          </p:nvPr>
        </p:nvSpPr>
        <p:spPr>
          <a:xfrm>
            <a:off x="7123775" y="2532778"/>
            <a:ext cx="10345355" cy="990542"/>
          </a:xfrm>
        </p:spPr>
        <p:txBody>
          <a:bodyPr/>
          <a:lstStyle/>
          <a:p>
            <a:r>
              <a:rPr kumimoji="1" lang="en-US" altLang="ja-JP" dirty="0" err="1" smtClean="0"/>
              <a:t>Enfoque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basado</a:t>
            </a:r>
            <a:r>
              <a:rPr kumimoji="1" lang="en-US" altLang="ja-JP" dirty="0" smtClean="0"/>
              <a:t> en un plan.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6"/>
          </p:nvPr>
        </p:nvSpPr>
        <p:spPr>
          <a:xfrm>
            <a:off x="6127871" y="5714552"/>
            <a:ext cx="12158542" cy="176574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kumimoji="1" lang="es-ES_tradnl" altLang="ja-JP" sz="2400" dirty="0"/>
              <a:t>PRIMERA VERSIÓN POSEE LA FUNCIÓN PRINCIPAL.</a:t>
            </a:r>
          </a:p>
          <a:p>
            <a:pPr marL="342900" indent="-342900">
              <a:buFontTx/>
              <a:buChar char="-"/>
            </a:pPr>
            <a:r>
              <a:rPr kumimoji="1" lang="es-ES_tradnl" altLang="ja-JP" sz="2400" dirty="0"/>
              <a:t>LAS VERSIONES POSTERIORES INCLUYEN NUEVAS FUNCIONES.</a:t>
            </a:r>
          </a:p>
          <a:p>
            <a:pPr marL="342900" indent="-342900">
              <a:buFontTx/>
              <a:buChar char="-"/>
            </a:pPr>
            <a:r>
              <a:rPr kumimoji="1" lang="es-ES_tradnl" altLang="ja-JP" sz="2400" dirty="0"/>
              <a:t>SE DETERMINARON POR ADELANTADO CUALES SERÍAN LOS INCREMENTOS.</a:t>
            </a:r>
            <a:endParaRPr kumimoji="1" lang="ja-JP" altLang="en-US" sz="2400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7"/>
          </p:nvPr>
        </p:nvSpPr>
        <p:spPr>
          <a:xfrm>
            <a:off x="7117981" y="3996482"/>
            <a:ext cx="1957040" cy="990542"/>
          </a:xfrm>
        </p:spPr>
        <p:txBody>
          <a:bodyPr/>
          <a:lstStyle/>
          <a:p>
            <a:r>
              <a:rPr kumimoji="1" lang="en-US" altLang="ja-JP" dirty="0" smtClean="0"/>
              <a:t>SERIE DE VERSIONES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s-ES_tradnl" altLang="ja-JP" dirty="0" smtClean="0"/>
              <a:t>RÁPIDA ENTREGA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9"/>
          </p:nvPr>
        </p:nvSpPr>
        <p:spPr>
          <a:xfrm>
            <a:off x="9458241" y="3973370"/>
            <a:ext cx="2295255" cy="990542"/>
          </a:xfrm>
        </p:spPr>
        <p:txBody>
          <a:bodyPr/>
          <a:lstStyle/>
          <a:p>
            <a:r>
              <a:rPr kumimoji="1" lang="en-US" altLang="ja-JP" sz="1800" dirty="0" smtClean="0"/>
              <a:t>ACTIVIDADES ENTRELAZADAS</a:t>
            </a:r>
            <a:endParaRPr kumimoji="1" lang="ja-JP" altLang="en-US" sz="1800" dirty="0"/>
          </a:p>
        </p:txBody>
      </p:sp>
      <p:pic>
        <p:nvPicPr>
          <p:cNvPr id="9" name="Marcador de posición de imagen 8" descr="soft03.jpg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0" t="-9601" r="17998" b="-7205"/>
          <a:stretch/>
        </p:blipFill>
        <p:spPr/>
      </p:pic>
      <p:sp>
        <p:nvSpPr>
          <p:cNvPr id="17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192627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12236" y="6248998"/>
            <a:ext cx="6615735" cy="1189757"/>
          </a:xfrm>
        </p:spPr>
        <p:txBody>
          <a:bodyPr/>
          <a:lstStyle/>
          <a:p>
            <a:r>
              <a:rPr kumimoji="1" lang="en-US" altLang="ja-JP" sz="3600" b="1" dirty="0" smtClean="0"/>
              <a:t>ESPECIFICACIONES</a:t>
            </a:r>
            <a:endParaRPr kumimoji="1" lang="ja-JP" altLang="en-US" sz="3600" b="1" dirty="0"/>
          </a:p>
        </p:txBody>
      </p:sp>
      <p:sp>
        <p:nvSpPr>
          <p:cNvPr id="7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169916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タイトル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pc="300" dirty="0" smtClean="0"/>
              <a:t>ESPECIFICACIONES DEL SOFTWARE.</a:t>
            </a:r>
            <a:endParaRPr kumimoji="1" lang="ja-JP" altLang="en-US" spc="3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テキスト プレースホルダー 21"/>
          <p:cNvSpPr>
            <a:spLocks noGrp="1"/>
          </p:cNvSpPr>
          <p:nvPr>
            <p:ph type="body" sz="quarter" idx="15"/>
          </p:nvPr>
        </p:nvSpPr>
        <p:spPr>
          <a:xfrm>
            <a:off x="6172876" y="3298295"/>
            <a:ext cx="2610290" cy="1080120"/>
          </a:xfrm>
        </p:spPr>
        <p:txBody>
          <a:bodyPr/>
          <a:lstStyle/>
          <a:p>
            <a:r>
              <a:rPr kumimoji="1" lang="en-US" altLang="ja-JP" dirty="0" smtClean="0"/>
              <a:t>ESTUDIO DE FACTIBILIDAD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7"/>
          </p:nvPr>
        </p:nvSpPr>
        <p:spPr>
          <a:xfrm>
            <a:off x="9323226" y="3076451"/>
            <a:ext cx="3150350" cy="1887029"/>
          </a:xfrm>
        </p:spPr>
        <p:txBody>
          <a:bodyPr/>
          <a:lstStyle/>
          <a:p>
            <a:r>
              <a:rPr kumimoji="1" lang="en-US" altLang="ja-JP" dirty="0" smtClean="0"/>
              <a:t>ESPECIFICACIÓN DE REQUERIMIENTOS</a:t>
            </a:r>
            <a:endParaRPr kumimoji="1" lang="en-US" altLang="ja-JP" dirty="0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19"/>
          </p:nvPr>
        </p:nvSpPr>
        <p:spPr>
          <a:xfrm>
            <a:off x="5902846" y="6223620"/>
            <a:ext cx="3105345" cy="2205245"/>
          </a:xfrm>
        </p:spPr>
        <p:txBody>
          <a:bodyPr/>
          <a:lstStyle/>
          <a:p>
            <a:r>
              <a:rPr kumimoji="1" lang="en-US" altLang="ja-JP" dirty="0" smtClean="0"/>
              <a:t>OBTENCIÓN Y ANÁLISIS DE REQUERIMIENTOS</a:t>
            </a:r>
            <a:endParaRPr kumimoji="1" lang="ja-JP" altLang="en-US" dirty="0"/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21"/>
          </p:nvPr>
        </p:nvSpPr>
        <p:spPr>
          <a:xfrm>
            <a:off x="9053196" y="6358635"/>
            <a:ext cx="3582514" cy="1436979"/>
          </a:xfrm>
        </p:spPr>
        <p:txBody>
          <a:bodyPr/>
          <a:lstStyle/>
          <a:p>
            <a:r>
              <a:rPr kumimoji="1" lang="en-US" altLang="ja-JP" dirty="0" smtClean="0"/>
              <a:t>VALIDACIÓN DE REQUERIMIENTOS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>
          <a:xfrm>
            <a:off x="90010" y="2769138"/>
            <a:ext cx="5812836" cy="2205245"/>
          </a:xfrm>
        </p:spPr>
        <p:txBody>
          <a:bodyPr/>
          <a:lstStyle/>
          <a:p>
            <a:r>
              <a:rPr kumimoji="1" lang="en-US" altLang="ja-JP" sz="2400" dirty="0" smtClean="0"/>
              <a:t>La </a:t>
            </a:r>
            <a:r>
              <a:rPr kumimoji="1" lang="en-US" altLang="ja-JP" sz="2400" dirty="0" err="1" smtClean="0"/>
              <a:t>aplicación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es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capaz</a:t>
            </a:r>
            <a:r>
              <a:rPr kumimoji="1" lang="en-US" altLang="ja-JP" sz="2400" dirty="0" smtClean="0"/>
              <a:t> de </a:t>
            </a:r>
            <a:r>
              <a:rPr kumimoji="1" lang="en-US" altLang="ja-JP" sz="2400" dirty="0" err="1" smtClean="0"/>
              <a:t>cubrir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las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necesidades</a:t>
            </a:r>
            <a:r>
              <a:rPr kumimoji="1" lang="en-US" altLang="ja-JP" sz="2400" dirty="0" smtClean="0"/>
              <a:t> de </a:t>
            </a:r>
            <a:r>
              <a:rPr kumimoji="1" lang="en-US" altLang="ja-JP" sz="2400" dirty="0" err="1" smtClean="0"/>
              <a:t>usuarios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err="1" smtClean="0"/>
              <a:t>que</a:t>
            </a:r>
            <a:r>
              <a:rPr kumimoji="1" lang="en-US" altLang="ja-JP" sz="2400" dirty="0" smtClean="0"/>
              <a:t> no </a:t>
            </a:r>
            <a:r>
              <a:rPr kumimoji="1" lang="en-US" altLang="ja-JP" sz="2400" dirty="0" err="1" smtClean="0"/>
              <a:t>poseen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síntomas</a:t>
            </a:r>
            <a:r>
              <a:rPr kumimoji="1" lang="en-US" altLang="ja-JP" sz="2400" dirty="0" smtClean="0"/>
              <a:t> de </a:t>
            </a:r>
            <a:r>
              <a:rPr kumimoji="1" lang="en-US" altLang="ja-JP" sz="2400" dirty="0" err="1" smtClean="0"/>
              <a:t>una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enfermedad</a:t>
            </a:r>
            <a:r>
              <a:rPr kumimoji="1" lang="en-US" altLang="ja-JP" sz="2400" dirty="0" smtClean="0"/>
              <a:t> grave y </a:t>
            </a:r>
            <a:r>
              <a:rPr kumimoji="1" lang="en-US" altLang="ja-JP" sz="2400" dirty="0" err="1" smtClean="0"/>
              <a:t>que</a:t>
            </a:r>
            <a:r>
              <a:rPr kumimoji="1" lang="en-US" altLang="ja-JP" sz="2400" dirty="0" smtClean="0"/>
              <a:t> no </a:t>
            </a:r>
            <a:r>
              <a:rPr kumimoji="1" lang="en-US" altLang="ja-JP" sz="2400" dirty="0" err="1" smtClean="0"/>
              <a:t>tienen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tiempo</a:t>
            </a:r>
            <a:r>
              <a:rPr kumimoji="1" lang="en-US" altLang="ja-JP" sz="2400" dirty="0" smtClean="0"/>
              <a:t> o la </a:t>
            </a:r>
            <a:r>
              <a:rPr kumimoji="1" lang="en-US" altLang="ja-JP" sz="2400" dirty="0" err="1" smtClean="0"/>
              <a:t>posibilidad</a:t>
            </a:r>
            <a:r>
              <a:rPr kumimoji="1" lang="en-US" altLang="ja-JP" sz="2400" dirty="0" smtClean="0"/>
              <a:t> de </a:t>
            </a:r>
            <a:r>
              <a:rPr kumimoji="1" lang="en-US" altLang="ja-JP" sz="2400" dirty="0" err="1" smtClean="0"/>
              <a:t>ir</a:t>
            </a:r>
            <a:r>
              <a:rPr kumimoji="1" lang="en-US" altLang="ja-JP" sz="2400" dirty="0" smtClean="0"/>
              <a:t> al </a:t>
            </a:r>
            <a:r>
              <a:rPr kumimoji="1" lang="en-US" altLang="ja-JP" sz="2400" dirty="0" err="1" smtClean="0"/>
              <a:t>médico</a:t>
            </a:r>
            <a:r>
              <a:rPr kumimoji="1" lang="en-US" altLang="ja-JP" sz="2400" dirty="0" smtClean="0"/>
              <a:t>.</a:t>
            </a:r>
            <a:endParaRPr kumimoji="1" lang="en-US" altLang="ja-JP" sz="2400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4"/>
          </p:nvPr>
        </p:nvSpPr>
        <p:spPr>
          <a:xfrm>
            <a:off x="0" y="5964493"/>
            <a:ext cx="5677821" cy="2205245"/>
          </a:xfrm>
        </p:spPr>
        <p:txBody>
          <a:bodyPr/>
          <a:lstStyle/>
          <a:p>
            <a:r>
              <a:rPr kumimoji="1" lang="es-ES_tradnl" altLang="ja-JP" sz="2400" dirty="0" smtClean="0"/>
              <a:t>Existen sistemas como Aló Doctor, que permiten llamar a un médico sin tener que visitar su consulta.</a:t>
            </a:r>
            <a:endParaRPr kumimoji="1" lang="ja-JP" altLang="en-US" sz="2400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5"/>
          </p:nvPr>
        </p:nvSpPr>
        <p:spPr>
          <a:xfrm>
            <a:off x="12293556" y="2432297"/>
            <a:ext cx="6210690" cy="3071243"/>
          </a:xfrm>
        </p:spPr>
        <p:txBody>
          <a:bodyPr/>
          <a:lstStyle/>
          <a:p>
            <a:r>
              <a:rPr kumimoji="1" lang="en-US" altLang="ja-JP" sz="2400" dirty="0" smtClean="0"/>
              <a:t>Solo </a:t>
            </a:r>
            <a:r>
              <a:rPr kumimoji="1" lang="en-US" altLang="ja-JP" sz="2400" dirty="0" err="1"/>
              <a:t>para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enfermedades</a:t>
            </a:r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comunes</a:t>
            </a:r>
            <a:r>
              <a:rPr kumimoji="1" lang="en-US" altLang="ja-JP" sz="2400" dirty="0"/>
              <a:t>.</a:t>
            </a:r>
          </a:p>
          <a:p>
            <a:r>
              <a:rPr kumimoji="1" lang="en-US" altLang="ja-JP" sz="2400" dirty="0" err="1" smtClean="0"/>
              <a:t>Medicamentos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que</a:t>
            </a:r>
            <a:r>
              <a:rPr kumimoji="1" lang="en-US" altLang="ja-JP" sz="2400" dirty="0" smtClean="0"/>
              <a:t> no </a:t>
            </a:r>
            <a:r>
              <a:rPr kumimoji="1" lang="en-US" altLang="ja-JP" sz="2400" dirty="0" err="1" smtClean="0"/>
              <a:t>requieren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receta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médica</a:t>
            </a:r>
            <a:r>
              <a:rPr kumimoji="1" lang="en-US" altLang="ja-JP" sz="2400" dirty="0" smtClean="0"/>
              <a:t>.</a:t>
            </a:r>
          </a:p>
          <a:p>
            <a:r>
              <a:rPr kumimoji="1" lang="en-US" altLang="ja-JP" sz="2400" dirty="0" err="1" smtClean="0"/>
              <a:t>Respuesta</a:t>
            </a:r>
            <a:r>
              <a:rPr kumimoji="1" lang="en-US" altLang="ja-JP" sz="2400" dirty="0" smtClean="0"/>
              <a:t> en </a:t>
            </a:r>
            <a:r>
              <a:rPr kumimoji="1" lang="en-US" altLang="ja-JP" sz="2400" dirty="0" err="1" smtClean="0"/>
              <a:t>tiempo</a:t>
            </a:r>
            <a:r>
              <a:rPr kumimoji="1" lang="en-US" altLang="ja-JP" sz="2400" dirty="0" smtClean="0"/>
              <a:t> real.</a:t>
            </a:r>
          </a:p>
          <a:p>
            <a:r>
              <a:rPr kumimoji="1" lang="en-US" altLang="ja-JP" sz="2400" dirty="0" err="1" smtClean="0"/>
              <a:t>Desarrollo</a:t>
            </a:r>
            <a:r>
              <a:rPr kumimoji="1" lang="en-US" altLang="ja-JP" sz="2400" dirty="0" smtClean="0"/>
              <a:t> en Python.</a:t>
            </a:r>
          </a:p>
          <a:p>
            <a:r>
              <a:rPr kumimoji="1" lang="en-US" altLang="ja-JP" sz="2400" dirty="0" err="1" smtClean="0"/>
              <a:t>Empleo</a:t>
            </a:r>
            <a:r>
              <a:rPr kumimoji="1" lang="en-US" altLang="ja-JP" sz="2400" dirty="0" smtClean="0"/>
              <a:t> de a lo </a:t>
            </a:r>
            <a:r>
              <a:rPr kumimoji="1" lang="en-US" altLang="ja-JP" sz="2400" dirty="0" err="1" smtClean="0"/>
              <a:t>menos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una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bibliotecas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para</a:t>
            </a:r>
            <a:r>
              <a:rPr kumimoji="1" lang="en-US" altLang="ja-JP" sz="2400" dirty="0" smtClean="0"/>
              <a:t> Python.</a:t>
            </a:r>
          </a:p>
          <a:p>
            <a:endParaRPr kumimoji="1" lang="en-US" altLang="ja-JP" sz="2400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6"/>
          </p:nvPr>
        </p:nvSpPr>
        <p:spPr>
          <a:xfrm>
            <a:off x="12608591" y="6009498"/>
            <a:ext cx="5400600" cy="2205245"/>
          </a:xfrm>
        </p:spPr>
        <p:txBody>
          <a:bodyPr/>
          <a:lstStyle/>
          <a:p>
            <a:r>
              <a:rPr kumimoji="1" lang="en-US" altLang="ja-JP" sz="2400" dirty="0" smtClean="0"/>
              <a:t>Los </a:t>
            </a:r>
            <a:r>
              <a:rPr kumimoji="1" lang="en-US" altLang="ja-JP" sz="2400" dirty="0" err="1" smtClean="0"/>
              <a:t>requerimientos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planteados</a:t>
            </a:r>
            <a:r>
              <a:rPr kumimoji="1" lang="en-US" altLang="ja-JP" sz="2400" dirty="0" smtClean="0"/>
              <a:t> se </a:t>
            </a:r>
            <a:r>
              <a:rPr kumimoji="1" lang="en-US" altLang="ja-JP" sz="2400" dirty="0" err="1" smtClean="0"/>
              <a:t>pueden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lograr</a:t>
            </a:r>
            <a:r>
              <a:rPr kumimoji="1" lang="en-US" altLang="ja-JP" sz="2400" dirty="0" smtClean="0"/>
              <a:t> con los </a:t>
            </a:r>
            <a:r>
              <a:rPr kumimoji="1" lang="en-US" altLang="ja-JP" sz="2400" dirty="0" err="1" smtClean="0"/>
              <a:t>conocimientos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básicos</a:t>
            </a:r>
            <a:r>
              <a:rPr kumimoji="1" lang="en-US" altLang="ja-JP" sz="2400" dirty="0" smtClean="0"/>
              <a:t> de </a:t>
            </a:r>
            <a:r>
              <a:rPr kumimoji="1" lang="en-US" altLang="ja-JP" sz="2400" dirty="0" err="1" smtClean="0"/>
              <a:t>programación</a:t>
            </a:r>
            <a:r>
              <a:rPr kumimoji="1" lang="en-US" altLang="ja-JP" sz="2400" dirty="0" smtClean="0"/>
              <a:t> en Python.</a:t>
            </a:r>
            <a:endParaRPr kumimoji="1" lang="en-US" altLang="ja-JP" sz="2400" dirty="0"/>
          </a:p>
        </p:txBody>
      </p:sp>
      <p:sp>
        <p:nvSpPr>
          <p:cNvPr id="34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 dirty="0" smtClean="0"/>
              <a:t>T2 CUADRA, T2 MONTES</a:t>
            </a:r>
            <a:endParaRPr lang="en-US" dirty="0"/>
          </a:p>
        </p:txBody>
      </p:sp>
      <p:sp>
        <p:nvSpPr>
          <p:cNvPr id="8" name="Marcador de posición de imagen 7"/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9" name="Marcador de posición de imagen 8"/>
          <p:cNvSpPr>
            <a:spLocks noGrp="1"/>
          </p:cNvSpPr>
          <p:nvPr>
            <p:ph type="pic" sz="quarter" idx="39"/>
          </p:nvPr>
        </p:nvSpPr>
        <p:spPr/>
      </p:sp>
      <p:sp>
        <p:nvSpPr>
          <p:cNvPr id="10" name="Marcador de posición de imagen 9"/>
          <p:cNvSpPr>
            <a:spLocks noGrp="1"/>
          </p:cNvSpPr>
          <p:nvPr>
            <p:ph type="pic" sz="quarter" idx="38"/>
          </p:nvPr>
        </p:nvSpPr>
        <p:spPr/>
      </p:sp>
      <p:sp>
        <p:nvSpPr>
          <p:cNvPr id="11" name="Marcador de posición de imagen 10"/>
          <p:cNvSpPr>
            <a:spLocks noGrp="1"/>
          </p:cNvSpPr>
          <p:nvPr>
            <p:ph type="pic" sz="quarter" idx="40"/>
          </p:nvPr>
        </p:nvSpPr>
        <p:spPr/>
      </p:sp>
    </p:spTree>
    <p:extLst>
      <p:ext uri="{BB962C8B-B14F-4D97-AF65-F5344CB8AC3E}">
        <p14:creationId xmlns:p14="http://schemas.microsoft.com/office/powerpoint/2010/main" val="218287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テキスト プレースホルダー 2"/>
          <p:cNvSpPr>
            <a:spLocks noGrp="1"/>
          </p:cNvSpPr>
          <p:nvPr>
            <p:ph type="body" sz="quarter" idx="11"/>
          </p:nvPr>
        </p:nvSpPr>
        <p:spPr>
          <a:xfrm>
            <a:off x="817280" y="3748345"/>
            <a:ext cx="5805645" cy="585065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457241" y="5528918"/>
            <a:ext cx="6615735" cy="1189757"/>
          </a:xfrm>
        </p:spPr>
        <p:txBody>
          <a:bodyPr/>
          <a:lstStyle/>
          <a:p>
            <a:r>
              <a:rPr kumimoji="1" lang="en-US" altLang="ja-JP" b="1" dirty="0" smtClean="0"/>
              <a:t>DISEÑO </a:t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E </a:t>
            </a:r>
            <a:br>
              <a:rPr kumimoji="1" lang="en-US" altLang="ja-JP" b="1" dirty="0" smtClean="0"/>
            </a:br>
            <a:r>
              <a:rPr kumimoji="1" lang="en-US" altLang="ja-JP" b="1" dirty="0" smtClean="0"/>
              <a:t>IMPLEMENTACI</a:t>
            </a:r>
            <a:r>
              <a:rPr kumimoji="1" lang="en-US" altLang="ja-JP" b="1" dirty="0" smtClean="0"/>
              <a:t>ÓN</a:t>
            </a:r>
            <a:endParaRPr kumimoji="1" lang="ja-JP" altLang="en-US" b="1" dirty="0"/>
          </a:p>
        </p:txBody>
      </p:sp>
      <p:sp>
        <p:nvSpPr>
          <p:cNvPr id="7" name="フッター プレースホルダー 2"/>
          <p:cNvSpPr txBox="1">
            <a:spLocks/>
          </p:cNvSpPr>
          <p:nvPr/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defPPr>
              <a:defRPr lang="en-US"/>
            </a:defPPr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T2 CUADRA, T2 MONTES</a:t>
            </a:r>
          </a:p>
        </p:txBody>
      </p:sp>
    </p:spTree>
    <p:extLst>
      <p:ext uri="{BB962C8B-B14F-4D97-AF65-F5344CB8AC3E}">
        <p14:creationId xmlns:p14="http://schemas.microsoft.com/office/powerpoint/2010/main" val="307470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3DA4B5"/>
      </a:accent1>
      <a:accent2>
        <a:srgbClr val="F73B3B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4BACC6"/>
      </a:hlink>
      <a:folHlink>
        <a:srgbClr val="31859B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43170</TotalTime>
  <Words>722</Words>
  <Application>Microsoft Macintosh PowerPoint</Application>
  <PresentationFormat>Personalizado</PresentationFormat>
  <Paragraphs>186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Title</vt:lpstr>
      <vt:lpstr>No Decoration</vt:lpstr>
      <vt:lpstr>Contents</vt:lpstr>
      <vt:lpstr>1_Contents</vt:lpstr>
      <vt:lpstr>APLICACIÓN  I-DOC</vt:lpstr>
      <vt:lpstr>TEMARIO.</vt:lpstr>
      <vt:lpstr>INTRODUCCION</vt:lpstr>
      <vt:lpstr>Presentación de PowerPoint</vt:lpstr>
      <vt:lpstr>MODELO Y  ENFOQUE  EMPLEADO</vt:lpstr>
      <vt:lpstr>DESARROLLO INCREMENTAL</vt:lpstr>
      <vt:lpstr>ESPECIFICACIONES</vt:lpstr>
      <vt:lpstr>ESPECIFICACIONES DEL SOFTWARE.</vt:lpstr>
      <vt:lpstr>DISEÑO  E  IMPLEMENTACIÓN</vt:lpstr>
      <vt:lpstr>DISEÑO</vt:lpstr>
      <vt:lpstr>A : CONTEXTO E INTERACCIONES.</vt:lpstr>
      <vt:lpstr>Presentación de PowerPoint</vt:lpstr>
      <vt:lpstr>Presentación de PowerPoint</vt:lpstr>
      <vt:lpstr>Presentación de PowerPoint</vt:lpstr>
      <vt:lpstr>Presentación de PowerPoint</vt:lpstr>
      <vt:lpstr>VALIDACIÓN  Y  EVOLUCIÓN</vt:lpstr>
      <vt:lpstr>VALIDACIÓN</vt:lpstr>
      <vt:lpstr>Presentación de PowerPoint</vt:lpstr>
      <vt:lpstr>CONCLUSIONES</vt:lpstr>
      <vt:lpstr>CONCLUSIONES.</vt:lpstr>
      <vt:lpstr>TÉRMINO DE LA EXPOSICIÓN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Carolina Cuadra</cp:lastModifiedBy>
  <cp:revision>659</cp:revision>
  <dcterms:created xsi:type="dcterms:W3CDTF">2015-01-09T17:56:04Z</dcterms:created>
  <dcterms:modified xsi:type="dcterms:W3CDTF">2017-06-21T03:40:35Z</dcterms:modified>
</cp:coreProperties>
</file>