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9815ba9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b9815ba9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ab936bdd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ab936bdd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9815ba91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9815ba91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b9815ba91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b9815ba91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b9815ba91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b9815ba91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819150" y="42152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it" sz="3200"/>
              <a:t>Distributed Weather Station</a:t>
            </a:r>
            <a:endParaRPr b="1" sz="3200"/>
          </a:p>
        </p:txBody>
      </p:sp>
      <p:pic>
        <p:nvPicPr>
          <p:cNvPr id="129" name="Google Shape;129;p13"/>
          <p:cNvPicPr preferRelativeResize="0"/>
          <p:nvPr/>
        </p:nvPicPr>
        <p:blipFill>
          <a:blip r:embed="rId3">
            <a:alphaModFix/>
          </a:blip>
          <a:stretch>
            <a:fillRect/>
          </a:stretch>
        </p:blipFill>
        <p:spPr>
          <a:xfrm>
            <a:off x="721250" y="1479925"/>
            <a:ext cx="4849298" cy="3113350"/>
          </a:xfrm>
          <a:prstGeom prst="rect">
            <a:avLst/>
          </a:prstGeom>
          <a:noFill/>
          <a:ln>
            <a:noFill/>
          </a:ln>
        </p:spPr>
      </p:pic>
      <p:sp>
        <p:nvSpPr>
          <p:cNvPr id="130" name="Google Shape;130;p13"/>
          <p:cNvSpPr txBox="1"/>
          <p:nvPr/>
        </p:nvSpPr>
        <p:spPr>
          <a:xfrm>
            <a:off x="6385325" y="1436400"/>
            <a:ext cx="2218200" cy="311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it" sz="1700">
                <a:solidFill>
                  <a:schemeClr val="lt1"/>
                </a:solidFill>
                <a:latin typeface="Calibri"/>
                <a:ea typeface="Calibri"/>
                <a:cs typeface="Calibri"/>
                <a:sym typeface="Calibri"/>
              </a:rPr>
              <a:t>University of Trento</a:t>
            </a:r>
            <a:endParaRPr sz="1700">
              <a:solidFill>
                <a:schemeClr val="lt1"/>
              </a:solidFill>
              <a:latin typeface="Calibri"/>
              <a:ea typeface="Calibri"/>
              <a:cs typeface="Calibri"/>
              <a:sym typeface="Calibri"/>
            </a:endParaRPr>
          </a:p>
          <a:p>
            <a:pPr indent="0" lvl="0" marL="0" rtl="0" algn="ctr">
              <a:spcBef>
                <a:spcPts val="0"/>
              </a:spcBef>
              <a:spcAft>
                <a:spcPts val="0"/>
              </a:spcAft>
              <a:buNone/>
            </a:pPr>
            <a:r>
              <a:rPr lang="it">
                <a:solidFill>
                  <a:schemeClr val="lt1"/>
                </a:solidFill>
                <a:latin typeface="Calibri"/>
                <a:ea typeface="Calibri"/>
                <a:cs typeface="Calibri"/>
                <a:sym typeface="Calibri"/>
              </a:rPr>
              <a:t>Embedded Software for the Internet of Things</a:t>
            </a:r>
            <a:endParaRPr>
              <a:solidFill>
                <a:schemeClr val="lt1"/>
              </a:solidFill>
              <a:latin typeface="Calibri"/>
              <a:ea typeface="Calibri"/>
              <a:cs typeface="Calibri"/>
              <a:sym typeface="Calibri"/>
            </a:endParaRPr>
          </a:p>
          <a:p>
            <a:pPr indent="0" lvl="0" marL="0" rtl="0" algn="ctr">
              <a:spcBef>
                <a:spcPts val="0"/>
              </a:spcBef>
              <a:spcAft>
                <a:spcPts val="0"/>
              </a:spcAft>
              <a:buNone/>
            </a:pPr>
            <a:r>
              <a:t/>
            </a:r>
            <a:endParaRPr sz="1600">
              <a:solidFill>
                <a:schemeClr val="lt1"/>
              </a:solidFill>
              <a:latin typeface="Calibri"/>
              <a:ea typeface="Calibri"/>
              <a:cs typeface="Calibri"/>
              <a:sym typeface="Calibri"/>
            </a:endParaRPr>
          </a:p>
          <a:p>
            <a:pPr indent="0" lvl="0" marL="0" rtl="0" algn="ctr">
              <a:spcBef>
                <a:spcPts val="0"/>
              </a:spcBef>
              <a:spcAft>
                <a:spcPts val="0"/>
              </a:spcAft>
              <a:buNone/>
            </a:pPr>
            <a:r>
              <a:t/>
            </a:r>
            <a:endParaRPr sz="1600">
              <a:solidFill>
                <a:schemeClr val="lt1"/>
              </a:solidFill>
              <a:latin typeface="Calibri"/>
              <a:ea typeface="Calibri"/>
              <a:cs typeface="Calibri"/>
              <a:sym typeface="Calibri"/>
            </a:endParaRPr>
          </a:p>
          <a:p>
            <a:pPr indent="0" lvl="0" marL="0" rtl="0" algn="ctr">
              <a:spcBef>
                <a:spcPts val="0"/>
              </a:spcBef>
              <a:spcAft>
                <a:spcPts val="0"/>
              </a:spcAft>
              <a:buNone/>
            </a:pPr>
            <a:r>
              <a:t/>
            </a:r>
            <a:endParaRPr sz="1600">
              <a:solidFill>
                <a:schemeClr val="lt1"/>
              </a:solidFill>
              <a:latin typeface="Calibri"/>
              <a:ea typeface="Calibri"/>
              <a:cs typeface="Calibri"/>
              <a:sym typeface="Calibri"/>
            </a:endParaRPr>
          </a:p>
          <a:p>
            <a:pPr indent="0" lvl="0" marL="0" rtl="0" algn="ctr">
              <a:spcBef>
                <a:spcPts val="0"/>
              </a:spcBef>
              <a:spcAft>
                <a:spcPts val="0"/>
              </a:spcAft>
              <a:buNone/>
            </a:pPr>
            <a:r>
              <a:t/>
            </a:r>
            <a:endParaRPr sz="1600">
              <a:solidFill>
                <a:schemeClr val="lt1"/>
              </a:solidFill>
              <a:latin typeface="Calibri"/>
              <a:ea typeface="Calibri"/>
              <a:cs typeface="Calibri"/>
              <a:sym typeface="Calibri"/>
            </a:endParaRPr>
          </a:p>
          <a:p>
            <a:pPr indent="0" lvl="0" marL="0" rtl="0" algn="ctr">
              <a:spcBef>
                <a:spcPts val="0"/>
              </a:spcBef>
              <a:spcAft>
                <a:spcPts val="0"/>
              </a:spcAft>
              <a:buNone/>
            </a:pPr>
            <a:r>
              <a:t/>
            </a:r>
            <a:endParaRPr sz="1600">
              <a:solidFill>
                <a:schemeClr val="lt1"/>
              </a:solidFill>
              <a:latin typeface="Calibri"/>
              <a:ea typeface="Calibri"/>
              <a:cs typeface="Calibri"/>
              <a:sym typeface="Calibri"/>
            </a:endParaRPr>
          </a:p>
          <a:p>
            <a:pPr indent="0" lvl="0" marL="0" rtl="0" algn="ctr">
              <a:spcBef>
                <a:spcPts val="0"/>
              </a:spcBef>
              <a:spcAft>
                <a:spcPts val="0"/>
              </a:spcAft>
              <a:buNone/>
            </a:pPr>
            <a:r>
              <a:t/>
            </a:r>
            <a:endParaRPr sz="1600">
              <a:solidFill>
                <a:schemeClr val="lt1"/>
              </a:solidFill>
              <a:latin typeface="Calibri"/>
              <a:ea typeface="Calibri"/>
              <a:cs typeface="Calibri"/>
              <a:sym typeface="Calibri"/>
            </a:endParaRPr>
          </a:p>
          <a:p>
            <a:pPr indent="0" lvl="0" marL="0" rtl="0" algn="ctr">
              <a:spcBef>
                <a:spcPts val="0"/>
              </a:spcBef>
              <a:spcAft>
                <a:spcPts val="0"/>
              </a:spcAft>
              <a:buNone/>
            </a:pPr>
            <a:r>
              <a:rPr lang="it" sz="1600">
                <a:solidFill>
                  <a:schemeClr val="lt1"/>
                </a:solidFill>
                <a:latin typeface="Calibri"/>
                <a:ea typeface="Calibri"/>
                <a:cs typeface="Calibri"/>
                <a:sym typeface="Calibri"/>
              </a:rPr>
              <a:t>Brognara Alessandro</a:t>
            </a:r>
            <a:endParaRPr sz="1600">
              <a:solidFill>
                <a:schemeClr val="lt1"/>
              </a:solidFill>
              <a:latin typeface="Calibri"/>
              <a:ea typeface="Calibri"/>
              <a:cs typeface="Calibri"/>
              <a:sym typeface="Calibri"/>
            </a:endParaRPr>
          </a:p>
          <a:p>
            <a:pPr indent="0" lvl="0" marL="0" rtl="0" algn="ctr">
              <a:spcBef>
                <a:spcPts val="0"/>
              </a:spcBef>
              <a:spcAft>
                <a:spcPts val="0"/>
              </a:spcAft>
              <a:buNone/>
            </a:pPr>
            <a:r>
              <a:rPr lang="it" sz="1600">
                <a:solidFill>
                  <a:schemeClr val="lt1"/>
                </a:solidFill>
                <a:latin typeface="Calibri"/>
                <a:ea typeface="Calibri"/>
                <a:cs typeface="Calibri"/>
                <a:sym typeface="Calibri"/>
              </a:rPr>
              <a:t>Cappellaro Nicola</a:t>
            </a:r>
            <a:endParaRPr sz="1600">
              <a:solidFill>
                <a:schemeClr val="lt1"/>
              </a:solidFill>
              <a:latin typeface="Calibri"/>
              <a:ea typeface="Calibri"/>
              <a:cs typeface="Calibri"/>
              <a:sym typeface="Calibri"/>
            </a:endParaRPr>
          </a:p>
          <a:p>
            <a:pPr indent="0" lvl="0" marL="0" rtl="0" algn="ctr">
              <a:spcBef>
                <a:spcPts val="0"/>
              </a:spcBef>
              <a:spcAft>
                <a:spcPts val="0"/>
              </a:spcAft>
              <a:buNone/>
            </a:pPr>
            <a:r>
              <a:rPr lang="it" sz="1600">
                <a:solidFill>
                  <a:schemeClr val="lt1"/>
                </a:solidFill>
                <a:latin typeface="Calibri"/>
                <a:ea typeface="Calibri"/>
                <a:cs typeface="Calibri"/>
                <a:sym typeface="Calibri"/>
              </a:rPr>
              <a:t>Zannoni Riccardo</a:t>
            </a:r>
            <a:endParaRPr sz="16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743025" y="465000"/>
            <a:ext cx="4609500" cy="110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sz="3333"/>
              <a:t>Project description</a:t>
            </a:r>
            <a:r>
              <a:rPr lang="it" sz="3333"/>
              <a:t>:</a:t>
            </a:r>
            <a:endParaRPr sz="3333"/>
          </a:p>
          <a:p>
            <a:pPr indent="0" lvl="0" marL="0" rtl="0" algn="l">
              <a:spcBef>
                <a:spcPts val="0"/>
              </a:spcBef>
              <a:spcAft>
                <a:spcPts val="0"/>
              </a:spcAft>
              <a:buNone/>
            </a:pPr>
            <a:r>
              <a:rPr lang="it" sz="2000"/>
              <a:t>what is the goal of the project?</a:t>
            </a:r>
            <a:endParaRPr sz="2000"/>
          </a:p>
        </p:txBody>
      </p:sp>
      <p:sp>
        <p:nvSpPr>
          <p:cNvPr id="136" name="Google Shape;136;p14"/>
          <p:cNvSpPr txBox="1"/>
          <p:nvPr>
            <p:ph idx="1" type="body"/>
          </p:nvPr>
        </p:nvSpPr>
        <p:spPr>
          <a:xfrm>
            <a:off x="808275" y="1566625"/>
            <a:ext cx="4848600" cy="278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t" sz="1725"/>
              <a:t>Our project is a </a:t>
            </a:r>
            <a:r>
              <a:rPr lang="it" sz="1725" u="sng"/>
              <a:t>distributed weather station</a:t>
            </a:r>
            <a:r>
              <a:rPr lang="it" sz="1725"/>
              <a:t> with:</a:t>
            </a:r>
            <a:endParaRPr sz="1725"/>
          </a:p>
          <a:p>
            <a:pPr indent="-338185" lvl="0" marL="457200" rtl="0" algn="l">
              <a:spcBef>
                <a:spcPts val="1200"/>
              </a:spcBef>
              <a:spcAft>
                <a:spcPts val="0"/>
              </a:spcAft>
              <a:buSzPts val="1726"/>
              <a:buChar char="●"/>
            </a:pPr>
            <a:r>
              <a:rPr lang="it" sz="1725"/>
              <a:t>a central </a:t>
            </a:r>
            <a:r>
              <a:rPr lang="it" sz="1725" u="sng"/>
              <a:t>server</a:t>
            </a:r>
            <a:r>
              <a:rPr lang="it" sz="1725"/>
              <a:t>;</a:t>
            </a:r>
            <a:endParaRPr sz="1725"/>
          </a:p>
          <a:p>
            <a:pPr indent="-338185" lvl="0" marL="457200" rtl="0" algn="l">
              <a:spcBef>
                <a:spcPts val="0"/>
              </a:spcBef>
              <a:spcAft>
                <a:spcPts val="0"/>
              </a:spcAft>
              <a:buSzPts val="1726"/>
              <a:buChar char="●"/>
            </a:pPr>
            <a:r>
              <a:rPr lang="it" sz="1725"/>
              <a:t>two weather </a:t>
            </a:r>
            <a:r>
              <a:rPr lang="it" sz="1725" u="sng"/>
              <a:t>stations with sensors</a:t>
            </a:r>
            <a:endParaRPr sz="1725" u="sng"/>
          </a:p>
          <a:p>
            <a:pPr indent="0" lvl="0" marL="0" rtl="0" algn="l">
              <a:spcBef>
                <a:spcPts val="1200"/>
              </a:spcBef>
              <a:spcAft>
                <a:spcPts val="0"/>
              </a:spcAft>
              <a:buNone/>
            </a:pPr>
            <a:r>
              <a:rPr lang="it" sz="1725"/>
              <a:t>The stations periodically carry out a measurement of meteorological data (temperature, humidity, pressure, altitude and light intensity) and send it to a web server which allows the data to be displayed.</a:t>
            </a:r>
            <a:endParaRPr sz="1725"/>
          </a:p>
          <a:p>
            <a:pPr indent="0" lvl="0" marL="0" rtl="0" algn="l">
              <a:spcBef>
                <a:spcPts val="1200"/>
              </a:spcBef>
              <a:spcAft>
                <a:spcPts val="1200"/>
              </a:spcAft>
              <a:buNone/>
            </a:pPr>
            <a:r>
              <a:t/>
            </a:r>
            <a:endParaRPr/>
          </a:p>
        </p:txBody>
      </p:sp>
      <p:pic>
        <p:nvPicPr>
          <p:cNvPr id="137" name="Google Shape;137;p14"/>
          <p:cNvPicPr preferRelativeResize="0"/>
          <p:nvPr/>
        </p:nvPicPr>
        <p:blipFill>
          <a:blip r:embed="rId3">
            <a:alphaModFix/>
          </a:blip>
          <a:stretch>
            <a:fillRect/>
          </a:stretch>
        </p:blipFill>
        <p:spPr>
          <a:xfrm>
            <a:off x="5591625" y="225775"/>
            <a:ext cx="3316701" cy="3062574"/>
          </a:xfrm>
          <a:prstGeom prst="rect">
            <a:avLst/>
          </a:prstGeom>
          <a:noFill/>
          <a:ln>
            <a:noFill/>
          </a:ln>
        </p:spPr>
      </p:pic>
      <p:pic>
        <p:nvPicPr>
          <p:cNvPr id="138" name="Google Shape;138;p14"/>
          <p:cNvPicPr preferRelativeResize="0"/>
          <p:nvPr/>
        </p:nvPicPr>
        <p:blipFill>
          <a:blip r:embed="rId4">
            <a:alphaModFix/>
          </a:blip>
          <a:stretch>
            <a:fillRect/>
          </a:stretch>
        </p:blipFill>
        <p:spPr>
          <a:xfrm>
            <a:off x="5887788" y="3176150"/>
            <a:ext cx="2724375" cy="1623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565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Software Architecture</a:t>
            </a:r>
            <a:endParaRPr/>
          </a:p>
        </p:txBody>
      </p:sp>
      <p:sp>
        <p:nvSpPr>
          <p:cNvPr id="144" name="Google Shape;144;p15"/>
          <p:cNvSpPr/>
          <p:nvPr/>
        </p:nvSpPr>
        <p:spPr>
          <a:xfrm>
            <a:off x="819150" y="1520550"/>
            <a:ext cx="1614000" cy="8781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Calibri"/>
                <a:ea typeface="Calibri"/>
                <a:cs typeface="Calibri"/>
                <a:sym typeface="Calibri"/>
              </a:rPr>
              <a:t>ESP32</a:t>
            </a:r>
            <a:endParaRPr>
              <a:latin typeface="Calibri"/>
              <a:ea typeface="Calibri"/>
              <a:cs typeface="Calibri"/>
              <a:sym typeface="Calibri"/>
            </a:endParaRPr>
          </a:p>
        </p:txBody>
      </p:sp>
      <p:sp>
        <p:nvSpPr>
          <p:cNvPr id="145" name="Google Shape;145;p15"/>
          <p:cNvSpPr/>
          <p:nvPr/>
        </p:nvSpPr>
        <p:spPr>
          <a:xfrm>
            <a:off x="819150" y="3039525"/>
            <a:ext cx="1614000" cy="8781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Calibri"/>
                <a:ea typeface="Calibri"/>
                <a:cs typeface="Calibri"/>
                <a:sym typeface="Calibri"/>
              </a:rPr>
              <a:t>Interrupt</a:t>
            </a:r>
            <a:endParaRPr>
              <a:latin typeface="Calibri"/>
              <a:ea typeface="Calibri"/>
              <a:cs typeface="Calibri"/>
              <a:sym typeface="Calibri"/>
            </a:endParaRPr>
          </a:p>
        </p:txBody>
      </p:sp>
      <p:sp>
        <p:nvSpPr>
          <p:cNvPr id="146" name="Google Shape;146;p15"/>
          <p:cNvSpPr/>
          <p:nvPr/>
        </p:nvSpPr>
        <p:spPr>
          <a:xfrm>
            <a:off x="6710850" y="3039525"/>
            <a:ext cx="1614000" cy="8781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Calibri"/>
                <a:ea typeface="Calibri"/>
                <a:cs typeface="Calibri"/>
                <a:sym typeface="Calibri"/>
              </a:rPr>
              <a:t>Raspberry</a:t>
            </a:r>
            <a:endParaRPr>
              <a:latin typeface="Calibri"/>
              <a:ea typeface="Calibri"/>
              <a:cs typeface="Calibri"/>
              <a:sym typeface="Calibri"/>
            </a:endParaRPr>
          </a:p>
        </p:txBody>
      </p:sp>
      <p:cxnSp>
        <p:nvCxnSpPr>
          <p:cNvPr id="147" name="Google Shape;147;p15"/>
          <p:cNvCxnSpPr>
            <a:stCxn id="144" idx="2"/>
            <a:endCxn id="145" idx="0"/>
          </p:cNvCxnSpPr>
          <p:nvPr/>
        </p:nvCxnSpPr>
        <p:spPr>
          <a:xfrm>
            <a:off x="1626150" y="2398650"/>
            <a:ext cx="0" cy="640800"/>
          </a:xfrm>
          <a:prstGeom prst="straightConnector1">
            <a:avLst/>
          </a:prstGeom>
          <a:noFill/>
          <a:ln cap="flat" cmpd="sng" w="9525">
            <a:solidFill>
              <a:schemeClr val="dk2"/>
            </a:solidFill>
            <a:prstDash val="solid"/>
            <a:round/>
            <a:headEnd len="med" w="med" type="none"/>
            <a:tailEnd len="med" w="med" type="triangle"/>
          </a:ln>
        </p:spPr>
      </p:cxnSp>
      <p:cxnSp>
        <p:nvCxnSpPr>
          <p:cNvPr id="148" name="Google Shape;148;p15"/>
          <p:cNvCxnSpPr>
            <a:stCxn id="145" idx="3"/>
            <a:endCxn id="146" idx="1"/>
          </p:cNvCxnSpPr>
          <p:nvPr/>
        </p:nvCxnSpPr>
        <p:spPr>
          <a:xfrm>
            <a:off x="2433150" y="3478575"/>
            <a:ext cx="4277700" cy="0"/>
          </a:xfrm>
          <a:prstGeom prst="straightConnector1">
            <a:avLst/>
          </a:prstGeom>
          <a:noFill/>
          <a:ln cap="flat" cmpd="sng" w="9525">
            <a:solidFill>
              <a:schemeClr val="dk2"/>
            </a:solidFill>
            <a:prstDash val="solid"/>
            <a:round/>
            <a:headEnd len="med" w="med" type="none"/>
            <a:tailEnd len="med" w="med" type="triangle"/>
          </a:ln>
        </p:spPr>
      </p:cxnSp>
      <p:sp>
        <p:nvSpPr>
          <p:cNvPr id="149" name="Google Shape;149;p15"/>
          <p:cNvSpPr/>
          <p:nvPr/>
        </p:nvSpPr>
        <p:spPr>
          <a:xfrm>
            <a:off x="6710850" y="1520550"/>
            <a:ext cx="1614000" cy="878100"/>
          </a:xfrm>
          <a:prstGeom prst="roundRect">
            <a:avLst>
              <a:gd fmla="val 16667" name="adj"/>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Calibri"/>
                <a:ea typeface="Calibri"/>
                <a:cs typeface="Calibri"/>
                <a:sym typeface="Calibri"/>
              </a:rPr>
              <a:t>Web</a:t>
            </a:r>
            <a:endParaRPr>
              <a:latin typeface="Calibri"/>
              <a:ea typeface="Calibri"/>
              <a:cs typeface="Calibri"/>
              <a:sym typeface="Calibri"/>
            </a:endParaRPr>
          </a:p>
        </p:txBody>
      </p:sp>
      <p:cxnSp>
        <p:nvCxnSpPr>
          <p:cNvPr id="150" name="Google Shape;150;p15"/>
          <p:cNvCxnSpPr>
            <a:stCxn id="146" idx="0"/>
            <a:endCxn id="149" idx="2"/>
          </p:cNvCxnSpPr>
          <p:nvPr/>
        </p:nvCxnSpPr>
        <p:spPr>
          <a:xfrm rot="10800000">
            <a:off x="7517850" y="2398725"/>
            <a:ext cx="0" cy="640800"/>
          </a:xfrm>
          <a:prstGeom prst="straightConnector1">
            <a:avLst/>
          </a:prstGeom>
          <a:noFill/>
          <a:ln cap="flat" cmpd="sng" w="9525">
            <a:solidFill>
              <a:schemeClr val="dk2"/>
            </a:solidFill>
            <a:prstDash val="solid"/>
            <a:round/>
            <a:headEnd len="med" w="med" type="none"/>
            <a:tailEnd len="med" w="med" type="triangle"/>
          </a:ln>
        </p:spPr>
      </p:cxnSp>
      <p:sp>
        <p:nvSpPr>
          <p:cNvPr id="151" name="Google Shape;151;p15"/>
          <p:cNvSpPr txBox="1"/>
          <p:nvPr/>
        </p:nvSpPr>
        <p:spPr>
          <a:xfrm>
            <a:off x="2433150" y="1767150"/>
            <a:ext cx="2637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dk2"/>
                </a:solidFill>
                <a:latin typeface="Calibri"/>
                <a:ea typeface="Calibri"/>
                <a:cs typeface="Calibri"/>
                <a:sym typeface="Calibri"/>
              </a:rPr>
              <a:t>1. esp32 connect to wifi</a:t>
            </a:r>
            <a:endParaRPr sz="1300">
              <a:solidFill>
                <a:schemeClr val="dk2"/>
              </a:solidFill>
              <a:latin typeface="Calibri"/>
              <a:ea typeface="Calibri"/>
              <a:cs typeface="Calibri"/>
              <a:sym typeface="Calibri"/>
            </a:endParaRPr>
          </a:p>
        </p:txBody>
      </p:sp>
      <p:sp>
        <p:nvSpPr>
          <p:cNvPr id="152" name="Google Shape;152;p15"/>
          <p:cNvSpPr txBox="1"/>
          <p:nvPr/>
        </p:nvSpPr>
        <p:spPr>
          <a:xfrm>
            <a:off x="2433150" y="2781200"/>
            <a:ext cx="2637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dk2"/>
                </a:solidFill>
                <a:latin typeface="Calibri"/>
                <a:ea typeface="Calibri"/>
                <a:cs typeface="Calibri"/>
                <a:sym typeface="Calibri"/>
              </a:rPr>
              <a:t>2. interrupt function read the sensor data and prepare a json</a:t>
            </a:r>
            <a:endParaRPr sz="1300">
              <a:solidFill>
                <a:schemeClr val="dk2"/>
              </a:solidFill>
              <a:latin typeface="Calibri"/>
              <a:ea typeface="Calibri"/>
              <a:cs typeface="Calibri"/>
              <a:sym typeface="Calibri"/>
            </a:endParaRPr>
          </a:p>
        </p:txBody>
      </p:sp>
      <p:sp>
        <p:nvSpPr>
          <p:cNvPr id="153" name="Google Shape;153;p15"/>
          <p:cNvSpPr txBox="1"/>
          <p:nvPr/>
        </p:nvSpPr>
        <p:spPr>
          <a:xfrm>
            <a:off x="4238550" y="3532725"/>
            <a:ext cx="242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dk2"/>
                </a:solidFill>
                <a:latin typeface="Calibri"/>
                <a:ea typeface="Calibri"/>
                <a:cs typeface="Calibri"/>
                <a:sym typeface="Calibri"/>
              </a:rPr>
              <a:t>3. the json is sent to the server</a:t>
            </a:r>
            <a:endParaRPr sz="1300">
              <a:solidFill>
                <a:schemeClr val="dk2"/>
              </a:solidFill>
              <a:latin typeface="Calibri"/>
              <a:ea typeface="Calibri"/>
              <a:cs typeface="Calibri"/>
              <a:sym typeface="Calibri"/>
            </a:endParaRPr>
          </a:p>
        </p:txBody>
      </p:sp>
      <p:sp>
        <p:nvSpPr>
          <p:cNvPr id="154" name="Google Shape;154;p15"/>
          <p:cNvSpPr txBox="1"/>
          <p:nvPr/>
        </p:nvSpPr>
        <p:spPr>
          <a:xfrm>
            <a:off x="6199200" y="847025"/>
            <a:ext cx="2637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dk2"/>
                </a:solidFill>
                <a:latin typeface="Calibri"/>
                <a:ea typeface="Calibri"/>
                <a:cs typeface="Calibri"/>
                <a:sym typeface="Calibri"/>
              </a:rPr>
              <a:t>4. raspberry display the data with a nodeJs web server</a:t>
            </a:r>
            <a:endParaRPr sz="1300">
              <a:solidFill>
                <a:schemeClr val="dk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type="title"/>
          </p:nvPr>
        </p:nvSpPr>
        <p:spPr>
          <a:xfrm>
            <a:off x="819150" y="565950"/>
            <a:ext cx="7505700" cy="74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Software Architecture</a:t>
            </a:r>
            <a:endParaRPr/>
          </a:p>
        </p:txBody>
      </p:sp>
      <p:sp>
        <p:nvSpPr>
          <p:cNvPr id="160" name="Google Shape;160;p16"/>
          <p:cNvSpPr txBox="1"/>
          <p:nvPr/>
        </p:nvSpPr>
        <p:spPr>
          <a:xfrm>
            <a:off x="927550" y="1822825"/>
            <a:ext cx="7188000" cy="24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chemeClr val="dk2"/>
                </a:solidFill>
                <a:latin typeface="Calibri"/>
                <a:ea typeface="Calibri"/>
                <a:cs typeface="Calibri"/>
                <a:sym typeface="Calibri"/>
              </a:rPr>
              <a:t>Initialization</a:t>
            </a:r>
            <a:r>
              <a:rPr lang="it">
                <a:solidFill>
                  <a:schemeClr val="dk2"/>
                </a:solidFill>
                <a:latin typeface="Calibri"/>
                <a:ea typeface="Calibri"/>
                <a:cs typeface="Calibri"/>
                <a:sym typeface="Calibri"/>
              </a:rPr>
              <a:t>: In the setup() function, the code initializes the serial communication, sensors, and WiFi connection.</a:t>
            </a:r>
            <a:endParaRPr>
              <a:solidFill>
                <a:schemeClr val="dk2"/>
              </a:solidFill>
              <a:latin typeface="Calibri"/>
              <a:ea typeface="Calibri"/>
              <a:cs typeface="Calibri"/>
              <a:sym typeface="Calibri"/>
            </a:endParaRPr>
          </a:p>
          <a:p>
            <a:pPr indent="0" lvl="0" marL="0" rtl="0" algn="l">
              <a:spcBef>
                <a:spcPts val="0"/>
              </a:spcBef>
              <a:spcAft>
                <a:spcPts val="0"/>
              </a:spcAft>
              <a:buNone/>
            </a:pPr>
            <a:r>
              <a:rPr b="1" lang="it">
                <a:solidFill>
                  <a:schemeClr val="dk2"/>
                </a:solidFill>
                <a:latin typeface="Calibri"/>
                <a:ea typeface="Calibri"/>
                <a:cs typeface="Calibri"/>
                <a:sym typeface="Calibri"/>
              </a:rPr>
              <a:t>Interrupts and Timers</a:t>
            </a:r>
            <a:r>
              <a:rPr lang="it">
                <a:solidFill>
                  <a:schemeClr val="dk2"/>
                </a:solidFill>
                <a:latin typeface="Calibri"/>
                <a:ea typeface="Calibri"/>
                <a:cs typeface="Calibri"/>
                <a:sym typeface="Calibri"/>
              </a:rPr>
              <a:t>: The Ticker object timer is used to create an interrupt that triggers the sendData() function every 10 seconds.</a:t>
            </a:r>
            <a:endParaRPr>
              <a:solidFill>
                <a:schemeClr val="dk2"/>
              </a:solidFill>
              <a:latin typeface="Calibri"/>
              <a:ea typeface="Calibri"/>
              <a:cs typeface="Calibri"/>
              <a:sym typeface="Calibri"/>
            </a:endParaRPr>
          </a:p>
          <a:p>
            <a:pPr indent="0" lvl="0" marL="0" rtl="0" algn="l">
              <a:spcBef>
                <a:spcPts val="0"/>
              </a:spcBef>
              <a:spcAft>
                <a:spcPts val="0"/>
              </a:spcAft>
              <a:buNone/>
            </a:pPr>
            <a:r>
              <a:rPr b="1" lang="it">
                <a:solidFill>
                  <a:schemeClr val="dk2"/>
                </a:solidFill>
                <a:latin typeface="Calibri"/>
                <a:ea typeface="Calibri"/>
                <a:cs typeface="Calibri"/>
                <a:sym typeface="Calibri"/>
              </a:rPr>
              <a:t>Data Collection</a:t>
            </a:r>
            <a:r>
              <a:rPr lang="it">
                <a:solidFill>
                  <a:schemeClr val="dk2"/>
                </a:solidFill>
                <a:latin typeface="Calibri"/>
                <a:ea typeface="Calibri"/>
                <a:cs typeface="Calibri"/>
                <a:sym typeface="Calibri"/>
              </a:rPr>
              <a:t>: In the sendData() function, the code collects data from each sensor. If there’s an error in reading the data (indicated by isnan()), it assigns a default value of -2.</a:t>
            </a:r>
            <a:endParaRPr>
              <a:solidFill>
                <a:schemeClr val="dk2"/>
              </a:solidFill>
              <a:latin typeface="Calibri"/>
              <a:ea typeface="Calibri"/>
              <a:cs typeface="Calibri"/>
              <a:sym typeface="Calibri"/>
            </a:endParaRPr>
          </a:p>
          <a:p>
            <a:pPr indent="0" lvl="0" marL="0" rtl="0" algn="l">
              <a:spcBef>
                <a:spcPts val="0"/>
              </a:spcBef>
              <a:spcAft>
                <a:spcPts val="0"/>
              </a:spcAft>
              <a:buNone/>
            </a:pPr>
            <a:r>
              <a:rPr b="1" lang="it">
                <a:solidFill>
                  <a:schemeClr val="dk2"/>
                </a:solidFill>
                <a:latin typeface="Calibri"/>
                <a:ea typeface="Calibri"/>
                <a:cs typeface="Calibri"/>
                <a:sym typeface="Calibri"/>
              </a:rPr>
              <a:t>Data Transmission</a:t>
            </a:r>
            <a:r>
              <a:rPr lang="it">
                <a:solidFill>
                  <a:schemeClr val="dk2"/>
                </a:solidFill>
                <a:latin typeface="Calibri"/>
                <a:ea typeface="Calibri"/>
                <a:cs typeface="Calibri"/>
                <a:sym typeface="Calibri"/>
              </a:rPr>
              <a:t>: If the WiFi connection is active, the code creates an HTTP client, specifies the server URL, and sets the content type to JSON. It then constructs a JSON string with the sensor data and location of the weather station, and sends this data to the server using a POST request. The server’s response is printed to the serial monitor.</a:t>
            </a:r>
            <a:endParaRPr>
              <a:solidFill>
                <a:schemeClr val="dk2"/>
              </a:solidFill>
              <a:latin typeface="Calibri"/>
              <a:ea typeface="Calibri"/>
              <a:cs typeface="Calibri"/>
              <a:sym typeface="Calibri"/>
            </a:endParaRPr>
          </a:p>
        </p:txBody>
      </p:sp>
      <p:sp>
        <p:nvSpPr>
          <p:cNvPr id="161" name="Google Shape;161;p16"/>
          <p:cNvSpPr txBox="1"/>
          <p:nvPr/>
        </p:nvSpPr>
        <p:spPr>
          <a:xfrm>
            <a:off x="819150" y="1166450"/>
            <a:ext cx="23781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2000">
                <a:solidFill>
                  <a:schemeClr val="lt1"/>
                </a:solidFill>
                <a:latin typeface="Calibri"/>
                <a:ea typeface="Calibri"/>
                <a:cs typeface="Calibri"/>
                <a:sym typeface="Calibri"/>
              </a:rPr>
              <a:t>Work flow</a:t>
            </a:r>
            <a:endParaRPr sz="20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17"/>
          <p:cNvPicPr preferRelativeResize="0"/>
          <p:nvPr/>
        </p:nvPicPr>
        <p:blipFill>
          <a:blip r:embed="rId3">
            <a:alphaModFix/>
          </a:blip>
          <a:stretch>
            <a:fillRect/>
          </a:stretch>
        </p:blipFill>
        <p:spPr>
          <a:xfrm>
            <a:off x="4742925" y="834368"/>
            <a:ext cx="4138225" cy="3815707"/>
          </a:xfrm>
          <a:prstGeom prst="rect">
            <a:avLst/>
          </a:prstGeom>
          <a:noFill/>
          <a:ln>
            <a:noFill/>
          </a:ln>
        </p:spPr>
      </p:pic>
      <p:sp>
        <p:nvSpPr>
          <p:cNvPr id="167" name="Google Shape;167;p17"/>
          <p:cNvSpPr txBox="1"/>
          <p:nvPr>
            <p:ph type="title"/>
          </p:nvPr>
        </p:nvSpPr>
        <p:spPr>
          <a:xfrm>
            <a:off x="4924213" y="296700"/>
            <a:ext cx="3880800" cy="75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Representative</a:t>
            </a:r>
            <a:r>
              <a:rPr lang="it"/>
              <a:t> code</a:t>
            </a:r>
            <a:endParaRPr/>
          </a:p>
        </p:txBody>
      </p:sp>
      <p:sp>
        <p:nvSpPr>
          <p:cNvPr id="168" name="Google Shape;168;p17"/>
          <p:cNvSpPr txBox="1"/>
          <p:nvPr>
            <p:ph type="title"/>
          </p:nvPr>
        </p:nvSpPr>
        <p:spPr>
          <a:xfrm>
            <a:off x="645325" y="296700"/>
            <a:ext cx="3880800" cy="75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Testing</a:t>
            </a:r>
            <a:endParaRPr/>
          </a:p>
        </p:txBody>
      </p:sp>
      <p:sp>
        <p:nvSpPr>
          <p:cNvPr id="169" name="Google Shape;169;p17"/>
          <p:cNvSpPr txBox="1"/>
          <p:nvPr/>
        </p:nvSpPr>
        <p:spPr>
          <a:xfrm>
            <a:off x="593975" y="1177200"/>
            <a:ext cx="3880800" cy="34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300">
                <a:solidFill>
                  <a:schemeClr val="dk2"/>
                </a:solidFill>
                <a:latin typeface="Calibri"/>
                <a:ea typeface="Calibri"/>
                <a:cs typeface="Calibri"/>
                <a:sym typeface="Calibri"/>
              </a:rPr>
              <a:t>Sensor Testing</a:t>
            </a:r>
            <a:r>
              <a:rPr lang="it" sz="1300">
                <a:solidFill>
                  <a:schemeClr val="dk2"/>
                </a:solidFill>
                <a:latin typeface="Calibri"/>
                <a:ea typeface="Calibri"/>
                <a:cs typeface="Calibri"/>
                <a:sym typeface="Calibri"/>
              </a:rPr>
              <a:t>: Each sensor was tested individually to ensure accurate data collection.</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b="1" lang="it" sz="1300">
                <a:solidFill>
                  <a:schemeClr val="dk2"/>
                </a:solidFill>
                <a:latin typeface="Calibri"/>
                <a:ea typeface="Calibri"/>
                <a:cs typeface="Calibri"/>
                <a:sym typeface="Calibri"/>
              </a:rPr>
              <a:t>Connectivity Testing</a:t>
            </a:r>
            <a:r>
              <a:rPr lang="it" sz="1300">
                <a:solidFill>
                  <a:schemeClr val="dk2"/>
                </a:solidFill>
                <a:latin typeface="Calibri"/>
                <a:ea typeface="Calibri"/>
                <a:cs typeface="Calibri"/>
                <a:sym typeface="Calibri"/>
              </a:rPr>
              <a:t>: We verified the WiFi connection and server communication.</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b="1" lang="it" sz="1300">
                <a:solidFill>
                  <a:schemeClr val="dk2"/>
                </a:solidFill>
                <a:latin typeface="Calibri"/>
                <a:ea typeface="Calibri"/>
                <a:cs typeface="Calibri"/>
                <a:sym typeface="Calibri"/>
              </a:rPr>
              <a:t>Final testing</a:t>
            </a:r>
            <a:r>
              <a:rPr lang="it" sz="1300">
                <a:solidFill>
                  <a:schemeClr val="dk2"/>
                </a:solidFill>
                <a:latin typeface="Calibri"/>
                <a:ea typeface="Calibri"/>
                <a:cs typeface="Calibri"/>
                <a:sym typeface="Calibri"/>
              </a:rPr>
              <a:t>: </a:t>
            </a:r>
            <a:r>
              <a:rPr lang="it" sz="1300">
                <a:solidFill>
                  <a:srgbClr val="202124"/>
                </a:solidFill>
                <a:highlight>
                  <a:srgbClr val="F8F9FA"/>
                </a:highlight>
                <a:latin typeface="Calibri"/>
                <a:ea typeface="Calibri"/>
                <a:cs typeface="Calibri"/>
                <a:sym typeface="Calibri"/>
              </a:rPr>
              <a:t>Finally, we tested the entire system together, ensuring the perfect interaction of all components.</a:t>
            </a:r>
            <a:endParaRPr sz="1300">
              <a:solidFill>
                <a:srgbClr val="202124"/>
              </a:solidFill>
              <a:highlight>
                <a:srgbClr val="F8F9FA"/>
              </a:highlight>
              <a:latin typeface="Calibri"/>
              <a:ea typeface="Calibri"/>
              <a:cs typeface="Calibri"/>
              <a:sym typeface="Calibri"/>
            </a:endParaRPr>
          </a:p>
          <a:p>
            <a:pPr indent="0" lvl="0" marL="0" rtl="0" algn="l">
              <a:spcBef>
                <a:spcPts val="0"/>
              </a:spcBef>
              <a:spcAft>
                <a:spcPts val="0"/>
              </a:spcAft>
              <a:buNone/>
            </a:pPr>
            <a:r>
              <a:t/>
            </a:r>
            <a:endParaRPr sz="1300">
              <a:solidFill>
                <a:srgbClr val="202124"/>
              </a:solidFill>
              <a:highlight>
                <a:srgbClr val="F8F9FA"/>
              </a:highlight>
              <a:latin typeface="Calibri"/>
              <a:ea typeface="Calibri"/>
              <a:cs typeface="Calibri"/>
              <a:sym typeface="Calibri"/>
            </a:endParaRPr>
          </a:p>
          <a:p>
            <a:pPr indent="0" lvl="0" marL="0" rtl="0" algn="l">
              <a:spcBef>
                <a:spcPts val="0"/>
              </a:spcBef>
              <a:spcAft>
                <a:spcPts val="0"/>
              </a:spcAft>
              <a:buNone/>
            </a:pPr>
            <a:r>
              <a:rPr lang="it" sz="1300">
                <a:solidFill>
                  <a:srgbClr val="202124"/>
                </a:solidFill>
                <a:highlight>
                  <a:srgbClr val="F8F9FA"/>
                </a:highlight>
                <a:latin typeface="Calibri"/>
                <a:ea typeface="Calibri"/>
                <a:cs typeface="Calibri"/>
                <a:sym typeface="Calibri"/>
              </a:rPr>
              <a:t>The most challenging part of the project was the communication between the weather stations (esp32) and the server (raspberry), in particular:</a:t>
            </a:r>
            <a:endParaRPr sz="1300">
              <a:solidFill>
                <a:srgbClr val="202124"/>
              </a:solidFill>
              <a:highlight>
                <a:srgbClr val="F8F9FA"/>
              </a:highlight>
              <a:latin typeface="Calibri"/>
              <a:ea typeface="Calibri"/>
              <a:cs typeface="Calibri"/>
              <a:sym typeface="Calibri"/>
            </a:endParaRPr>
          </a:p>
          <a:p>
            <a:pPr indent="-311150" lvl="0" marL="457200" rtl="0" algn="l">
              <a:spcBef>
                <a:spcPts val="0"/>
              </a:spcBef>
              <a:spcAft>
                <a:spcPts val="0"/>
              </a:spcAft>
              <a:buClr>
                <a:srgbClr val="202124"/>
              </a:buClr>
              <a:buSzPts val="1300"/>
              <a:buFont typeface="Calibri"/>
              <a:buChar char="●"/>
            </a:pPr>
            <a:r>
              <a:rPr lang="it" sz="1300" u="sng">
                <a:solidFill>
                  <a:srgbClr val="202124"/>
                </a:solidFill>
                <a:highlight>
                  <a:srgbClr val="F8F9FA"/>
                </a:highlight>
                <a:latin typeface="Calibri"/>
                <a:ea typeface="Calibri"/>
                <a:cs typeface="Calibri"/>
                <a:sym typeface="Calibri"/>
              </a:rPr>
              <a:t>esp32 side</a:t>
            </a:r>
            <a:r>
              <a:rPr lang="it" sz="1300">
                <a:solidFill>
                  <a:srgbClr val="202124"/>
                </a:solidFill>
                <a:highlight>
                  <a:srgbClr val="F8F9FA"/>
                </a:highlight>
                <a:latin typeface="Calibri"/>
                <a:ea typeface="Calibri"/>
                <a:cs typeface="Calibri"/>
                <a:sym typeface="Calibri"/>
              </a:rPr>
              <a:t>: format the data into a json and send them to the server;</a:t>
            </a:r>
            <a:endParaRPr sz="1300">
              <a:solidFill>
                <a:srgbClr val="202124"/>
              </a:solidFill>
              <a:highlight>
                <a:srgbClr val="F8F9FA"/>
              </a:highlight>
              <a:latin typeface="Calibri"/>
              <a:ea typeface="Calibri"/>
              <a:cs typeface="Calibri"/>
              <a:sym typeface="Calibri"/>
            </a:endParaRPr>
          </a:p>
          <a:p>
            <a:pPr indent="-311150" lvl="0" marL="457200" rtl="0" algn="l">
              <a:spcBef>
                <a:spcPts val="0"/>
              </a:spcBef>
              <a:spcAft>
                <a:spcPts val="0"/>
              </a:spcAft>
              <a:buClr>
                <a:srgbClr val="202124"/>
              </a:buClr>
              <a:buSzPts val="1300"/>
              <a:buFont typeface="Calibri"/>
              <a:buChar char="●"/>
            </a:pPr>
            <a:r>
              <a:rPr lang="it" sz="1300" u="sng">
                <a:solidFill>
                  <a:srgbClr val="202124"/>
                </a:solidFill>
                <a:highlight>
                  <a:srgbClr val="F8F9FA"/>
                </a:highlight>
                <a:latin typeface="Calibri"/>
                <a:ea typeface="Calibri"/>
                <a:cs typeface="Calibri"/>
                <a:sym typeface="Calibri"/>
              </a:rPr>
              <a:t>server side</a:t>
            </a:r>
            <a:r>
              <a:rPr lang="it" sz="1300">
                <a:solidFill>
                  <a:srgbClr val="202124"/>
                </a:solidFill>
                <a:highlight>
                  <a:srgbClr val="F8F9FA"/>
                </a:highlight>
                <a:latin typeface="Calibri"/>
                <a:ea typeface="Calibri"/>
                <a:cs typeface="Calibri"/>
                <a:sym typeface="Calibri"/>
              </a:rPr>
              <a:t>: receive the data and process them </a:t>
            </a:r>
            <a:endParaRPr sz="1300">
              <a:solidFill>
                <a:srgbClr val="202124"/>
              </a:solidFill>
              <a:highlight>
                <a:srgbClr val="F8F9FA"/>
              </a:highlight>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
        <p:nvSpPr>
          <p:cNvPr id="170" name="Google Shape;170;p17"/>
          <p:cNvSpPr txBox="1"/>
          <p:nvPr/>
        </p:nvSpPr>
        <p:spPr>
          <a:xfrm>
            <a:off x="5292188" y="4538900"/>
            <a:ext cx="39966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it" sz="1300">
                <a:solidFill>
                  <a:schemeClr val="dk2"/>
                </a:solidFill>
                <a:latin typeface="Calibri"/>
                <a:ea typeface="Calibri"/>
                <a:cs typeface="Calibri"/>
                <a:sym typeface="Calibri"/>
              </a:rPr>
              <a:t>prepare the json and send </a:t>
            </a:r>
            <a:r>
              <a:rPr i="1" lang="it" sz="1300">
                <a:solidFill>
                  <a:schemeClr val="dk2"/>
                </a:solidFill>
                <a:latin typeface="Calibri"/>
                <a:ea typeface="Calibri"/>
                <a:cs typeface="Calibri"/>
                <a:sym typeface="Calibri"/>
              </a:rPr>
              <a:t>the</a:t>
            </a:r>
            <a:r>
              <a:rPr i="1" lang="it" sz="1300">
                <a:solidFill>
                  <a:schemeClr val="dk2"/>
                </a:solidFill>
                <a:latin typeface="Calibri"/>
                <a:ea typeface="Calibri"/>
                <a:cs typeface="Calibri"/>
                <a:sym typeface="Calibri"/>
              </a:rPr>
              <a:t> data to the server</a:t>
            </a:r>
            <a:endParaRPr i="1" sz="1300">
              <a:solidFill>
                <a:schemeClr val="dk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8"/>
          <p:cNvSpPr txBox="1"/>
          <p:nvPr>
            <p:ph type="title"/>
          </p:nvPr>
        </p:nvSpPr>
        <p:spPr>
          <a:xfrm>
            <a:off x="579900" y="2260163"/>
            <a:ext cx="7505700" cy="70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Conclusion and Future Work</a:t>
            </a:r>
            <a:endParaRPr/>
          </a:p>
        </p:txBody>
      </p:sp>
      <p:pic>
        <p:nvPicPr>
          <p:cNvPr id="176" name="Google Shape;176;p18"/>
          <p:cNvPicPr preferRelativeResize="0"/>
          <p:nvPr/>
        </p:nvPicPr>
        <p:blipFill>
          <a:blip r:embed="rId3">
            <a:alphaModFix/>
          </a:blip>
          <a:stretch>
            <a:fillRect/>
          </a:stretch>
        </p:blipFill>
        <p:spPr>
          <a:xfrm>
            <a:off x="7450700" y="3034684"/>
            <a:ext cx="1468176" cy="1468176"/>
          </a:xfrm>
          <a:prstGeom prst="rect">
            <a:avLst/>
          </a:prstGeom>
          <a:noFill/>
          <a:ln>
            <a:noFill/>
          </a:ln>
        </p:spPr>
      </p:pic>
      <p:sp>
        <p:nvSpPr>
          <p:cNvPr id="177" name="Google Shape;177;p18"/>
          <p:cNvSpPr txBox="1"/>
          <p:nvPr>
            <p:ph idx="1" type="body"/>
          </p:nvPr>
        </p:nvSpPr>
        <p:spPr>
          <a:xfrm>
            <a:off x="415375" y="2744650"/>
            <a:ext cx="7275000" cy="214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770"/>
              <a:buNone/>
            </a:pPr>
            <a:r>
              <a:rPr lang="it"/>
              <a:t>I</a:t>
            </a:r>
            <a:r>
              <a:rPr lang="it"/>
              <a:t>n conclusion, we learned to use a new esp32 microcontroller and created the circuit to read the data from the sensors, plus connected the project to the internet making it complete in every area.</a:t>
            </a:r>
            <a:endParaRPr/>
          </a:p>
          <a:p>
            <a:pPr indent="0" lvl="0" marL="0" rtl="0" algn="l">
              <a:spcBef>
                <a:spcPts val="1200"/>
              </a:spcBef>
              <a:spcAft>
                <a:spcPts val="0"/>
              </a:spcAft>
              <a:buSzPts val="770"/>
              <a:buNone/>
            </a:pPr>
            <a:r>
              <a:rPr lang="it">
                <a:solidFill>
                  <a:srgbClr val="1F2328"/>
                </a:solidFill>
                <a:highlight>
                  <a:srgbClr val="FFFFFF"/>
                </a:highlight>
              </a:rPr>
              <a:t>This project is easily scalable, in the future we can add:</a:t>
            </a:r>
            <a:endParaRPr>
              <a:solidFill>
                <a:srgbClr val="1F2328"/>
              </a:solidFill>
              <a:highlight>
                <a:srgbClr val="FFFFFF"/>
              </a:highlight>
            </a:endParaRPr>
          </a:p>
          <a:p>
            <a:pPr indent="-311150" lvl="0" marL="457200" rtl="0" algn="l">
              <a:spcBef>
                <a:spcPts val="1200"/>
              </a:spcBef>
              <a:spcAft>
                <a:spcPts val="0"/>
              </a:spcAft>
              <a:buClr>
                <a:srgbClr val="1F2328"/>
              </a:buClr>
              <a:buSzPts val="1300"/>
              <a:buFont typeface="Calibri"/>
              <a:buChar char="●"/>
            </a:pPr>
            <a:r>
              <a:rPr lang="it">
                <a:solidFill>
                  <a:srgbClr val="1F2328"/>
                </a:solidFill>
                <a:highlight>
                  <a:srgbClr val="FFFFFF"/>
                </a:highlight>
              </a:rPr>
              <a:t>sensors: to make measurement of other type of data, such </a:t>
            </a:r>
            <a:r>
              <a:rPr lang="it">
                <a:solidFill>
                  <a:srgbClr val="1F2328"/>
                </a:solidFill>
                <a:highlight>
                  <a:srgbClr val="FFFFFF"/>
                </a:highlight>
              </a:rPr>
              <a:t>as</a:t>
            </a:r>
            <a:r>
              <a:rPr lang="it">
                <a:solidFill>
                  <a:srgbClr val="1F2328"/>
                </a:solidFill>
                <a:highlight>
                  <a:srgbClr val="FFFFFF"/>
                </a:highlight>
              </a:rPr>
              <a:t> the wind sensor, the rain sensor, ...</a:t>
            </a:r>
            <a:endParaRPr>
              <a:solidFill>
                <a:srgbClr val="1F2328"/>
              </a:solidFill>
              <a:highlight>
                <a:srgbClr val="FFFFFF"/>
              </a:highlight>
            </a:endParaRPr>
          </a:p>
          <a:p>
            <a:pPr indent="-311150" lvl="0" marL="457200" rtl="0" algn="l">
              <a:spcBef>
                <a:spcPts val="0"/>
              </a:spcBef>
              <a:spcAft>
                <a:spcPts val="0"/>
              </a:spcAft>
              <a:buClr>
                <a:srgbClr val="1F2328"/>
              </a:buClr>
              <a:buSzPts val="1300"/>
              <a:buFont typeface="Calibri"/>
              <a:buChar char="●"/>
            </a:pPr>
            <a:r>
              <a:rPr lang="it">
                <a:solidFill>
                  <a:srgbClr val="1F2328"/>
                </a:solidFill>
                <a:highlight>
                  <a:srgbClr val="FFFFFF"/>
                </a:highlight>
              </a:rPr>
              <a:t>stations: in order to cover a larger geographic area, we can add new weather stations.</a:t>
            </a:r>
            <a:endParaRPr>
              <a:solidFill>
                <a:srgbClr val="1F2328"/>
              </a:solidFill>
              <a:highlight>
                <a:srgbClr val="FFFFFF"/>
              </a:highlight>
            </a:endParaRPr>
          </a:p>
          <a:p>
            <a:pPr indent="0" lvl="0" marL="0" rtl="0" algn="l">
              <a:spcBef>
                <a:spcPts val="1200"/>
              </a:spcBef>
              <a:spcAft>
                <a:spcPts val="1200"/>
              </a:spcAft>
              <a:buSzPts val="770"/>
              <a:buNone/>
            </a:pPr>
            <a:r>
              <a:rPr lang="it">
                <a:solidFill>
                  <a:srgbClr val="1F2328"/>
                </a:solidFill>
                <a:highlight>
                  <a:srgbClr val="FFFFFF"/>
                </a:highlight>
              </a:rPr>
              <a:t>In addition, we can implement the storage of the data using a database. In this way we can build graphic with a larger number of data instead of the last 24 hours only.</a:t>
            </a:r>
            <a:endParaRPr/>
          </a:p>
        </p:txBody>
      </p:sp>
      <p:sp>
        <p:nvSpPr>
          <p:cNvPr id="178" name="Google Shape;178;p18"/>
          <p:cNvSpPr txBox="1"/>
          <p:nvPr>
            <p:ph type="title"/>
          </p:nvPr>
        </p:nvSpPr>
        <p:spPr>
          <a:xfrm>
            <a:off x="634275" y="269400"/>
            <a:ext cx="7505700" cy="70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Team member contribution</a:t>
            </a:r>
            <a:endParaRPr/>
          </a:p>
        </p:txBody>
      </p:sp>
      <p:sp>
        <p:nvSpPr>
          <p:cNvPr id="179" name="Google Shape;179;p18"/>
          <p:cNvSpPr txBox="1"/>
          <p:nvPr>
            <p:ph idx="1" type="body"/>
          </p:nvPr>
        </p:nvSpPr>
        <p:spPr>
          <a:xfrm>
            <a:off x="415375" y="806775"/>
            <a:ext cx="85035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1F2328"/>
                </a:solidFill>
                <a:highlight>
                  <a:srgbClr val="FFFFFF"/>
                </a:highlight>
              </a:rPr>
              <a:t>The project was created by all members of the group together, each member contributed on all parts of the project. However, we can highlight the areas of greatest competence for each member:</a:t>
            </a:r>
            <a:endParaRPr>
              <a:solidFill>
                <a:srgbClr val="1F2328"/>
              </a:solidFill>
              <a:highlight>
                <a:srgbClr val="FFFFFF"/>
              </a:highlight>
            </a:endParaRPr>
          </a:p>
          <a:p>
            <a:pPr indent="-311150" lvl="0" marL="457200" rtl="0" algn="l">
              <a:spcBef>
                <a:spcPts val="1200"/>
              </a:spcBef>
              <a:spcAft>
                <a:spcPts val="0"/>
              </a:spcAft>
              <a:buClr>
                <a:srgbClr val="1F2328"/>
              </a:buClr>
              <a:buSzPts val="1300"/>
              <a:buFont typeface="Calibri"/>
              <a:buChar char="●"/>
            </a:pPr>
            <a:r>
              <a:rPr lang="it">
                <a:solidFill>
                  <a:srgbClr val="1F2328"/>
                </a:solidFill>
                <a:highlight>
                  <a:srgbClr val="FFFFFF"/>
                </a:highlight>
              </a:rPr>
              <a:t>Brognara Alessandro (sensor testing with arduino IDE)</a:t>
            </a:r>
            <a:endParaRPr>
              <a:solidFill>
                <a:srgbClr val="1F2328"/>
              </a:solidFill>
              <a:highlight>
                <a:srgbClr val="FFFFFF"/>
              </a:highlight>
            </a:endParaRPr>
          </a:p>
          <a:p>
            <a:pPr indent="-311150" lvl="0" marL="457200" rtl="0" algn="l">
              <a:spcBef>
                <a:spcPts val="0"/>
              </a:spcBef>
              <a:spcAft>
                <a:spcPts val="0"/>
              </a:spcAft>
              <a:buClr>
                <a:srgbClr val="1F2328"/>
              </a:buClr>
              <a:buSzPts val="1300"/>
              <a:buFont typeface="Calibri"/>
              <a:buChar char="●"/>
            </a:pPr>
            <a:r>
              <a:rPr lang="it">
                <a:solidFill>
                  <a:srgbClr val="1F2328"/>
                </a:solidFill>
                <a:highlight>
                  <a:srgbClr val="FFFFFF"/>
                </a:highlight>
              </a:rPr>
              <a:t>Cappellaro Nicola (interconnection between ESP32 and Raspberry, ESP32 coding)</a:t>
            </a:r>
            <a:endParaRPr>
              <a:solidFill>
                <a:srgbClr val="1F2328"/>
              </a:solidFill>
              <a:highlight>
                <a:srgbClr val="FFFFFF"/>
              </a:highlight>
            </a:endParaRPr>
          </a:p>
          <a:p>
            <a:pPr indent="-311150" lvl="0" marL="457200" rtl="0" algn="l">
              <a:spcBef>
                <a:spcPts val="0"/>
              </a:spcBef>
              <a:spcAft>
                <a:spcPts val="0"/>
              </a:spcAft>
              <a:buClr>
                <a:srgbClr val="1F2328"/>
              </a:buClr>
              <a:buSzPts val="1300"/>
              <a:buFont typeface="Calibri"/>
              <a:buChar char="●"/>
            </a:pPr>
            <a:r>
              <a:rPr lang="it">
                <a:solidFill>
                  <a:srgbClr val="1F2328"/>
                </a:solidFill>
                <a:highlight>
                  <a:srgbClr val="FFFFFF"/>
                </a:highlight>
              </a:rPr>
              <a:t>Zannoni Riccardo (website and javascript coding)</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