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Old Standard TT"/>
      <p:regular r:id="rId20"/>
      <p:bold r:id="rId21"/>
      <p: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51B9BCB-0EF7-4C5F-8D7F-9732801AF403}">
  <a:tblStyle styleId="{B51B9BCB-0EF7-4C5F-8D7F-9732801AF4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11" Type="http://schemas.openxmlformats.org/officeDocument/2006/relationships/slide" Target="slides/slide5.xml"/><Relationship Id="rId22" Type="http://schemas.openxmlformats.org/officeDocument/2006/relationships/font" Target="fonts/OldStandardTT-italic.fntdata"/><Relationship Id="rId10" Type="http://schemas.openxmlformats.org/officeDocument/2006/relationships/slide" Target="slides/slide4.xml"/><Relationship Id="rId21" Type="http://schemas.openxmlformats.org/officeDocument/2006/relationships/font" Target="fonts/OldStandardTT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2c9d8f802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2c9d8f802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2c9d8f802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62c9d8f802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c6d31781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6c6d31781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2cda46f42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62cda46f42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2c9d8f802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2c9d8f802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2cda46f4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2cda46f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2cda46f4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2cda46f4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2c9d8f80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2c9d8f80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2c9d8f802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62c9d8f802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c6d3178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6c6d3178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2c9d8f802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2c9d8f802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35025" y="11940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 Data Warehousing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35025" y="3739650"/>
            <a:ext cx="1826100" cy="13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</a:rPr>
              <a:t>Integrantes: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/>
              <a:t>Paul Lijtmaer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/>
              <a:t>Lucas Brusasca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/>
              <a:t>Martin Gaddi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/>
              <a:t>Pedro Durán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/>
              <a:t>Nicolás Palavecino</a:t>
            </a:r>
            <a:endParaRPr sz="13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913" y="-46600"/>
            <a:ext cx="2194826" cy="18132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505025" y="2657225"/>
            <a:ext cx="54309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Maestría en Ciencia de Datos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Prof: Esteban J. Alonso y Eduardo A. Poggi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52100" y="1045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Control de Calidad y Carga</a:t>
            </a:r>
            <a:endParaRPr/>
          </a:p>
        </p:txBody>
      </p:sp>
      <p:graphicFrame>
        <p:nvGraphicFramePr>
          <p:cNvPr id="154" name="Google Shape;154;p22"/>
          <p:cNvGraphicFramePr/>
          <p:nvPr/>
        </p:nvGraphicFramePr>
        <p:xfrm>
          <a:off x="244200" y="90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{B51B9BCB-0EF7-4C5F-8D7F-9732801AF403}</a:tableStyleId>
              </a:tblPr>
              <a:tblGrid>
                <a:gridCol w="1539925"/>
                <a:gridCol w="1507975"/>
                <a:gridCol w="3464500"/>
                <a:gridCol w="2223975"/>
              </a:tblGrid>
              <a:tr h="75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Tipo de Control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Calidad de Ingesta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Calidad de Integración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Carga al Data Warehouse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 anchor="ctr"/>
                </a:tc>
              </a:tr>
              <a:tr h="185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¿</a:t>
                      </a:r>
                      <a:r>
                        <a:rPr b="1" lang="es-419"/>
                        <a:t>Qué se verifica?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s-419" sz="1100"/>
                        <a:t>Datos faltantes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s-419" sz="1100"/>
                        <a:t>Formatos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s-419" sz="1100"/>
                        <a:t>Outliers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s-419" sz="1100"/>
                        <a:t>Unicidad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/>
                        <a:t>Verificaciones de integridad referencial:</a:t>
                      </a:r>
                      <a:endParaRPr sz="1100"/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-419" sz="1000"/>
                        <a:t>Orders -&gt; Customers, Employees, Shippers</a:t>
                      </a:r>
                      <a:endParaRPr sz="1000"/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-419" sz="1000"/>
                        <a:t>OrderDetails -&gt; Orders, Products</a:t>
                      </a:r>
                      <a:endParaRPr sz="1000"/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-419" sz="1000"/>
                        <a:t>Jerarquías (Employees.reportsTo, Territories-&gt;Regions)</a:t>
                      </a:r>
                      <a:endParaRPr sz="1000"/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-419" sz="1000"/>
                        <a:t>Consistencia de precios entre Products y OrderDetails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/>
                        <a:t>Proceso de carga con controles:</a:t>
                      </a:r>
                      <a:endParaRPr sz="1000"/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-419" sz="1000"/>
                        <a:t>Verificaciones pre-carga </a:t>
                      </a:r>
                      <a:endParaRPr sz="1000"/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-419" sz="1000"/>
                        <a:t>Carga incremental con eliminación de duplicados</a:t>
                      </a:r>
                      <a:endParaRPr sz="1000"/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-419" sz="1000"/>
                        <a:t>Verificaciones post-carga </a:t>
                      </a:r>
                      <a:endParaRPr sz="1000"/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s-419" sz="1000"/>
                        <a:t>Cumplimiento de umbrales de calidad DQM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55" name="Google Shape;155;p22"/>
          <p:cNvSpPr txBox="1"/>
          <p:nvPr/>
        </p:nvSpPr>
        <p:spPr>
          <a:xfrm>
            <a:off x="297025" y="3854000"/>
            <a:ext cx="83634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Implementando los controles de calidad nos aseguramos de llevar a producción solamente datos validados y consistentes.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El control de ingesta verifica la calidad de las tablas, el control de integración valida la coherencia entre entidades relacionadas, y el control de carga detecta tempranamente los errores, evitando la contaminación de datos en el pipeline.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Actualización del DWH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311700" y="1171600"/>
            <a:ext cx="8520600" cy="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s-419"/>
              <a:t>“Rechazar una ingesta corrupta es más valioso que procesarla: El sistema protege el negocio de decisiones </a:t>
            </a:r>
            <a:r>
              <a:rPr i="1" lang="es-419"/>
              <a:t>erróneas.</a:t>
            </a:r>
            <a:r>
              <a:rPr i="1" lang="es-419"/>
              <a:t>”</a:t>
            </a:r>
            <a:endParaRPr i="1"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4873425" y="1958200"/>
            <a:ext cx="3958800" cy="20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Ingesta incremental con control total: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Proceso automático de actualización.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Auditable con trazabilidad.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Scripts especializados, ordenados y auto-verificables.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311700" y="1958200"/>
            <a:ext cx="3958800" cy="29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Calidad de datos garantizada: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Motor de decisiones que rechaza cargas corruptas.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Detección de errores críticos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Protección de pérdida de integridad y duplicados.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4873500" y="4043800"/>
            <a:ext cx="3958800" cy="8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-419"/>
              <a:t>Resultado: DW protegido sin corrupción.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311700" y="3129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Publicación de Producto de Datos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311700" y="825125"/>
            <a:ext cx="8520600" cy="26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8 productos generados: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s-419" sz="1200"/>
              <a:t>DP01_VentasPorCategoriaYPais</a:t>
            </a:r>
            <a:r>
              <a:rPr lang="es-419" sz="1400"/>
              <a:t>: permite analizar montos y cantidades vendidas por categoría y país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s-419" sz="1200"/>
              <a:t>DP02_PedidosPorEmpleado</a:t>
            </a:r>
            <a:r>
              <a:rPr lang="es-419" sz="1400"/>
              <a:t>: muestra la distribución de pedidos gestionados por cada empleado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s-419" sz="1200"/>
              <a:t>DP03_Top10ProductosVendidos</a:t>
            </a:r>
            <a:r>
              <a:rPr lang="es-419" sz="1400"/>
              <a:t>: identifica los productos con mayor volumen de ventas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s-419" sz="1200"/>
              <a:t>DP04_EvolucionMensualPedidos</a:t>
            </a:r>
            <a:r>
              <a:rPr lang="es-419" sz="1400"/>
              <a:t>: refleja la evolución de pedidos por año y mes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s-419" sz="1200"/>
              <a:t>DP05_ClientesTopPorIngresos</a:t>
            </a:r>
            <a:r>
              <a:rPr lang="es-419" sz="1400"/>
              <a:t>: muestra los clientes con mayor facturación acumulada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s-419" sz="1200"/>
              <a:t>DP06_DemoraPromedioEntregaPorPais</a:t>
            </a:r>
            <a:r>
              <a:rPr lang="es-419" sz="1400"/>
              <a:t>: calcula el tiempo promedio de entrega por país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s-419" sz="1200"/>
              <a:t>DP07_FrecuenciaPedidosPorCliente</a:t>
            </a:r>
            <a:r>
              <a:rPr lang="es-419" sz="1400"/>
              <a:t>: mide la recurrencia de compra por cliente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s-419" sz="1200"/>
              <a:t>DP08_PorcentajeEntregasRapidasPorPais</a:t>
            </a:r>
            <a:r>
              <a:rPr lang="es-419" sz="1400"/>
              <a:t>: indica el porcentaje de pedidos entregados en 5 días o menos</a:t>
            </a:r>
            <a:endParaRPr sz="1400"/>
          </a:p>
        </p:txBody>
      </p:sp>
      <p:sp>
        <p:nvSpPr>
          <p:cNvPr id="171" name="Google Shape;171;p24"/>
          <p:cNvSpPr txBox="1"/>
          <p:nvPr/>
        </p:nvSpPr>
        <p:spPr>
          <a:xfrm>
            <a:off x="311700" y="3348725"/>
            <a:ext cx="82203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Estructura por producto: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1- Creación y carga en el DWH		2- Documentación técnica y funcional		3- Registro de procesos</a:t>
            </a:r>
            <a:endParaRPr sz="13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300" y="4214825"/>
            <a:ext cx="9810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6925" y="4205300"/>
            <a:ext cx="11239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6450" y="4219575"/>
            <a:ext cx="762000" cy="1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/>
        </p:nvSpPr>
        <p:spPr>
          <a:xfrm>
            <a:off x="1203900" y="1550100"/>
            <a:ext cx="6736200" cy="20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¡Muchas Gracias!</a:t>
            </a:r>
            <a:endParaRPr sz="4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273275" y="160370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Etapas</a:t>
            </a:r>
            <a:endParaRPr/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4861825" y="9106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Análisis CSV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Estructura y Foreign Keys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Vinculación con tabla Países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Área Temporal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Metadata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Modelo Dimensional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Data Quality Management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Controles de Calidad y Carga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Actualización del Data Warehouse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Publicación de Producto de Datos</a:t>
            </a:r>
            <a:endParaRPr sz="14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 de Archivos CSV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528" y="1742375"/>
            <a:ext cx="421000" cy="4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403" y="1742375"/>
            <a:ext cx="421000" cy="4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265" y="1742375"/>
            <a:ext cx="421000" cy="4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153" y="1742375"/>
            <a:ext cx="421000" cy="4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1003" y="1742375"/>
            <a:ext cx="421000" cy="4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078" y="2457750"/>
            <a:ext cx="421000" cy="4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078" y="2457750"/>
            <a:ext cx="421000" cy="4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078" y="2457750"/>
            <a:ext cx="421000" cy="4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078" y="2457750"/>
            <a:ext cx="421000" cy="4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403" y="3191675"/>
            <a:ext cx="421000" cy="4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265" y="3191700"/>
            <a:ext cx="421000" cy="4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628" y="3191675"/>
            <a:ext cx="421000" cy="4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450650" y="1111050"/>
            <a:ext cx="5221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Sistema Transaccional Northwind - ingesta1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43275" y="2027950"/>
            <a:ext cx="10215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Customers</a:t>
            </a:r>
            <a:endParaRPr sz="13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1490150" y="2050463"/>
            <a:ext cx="10215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Products</a:t>
            </a:r>
            <a:endParaRPr sz="13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2672013" y="2050463"/>
            <a:ext cx="10215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Orders</a:t>
            </a:r>
            <a:endParaRPr sz="13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3646953" y="2050463"/>
            <a:ext cx="1295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Order_details</a:t>
            </a:r>
            <a:endParaRPr sz="13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000763" y="2027938"/>
            <a:ext cx="10215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Employees</a:t>
            </a:r>
            <a:endParaRPr sz="13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949813" y="2762963"/>
            <a:ext cx="10215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Categories</a:t>
            </a:r>
            <a:endParaRPr sz="13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2127813" y="2742888"/>
            <a:ext cx="10215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Suppliers</a:t>
            </a:r>
            <a:endParaRPr sz="13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3305813" y="2742888"/>
            <a:ext cx="10215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Shippers</a:t>
            </a:r>
            <a:endParaRPr sz="13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4483813" y="2742888"/>
            <a:ext cx="10215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Regions</a:t>
            </a:r>
            <a:endParaRPr sz="13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1490138" y="3497988"/>
            <a:ext cx="10215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Territories</a:t>
            </a:r>
            <a:endParaRPr sz="13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2413124" y="3541475"/>
            <a:ext cx="15393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World-data-2023</a:t>
            </a:r>
            <a:endParaRPr sz="11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3693525" y="3541475"/>
            <a:ext cx="16005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Employee_territories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6176850" y="1515075"/>
            <a:ext cx="2874900" cy="28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Principales observaciones: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●"/>
            </a:pPr>
            <a:r>
              <a:rPr lang="es-419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Operaciones en Europa, América y otros países emergentes.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●"/>
            </a:pPr>
            <a:r>
              <a:rPr lang="es-419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Años 1996-1998.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●"/>
            </a:pPr>
            <a:r>
              <a:rPr lang="es-419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Ventas, productos, empleados.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●"/>
            </a:pPr>
            <a:r>
              <a:rPr lang="es-419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Necesidad de vincular las transacciones con info externa de países.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 y Foreign Keys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Creamos el área temporal, incluyendo:</a:t>
            </a:r>
            <a:endParaRPr/>
          </a:p>
          <a:p>
            <a:pPr indent="-31750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Todas las relaciones de foreign keys correctas</a:t>
            </a:r>
            <a:endParaRPr sz="1400"/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Manejo especial de la tabla autorreferencial TMP_Employees</a:t>
            </a:r>
            <a:endParaRPr sz="1400"/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Integración de la tabla externa TMP_WorldData2023</a:t>
            </a:r>
            <a:endParaRPr sz="800">
              <a:solidFill>
                <a:srgbClr val="F0F6FC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600"/>
              <a:t>Staging area robusto, preserva la integridad referencial del sistema origen.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600"/>
              <a:t>Se prestó especial atención a la jerarquía de los empleados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600"/>
              <a:t>El diseño permite la validación completa de los datos previa a la carga al DWH, se detectan las inconsistencias sin afectar el ambiente productivo.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Vinculación con Tabla Países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027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/>
              <a:t>Se vinculó world-data-2023.csv con: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s-419" sz="1400"/>
              <a:t>Dimensión DWH_Dim_Countries (GDP, expectativa de vida, coordenadas)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s-419" sz="1400"/>
              <a:t>Enriquecimiento de clientes con datos del país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Se pudo crear una dimensión geográfica enriquecida, más allá de la ubicación:</a:t>
            </a:r>
            <a:endParaRPr sz="1400"/>
          </a:p>
          <a:p>
            <a:pPr indent="-317500" lvl="0" marL="13716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Indicadores económicos (GDP)</a:t>
            </a:r>
            <a:endParaRPr sz="1400"/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Indicadores sociales (Expectativa de vida)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Permite encontrar correlación entre contexto macroeconómico y comportamiento de compra de los clientes.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 u="sng"/>
              <a:t>Resultado</a:t>
            </a:r>
            <a:r>
              <a:rPr lang="es-419" sz="1400"/>
              <a:t>: Modelo más robusto, insights más profundos, provenientes de diversas fuentes de datos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1575" y="445025"/>
            <a:ext cx="2096025" cy="208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Área Temporal: Calidad desde el origen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171600"/>
            <a:ext cx="4069500" cy="17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 esta etapa se crearon y verificaron las tablas temporales con su estructura relacional completa.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Es una etapa que actúa como un </a:t>
            </a:r>
            <a:r>
              <a:rPr b="1" lang="es-419"/>
              <a:t>buffer de seguridad</a:t>
            </a:r>
            <a:endParaRPr b="1"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762775" y="1171600"/>
            <a:ext cx="4069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Su implementación establece una arquitectura de tres capas: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5753225" y="2047950"/>
            <a:ext cx="2088600" cy="52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ld Standard TT"/>
                <a:ea typeface="Old Standard TT"/>
                <a:cs typeface="Old Standard TT"/>
                <a:sym typeface="Old Standard TT"/>
              </a:rPr>
              <a:t>Fuentes transaccionales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5753225" y="2904950"/>
            <a:ext cx="2088600" cy="52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ld Standard TT"/>
                <a:ea typeface="Old Standard TT"/>
                <a:cs typeface="Old Standard TT"/>
                <a:sym typeface="Old Standard TT"/>
              </a:rPr>
              <a:t>Staging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5753225" y="3761950"/>
            <a:ext cx="2088600" cy="52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ld Standard TT"/>
                <a:ea typeface="Old Standard TT"/>
                <a:cs typeface="Old Standard TT"/>
                <a:sym typeface="Old Standard TT"/>
              </a:rPr>
              <a:t>DataWarehouse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23" name="Google Shape;123;p18"/>
          <p:cNvCxnSpPr>
            <a:stCxn id="120" idx="2"/>
            <a:endCxn id="121" idx="0"/>
          </p:cNvCxnSpPr>
          <p:nvPr/>
        </p:nvCxnSpPr>
        <p:spPr>
          <a:xfrm>
            <a:off x="6797525" y="2571750"/>
            <a:ext cx="0" cy="33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8"/>
          <p:cNvCxnSpPr>
            <a:stCxn id="121" idx="2"/>
            <a:endCxn id="122" idx="0"/>
          </p:cNvCxnSpPr>
          <p:nvPr/>
        </p:nvCxnSpPr>
        <p:spPr>
          <a:xfrm>
            <a:off x="6797525" y="3428750"/>
            <a:ext cx="0" cy="33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8"/>
          <p:cNvSpPr txBox="1"/>
          <p:nvPr/>
        </p:nvSpPr>
        <p:spPr>
          <a:xfrm>
            <a:off x="311700" y="3018375"/>
            <a:ext cx="4069500" cy="15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❏"/>
            </a:pPr>
            <a:r>
              <a:rPr lang="es-419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Completitud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❏"/>
            </a:pPr>
            <a:r>
              <a:rPr lang="es-419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Consistencia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❏"/>
            </a:pPr>
            <a:r>
              <a:rPr lang="es-419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Unicidad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❏"/>
            </a:pPr>
            <a:r>
              <a:rPr lang="es-419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Seguridad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Sistema de Metadata: La memoria del DWH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311700" y="1171600"/>
            <a:ext cx="4170000" cy="25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¿Qué documenta?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Staging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Dimensiones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Hechos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Memoria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DQM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Enriquecimiento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481600" y="1171600"/>
            <a:ext cx="4350900" cy="3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¿Por qué es clave?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Memoria institucional del DWH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Describe estructura técnica y propósito de negocio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Facilita uso analítico y onboarding de nuevos usuarios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Gestiona el ciclo de vida de los datos por tipo de tabla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Cada campo incluye: Tipo de dato, descripción funcional, origen.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311700" y="3816975"/>
            <a:ext cx="4170000" cy="1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s-419"/>
              <a:t>“Un DWH sin metadata es como una biblioteca sin catálogo: los datos están, pero nadie puede usarlos bien”</a:t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Diseño del modelado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Esquema Copo de Nieve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188" y="1602100"/>
            <a:ext cx="5139625" cy="327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Data Quality Management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5070925" y="1638700"/>
            <a:ext cx="3761400" cy="3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Componentes del DQM: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Procesos: Registra los procesos de carga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Indicadores: Métricas de calidad y umbrales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Descriptivos: Estadísticas descriptivas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Reglas: Reglas de calidad configurables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311700" y="1638900"/>
            <a:ext cx="4702800" cy="33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hace este sistema?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Detecta </a:t>
            </a:r>
            <a:r>
              <a:rPr lang="es-419"/>
              <a:t>automáticamente</a:t>
            </a:r>
            <a:r>
              <a:rPr lang="es-419"/>
              <a:t> problemas de calidad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Compara métricas vs. umbrales definidos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Rechaza cargas si no cumplen criterios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Genera un repositorio </a:t>
            </a:r>
            <a:r>
              <a:rPr lang="es-419"/>
              <a:t>histórico</a:t>
            </a:r>
            <a:r>
              <a:rPr lang="es-419"/>
              <a:t> de calidad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Permite identificar tendencias de degradación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Facilita la definición de SLAs de datos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11700" y="1058225"/>
            <a:ext cx="8520600" cy="4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s-419"/>
              <a:t>“No solo validamos datos: Medimos, registramos y decidimos con base en calidad.”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