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6" r:id="rId3"/>
    <p:sldId id="277" r:id="rId4"/>
    <p:sldId id="278" r:id="rId5"/>
    <p:sldId id="275" r:id="rId6"/>
    <p:sldId id="281" r:id="rId7"/>
    <p:sldId id="279" r:id="rId8"/>
    <p:sldId id="280" r:id="rId9"/>
    <p:sldId id="274" r:id="rId10"/>
    <p:sldId id="273" r:id="rId11"/>
    <p:sldId id="272" r:id="rId12"/>
    <p:sldId id="261" r:id="rId13"/>
    <p:sldId id="260" r:id="rId14"/>
    <p:sldId id="26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42C"/>
    <a:srgbClr val="D2AF68"/>
    <a:srgbClr val="FF5D5D"/>
    <a:srgbClr val="A24900"/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503" autoAdjust="0"/>
  </p:normalViewPr>
  <p:slideViewPr>
    <p:cSldViewPr snapToGrid="0" showGuides="1">
      <p:cViewPr varScale="1">
        <p:scale>
          <a:sx n="110" d="100"/>
          <a:sy n="110" d="100"/>
        </p:scale>
        <p:origin x="342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3446364270585989E-4"/>
          <c:y val="2.791140789300748E-2"/>
          <c:w val="0.86830795592405707"/>
          <c:h val="0.9382186526744136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Valores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98-47CF-9DB4-6096611516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98-47CF-9DB4-6096611516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98-47CF-9DB4-6096611516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8575">
                <a:solidFill>
                  <a:schemeClr val="tx1"/>
                </a:solidFill>
              </a:ln>
              <a:effectLst/>
              <a:sp3d contourW="28575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6F54-466F-A9F4-C681369359F3}"/>
              </c:ext>
            </c:extLst>
          </c:dPt>
          <c:cat>
            <c:strRef>
              <c:f>Sheet1!$A$2:$A$7</c:f>
              <c:strCache>
                <c:ptCount val="4"/>
                <c:pt idx="0">
                  <c:v>Discutir detalles de la historia</c:v>
                </c:pt>
                <c:pt idx="1">
                  <c:v>Diseñar la arquitectura</c:v>
                </c:pt>
                <c:pt idx="2">
                  <c:v>Hacer el GDD</c:v>
                </c:pt>
                <c:pt idx="3">
                  <c:v>Gritarnos los unos a los otros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4"/>
                <c:pt idx="0">
                  <c:v>10</c:v>
                </c:pt>
                <c:pt idx="1">
                  <c:v>7</c:v>
                </c:pt>
                <c:pt idx="2">
                  <c:v>6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54-466F-A9F4-C68136935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s-ES" sz="2000" b="0" i="0" u="none" strike="noStrike" kern="1200" baseline="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s-ES" sz="2000" b="0" i="0" u="none" strike="noStrike" kern="1200" baseline="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s-ES" sz="2000" b="0" i="0" u="none" strike="noStrike" kern="1200" baseline="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s-ES" sz="2000" b="0" i="0" u="none" strike="noStrike" kern="1200" baseline="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ayout>
        <c:manualLayout>
          <c:xMode val="edge"/>
          <c:yMode val="edge"/>
          <c:x val="0.64539179157007576"/>
          <c:y val="0.22460267379640309"/>
          <c:w val="0.35460820842992424"/>
          <c:h val="0.578460624641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F861F19-DF91-4F64-BE48-EFD1CA52A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8CB0A0-0989-4B5B-B154-0629656CF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F036D1-744F-43A9-AE9B-FB201BB39067}" type="datetime1">
              <a:rPr lang="es-ES" smtClean="0"/>
              <a:t>23/02/2020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DD27BA-B4B9-4D27-9656-D54AFCB9F8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B101362-2FBF-46C0-B19B-AA1AE1D4BD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42E760-7E3D-4B19-8755-B96625BD0F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33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F2164-A205-461E-A995-1C91CE2AF216}" type="datetime1">
              <a:rPr lang="es-ES" smtClean="0"/>
              <a:pPr/>
              <a:t>23/02/2020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6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79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87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27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84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1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40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45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f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noProof="0"/>
              <a:t>SUBTÍTULO DE LA PRESENTACIÓN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lemento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 rtlCol="0"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8" name="Marcador de posición de elemento multimedia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829056" y="827052"/>
            <a:ext cx="10533888" cy="48188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 elemento multimedia</a:t>
            </a:r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bajos ci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es-ES" noProof="0"/>
              <a:t>Trabajos citados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 rtlCol="0"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ES" noProof="0"/>
              <a:t>Editar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ipse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es-ES" noProof="0"/>
              <a:t>Escala de tiempo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texto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4" name="Marcador de texto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7" name="Marcador de texto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8" name="Marcador de texto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texto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30" name="Marcador de texto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0128-555-678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noProof="0"/>
              <a:t>ÍKER ARTEAGA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Marcador de texto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ARTEAGA@EXAMPLE.COM</a:t>
            </a:r>
          </a:p>
        </p:txBody>
      </p:sp>
      <p:sp>
        <p:nvSpPr>
          <p:cNvPr id="14" name="Marcador de texto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1_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0128-555-678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noProof="0"/>
              <a:t>ÍKER ARTEAGA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ARTEAGA@GMAIL.COM</a:t>
            </a:r>
          </a:p>
        </p:txBody>
      </p:sp>
      <p:sp>
        <p:nvSpPr>
          <p:cNvPr id="14" name="Marcador de texto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  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5" name="Gráfico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osición de contenido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osición de contenido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posición de texto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posición de texto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20XX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    </a:t>
            </a:r>
          </a:p>
        </p:txBody>
      </p:sp>
      <p:sp>
        <p:nvSpPr>
          <p:cNvPr id="23" name="Marcador de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Mes</a:t>
            </a:r>
          </a:p>
        </p:txBody>
      </p:sp>
      <p:sp>
        <p:nvSpPr>
          <p:cNvPr id="36" name="Marcador de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noProof="0"/>
              <a:t>SUBTÍTULO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Gráfico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Gráfico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texto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26" name="Marcador de texto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3" name="Marcador de texto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34" name="Marcador de texto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7" name="Marcador de texto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38" name="Marcador de texto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0" name="Marcador de texto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3" name="Marcador de texto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5" name="Marcador de texto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6" name="Marcador de texto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8" name="Marcador de texto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9" name="Marcador de texto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0" name="Marcador de texto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5" name="Marcador de posición de imagen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 rtlCol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Cómo usar esta plantilla</a:t>
            </a: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es-ES" noProof="0"/>
              <a:t>Diapositiva divisoria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5" name="Gráfico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 rtlCol="0"/>
          <a:lstStyle>
            <a:lvl1pPr>
              <a:defRPr b="0"/>
            </a:lvl1pPr>
          </a:lstStyle>
          <a:p>
            <a:pPr rtl="0"/>
            <a:r>
              <a:rPr lang="es-ES" noProof="0"/>
              <a:t>Diseño de texto 1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Gráfico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es-ES" noProof="0"/>
              <a:t>Diseño de texto 2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Gráfico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la sección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 rtlCol="0"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8" name="Marcador de texto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 rtlCol="0"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texto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Gráfico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es-ES" noProof="0"/>
              <a:t>Comparación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gráfico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981371" y="1246188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 gráfico</a:t>
            </a:r>
          </a:p>
        </p:txBody>
      </p:sp>
      <p:sp>
        <p:nvSpPr>
          <p:cNvPr id="8" name="Gráfico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es-ES" noProof="0"/>
              <a:t>Diapositiva con gráfico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30 %</a:t>
            </a: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Título de la categoría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10 %</a:t>
            </a:r>
          </a:p>
        </p:txBody>
      </p:sp>
      <p:sp>
        <p:nvSpPr>
          <p:cNvPr id="16" name="Marcador de texto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Título de la categoría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25 %</a:t>
            </a:r>
          </a:p>
        </p:txBody>
      </p:sp>
      <p:sp>
        <p:nvSpPr>
          <p:cNvPr id="19" name="Marcador de texto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Título de la categoría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10 %</a:t>
            </a:r>
          </a:p>
        </p:txBody>
      </p:sp>
      <p:sp>
        <p:nvSpPr>
          <p:cNvPr id="22" name="Marcador de texto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Título de la categoría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20 %</a:t>
            </a:r>
          </a:p>
        </p:txBody>
      </p:sp>
      <p:sp>
        <p:nvSpPr>
          <p:cNvPr id="25" name="Marcador de texto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Título de la categoría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5 %</a:t>
            </a:r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Título de la categoría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Diapositiva de tabla</a:t>
            </a:r>
          </a:p>
        </p:txBody>
      </p:sp>
      <p:sp>
        <p:nvSpPr>
          <p:cNvPr id="15" name="Gráfico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" name="Marcador de título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1225" y="1505433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Hacer clic en el icono para agregar una tabla</a:t>
            </a:r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Diapositiva con imagen grande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DD.MM.20XX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Marcador de texto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Gráfico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MM.DD.20XX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D495E168-DA5E-4888-8D8A-92B118324C1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F98DE-0B2E-47E5-AAB6-35F52A81B3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76887" y="5808861"/>
            <a:ext cx="4367531" cy="324417"/>
          </a:xfrm>
        </p:spPr>
        <p:txBody>
          <a:bodyPr/>
          <a:lstStyle/>
          <a:p>
            <a:r>
              <a:rPr lang="es-ES" sz="1600" dirty="0"/>
              <a:t>HITO 1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927A0A-132A-4ABB-B23F-D0F5A837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5508" y="5354996"/>
            <a:ext cx="10090287" cy="606659"/>
          </a:xfrm>
        </p:spPr>
        <p:txBody>
          <a:bodyPr/>
          <a:lstStyle/>
          <a:p>
            <a:r>
              <a:rPr lang="es-ES" u="sng" dirty="0"/>
              <a:t>UNA AVENTURA NOIR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08372C6-F3DD-419A-84B6-21A91E569735}"/>
              </a:ext>
            </a:extLst>
          </p:cNvPr>
          <p:cNvSpPr txBox="1">
            <a:spLocks/>
          </p:cNvSpPr>
          <p:nvPr/>
        </p:nvSpPr>
        <p:spPr bwMode="grayWhite">
          <a:xfrm>
            <a:off x="466985" y="428492"/>
            <a:ext cx="11258026" cy="1517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u="sng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Lorem</a:t>
            </a:r>
            <a:r>
              <a:rPr lang="es-ES" sz="6000" u="sng" dirty="0">
                <a:solidFill>
                  <a:schemeClr val="bg2"/>
                </a:solidFill>
                <a:latin typeface="Leyton Personal" panose="00000500000000000000" pitchFamily="50" charset="0"/>
              </a:rPr>
              <a:t> </a:t>
            </a:r>
            <a:r>
              <a:rPr lang="es-ES" sz="6000" u="sng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ipsum</a:t>
            </a:r>
            <a:endParaRPr lang="es-ES" sz="6000" u="sng" dirty="0">
              <a:solidFill>
                <a:schemeClr val="bg2"/>
              </a:solidFill>
              <a:latin typeface="Leyton Personal" panose="00000500000000000000" pitchFamily="50" charset="0"/>
            </a:endParaRPr>
          </a:p>
        </p:txBody>
      </p:sp>
      <p:pic>
        <p:nvPicPr>
          <p:cNvPr id="9" name="Imagen 8" descr="Imagen que contiene lego, juguete, hidrante&#10;&#10;Descripción generada automáticamente">
            <a:extLst>
              <a:ext uri="{FF2B5EF4-FFF2-40B4-BE49-F238E27FC236}">
                <a16:creationId xmlns:a16="http://schemas.microsoft.com/office/drawing/2014/main" id="{03B3878F-CC78-4E53-87CE-37149930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05" y="1630337"/>
            <a:ext cx="2697993" cy="3597324"/>
          </a:xfrm>
          <a:prstGeom prst="rect">
            <a:avLst/>
          </a:prstGeom>
        </p:spPr>
      </p:pic>
      <p:pic>
        <p:nvPicPr>
          <p:cNvPr id="10" name="Imagen 9" descr="Imagen que contiene dibujo, flor&#10;&#10;Descripción generada automáticamente">
            <a:extLst>
              <a:ext uri="{FF2B5EF4-FFF2-40B4-BE49-F238E27FC236}">
                <a16:creationId xmlns:a16="http://schemas.microsoft.com/office/drawing/2014/main" id="{B249A8A6-FC1C-43A3-8458-461C4C4A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717" y="1560922"/>
            <a:ext cx="1868078" cy="37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0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2"/>
                </a:solidFill>
                <a:latin typeface="Leyton Personal" panose="00000500000000000000" pitchFamily="50" charset="0"/>
              </a:rPr>
              <a:t>QUE TENEMOS?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5</a:t>
            </a: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C831CE67-5E40-4C45-B206-B6FE327E2DD4}"/>
              </a:ext>
            </a:extLst>
          </p:cNvPr>
          <p:cNvSpPr/>
          <p:nvPr/>
        </p:nvSpPr>
        <p:spPr>
          <a:xfrm>
            <a:off x="4604875" y="602555"/>
            <a:ext cx="125834" cy="174908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70B214-4AE0-4CDB-BF74-0E17BD1E00F2}"/>
              </a:ext>
            </a:extLst>
          </p:cNvPr>
          <p:cNvSpPr txBox="1"/>
          <p:nvPr/>
        </p:nvSpPr>
        <p:spPr>
          <a:xfrm rot="10800000">
            <a:off x="2968008" y="652986"/>
            <a:ext cx="503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/>
                </a:solidFill>
                <a:latin typeface="Leyton Personal" panose="00000500000000000000" pitchFamily="50" charset="0"/>
              </a:rPr>
              <a:t>?</a:t>
            </a:r>
            <a:endParaRPr lang="es-ES" sz="5400" dirty="0"/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3CA23E3F-02A9-4282-8B59-F4B530895723}"/>
              </a:ext>
            </a:extLst>
          </p:cNvPr>
          <p:cNvSpPr txBox="1">
            <a:spLocks/>
          </p:cNvSpPr>
          <p:nvPr/>
        </p:nvSpPr>
        <p:spPr>
          <a:xfrm>
            <a:off x="3943167" y="2630384"/>
            <a:ext cx="5335415" cy="336618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bg2"/>
              </a:buClr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GDD muy definido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Hilo de la historia principal hecho</a:t>
            </a:r>
          </a:p>
          <a:p>
            <a:pPr algn="just">
              <a:lnSpc>
                <a:spcPct val="150000"/>
              </a:lnSpc>
              <a:buClr>
                <a:schemeClr val="bg2"/>
              </a:buClr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Arquitectura del proyecto casi acabada</a:t>
            </a:r>
          </a:p>
        </p:txBody>
      </p:sp>
    </p:spTree>
    <p:extLst>
      <p:ext uri="{BB962C8B-B14F-4D97-AF65-F5344CB8AC3E}">
        <p14:creationId xmlns:p14="http://schemas.microsoft.com/office/powerpoint/2010/main" val="15785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C1B33C-CD10-46DE-98D6-94BCA87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6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4C058C3-F51B-45AA-BFB0-D671919A8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8" t="13081" r="25317" b="12624"/>
          <a:stretch/>
        </p:blipFill>
        <p:spPr>
          <a:xfrm>
            <a:off x="2677725" y="712768"/>
            <a:ext cx="6836549" cy="5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1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83AE076-A30C-408A-B733-749BA1F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7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D34F029-60FF-4A9E-9FE6-5605F86C642F}"/>
              </a:ext>
            </a:extLst>
          </p:cNvPr>
          <p:cNvSpPr/>
          <p:nvPr/>
        </p:nvSpPr>
        <p:spPr>
          <a:xfrm>
            <a:off x="1551963" y="1719743"/>
            <a:ext cx="3699545" cy="10570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graphicFrame>
        <p:nvGraphicFramePr>
          <p:cNvPr id="21" name="Marcador de gráfico 20" descr="Gráfico">
            <a:extLst>
              <a:ext uri="{FF2B5EF4-FFF2-40B4-BE49-F238E27FC236}">
                <a16:creationId xmlns:a16="http://schemas.microsoft.com/office/drawing/2014/main" id="{A0D58968-E478-46A2-8C19-98350C347F79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1622161559"/>
              </p:ext>
            </p:extLst>
          </p:nvPr>
        </p:nvGraphicFramePr>
        <p:xfrm>
          <a:off x="-1863880" y="690880"/>
          <a:ext cx="12785880" cy="550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38BAE94-E41E-44EE-9733-5FA62AEC33EB}"/>
              </a:ext>
            </a:extLst>
          </p:cNvPr>
          <p:cNvCxnSpPr/>
          <p:nvPr/>
        </p:nvCxnSpPr>
        <p:spPr>
          <a:xfrm>
            <a:off x="6462161" y="4734560"/>
            <a:ext cx="4551279" cy="0"/>
          </a:xfrm>
          <a:prstGeom prst="line">
            <a:avLst/>
          </a:prstGeom>
          <a:ln w="38100">
            <a:solidFill>
              <a:srgbClr val="FF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F136322-A2D2-4F2D-AEB9-E0E4FD0914A0}"/>
              </a:ext>
            </a:extLst>
          </p:cNvPr>
          <p:cNvSpPr txBox="1"/>
          <p:nvPr/>
        </p:nvSpPr>
        <p:spPr>
          <a:xfrm rot="21436889">
            <a:off x="6959600" y="4885005"/>
            <a:ext cx="383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>
                <a:solidFill>
                  <a:srgbClr val="FF5D5D"/>
                </a:solidFill>
                <a:latin typeface="Comic Sans MS" panose="030F0702030302020204" pitchFamily="66" charset="0"/>
              </a:rPr>
              <a:t>Desarrollar con pasión!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4CAF82B-6B9E-4D6A-8D63-85510463459F}"/>
              </a:ext>
            </a:extLst>
          </p:cNvPr>
          <p:cNvSpPr txBox="1"/>
          <p:nvPr/>
        </p:nvSpPr>
        <p:spPr>
          <a:xfrm>
            <a:off x="5821279" y="1165231"/>
            <a:ext cx="721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chemeClr val="bg2"/>
                </a:solidFill>
                <a:latin typeface="Leyton Personal" panose="00000500000000000000" pitchFamily="50" charset="0"/>
              </a:rPr>
              <a:t>¿EN QUE HEMOS INVERTIDO EL TIEMPO?</a:t>
            </a:r>
          </a:p>
        </p:txBody>
      </p:sp>
      <p:sp>
        <p:nvSpPr>
          <p:cNvPr id="46" name="Franja diagonal 45">
            <a:extLst>
              <a:ext uri="{FF2B5EF4-FFF2-40B4-BE49-F238E27FC236}">
                <a16:creationId xmlns:a16="http://schemas.microsoft.com/office/drawing/2014/main" id="{A697F88B-D247-4B11-8BE6-A2F60BD145A8}"/>
              </a:ext>
            </a:extLst>
          </p:cNvPr>
          <p:cNvSpPr/>
          <p:nvPr/>
        </p:nvSpPr>
        <p:spPr>
          <a:xfrm>
            <a:off x="6985314" y="1142999"/>
            <a:ext cx="56539" cy="78589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25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bg2"/>
                </a:solidFill>
                <a:latin typeface="Leyton Personal" panose="00000500000000000000" pitchFamily="50" charset="0"/>
              </a:rPr>
              <a:t>RETROSPECTIVA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8532E-B64D-4C40-B1E4-2D953F7A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641" y="2343859"/>
            <a:ext cx="4183650" cy="454353"/>
          </a:xfrm>
        </p:spPr>
        <p:txBody>
          <a:bodyPr rtlCol="0"/>
          <a:lstStyle/>
          <a:p>
            <a:pPr algn="ctr" rtl="0"/>
            <a:r>
              <a:rPr lang="es-ES" sz="2800" dirty="0">
                <a:solidFill>
                  <a:schemeClr val="bg2"/>
                </a:solidFill>
                <a:latin typeface="Leyton Personal" panose="00000500000000000000" pitchFamily="50" charset="0"/>
              </a:rPr>
              <a:t>Lo MALO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777C1D2-F31A-4E91-AF68-25DE8289CA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55654" y="2948841"/>
            <a:ext cx="4365625" cy="2333625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No tenemos </a:t>
            </a: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gameplay</a:t>
            </a: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Arquitectura aún por terminar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09F6AA-8787-46D7-ACFE-35FEE08B5A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948842"/>
            <a:ext cx="4365625" cy="1692828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Buena división de trabajo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Reuniones semanales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Buen ambiente</a:t>
            </a:r>
          </a:p>
          <a:p>
            <a:pPr>
              <a:lnSpc>
                <a:spcPct val="150000"/>
              </a:lnSpc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273660"/>
            <a:ext cx="549442" cy="365125"/>
          </a:xfrm>
        </p:spPr>
        <p:txBody>
          <a:bodyPr rtlCol="0"/>
          <a:lstStyle/>
          <a:p>
            <a:pPr rtl="0"/>
            <a:r>
              <a:rPr lang="es-ES" dirty="0"/>
              <a:t>8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084EA8E5-C038-4786-9240-CDFF28D343F9}"/>
              </a:ext>
            </a:extLst>
          </p:cNvPr>
          <p:cNvSpPr txBox="1">
            <a:spLocks/>
          </p:cNvSpPr>
          <p:nvPr/>
        </p:nvSpPr>
        <p:spPr>
          <a:xfrm>
            <a:off x="6111409" y="2354453"/>
            <a:ext cx="4183650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>
                <a:solidFill>
                  <a:schemeClr val="bg2"/>
                </a:solidFill>
                <a:latin typeface="Leyton Personal" panose="00000500000000000000" pitchFamily="50" charset="0"/>
              </a:rPr>
              <a:t>LO BUENO</a:t>
            </a:r>
          </a:p>
        </p:txBody>
      </p:sp>
    </p:spTree>
    <p:extLst>
      <p:ext uri="{BB962C8B-B14F-4D97-AF65-F5344CB8AC3E}">
        <p14:creationId xmlns:p14="http://schemas.microsoft.com/office/powerpoint/2010/main" val="185518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37020" y="1523003"/>
            <a:ext cx="10117959" cy="1517356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601F504-BCBE-4A2D-90EF-D4AA835999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White"/>
        <p:txBody>
          <a:bodyPr rtlCol="0"/>
          <a:lstStyle/>
          <a:p>
            <a:pPr rtl="0"/>
            <a:r>
              <a:rPr lang="es-ES"/>
              <a:t>Correo electrónico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A2CB2D7-DC9E-4339-B25F-40718A18F9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White"/>
        <p:txBody>
          <a:bodyPr rtlCol="0"/>
          <a:lstStyle/>
          <a:p>
            <a:pPr rtl="0"/>
            <a:r>
              <a:rPr lang="es-ES" dirty="0"/>
              <a:t>rainbeeucm@gmail.com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640814-BBA0-43A8-8DD4-CF735D86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4" y="3546761"/>
            <a:ext cx="863661" cy="863661"/>
          </a:xfrm>
          <a:prstGeom prst="rect">
            <a:avLst/>
          </a:prstGeom>
        </p:spPr>
      </p:pic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AF85B1DB-8930-4424-8200-8B121B9853A3}"/>
              </a:ext>
            </a:extLst>
          </p:cNvPr>
          <p:cNvSpPr txBox="1">
            <a:spLocks/>
          </p:cNvSpPr>
          <p:nvPr/>
        </p:nvSpPr>
        <p:spPr bwMode="grayWhite">
          <a:xfrm>
            <a:off x="2991394" y="3738342"/>
            <a:ext cx="6400800" cy="474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@</a:t>
            </a:r>
            <a:r>
              <a:rPr lang="es-ES" sz="4000" dirty="0" err="1"/>
              <a:t>rainbee_ucm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F98DE-0B2E-47E5-AAB6-35F52A81B3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76887" y="5808861"/>
            <a:ext cx="4367531" cy="324417"/>
          </a:xfrm>
        </p:spPr>
        <p:txBody>
          <a:bodyPr/>
          <a:lstStyle/>
          <a:p>
            <a:r>
              <a:rPr lang="es-ES" sz="1600" dirty="0"/>
              <a:t>HITO 1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3927A0A-132A-4ABB-B23F-D0F5A837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5508" y="5354996"/>
            <a:ext cx="10090287" cy="606659"/>
          </a:xfrm>
        </p:spPr>
        <p:txBody>
          <a:bodyPr/>
          <a:lstStyle/>
          <a:p>
            <a:r>
              <a:rPr lang="es-ES" u="sng" dirty="0"/>
              <a:t>UNA AVENTURA NOIR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08372C6-F3DD-419A-84B6-21A91E569735}"/>
              </a:ext>
            </a:extLst>
          </p:cNvPr>
          <p:cNvSpPr txBox="1">
            <a:spLocks/>
          </p:cNvSpPr>
          <p:nvPr/>
        </p:nvSpPr>
        <p:spPr bwMode="grayWhite">
          <a:xfrm>
            <a:off x="466985" y="428492"/>
            <a:ext cx="11258026" cy="1517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u="sng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Lorem</a:t>
            </a:r>
            <a:r>
              <a:rPr lang="es-ES" sz="6000" u="sng" dirty="0">
                <a:solidFill>
                  <a:schemeClr val="bg2"/>
                </a:solidFill>
                <a:latin typeface="Leyton Personal" panose="00000500000000000000" pitchFamily="50" charset="0"/>
              </a:rPr>
              <a:t> </a:t>
            </a:r>
            <a:r>
              <a:rPr lang="es-ES" sz="6000" u="sng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ipsum</a:t>
            </a:r>
            <a:endParaRPr lang="es-ES" sz="6000" u="sng" dirty="0">
              <a:solidFill>
                <a:schemeClr val="bg2"/>
              </a:solidFill>
              <a:latin typeface="Leyton Personal" panose="00000500000000000000" pitchFamily="50" charset="0"/>
            </a:endParaRPr>
          </a:p>
        </p:txBody>
      </p:sp>
      <p:pic>
        <p:nvPicPr>
          <p:cNvPr id="9" name="Imagen 8" descr="Imagen que contiene lego, juguete, hidrante&#10;&#10;Descripción generada automáticamente">
            <a:extLst>
              <a:ext uri="{FF2B5EF4-FFF2-40B4-BE49-F238E27FC236}">
                <a16:creationId xmlns:a16="http://schemas.microsoft.com/office/drawing/2014/main" id="{03B3878F-CC78-4E53-87CE-37149930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05" y="1630337"/>
            <a:ext cx="2697993" cy="3597324"/>
          </a:xfrm>
          <a:prstGeom prst="rect">
            <a:avLst/>
          </a:prstGeom>
        </p:spPr>
      </p:pic>
      <p:pic>
        <p:nvPicPr>
          <p:cNvPr id="10" name="Imagen 9" descr="Imagen que contiene dibujo, flor&#10;&#10;Descripción generada automáticamente">
            <a:extLst>
              <a:ext uri="{FF2B5EF4-FFF2-40B4-BE49-F238E27FC236}">
                <a16:creationId xmlns:a16="http://schemas.microsoft.com/office/drawing/2014/main" id="{B249A8A6-FC1C-43A3-8458-461C4C4A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717" y="1560922"/>
            <a:ext cx="1868078" cy="37361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D943D6-E65B-4AC1-BE81-0A4300184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315" y="1851315"/>
            <a:ext cx="3155369" cy="3155369"/>
          </a:xfrm>
          <a:prstGeom prst="rect">
            <a:avLst/>
          </a:prstGeom>
        </p:spPr>
      </p:pic>
      <p:pic>
        <p:nvPicPr>
          <p:cNvPr id="1026" name="Picture 2" descr="Resultado de imagen de rainbow emoji png">
            <a:extLst>
              <a:ext uri="{FF2B5EF4-FFF2-40B4-BE49-F238E27FC236}">
                <a16:creationId xmlns:a16="http://schemas.microsoft.com/office/drawing/2014/main" id="{9F051D05-6D9D-4C7F-8782-2A6ADAE6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35" y="5298932"/>
            <a:ext cx="554081" cy="55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bee emoji png">
            <a:extLst>
              <a:ext uri="{FF2B5EF4-FFF2-40B4-BE49-F238E27FC236}">
                <a16:creationId xmlns:a16="http://schemas.microsoft.com/office/drawing/2014/main" id="{0003FA21-C861-49D6-B436-50C474DB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143" y="5166399"/>
            <a:ext cx="795256" cy="79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C7F202D-E80E-4E9E-8175-2518C13CA1ED}"/>
              </a:ext>
            </a:extLst>
          </p:cNvPr>
          <p:cNvSpPr txBox="1">
            <a:spLocks/>
          </p:cNvSpPr>
          <p:nvPr/>
        </p:nvSpPr>
        <p:spPr>
          <a:xfrm>
            <a:off x="838200" y="671441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QUE es </a:t>
            </a:r>
            <a:r>
              <a:rPr lang="es-ES" sz="4800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lorem</a:t>
            </a:r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 </a:t>
            </a:r>
            <a:r>
              <a:rPr lang="es-ES" sz="4800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ipsum</a:t>
            </a:r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?</a:t>
            </a:r>
          </a:p>
        </p:txBody>
      </p:sp>
      <p:sp>
        <p:nvSpPr>
          <p:cNvPr id="8" name="Franja diagonal 7">
            <a:extLst>
              <a:ext uri="{FF2B5EF4-FFF2-40B4-BE49-F238E27FC236}">
                <a16:creationId xmlns:a16="http://schemas.microsoft.com/office/drawing/2014/main" id="{23915BC4-EC07-4EC0-B761-8BE786FFE6E4}"/>
              </a:ext>
            </a:extLst>
          </p:cNvPr>
          <p:cNvSpPr/>
          <p:nvPr/>
        </p:nvSpPr>
        <p:spPr>
          <a:xfrm>
            <a:off x="3573779" y="664321"/>
            <a:ext cx="106681" cy="148286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3F9385-D4DE-4E61-88AC-6B13B84A90A0}"/>
              </a:ext>
            </a:extLst>
          </p:cNvPr>
          <p:cNvSpPr txBox="1"/>
          <p:nvPr/>
        </p:nvSpPr>
        <p:spPr>
          <a:xfrm rot="10800000">
            <a:off x="2069818" y="734770"/>
            <a:ext cx="50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?</a:t>
            </a:r>
            <a:endParaRPr lang="es-ES" sz="4800" dirty="0"/>
          </a:p>
        </p:txBody>
      </p:sp>
      <p:sp>
        <p:nvSpPr>
          <p:cNvPr id="27" name="Marcador de número de diapositiva 3">
            <a:extLst>
              <a:ext uri="{FF2B5EF4-FFF2-40B4-BE49-F238E27FC236}">
                <a16:creationId xmlns:a16="http://schemas.microsoft.com/office/drawing/2014/main" id="{19FE1DA8-7B5D-408F-A995-BCE8D6D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273660"/>
            <a:ext cx="549442" cy="365125"/>
          </a:xfrm>
        </p:spPr>
        <p:txBody>
          <a:bodyPr rtlCol="0"/>
          <a:lstStyle/>
          <a:p>
            <a:pPr rtl="0"/>
            <a:r>
              <a:rPr lang="es-ES" dirty="0"/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1BC06C-207E-4FC9-B12C-30C29AB11CE8}"/>
              </a:ext>
            </a:extLst>
          </p:cNvPr>
          <p:cNvSpPr txBox="1"/>
          <p:nvPr/>
        </p:nvSpPr>
        <p:spPr>
          <a:xfrm>
            <a:off x="838200" y="1857312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>
                <a:solidFill>
                  <a:schemeClr val="bg1"/>
                </a:solidFill>
              </a:rPr>
              <a:t>Lorem</a:t>
            </a:r>
            <a:r>
              <a:rPr lang="es-ES" sz="3200" dirty="0">
                <a:solidFill>
                  <a:schemeClr val="bg1"/>
                </a:solidFill>
              </a:rPr>
              <a:t> </a:t>
            </a:r>
            <a:r>
              <a:rPr lang="es-ES" sz="3200" dirty="0" err="1">
                <a:solidFill>
                  <a:schemeClr val="bg1"/>
                </a:solidFill>
              </a:rPr>
              <a:t>Ipsum</a:t>
            </a:r>
            <a:r>
              <a:rPr lang="es-ES" sz="3200" dirty="0">
                <a:solidFill>
                  <a:schemeClr val="bg1"/>
                </a:solidFill>
              </a:rPr>
              <a:t> es una aventura narrativa con un estilo similar a los Point &amp; </a:t>
            </a:r>
            <a:r>
              <a:rPr lang="es-ES" sz="3200" dirty="0" err="1">
                <a:solidFill>
                  <a:schemeClr val="bg1"/>
                </a:solidFill>
              </a:rPr>
              <a:t>Click</a:t>
            </a:r>
            <a:r>
              <a:rPr lang="es-ES" sz="3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Imagen 2" descr="Imagen que contiene interior, cuarto, vivo, tabla&#10;&#10;Descripción generada automáticamente">
            <a:extLst>
              <a:ext uri="{FF2B5EF4-FFF2-40B4-BE49-F238E27FC236}">
                <a16:creationId xmlns:a16="http://schemas.microsoft.com/office/drawing/2014/main" id="{E167E106-2732-4325-84B9-22AA5044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070" y="2918795"/>
            <a:ext cx="5325771" cy="2995746"/>
          </a:xfrm>
          <a:prstGeom prst="rect">
            <a:avLst/>
          </a:prstGeom>
        </p:spPr>
      </p:pic>
      <p:pic>
        <p:nvPicPr>
          <p:cNvPr id="5" name="Imagen 4" descr="Imagen que contiene interior, hombre, jugando, sostener&#10;&#10;Descripción generada automáticamente">
            <a:extLst>
              <a:ext uri="{FF2B5EF4-FFF2-40B4-BE49-F238E27FC236}">
                <a16:creationId xmlns:a16="http://schemas.microsoft.com/office/drawing/2014/main" id="{0C1273BD-CBE3-4DE4-A86E-46A2772A9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3" t="6280" r="5363" b="6075"/>
          <a:stretch/>
        </p:blipFill>
        <p:spPr>
          <a:xfrm>
            <a:off x="548640" y="2918795"/>
            <a:ext cx="5456291" cy="29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C7F202D-E80E-4E9E-8175-2518C13CA1ED}"/>
              </a:ext>
            </a:extLst>
          </p:cNvPr>
          <p:cNvSpPr txBox="1">
            <a:spLocks/>
          </p:cNvSpPr>
          <p:nvPr/>
        </p:nvSpPr>
        <p:spPr>
          <a:xfrm>
            <a:off x="838200" y="671441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QUE es </a:t>
            </a:r>
            <a:r>
              <a:rPr lang="es-ES" sz="4800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lorem</a:t>
            </a:r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 </a:t>
            </a:r>
            <a:r>
              <a:rPr lang="es-ES" sz="4800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ipsum</a:t>
            </a:r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?</a:t>
            </a:r>
          </a:p>
        </p:txBody>
      </p:sp>
      <p:sp>
        <p:nvSpPr>
          <p:cNvPr id="8" name="Franja diagonal 7">
            <a:extLst>
              <a:ext uri="{FF2B5EF4-FFF2-40B4-BE49-F238E27FC236}">
                <a16:creationId xmlns:a16="http://schemas.microsoft.com/office/drawing/2014/main" id="{23915BC4-EC07-4EC0-B761-8BE786FFE6E4}"/>
              </a:ext>
            </a:extLst>
          </p:cNvPr>
          <p:cNvSpPr/>
          <p:nvPr/>
        </p:nvSpPr>
        <p:spPr>
          <a:xfrm>
            <a:off x="3573779" y="664321"/>
            <a:ext cx="106681" cy="148286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3F9385-D4DE-4E61-88AC-6B13B84A90A0}"/>
              </a:ext>
            </a:extLst>
          </p:cNvPr>
          <p:cNvSpPr txBox="1"/>
          <p:nvPr/>
        </p:nvSpPr>
        <p:spPr>
          <a:xfrm rot="10800000">
            <a:off x="2069818" y="734770"/>
            <a:ext cx="50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2"/>
                </a:solidFill>
                <a:latin typeface="Leyton Personal" panose="00000500000000000000" pitchFamily="50" charset="0"/>
              </a:rPr>
              <a:t>?</a:t>
            </a:r>
            <a:endParaRPr lang="es-ES" sz="4800" dirty="0"/>
          </a:p>
        </p:txBody>
      </p:sp>
      <p:sp>
        <p:nvSpPr>
          <p:cNvPr id="27" name="Marcador de número de diapositiva 3">
            <a:extLst>
              <a:ext uri="{FF2B5EF4-FFF2-40B4-BE49-F238E27FC236}">
                <a16:creationId xmlns:a16="http://schemas.microsoft.com/office/drawing/2014/main" id="{19FE1DA8-7B5D-408F-A995-BCE8D6D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273660"/>
            <a:ext cx="549442" cy="365125"/>
          </a:xfrm>
        </p:spPr>
        <p:txBody>
          <a:bodyPr rtlCol="0"/>
          <a:lstStyle/>
          <a:p>
            <a:pPr rtl="0"/>
            <a:r>
              <a:rPr lang="es-ES" dirty="0"/>
              <a:t>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1BC06C-207E-4FC9-B12C-30C29AB11CE8}"/>
              </a:ext>
            </a:extLst>
          </p:cNvPr>
          <p:cNvSpPr txBox="1"/>
          <p:nvPr/>
        </p:nvSpPr>
        <p:spPr>
          <a:xfrm>
            <a:off x="838201" y="1841577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>Encarnarás a un detective muy especial: resolverá casos viajando entre el mundo de los vivos y de los muertos.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67E106-2732-4325-84B9-22AA5044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7070" y="2920547"/>
            <a:ext cx="5325771" cy="29922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C1273BD-CBE3-4DE4-A86E-46A2772A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4997" y="2918795"/>
            <a:ext cx="4523577" cy="29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mecanicas</a:t>
            </a:r>
            <a:endParaRPr lang="es-ES" dirty="0">
              <a:solidFill>
                <a:schemeClr val="bg2"/>
              </a:solidFill>
              <a:latin typeface="Leyton Personal" panose="00000500000000000000" pitchFamily="50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C831CE67-5E40-4C45-B206-B6FE327E2DD4}"/>
              </a:ext>
            </a:extLst>
          </p:cNvPr>
          <p:cNvSpPr/>
          <p:nvPr/>
        </p:nvSpPr>
        <p:spPr>
          <a:xfrm>
            <a:off x="5821279" y="608204"/>
            <a:ext cx="125834" cy="174908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75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mecanicas</a:t>
            </a:r>
            <a:endParaRPr lang="es-ES" dirty="0">
              <a:solidFill>
                <a:schemeClr val="bg2"/>
              </a:solidFill>
              <a:latin typeface="Leyton Personal" panose="00000500000000000000" pitchFamily="50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C831CE67-5E40-4C45-B206-B6FE327E2DD4}"/>
              </a:ext>
            </a:extLst>
          </p:cNvPr>
          <p:cNvSpPr/>
          <p:nvPr/>
        </p:nvSpPr>
        <p:spPr>
          <a:xfrm>
            <a:off x="5821279" y="608204"/>
            <a:ext cx="125834" cy="174908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5886E1-FF7A-4608-BA5A-9FB4E4FE56D1}"/>
              </a:ext>
            </a:extLst>
          </p:cNvPr>
          <p:cNvSpPr txBox="1"/>
          <p:nvPr/>
        </p:nvSpPr>
        <p:spPr>
          <a:xfrm>
            <a:off x="838200" y="2458204"/>
            <a:ext cx="302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Buscar pistas y relacionarlas entre si</a:t>
            </a:r>
          </a:p>
        </p:txBody>
      </p:sp>
      <p:pic>
        <p:nvPicPr>
          <p:cNvPr id="15" name="Imagen 14" descr="Imagen que contiene persona, interior, hombre, edificio&#10;&#10;Descripción generada automáticamente">
            <a:extLst>
              <a:ext uri="{FF2B5EF4-FFF2-40B4-BE49-F238E27FC236}">
                <a16:creationId xmlns:a16="http://schemas.microsoft.com/office/drawing/2014/main" id="{004408D0-DA26-4419-B459-2CAD17FD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16" y="3429000"/>
            <a:ext cx="2938164" cy="23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8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mecanicas</a:t>
            </a:r>
            <a:endParaRPr lang="es-ES" dirty="0">
              <a:solidFill>
                <a:schemeClr val="bg2"/>
              </a:solidFill>
              <a:latin typeface="Leyton Personal" panose="00000500000000000000" pitchFamily="50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C831CE67-5E40-4C45-B206-B6FE327E2DD4}"/>
              </a:ext>
            </a:extLst>
          </p:cNvPr>
          <p:cNvSpPr/>
          <p:nvPr/>
        </p:nvSpPr>
        <p:spPr>
          <a:xfrm>
            <a:off x="5821279" y="608204"/>
            <a:ext cx="125834" cy="174908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5886E1-FF7A-4608-BA5A-9FB4E4FE56D1}"/>
              </a:ext>
            </a:extLst>
          </p:cNvPr>
          <p:cNvSpPr txBox="1"/>
          <p:nvPr/>
        </p:nvSpPr>
        <p:spPr>
          <a:xfrm>
            <a:off x="838200" y="2458204"/>
            <a:ext cx="302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Buscar pistas y relacionarlas entre si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FE54E5-2EA3-4AC8-8818-D2ADAF0A53A7}"/>
              </a:ext>
            </a:extLst>
          </p:cNvPr>
          <p:cNvSpPr txBox="1"/>
          <p:nvPr/>
        </p:nvSpPr>
        <p:spPr>
          <a:xfrm>
            <a:off x="4582160" y="2458204"/>
            <a:ext cx="302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Interrogar a sospechosos</a:t>
            </a:r>
          </a:p>
        </p:txBody>
      </p:sp>
      <p:pic>
        <p:nvPicPr>
          <p:cNvPr id="15" name="Imagen 14" descr="Imagen que contiene persona, interior, hombre, edificio&#10;&#10;Descripción generada automáticamente">
            <a:extLst>
              <a:ext uri="{FF2B5EF4-FFF2-40B4-BE49-F238E27FC236}">
                <a16:creationId xmlns:a16="http://schemas.microsoft.com/office/drawing/2014/main" id="{004408D0-DA26-4419-B459-2CAD17FD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16" y="3429000"/>
            <a:ext cx="2938164" cy="2333516"/>
          </a:xfrm>
          <a:prstGeom prst="rect">
            <a:avLst/>
          </a:prstGeom>
        </p:spPr>
      </p:pic>
      <p:pic>
        <p:nvPicPr>
          <p:cNvPr id="18" name="Imagen 17" descr="Imagen que contiene firmar, rojo, parada, sostener&#10;&#10;Descripción generada automáticamente">
            <a:extLst>
              <a:ext uri="{FF2B5EF4-FFF2-40B4-BE49-F238E27FC236}">
                <a16:creationId xmlns:a16="http://schemas.microsoft.com/office/drawing/2014/main" id="{C3F3559E-B997-45F8-A94C-4A1D6456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198" y="3431020"/>
            <a:ext cx="3453603" cy="23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AC49-B785-4E0A-9283-239366FE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 err="1">
                <a:solidFill>
                  <a:schemeClr val="bg2"/>
                </a:solidFill>
                <a:latin typeface="Leyton Personal" panose="00000500000000000000" pitchFamily="50" charset="0"/>
              </a:rPr>
              <a:t>mecanicas</a:t>
            </a:r>
            <a:endParaRPr lang="es-ES" dirty="0">
              <a:solidFill>
                <a:schemeClr val="bg2"/>
              </a:solidFill>
              <a:latin typeface="Leyton Personal" panose="00000500000000000000" pitchFamily="50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6ADABE-2B5E-4788-8D34-1D479C0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dirty="0"/>
              <a:t>3</a:t>
            </a:r>
          </a:p>
        </p:txBody>
      </p:sp>
      <p:sp>
        <p:nvSpPr>
          <p:cNvPr id="6" name="Franja diagonal 5">
            <a:extLst>
              <a:ext uri="{FF2B5EF4-FFF2-40B4-BE49-F238E27FC236}">
                <a16:creationId xmlns:a16="http://schemas.microsoft.com/office/drawing/2014/main" id="{C831CE67-5E40-4C45-B206-B6FE327E2DD4}"/>
              </a:ext>
            </a:extLst>
          </p:cNvPr>
          <p:cNvSpPr/>
          <p:nvPr/>
        </p:nvSpPr>
        <p:spPr>
          <a:xfrm>
            <a:off x="5821279" y="608204"/>
            <a:ext cx="125834" cy="174908"/>
          </a:xfrm>
          <a:prstGeom prst="diagStrip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5886E1-FF7A-4608-BA5A-9FB4E4FE56D1}"/>
              </a:ext>
            </a:extLst>
          </p:cNvPr>
          <p:cNvSpPr txBox="1"/>
          <p:nvPr/>
        </p:nvSpPr>
        <p:spPr>
          <a:xfrm>
            <a:off x="838200" y="2458204"/>
            <a:ext cx="302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Buscar pistas y relacionarlas entre si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FE54E5-2EA3-4AC8-8818-D2ADAF0A53A7}"/>
              </a:ext>
            </a:extLst>
          </p:cNvPr>
          <p:cNvSpPr txBox="1"/>
          <p:nvPr/>
        </p:nvSpPr>
        <p:spPr>
          <a:xfrm>
            <a:off x="4582160" y="2458204"/>
            <a:ext cx="302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Interrogar a sospechosos</a:t>
            </a:r>
          </a:p>
        </p:txBody>
      </p:sp>
      <p:pic>
        <p:nvPicPr>
          <p:cNvPr id="15" name="Imagen 14" descr="Imagen que contiene persona, interior, hombre, edificio&#10;&#10;Descripción generada automáticamente">
            <a:extLst>
              <a:ext uri="{FF2B5EF4-FFF2-40B4-BE49-F238E27FC236}">
                <a16:creationId xmlns:a16="http://schemas.microsoft.com/office/drawing/2014/main" id="{004408D0-DA26-4419-B459-2CAD17FD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16" y="3429000"/>
            <a:ext cx="2938164" cy="23335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F818A61-59A2-4F21-9B86-8A8DC046F0DB}"/>
              </a:ext>
            </a:extLst>
          </p:cNvPr>
          <p:cNvSpPr txBox="1"/>
          <p:nvPr/>
        </p:nvSpPr>
        <p:spPr>
          <a:xfrm>
            <a:off x="8203234" y="2642869"/>
            <a:ext cx="302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Viajar entre planos</a:t>
            </a:r>
          </a:p>
        </p:txBody>
      </p:sp>
      <p:pic>
        <p:nvPicPr>
          <p:cNvPr id="18" name="Imagen 17" descr="Imagen que contiene firmar, rojo, parada, sostener&#10;&#10;Descripción generada automáticamente">
            <a:extLst>
              <a:ext uri="{FF2B5EF4-FFF2-40B4-BE49-F238E27FC236}">
                <a16:creationId xmlns:a16="http://schemas.microsoft.com/office/drawing/2014/main" id="{C3F3559E-B997-45F8-A94C-4A1D6456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198" y="3431020"/>
            <a:ext cx="3453603" cy="2333516"/>
          </a:xfrm>
          <a:prstGeom prst="rect">
            <a:avLst/>
          </a:prstGeom>
        </p:spPr>
      </p:pic>
      <p:pic>
        <p:nvPicPr>
          <p:cNvPr id="20" name="Imagen 19" descr="Imagen que contiene exterior, puesto, natación, hombre&#10;&#10;Descripción generada automáticamente">
            <a:extLst>
              <a:ext uri="{FF2B5EF4-FFF2-40B4-BE49-F238E27FC236}">
                <a16:creationId xmlns:a16="http://schemas.microsoft.com/office/drawing/2014/main" id="{237B0194-34DB-4AC7-BDD1-34E861F1C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289" y="3429001"/>
            <a:ext cx="2924625" cy="23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5DAC89-538E-4695-B3F5-E543D799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s-ES" noProof="0" dirty="0"/>
              <a:t>4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B840B2A-384A-4BF2-90A8-EF8B7FD13C16}"/>
              </a:ext>
            </a:extLst>
          </p:cNvPr>
          <p:cNvSpPr txBox="1">
            <a:spLocks/>
          </p:cNvSpPr>
          <p:nvPr/>
        </p:nvSpPr>
        <p:spPr>
          <a:xfrm>
            <a:off x="838200" y="645995"/>
            <a:ext cx="10515600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2"/>
                </a:solidFill>
                <a:latin typeface="Leyton Personal" panose="00000500000000000000" pitchFamily="50" charset="0"/>
              </a:rPr>
              <a:t>ETAPAS DEL JUEGO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17C0062E-5F76-4F28-8B9A-4C071DB07C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6149"/>
            <a:ext cx="10515600" cy="476250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DEBIDO A SU ALTO COMPONENTE NARRATIVO, NUESTRO JUEGO </a:t>
            </a:r>
          </a:p>
          <a:p>
            <a:pPr rtl="0"/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SE ENCUENTRA DIVIDIDO EN CAPÍTULOS O “CASOS”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F9F4458-37FC-4924-9E3C-9614395BFF64}"/>
              </a:ext>
            </a:extLst>
          </p:cNvPr>
          <p:cNvCxnSpPr>
            <a:cxnSpLocks/>
          </p:cNvCxnSpPr>
          <p:nvPr/>
        </p:nvCxnSpPr>
        <p:spPr>
          <a:xfrm>
            <a:off x="1366561" y="4661117"/>
            <a:ext cx="9286240" cy="0"/>
          </a:xfrm>
          <a:prstGeom prst="line">
            <a:avLst/>
          </a:prstGeom>
          <a:ln w="508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86CD2146-1853-4799-98F9-7D3BBC097CB7}"/>
              </a:ext>
            </a:extLst>
          </p:cNvPr>
          <p:cNvSpPr/>
          <p:nvPr/>
        </p:nvSpPr>
        <p:spPr>
          <a:xfrm>
            <a:off x="1222368" y="4537751"/>
            <a:ext cx="288388" cy="272351"/>
          </a:xfrm>
          <a:prstGeom prst="ellipse">
            <a:avLst/>
          </a:prstGeom>
          <a:solidFill>
            <a:srgbClr val="D2AF6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E24020C-0AB5-43A4-8E4A-513AE5B80EFF}"/>
              </a:ext>
            </a:extLst>
          </p:cNvPr>
          <p:cNvSpPr/>
          <p:nvPr/>
        </p:nvSpPr>
        <p:spPr>
          <a:xfrm>
            <a:off x="7019349" y="4537752"/>
            <a:ext cx="288388" cy="272351"/>
          </a:xfrm>
          <a:prstGeom prst="ellipse">
            <a:avLst/>
          </a:prstGeom>
          <a:solidFill>
            <a:srgbClr val="D2AF6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29660266-BA47-4517-9EEA-51EB37D4ABAB}"/>
              </a:ext>
            </a:extLst>
          </p:cNvPr>
          <p:cNvSpPr/>
          <p:nvPr/>
        </p:nvSpPr>
        <p:spPr>
          <a:xfrm>
            <a:off x="10508607" y="4537752"/>
            <a:ext cx="288387" cy="272350"/>
          </a:xfrm>
          <a:prstGeom prst="ellipse">
            <a:avLst/>
          </a:prstGeom>
          <a:solidFill>
            <a:srgbClr val="D2AF6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33" name="Marcador de texto 5">
            <a:extLst>
              <a:ext uri="{FF2B5EF4-FFF2-40B4-BE49-F238E27FC236}">
                <a16:creationId xmlns:a16="http://schemas.microsoft.com/office/drawing/2014/main" id="{51EBE470-4B1A-412A-AA92-22E2F74373DC}"/>
              </a:ext>
            </a:extLst>
          </p:cNvPr>
          <p:cNvSpPr txBox="1">
            <a:spLocks/>
          </p:cNvSpPr>
          <p:nvPr/>
        </p:nvSpPr>
        <p:spPr>
          <a:xfrm>
            <a:off x="593653" y="4032771"/>
            <a:ext cx="1545815" cy="484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PRÓLOGO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57C123B-68E5-465E-BBD6-E614D63D050B}"/>
              </a:ext>
            </a:extLst>
          </p:cNvPr>
          <p:cNvSpPr/>
          <p:nvPr/>
        </p:nvSpPr>
        <p:spPr>
          <a:xfrm>
            <a:off x="3320555" y="4524941"/>
            <a:ext cx="288388" cy="272351"/>
          </a:xfrm>
          <a:prstGeom prst="ellipse">
            <a:avLst/>
          </a:prstGeom>
          <a:solidFill>
            <a:srgbClr val="D2AF6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s-ES" dirty="0"/>
          </a:p>
        </p:txBody>
      </p:sp>
      <p:sp>
        <p:nvSpPr>
          <p:cNvPr id="34" name="Marcador de texto 5">
            <a:extLst>
              <a:ext uri="{FF2B5EF4-FFF2-40B4-BE49-F238E27FC236}">
                <a16:creationId xmlns:a16="http://schemas.microsoft.com/office/drawing/2014/main" id="{3CC2AB99-7704-4CE0-91B7-5B6BCBA6840A}"/>
              </a:ext>
            </a:extLst>
          </p:cNvPr>
          <p:cNvSpPr txBox="1">
            <a:spLocks/>
          </p:cNvSpPr>
          <p:nvPr/>
        </p:nvSpPr>
        <p:spPr>
          <a:xfrm>
            <a:off x="1965476" y="3984330"/>
            <a:ext cx="2998546" cy="484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PRIMER CASO</a:t>
            </a:r>
          </a:p>
        </p:txBody>
      </p:sp>
      <p:sp>
        <p:nvSpPr>
          <p:cNvPr id="35" name="Marcador de texto 5">
            <a:extLst>
              <a:ext uri="{FF2B5EF4-FFF2-40B4-BE49-F238E27FC236}">
                <a16:creationId xmlns:a16="http://schemas.microsoft.com/office/drawing/2014/main" id="{87207B47-F344-41E8-A1B6-21E6335BBE2A}"/>
              </a:ext>
            </a:extLst>
          </p:cNvPr>
          <p:cNvSpPr txBox="1">
            <a:spLocks/>
          </p:cNvSpPr>
          <p:nvPr/>
        </p:nvSpPr>
        <p:spPr>
          <a:xfrm>
            <a:off x="5983390" y="3984330"/>
            <a:ext cx="2358327" cy="484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SEGUNDO CASO</a:t>
            </a:r>
          </a:p>
        </p:txBody>
      </p:sp>
      <p:sp>
        <p:nvSpPr>
          <p:cNvPr id="36" name="Marcador de texto 5">
            <a:extLst>
              <a:ext uri="{FF2B5EF4-FFF2-40B4-BE49-F238E27FC236}">
                <a16:creationId xmlns:a16="http://schemas.microsoft.com/office/drawing/2014/main" id="{013EF5BF-7152-4B62-AA4A-0CA15E71817E}"/>
              </a:ext>
            </a:extLst>
          </p:cNvPr>
          <p:cNvSpPr txBox="1">
            <a:spLocks/>
          </p:cNvSpPr>
          <p:nvPr/>
        </p:nvSpPr>
        <p:spPr>
          <a:xfrm>
            <a:off x="9682881" y="4032771"/>
            <a:ext cx="1939837" cy="4844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DESENLACE</a:t>
            </a:r>
          </a:p>
        </p:txBody>
      </p:sp>
    </p:spTree>
    <p:extLst>
      <p:ext uri="{BB962C8B-B14F-4D97-AF65-F5344CB8AC3E}">
        <p14:creationId xmlns:p14="http://schemas.microsoft.com/office/powerpoint/2010/main" val="36986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566892_TF22987246.potx" id="{0DA5F5F4-3CEC-4FEE-B4A8-2872FD11BB81}" vid="{53A94F98-D5F0-4D89-9406-E70B785197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Vintage</Template>
  <TotalTime>0</TotalTime>
  <Words>203</Words>
  <Application>Microsoft Office PowerPoint</Application>
  <PresentationFormat>Panorámica</PresentationFormat>
  <Paragraphs>68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Book Antiqua</vt:lpstr>
      <vt:lpstr>Calibri</vt:lpstr>
      <vt:lpstr>Comic Sans MS</vt:lpstr>
      <vt:lpstr>Edwardian Script ITC</vt:lpstr>
      <vt:lpstr>Leyton Personal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mecanicas</vt:lpstr>
      <vt:lpstr>mecanicas</vt:lpstr>
      <vt:lpstr>mecanicas</vt:lpstr>
      <vt:lpstr>mecanicas</vt:lpstr>
      <vt:lpstr>Presentación de PowerPoint</vt:lpstr>
      <vt:lpstr>QUE TENEMOS?</vt:lpstr>
      <vt:lpstr>Presentación de PowerPoint</vt:lpstr>
      <vt:lpstr>Presentación de PowerPoint</vt:lpstr>
      <vt:lpstr>RETROSPECTIVA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2020-02-19T15:42:24Z</dcterms:created>
  <dcterms:modified xsi:type="dcterms:W3CDTF">2020-02-23T10:11:14Z</dcterms:modified>
</cp:coreProperties>
</file>