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22"/>
  </p:notesMasterIdLst>
  <p:sldIdLst>
    <p:sldId id="338" r:id="rId2"/>
    <p:sldId id="340" r:id="rId3"/>
    <p:sldId id="360" r:id="rId4"/>
    <p:sldId id="359" r:id="rId5"/>
    <p:sldId id="342" r:id="rId6"/>
    <p:sldId id="358" r:id="rId7"/>
    <p:sldId id="357" r:id="rId8"/>
    <p:sldId id="361" r:id="rId9"/>
    <p:sldId id="344" r:id="rId10"/>
    <p:sldId id="362" r:id="rId11"/>
    <p:sldId id="363" r:id="rId12"/>
    <p:sldId id="348" r:id="rId13"/>
    <p:sldId id="353" r:id="rId14"/>
    <p:sldId id="356" r:id="rId15"/>
    <p:sldId id="364" r:id="rId16"/>
    <p:sldId id="349" r:id="rId17"/>
    <p:sldId id="355" r:id="rId18"/>
    <p:sldId id="350" r:id="rId19"/>
    <p:sldId id="351" r:id="rId20"/>
    <p:sldId id="3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2D4FED-4811-473F-9A76-D9FDF7403170}">
          <p14:sldIdLst>
            <p14:sldId id="338"/>
            <p14:sldId id="340"/>
          </p14:sldIdLst>
        </p14:section>
        <p14:section name="Datensatz" id="{4E900650-F0D2-43BE-BD4A-1DCAC1CC015D}">
          <p14:sldIdLst>
            <p14:sldId id="360"/>
            <p14:sldId id="359"/>
            <p14:sldId id="342"/>
            <p14:sldId id="358"/>
            <p14:sldId id="357"/>
          </p14:sldIdLst>
        </p14:section>
        <p14:section name="Netzwerk" id="{07E7F971-EE96-4025-8E8C-737C8F8E2883}">
          <p14:sldIdLst>
            <p14:sldId id="361"/>
            <p14:sldId id="344"/>
            <p14:sldId id="362"/>
          </p14:sldIdLst>
        </p14:section>
        <p14:section name="Training" id="{5DE1E033-4795-4F18-9CD8-90E83CEE7314}">
          <p14:sldIdLst>
            <p14:sldId id="363"/>
            <p14:sldId id="348"/>
            <p14:sldId id="353"/>
            <p14:sldId id="356"/>
          </p14:sldIdLst>
        </p14:section>
        <p14:section name="Testing (Few-Shot Classification)" id="{99FB633D-990C-4BF5-90FB-8B285F130072}">
          <p14:sldIdLst>
            <p14:sldId id="364"/>
            <p14:sldId id="349"/>
            <p14:sldId id="355"/>
            <p14:sldId id="350"/>
            <p14:sldId id="351"/>
          </p14:sldIdLst>
        </p14:section>
        <p14:section name="Quellen" id="{1063EA26-B44F-4128-A3EA-D3CFFADADC15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0C6FF-2128-4270-A1DB-BF141D11526A}" v="1" dt="2021-10-26T19:21:48.051"/>
    <p1510:client id="{8C766FF3-48F6-4C05-A729-AA506E1E6613}" v="76" dt="2021-10-27T10:03:47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 autoAdjust="0"/>
  </p:normalViewPr>
  <p:slideViewPr>
    <p:cSldViewPr snapToGrid="0">
      <p:cViewPr varScale="1">
        <p:scale>
          <a:sx n="124" d="100"/>
          <a:sy n="124" d="100"/>
        </p:scale>
        <p:origin x="106" y="2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5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4F313-2150-4A5C-BB52-CDC2CDE83D4C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65EA9-4579-40A1-93F4-A29B66566D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22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65EA9-4579-40A1-93F4-A29B66566DD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962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3E40-D114-4011-A4A5-BB5793C84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E21AF-551A-41C5-98B3-7A4C9AE50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4AD5A-370F-46FC-B54D-9C8E5142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DDE7-50FE-4F9F-AF32-A8EBDCD1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BED6-CD12-46E2-8939-998E5953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8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69C4-820F-499D-962A-A4AFD1A0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4DEC2-61FE-4FBA-BBB8-46DE775D3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FDEA2-0A4C-4040-899C-88CF7E18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FE8A2-7A2B-4DA1-A83C-7F53BB78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C1F9-FA92-4D89-A15B-699DDE18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1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9F92E-5100-49D2-9259-3C93C6742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183D2-E49C-425C-A8E9-BD1C609A8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5F6A5-CD45-4114-B47E-2D962287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7F0B-7A83-4316-B75A-D4E31ECF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FDB0-9310-4848-8001-70058C82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4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mit Foto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507750"/>
            <a:ext cx="5616000" cy="819495"/>
          </a:xfrm>
        </p:spPr>
        <p:txBody>
          <a:bodyPr/>
          <a:lstStyle>
            <a:lvl1pPr marL="0" indent="0" algn="l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2359D3DF-BD87-E945-BC14-CF14588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41335"/>
            <a:ext cx="5616000" cy="1163108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5BD2579-D21F-0049-8834-9A86D5CAB6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5314313"/>
            <a:ext cx="1920000" cy="1122940"/>
          </a:xfrm>
          <a:prstGeom prst="rect">
            <a:avLst/>
          </a:prstGeom>
        </p:spPr>
      </p:pic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8CD9B568-1D16-4F42-9040-2098434EC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615517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790B71E-342E-0A47-8C5D-69F19A7694E6}"/>
              </a:ext>
            </a:extLst>
          </p:cNvPr>
          <p:cNvSpPr txBox="1"/>
          <p:nvPr userDrawn="1"/>
        </p:nvSpPr>
        <p:spPr>
          <a:xfrm>
            <a:off x="6057474" y="3744001"/>
            <a:ext cx="4695343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endParaRPr lang="de-DE" sz="2400" dirty="0">
              <a:latin typeface="HTWBerlin Office" panose="02000000000000000000" pitchFamily="2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B2114F-2251-469A-AF7A-2BAA547F05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3824817"/>
            <a:ext cx="5616000" cy="112294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dirty="0" smtClean="0"/>
            </a:lvl1pPr>
            <a:lvl2pPr>
              <a:defRPr lang="de-DE" sz="2000" dirty="0"/>
            </a:lvl2pPr>
          </a:lstStyle>
          <a:p>
            <a:r>
              <a:rPr lang="de-DE" sz="24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rPr>
              <a:t>Referent / Datum ergänzen</a:t>
            </a:r>
          </a:p>
        </p:txBody>
      </p:sp>
    </p:spTree>
    <p:extLst>
      <p:ext uri="{BB962C8B-B14F-4D97-AF65-F5344CB8AC3E}">
        <p14:creationId xmlns:p14="http://schemas.microsoft.com/office/powerpoint/2010/main" val="311028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F230-17CC-4BB1-8680-1CFF8329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0154-C849-4927-9728-A5DB0444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939A4-D15C-4B1F-ACBF-8840570D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07049-A4D7-4843-9A41-AA651F1D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D67A-5285-42A9-A274-B6588A05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9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B77A-3ED4-455D-8A54-89B3DBFB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F90FC-E748-45AD-BAE3-DDB695B8C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CCDB-9BE4-495A-B6A6-13EEAC28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EC77-2261-40F7-84AF-B00ED59A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D4A7A-B25C-481A-997F-99EAEADA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322B-7BA4-4241-A137-EB8BE1E5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F019-8E9A-49CE-BAFE-7C7E5D8B4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1DEE8-A0C3-4B69-8BAA-21B4162C6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0FF9B-A449-45A9-9F50-35875EC0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BBE6E-11CB-4221-9A2E-95F21DE0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A88B0-6BCA-44F9-8C9D-1DB48B31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290F-7262-4D2D-8F99-C011D91C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549E1-6AF8-4760-AB70-7558A319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50381-F7E1-4861-AF4F-1DE52FB53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A627F-0AD1-4D7D-9451-B33E122F9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BCD0B-DF0B-4B2A-8393-5B2087BE9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8BF74-E107-44A9-8884-F9BD567F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E604E-99AA-410B-98D4-FE398238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9BEAC-ACD1-41CA-BD58-A6F69B77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8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AD96-76D1-413C-B1EA-8E8624D4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A76E0-CFB4-4304-B2FB-B6389C21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DA09A-59DE-4D1C-9A08-FFCC66EF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19DEE-B872-4BC4-9190-2356CC41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4C569-ACB7-4329-821B-3EFFBD46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125F2-471A-4357-ADB9-E35DE1B0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3CAFC-D550-4E86-95CE-F47C2968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F880-B7F2-40E8-A372-9CBB051C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85FB-74DB-4F64-82D3-C263AD2DF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04C69-61F2-4941-AEB0-E1CBF9395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ABDB6-0060-48DA-890E-96E29629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2B7C7-C38F-484F-9AF7-C2AB5168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52074-1745-4440-AF8D-57799344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5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0D3E-E82B-4C88-9F4B-772E0BF9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08D83-04A7-4D90-BE99-C81ACBCF3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C6D8-99CE-4C7D-9296-FFF9110C6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9E788-DDEF-40B7-899B-62C5CEAC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4B8F3-7CE5-4BAB-A465-F8C8C70B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05FB-E7D9-4537-95C5-C7FB0D39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1D446-074C-4C86-99BA-A22376E9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C8CE0-40D2-4FD7-9800-5779695E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6BC99-5D37-4E8A-962C-1C52E8557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202B-D7DC-45C6-952F-91763AC26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D18E3-238D-4918-A3D5-B7757916A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7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 descr="Connected lines and dots to form a network">
            <a:extLst>
              <a:ext uri="{FF2B5EF4-FFF2-40B4-BE49-F238E27FC236}">
                <a16:creationId xmlns:a16="http://schemas.microsoft.com/office/drawing/2014/main" id="{465BF754-B24A-4BE1-9E85-50C0A75AC9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344" r="10344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B9E80A-23FC-4201-8DB9-22557CF2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22" y="1687484"/>
            <a:ext cx="5991500" cy="2026601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b="1" dirty="0">
                <a:solidFill>
                  <a:schemeClr val="tx1"/>
                </a:solidFill>
              </a:rPr>
              <a:t>Siamese Neural Networks for One-shot Image Recognition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A2F485E-B102-4CB1-BA55-2AA17C1E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801" y="3924693"/>
            <a:ext cx="4338290" cy="907566"/>
          </a:xfrm>
          <a:noFill/>
        </p:spPr>
        <p:txBody>
          <a:bodyPr vert="horz" lIns="91440" tIns="45720" rIns="91440" bIns="45720" rtlCol="0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 err="1">
                <a:solidFill>
                  <a:schemeClr val="tx1"/>
                </a:solidFill>
              </a:rPr>
              <a:t>Anwendung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künstlicher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Intelligenz</a:t>
            </a:r>
            <a:r>
              <a:rPr lang="en-US" sz="2400" dirty="0">
                <a:solidFill>
                  <a:schemeClr val="tx1"/>
                </a:solidFill>
              </a:rPr>
              <a:t> WS21/22 – Nico Schultze</a:t>
            </a:r>
          </a:p>
        </p:txBody>
      </p:sp>
    </p:spTree>
    <p:extLst>
      <p:ext uri="{BB962C8B-B14F-4D97-AF65-F5344CB8AC3E}">
        <p14:creationId xmlns:p14="http://schemas.microsoft.com/office/powerpoint/2010/main" val="391382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6F797E-4FF1-4927-A809-BFB2E867B782}"/>
              </a:ext>
            </a:extLst>
          </p:cNvPr>
          <p:cNvSpPr txBox="1"/>
          <p:nvPr/>
        </p:nvSpPr>
        <p:spPr>
          <a:xfrm>
            <a:off x="4364183" y="418007"/>
            <a:ext cx="3216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Detaillierte Netzwerkarchitektur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55EC9-33EB-4D4B-9927-80F5794F9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33" y="1247980"/>
            <a:ext cx="11643734" cy="33240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39DC06-38B6-4A83-8ED7-537BA52FD4E9}"/>
              </a:ext>
            </a:extLst>
          </p:cNvPr>
          <p:cNvSpPr txBox="1"/>
          <p:nvPr/>
        </p:nvSpPr>
        <p:spPr>
          <a:xfrm>
            <a:off x="3396378" y="4494163"/>
            <a:ext cx="4184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Abb. 4 – Abbildung eines der Zwillingsnetzwerke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791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9B89EF-E291-420A-A44D-9BB0D470186C}"/>
              </a:ext>
            </a:extLst>
          </p:cNvPr>
          <p:cNvSpPr txBox="1"/>
          <p:nvPr/>
        </p:nvSpPr>
        <p:spPr>
          <a:xfrm>
            <a:off x="216131" y="2385751"/>
            <a:ext cx="11621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Training des Netzwerks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70100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CDB8C-4797-4D74-8522-1D73B8A15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941" y="368533"/>
            <a:ext cx="6578827" cy="3693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7308D5-3C48-45BD-B73C-9B7792CC4340}"/>
              </a:ext>
            </a:extLst>
          </p:cNvPr>
          <p:cNvSpPr txBox="1"/>
          <p:nvPr/>
        </p:nvSpPr>
        <p:spPr>
          <a:xfrm>
            <a:off x="847772" y="4307925"/>
            <a:ext cx="3965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Traditionelles Netzwerk: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Erlernt eine Mustererkennung verschiedener Klassen:</a:t>
            </a:r>
            <a:endParaRPr lang="en-GB" dirty="0"/>
          </a:p>
          <a:p>
            <a:pPr marL="742950" lvl="1" indent="-285750">
              <a:buFontTx/>
              <a:buChar char="-"/>
            </a:pPr>
            <a:r>
              <a:rPr lang="en-GB" dirty="0"/>
              <a:t>Tiger</a:t>
            </a:r>
          </a:p>
          <a:p>
            <a:pPr marL="742950" lvl="1" indent="-285750">
              <a:buFontTx/>
              <a:buChar char="-"/>
            </a:pPr>
            <a:r>
              <a:rPr lang="en-GB" dirty="0" err="1"/>
              <a:t>Elefant</a:t>
            </a:r>
            <a:endParaRPr lang="en-GB" dirty="0"/>
          </a:p>
          <a:p>
            <a:pPr marL="742950" lvl="1" indent="-285750">
              <a:buFontTx/>
              <a:buChar char="-"/>
            </a:pPr>
            <a:r>
              <a:rPr lang="en-GB" dirty="0"/>
              <a:t>Etc.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DFB35-3C89-45CD-959D-B743247F092C}"/>
              </a:ext>
            </a:extLst>
          </p:cNvPr>
          <p:cNvSpPr txBox="1"/>
          <p:nvPr/>
        </p:nvSpPr>
        <p:spPr>
          <a:xfrm>
            <a:off x="5757301" y="4395541"/>
            <a:ext cx="3872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Low-Shot Netzwerk: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Lernt keine spezifische Klasse, sondern Unterschiede und Gemeinsamkeiten zwischen verschiedenen Objekten</a:t>
            </a:r>
            <a:endParaRPr lang="en-GB" dirty="0"/>
          </a:p>
        </p:txBody>
      </p:sp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A30C2FE1-0E0A-4EC5-A989-B1ECD6CFD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3502" y="5852536"/>
            <a:ext cx="914400" cy="9144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18452B26-3653-4765-B4C5-5C2FFBA564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17637" y="5852536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838530-977B-4A43-92E5-7AFC914CA0D2}"/>
              </a:ext>
            </a:extLst>
          </p:cNvPr>
          <p:cNvSpPr txBox="1"/>
          <p:nvPr/>
        </p:nvSpPr>
        <p:spPr>
          <a:xfrm>
            <a:off x="4114042" y="3969371"/>
            <a:ext cx="301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Abb. 5 – Aufbau des Trainingssets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4333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7DAC98-E992-4029-81C6-EB309A5FB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12" y="281407"/>
            <a:ext cx="8991600" cy="49358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77D698-09AE-40C9-8D8E-7B6C8B35FFC7}"/>
              </a:ext>
            </a:extLst>
          </p:cNvPr>
          <p:cNvSpPr txBox="1"/>
          <p:nvPr/>
        </p:nvSpPr>
        <p:spPr>
          <a:xfrm>
            <a:off x="4586270" y="5048004"/>
            <a:ext cx="301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Abb. 6 – Aufbau des Trainingssets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0429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258FC6-5019-4FF9-B687-7C926E92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17" y="651283"/>
            <a:ext cx="8784457" cy="47997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CC19BA-2B4C-4577-9B3A-A8185CD656DE}"/>
              </a:ext>
            </a:extLst>
          </p:cNvPr>
          <p:cNvSpPr txBox="1"/>
          <p:nvPr/>
        </p:nvSpPr>
        <p:spPr>
          <a:xfrm>
            <a:off x="4445915" y="5451038"/>
            <a:ext cx="301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Abb. 7 – Beispiel des Netzwerks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8412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9B89EF-E291-420A-A44D-9BB0D470186C}"/>
              </a:ext>
            </a:extLst>
          </p:cNvPr>
          <p:cNvSpPr txBox="1"/>
          <p:nvPr/>
        </p:nvSpPr>
        <p:spPr>
          <a:xfrm>
            <a:off x="523702" y="2402377"/>
            <a:ext cx="11296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Testen des Netzwerks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329985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50C8B0-38FE-428D-969F-BDA3FBE4B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38" y="658561"/>
            <a:ext cx="8853619" cy="4936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68C889-BB5C-4468-BA02-B27BF7B2FDA6}"/>
              </a:ext>
            </a:extLst>
          </p:cNvPr>
          <p:cNvSpPr txBox="1"/>
          <p:nvPr/>
        </p:nvSpPr>
        <p:spPr>
          <a:xfrm>
            <a:off x="3648530" y="5331502"/>
            <a:ext cx="301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Abb. 8 – Beispiel </a:t>
            </a:r>
            <a:r>
              <a:rPr lang="de-DE" sz="1600" dirty="0" err="1"/>
              <a:t>Few</a:t>
            </a:r>
            <a:r>
              <a:rPr lang="de-DE" sz="1600" dirty="0"/>
              <a:t>-Shot</a:t>
            </a:r>
            <a:endParaRPr 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6DA5C4-55CA-4C90-B3CE-E9FCE6EB1B5E}"/>
              </a:ext>
            </a:extLst>
          </p:cNvPr>
          <p:cNvSpPr/>
          <p:nvPr/>
        </p:nvSpPr>
        <p:spPr>
          <a:xfrm>
            <a:off x="6350924" y="3707476"/>
            <a:ext cx="1537854" cy="1887896"/>
          </a:xfrm>
          <a:prstGeom prst="rect">
            <a:avLst/>
          </a:prstGeom>
          <a:noFill/>
          <a:ln w="38100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76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E95F26-22F8-4398-AF0D-95AA3C24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16" y="613719"/>
            <a:ext cx="8351222" cy="4666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8A5FD5-004D-4188-A8D8-A601D49ADD8B}"/>
              </a:ext>
            </a:extLst>
          </p:cNvPr>
          <p:cNvSpPr txBox="1"/>
          <p:nvPr/>
        </p:nvSpPr>
        <p:spPr>
          <a:xfrm>
            <a:off x="4147293" y="5191342"/>
            <a:ext cx="301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Abb. 9 – Beispiel Test </a:t>
            </a:r>
            <a:r>
              <a:rPr lang="de-DE" sz="1600" dirty="0" err="1"/>
              <a:t>Few</a:t>
            </a:r>
            <a:r>
              <a:rPr lang="de-DE" sz="1600" dirty="0"/>
              <a:t>-Shot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214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9D7A0-8D45-465F-AADA-2C4E9DF63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24" y="707884"/>
            <a:ext cx="9647042" cy="4554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C674BE-DC91-4447-9EDA-E5430EF62446}"/>
              </a:ext>
            </a:extLst>
          </p:cNvPr>
          <p:cNvSpPr txBox="1"/>
          <p:nvPr/>
        </p:nvSpPr>
        <p:spPr>
          <a:xfrm>
            <a:off x="4428919" y="5023155"/>
            <a:ext cx="3334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Abb. 10 – Erläuterung k-</a:t>
            </a:r>
            <a:r>
              <a:rPr lang="de-DE" sz="1600" dirty="0" err="1"/>
              <a:t>way</a:t>
            </a:r>
            <a:r>
              <a:rPr lang="de-DE" sz="1600" dirty="0"/>
              <a:t> n-</a:t>
            </a:r>
            <a:r>
              <a:rPr lang="de-DE" sz="1600" dirty="0" err="1"/>
              <a:t>shot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3388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6836D-C199-46C8-BE55-719E8DCE6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9" y="1204650"/>
            <a:ext cx="5147189" cy="28955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923A0A-7E54-4419-B1D0-F09057749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92426"/>
            <a:ext cx="5212367" cy="29077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66C105-D3FF-41F8-9526-F7D772922BFF}"/>
              </a:ext>
            </a:extLst>
          </p:cNvPr>
          <p:cNvSpPr txBox="1"/>
          <p:nvPr/>
        </p:nvSpPr>
        <p:spPr>
          <a:xfrm>
            <a:off x="4990071" y="302740"/>
            <a:ext cx="110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Analytics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40C17-E28F-45F8-83A2-5D4E95086123}"/>
              </a:ext>
            </a:extLst>
          </p:cNvPr>
          <p:cNvSpPr txBox="1"/>
          <p:nvPr/>
        </p:nvSpPr>
        <p:spPr>
          <a:xfrm>
            <a:off x="1218848" y="3930926"/>
            <a:ext cx="3311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Abb. 11 – </a:t>
            </a:r>
            <a:r>
              <a:rPr lang="de-DE" sz="1600" dirty="0" err="1"/>
              <a:t>Prediction</a:t>
            </a:r>
            <a:r>
              <a:rPr lang="de-DE" sz="1600" dirty="0"/>
              <a:t> </a:t>
            </a:r>
            <a:r>
              <a:rPr lang="de-DE" sz="1600" dirty="0" err="1"/>
              <a:t>Accuracy</a:t>
            </a:r>
            <a:r>
              <a:rPr lang="de-DE" sz="1600" dirty="0"/>
              <a:t> im Bezug auf Anzahl der Klassen (</a:t>
            </a:r>
            <a:r>
              <a:rPr lang="de-DE" sz="1600" dirty="0" err="1"/>
              <a:t>ways</a:t>
            </a:r>
            <a:r>
              <a:rPr lang="de-DE" sz="1600" dirty="0"/>
              <a:t>)</a:t>
            </a:r>
            <a:endParaRPr lang="en-GB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7646B-747F-4FC2-B166-72414D30E497}"/>
              </a:ext>
            </a:extLst>
          </p:cNvPr>
          <p:cNvSpPr txBox="1"/>
          <p:nvPr/>
        </p:nvSpPr>
        <p:spPr>
          <a:xfrm>
            <a:off x="6749934" y="3961260"/>
            <a:ext cx="4131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/>
              <a:t>Abb. 12 – </a:t>
            </a:r>
            <a:r>
              <a:rPr lang="de-DE" sz="1600" dirty="0" err="1"/>
              <a:t>Prediction</a:t>
            </a:r>
            <a:r>
              <a:rPr lang="de-DE" sz="1600" dirty="0"/>
              <a:t> </a:t>
            </a:r>
            <a:r>
              <a:rPr lang="de-DE" sz="1600" dirty="0" err="1"/>
              <a:t>Accuracy</a:t>
            </a:r>
            <a:r>
              <a:rPr lang="de-DE" sz="1600" dirty="0"/>
              <a:t> im Bezug auf Anzahl der Samples (</a:t>
            </a:r>
            <a:r>
              <a:rPr lang="de-DE" sz="1600" dirty="0" err="1"/>
              <a:t>shots</a:t>
            </a:r>
            <a:r>
              <a:rPr lang="de-DE" sz="1600" dirty="0"/>
              <a:t>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6278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57C44BA-21BE-4DDE-B685-2CE24B7C1850}"/>
              </a:ext>
            </a:extLst>
          </p:cNvPr>
          <p:cNvSpPr txBox="1">
            <a:spLocks/>
          </p:cNvSpPr>
          <p:nvPr/>
        </p:nvSpPr>
        <p:spPr>
          <a:xfrm>
            <a:off x="1148495" y="1110398"/>
            <a:ext cx="5242473" cy="544771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dirty="0"/>
              <a:t>Datensatz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 err="1"/>
              <a:t>Omniglot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MNIST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Visualisierung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Erläuterung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Netzwerkstruktur</a:t>
            </a:r>
          </a:p>
          <a:p>
            <a:pPr marL="971550" lvl="1" indent="-514350">
              <a:buFont typeface="+mj-lt"/>
              <a:buAutoNum type="alphaLcParenR"/>
            </a:pPr>
            <a:r>
              <a:rPr lang="de-DE" dirty="0"/>
              <a:t>Siamesisches Netzwerk</a:t>
            </a:r>
          </a:p>
          <a:p>
            <a:pPr marL="971550" lvl="1" indent="-514350">
              <a:buFont typeface="+mj-lt"/>
              <a:buAutoNum type="alphaLcParenR"/>
            </a:pPr>
            <a:r>
              <a:rPr lang="de-DE" dirty="0"/>
              <a:t>Detaillierte Modellarchitektur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Training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Few</a:t>
            </a:r>
            <a:r>
              <a:rPr lang="de-DE" dirty="0"/>
              <a:t>-Shot </a:t>
            </a:r>
            <a:r>
              <a:rPr lang="de-DE" dirty="0" err="1"/>
              <a:t>Learner</a:t>
            </a:r>
            <a:r>
              <a:rPr lang="de-DE" dirty="0"/>
              <a:t> </a:t>
            </a:r>
          </a:p>
          <a:p>
            <a:pPr marL="971550" lvl="1" indent="-514350">
              <a:buFont typeface="+mj-lt"/>
              <a:buAutoNum type="alphaLcParenR"/>
            </a:pPr>
            <a:r>
              <a:rPr lang="de-DE" dirty="0"/>
              <a:t>Funktionsweise</a:t>
            </a:r>
          </a:p>
          <a:p>
            <a:pPr marL="971550" lvl="1" indent="-514350">
              <a:buFont typeface="+mj-lt"/>
              <a:buAutoNum type="alphaLcParenR"/>
            </a:pPr>
            <a:r>
              <a:rPr lang="de-DE" dirty="0"/>
              <a:t>Test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Demo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D1200-C029-4887-85BA-FF544FF94205}"/>
              </a:ext>
            </a:extLst>
          </p:cNvPr>
          <p:cNvSpPr txBox="1"/>
          <p:nvPr/>
        </p:nvSpPr>
        <p:spPr>
          <a:xfrm>
            <a:off x="450497" y="525623"/>
            <a:ext cx="154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u="sng" dirty="0"/>
              <a:t>Agenda</a:t>
            </a:r>
            <a:endParaRPr lang="en-GB" sz="3200" b="1" u="sng" dirty="0"/>
          </a:p>
        </p:txBody>
      </p:sp>
    </p:spTree>
    <p:extLst>
      <p:ext uri="{BB962C8B-B14F-4D97-AF65-F5344CB8AC3E}">
        <p14:creationId xmlns:p14="http://schemas.microsoft.com/office/powerpoint/2010/main" val="192983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D66C105-D3FF-41F8-9526-F7D772922BFF}"/>
              </a:ext>
            </a:extLst>
          </p:cNvPr>
          <p:cNvSpPr txBox="1"/>
          <p:nvPr/>
        </p:nvSpPr>
        <p:spPr>
          <a:xfrm>
            <a:off x="4447309" y="252864"/>
            <a:ext cx="213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Quellenverzeichnis</a:t>
            </a:r>
            <a:endParaRPr lang="en-GB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BD0BA-FA5D-47ED-A784-4AF3AFA45886}"/>
              </a:ext>
            </a:extLst>
          </p:cNvPr>
          <p:cNvSpPr txBox="1"/>
          <p:nvPr/>
        </p:nvSpPr>
        <p:spPr>
          <a:xfrm>
            <a:off x="1172095" y="2194560"/>
            <a:ext cx="7980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2: https://github.com/brendenlake/omniglot</a:t>
            </a:r>
          </a:p>
          <a:p>
            <a:r>
              <a:rPr lang="de-DE" dirty="0"/>
              <a:t>Abbildung 1, 3 und 4: https://www.cs.cmu.edu/~rsalakhu/papers/oneshot1.pdf</a:t>
            </a:r>
          </a:p>
          <a:p>
            <a:r>
              <a:rPr lang="de-DE" dirty="0"/>
              <a:t>Abbildung 3-12: https://github.com/wangshusen/DeepLearning</a:t>
            </a:r>
          </a:p>
          <a:p>
            <a:endParaRPr lang="de-DE" dirty="0"/>
          </a:p>
          <a:p>
            <a:r>
              <a:rPr lang="pt-BR" sz="1800" i="1" dirty="0"/>
              <a:t>Alle Links wurden zuletzt am 30.11.21 geöffnet.</a:t>
            </a:r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53624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9B89EF-E291-420A-A44D-9BB0D470186C}"/>
              </a:ext>
            </a:extLst>
          </p:cNvPr>
          <p:cNvSpPr txBox="1"/>
          <p:nvPr/>
        </p:nvSpPr>
        <p:spPr>
          <a:xfrm>
            <a:off x="3490451" y="2286624"/>
            <a:ext cx="52110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Datensatz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10622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6F797E-4FF1-4927-A809-BFB2E867B782}"/>
              </a:ext>
            </a:extLst>
          </p:cNvPr>
          <p:cNvSpPr txBox="1"/>
          <p:nvPr/>
        </p:nvSpPr>
        <p:spPr>
          <a:xfrm>
            <a:off x="4893046" y="414253"/>
            <a:ext cx="2229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b="1" dirty="0" err="1"/>
              <a:t>Omniglot</a:t>
            </a:r>
            <a:r>
              <a:rPr lang="de-DE" b="1" dirty="0"/>
              <a:t> </a:t>
            </a:r>
            <a:r>
              <a:rPr lang="de-DE" b="1" dirty="0" err="1"/>
              <a:t>vs</a:t>
            </a:r>
            <a:r>
              <a:rPr lang="de-DE" b="1" dirty="0"/>
              <a:t> </a:t>
            </a:r>
            <a:r>
              <a:rPr lang="de-DE" b="1" dirty="0" err="1"/>
              <a:t>Mnist</a:t>
            </a:r>
            <a:endParaRPr lang="de-DE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0D2B8D-2ADB-4951-B9E7-8AF2531AF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85862"/>
              </p:ext>
            </p:extLst>
          </p:nvPr>
        </p:nvGraphicFramePr>
        <p:xfrm>
          <a:off x="1886155" y="1295128"/>
          <a:ext cx="8419690" cy="36504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09845">
                  <a:extLst>
                    <a:ext uri="{9D8B030D-6E8A-4147-A177-3AD203B41FA5}">
                      <a16:colId xmlns:a16="http://schemas.microsoft.com/office/drawing/2014/main" val="138661454"/>
                    </a:ext>
                  </a:extLst>
                </a:gridCol>
                <a:gridCol w="4209845">
                  <a:extLst>
                    <a:ext uri="{9D8B030D-6E8A-4147-A177-3AD203B41FA5}">
                      <a16:colId xmlns:a16="http://schemas.microsoft.com/office/drawing/2014/main" val="1523179677"/>
                    </a:ext>
                  </a:extLst>
                </a:gridCol>
              </a:tblGrid>
              <a:tr h="742828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Omniglot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err="1"/>
                        <a:t>Mnist</a:t>
                      </a:r>
                      <a:endParaRPr lang="de-DE" sz="1800" b="1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53516"/>
                  </a:ext>
                </a:extLst>
              </a:tr>
              <a:tr h="742828">
                <a:tc>
                  <a:txBody>
                    <a:bodyPr/>
                    <a:lstStyle/>
                    <a:p>
                      <a:r>
                        <a:rPr lang="de-DE" dirty="0"/>
                        <a:t>1000 Klassen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10 Klassen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72139"/>
                  </a:ext>
                </a:extLst>
              </a:tr>
              <a:tr h="551828">
                <a:tc>
                  <a:txBody>
                    <a:bodyPr/>
                    <a:lstStyle/>
                    <a:p>
                      <a:r>
                        <a:rPr lang="de-DE" dirty="0"/>
                        <a:t>20 Samples pro Klasse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6000 Samples pro Klasse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48367"/>
                  </a:ext>
                </a:extLst>
              </a:tr>
              <a:tr h="551828">
                <a:tc>
                  <a:txBody>
                    <a:bodyPr/>
                    <a:lstStyle/>
                    <a:p>
                      <a:r>
                        <a:rPr lang="de-DE" sz="1800" dirty="0"/>
                        <a:t>50 unterschiedliche Alphabete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unterschiedliche Nummern (0-9)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334495"/>
                  </a:ext>
                </a:extLst>
              </a:tr>
              <a:tr h="1061184">
                <a:tc>
                  <a:txBody>
                    <a:bodyPr/>
                    <a:lstStyle/>
                    <a:p>
                      <a:r>
                        <a:rPr lang="de-DE" dirty="0"/>
                        <a:t>Handschriftlich von unterschiedlichen Personen angefertigt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Handschriftlich von unterschiedlichen Personen angefertigt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68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8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6F797E-4FF1-4927-A809-BFB2E867B782}"/>
              </a:ext>
            </a:extLst>
          </p:cNvPr>
          <p:cNvSpPr txBox="1"/>
          <p:nvPr/>
        </p:nvSpPr>
        <p:spPr>
          <a:xfrm>
            <a:off x="4529251" y="441979"/>
            <a:ext cx="3335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Erläuterung und Visualisierung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527E4-5698-4F92-84BE-BEB7D0DB44AD}"/>
              </a:ext>
            </a:extLst>
          </p:cNvPr>
          <p:cNvSpPr txBox="1"/>
          <p:nvPr/>
        </p:nvSpPr>
        <p:spPr>
          <a:xfrm>
            <a:off x="1756509" y="1868737"/>
            <a:ext cx="8678981" cy="968278"/>
          </a:xfrm>
          <a:prstGeom prst="rect">
            <a:avLst/>
          </a:prstGeom>
          <a:solidFill>
            <a:schemeClr val="bg1">
              <a:alpha val="94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Der </a:t>
            </a:r>
            <a:r>
              <a:rPr lang="en-GB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Omniglot</a:t>
            </a:r>
            <a:r>
              <a:rPr lang="en-GB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Datensatz</a:t>
            </a:r>
            <a:r>
              <a:rPr lang="en-GB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umfässt</a:t>
            </a:r>
            <a:r>
              <a:rPr lang="en-GB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50 </a:t>
            </a:r>
            <a:r>
              <a:rPr lang="en-GB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verschiedene</a:t>
            </a:r>
            <a:r>
              <a:rPr lang="en-GB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Alphabete</a:t>
            </a:r>
            <a:endParaRPr lang="en-GB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Die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Nummer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der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Buchstaben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strecken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sich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dabei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von 15-40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Buchstaben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pro Alphabet</a:t>
            </a:r>
            <a:endParaRPr lang="en-GB" sz="1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Jeder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der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Buchstaben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ist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dabei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einmal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von 20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verschiedenen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Personen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gezeichnet</a:t>
            </a:r>
            <a:endParaRPr lang="en-GB" sz="1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F52976B-20F7-42B0-8F30-D0EA517D3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268" y="3196351"/>
            <a:ext cx="7067121" cy="20868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E03167-680C-49A1-BDBB-670F9C51548F}"/>
              </a:ext>
            </a:extLst>
          </p:cNvPr>
          <p:cNvSpPr txBox="1"/>
          <p:nvPr/>
        </p:nvSpPr>
        <p:spPr>
          <a:xfrm>
            <a:off x="3169733" y="5433931"/>
            <a:ext cx="5524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Abb. 1 – Acht Beispiel Alphabete mit jeweils zwei Beispielen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4051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D190F488-8B07-4320-B695-1CA3B911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2" y="430440"/>
            <a:ext cx="11279856" cy="599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510D2-7A25-41BE-BAC8-4FA5C640BDE9}"/>
              </a:ext>
            </a:extLst>
          </p:cNvPr>
          <p:cNvSpPr txBox="1"/>
          <p:nvPr/>
        </p:nvSpPr>
        <p:spPr>
          <a:xfrm>
            <a:off x="3045042" y="6427559"/>
            <a:ext cx="587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Abb. 2 – Darstellung der verschiedenen Alphabete und Buchstaben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481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6F797E-4FF1-4927-A809-BFB2E867B782}"/>
              </a:ext>
            </a:extLst>
          </p:cNvPr>
          <p:cNvSpPr txBox="1"/>
          <p:nvPr/>
        </p:nvSpPr>
        <p:spPr>
          <a:xfrm>
            <a:off x="4362105" y="384756"/>
            <a:ext cx="284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Erläuterung des Datensatzes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89C6A-17BA-429E-8807-CC640D596C6B}"/>
              </a:ext>
            </a:extLst>
          </p:cNvPr>
          <p:cNvSpPr txBox="1"/>
          <p:nvPr/>
        </p:nvSpPr>
        <p:spPr>
          <a:xfrm>
            <a:off x="1113675" y="1523473"/>
            <a:ext cx="8128648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Background </a:t>
            </a:r>
            <a:r>
              <a:rPr lang="en-GB" i="1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Datensatz</a:t>
            </a:r>
            <a:r>
              <a:rPr lang="en-GB" sz="18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  <a:endParaRPr lang="en-GB" sz="1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Beinhaltet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40 der 50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Alphabete</a:t>
            </a:r>
            <a:endParaRPr lang="en-GB" sz="1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Wird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benutzt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um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ein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Modell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z</a:t>
            </a:r>
            <a:r>
              <a:rPr lang="en-GB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</a:t>
            </a:r>
            <a:r>
              <a:rPr lang="en-GB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entwickeln</a:t>
            </a:r>
            <a:r>
              <a:rPr lang="en-GB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welches die </a:t>
            </a:r>
            <a:r>
              <a:rPr lang="en-GB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Unterschiede</a:t>
            </a:r>
            <a:r>
              <a:rPr lang="en-GB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und </a:t>
            </a:r>
            <a:r>
              <a:rPr lang="en-GB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Gemeinsamkeiten</a:t>
            </a:r>
            <a:r>
              <a:rPr lang="en-GB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zwischen</a:t>
            </a:r>
            <a:r>
              <a:rPr lang="en-GB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Klassen </a:t>
            </a:r>
            <a:r>
              <a:rPr lang="en-GB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erlernt</a:t>
            </a:r>
            <a:endParaRPr lang="en-GB" sz="1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C3C52-AB61-4448-8319-CECAACB36D28}"/>
              </a:ext>
            </a:extLst>
          </p:cNvPr>
          <p:cNvSpPr txBox="1"/>
          <p:nvPr/>
        </p:nvSpPr>
        <p:spPr>
          <a:xfrm>
            <a:off x="1113675" y="3660092"/>
            <a:ext cx="7145422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Evaluation </a:t>
            </a:r>
            <a:r>
              <a:rPr lang="en-GB" sz="1800" i="1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Datensatz</a:t>
            </a:r>
            <a:r>
              <a:rPr lang="en-GB" sz="1800" i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  <a:endParaRPr lang="en-GB" sz="1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Beinhaltet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die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verbleibenden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10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Alphabete</a:t>
            </a:r>
            <a:endParaRPr lang="en-GB" sz="1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Wird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ausschließlich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benutzt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um die One-Shot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Klassifikation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zu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messen</a:t>
            </a:r>
            <a:endParaRPr lang="en-GB" sz="1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8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9B89EF-E291-420A-A44D-9BB0D470186C}"/>
              </a:ext>
            </a:extLst>
          </p:cNvPr>
          <p:cNvSpPr txBox="1"/>
          <p:nvPr/>
        </p:nvSpPr>
        <p:spPr>
          <a:xfrm>
            <a:off x="1868128" y="2443940"/>
            <a:ext cx="92324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Netzwerkstruktur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12801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6F797E-4FF1-4927-A809-BFB2E867B782}"/>
              </a:ext>
            </a:extLst>
          </p:cNvPr>
          <p:cNvSpPr txBox="1"/>
          <p:nvPr/>
        </p:nvSpPr>
        <p:spPr>
          <a:xfrm>
            <a:off x="4364183" y="418007"/>
            <a:ext cx="2410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Siamesisches Netzwerk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350927-0D6B-427A-9977-18FA8F667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694" y="1164091"/>
            <a:ext cx="6431631" cy="48211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D526CB-B62D-45C6-A936-EE98D1AABA4D}"/>
              </a:ext>
            </a:extLst>
          </p:cNvPr>
          <p:cNvSpPr txBox="1"/>
          <p:nvPr/>
        </p:nvSpPr>
        <p:spPr>
          <a:xfrm>
            <a:off x="3100811" y="5815973"/>
            <a:ext cx="587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Abb. 3 – Darstellung der Siamesischen Netzwerkstruktur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0374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355</Words>
  <Application>Microsoft Office PowerPoint</Application>
  <PresentationFormat>Widescreen</PresentationFormat>
  <Paragraphs>71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HTWBerlin Office</vt:lpstr>
      <vt:lpstr>Arial</vt:lpstr>
      <vt:lpstr>Calibri</vt:lpstr>
      <vt:lpstr>Calibri Light</vt:lpstr>
      <vt:lpstr>Symbol</vt:lpstr>
      <vt:lpstr>Office Theme</vt:lpstr>
      <vt:lpstr>Siamese Neural Networks for One-shot Image Recognition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Few-Shot Learner Siamese Network</dc:title>
  <dc:creator>Nico Schultze</dc:creator>
  <cp:lastModifiedBy>Nico Schultze</cp:lastModifiedBy>
  <cp:revision>27</cp:revision>
  <dcterms:created xsi:type="dcterms:W3CDTF">2021-10-26T14:29:58Z</dcterms:created>
  <dcterms:modified xsi:type="dcterms:W3CDTF">2021-12-02T17:25:07Z</dcterms:modified>
</cp:coreProperties>
</file>