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4689fd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a4689fd34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31.png"/><Relationship Id="rId6" Type="http://schemas.openxmlformats.org/officeDocument/2006/relationships/image" Target="../media/image12.png"/><Relationship Id="rId7" Type="http://schemas.openxmlformats.org/officeDocument/2006/relationships/image" Target="../media/image4.jp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2.jp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4.jpg"/><Relationship Id="rId7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2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4.jp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191126" y="979714"/>
            <a:ext cx="5320206" cy="2807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PROYECTO</a:t>
            </a:r>
            <a:b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Mi Dosis</a:t>
            </a: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2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311731" y="4112623"/>
            <a:ext cx="5078996" cy="15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rPr b="0" i="0" lang="es-ES" u="none" cap="none" strike="noStrike"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t/>
            </a:r>
            <a:endParaRPr b="0" i="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Integrantes: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Javier Gutiérrez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Nicolás Sierra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José Moraga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6485"/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" l="5010" r="53997" t="0"/>
          <a:stretch/>
        </p:blipFill>
        <p:spPr>
          <a:xfrm>
            <a:off x="7616215" y="-23854"/>
            <a:ext cx="4575785" cy="6892740"/>
          </a:xfrm>
          <a:custGeom>
            <a:rect b="b" l="l" r="r" t="t"/>
            <a:pathLst>
              <a:path extrusionOk="0" h="6857999" w="4575785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AECBD3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CRONOGRAMA (2/2)</a:t>
            </a:r>
            <a:endParaRPr b="1"/>
          </a:p>
        </p:txBody>
      </p:sp>
      <p:sp>
        <p:nvSpPr>
          <p:cNvPr id="212" name="Google Shape;212;p22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288" y="1571576"/>
            <a:ext cx="10227426" cy="4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TECNOLOGÍAS UTILIZADAS</a:t>
            </a:r>
            <a:endParaRPr b="1"/>
          </a:p>
        </p:txBody>
      </p:sp>
      <p:pic>
        <p:nvPicPr>
          <p:cNvPr descr="Buy Visual Studio Professional 2022 - Perpetual Software License" id="220" name="Google Shape;22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929" l="12033" r="12116" t="13165"/>
          <a:stretch/>
        </p:blipFill>
        <p:spPr>
          <a:xfrm>
            <a:off x="1305471" y="1888172"/>
            <a:ext cx="1762864" cy="1578193"/>
          </a:xfrm>
          <a:prstGeom prst="rect">
            <a:avLst/>
          </a:prstGeom>
          <a:noFill/>
          <a:ln cap="flat" cmpd="sng" w="1270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descr="Coding in C# | Custom software | Netgen" id="221" name="Google Shape;2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49" y="1766050"/>
            <a:ext cx="1762863" cy="1762863"/>
          </a:xfrm>
          <a:prstGeom prst="rect">
            <a:avLst/>
          </a:prstGeom>
          <a:noFill/>
          <a:ln cap="flat" cmpd="sng" w="1270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descr="Microsoft SQL Server Logo PNG vector in SVG, PDF, AI, CDR format"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4244" y="1961956"/>
            <a:ext cx="1830425" cy="1371050"/>
          </a:xfrm>
          <a:prstGeom prst="rect">
            <a:avLst/>
          </a:prstGeom>
          <a:noFill/>
          <a:ln cap="flat" cmpd="sng" w="1270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descr="Azure AI Services | Vivantio" id="223" name="Google Shape;223;p23"/>
          <p:cNvPicPr preferRelativeResize="0"/>
          <p:nvPr/>
        </p:nvPicPr>
        <p:blipFill rotWithShape="1">
          <a:blip r:embed="rId6">
            <a:alphaModFix/>
          </a:blip>
          <a:srcRect b="21736" l="14416" r="11308" t="15834"/>
          <a:stretch/>
        </p:blipFill>
        <p:spPr>
          <a:xfrm>
            <a:off x="1767840" y="4685362"/>
            <a:ext cx="3032809" cy="1312106"/>
          </a:xfrm>
          <a:prstGeom prst="rect">
            <a:avLst/>
          </a:prstGeom>
          <a:noFill/>
          <a:ln cap="flat" cmpd="sng" w="1270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descr="EscuelaIT Duoc UC - Escuela de Informática y Telecomunicaciones Duoc UC - Duoc  UC | LinkedIn" id="224" name="Google Shape;22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50595" y="19192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5733" y="4540143"/>
            <a:ext cx="3133725" cy="1457325"/>
          </a:xfrm>
          <a:prstGeom prst="rect">
            <a:avLst/>
          </a:prstGeom>
          <a:noFill/>
          <a:ln cap="flat" cmpd="sng" w="1270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26" name="Google Shape;226;p23"/>
          <p:cNvSpPr/>
          <p:nvPr/>
        </p:nvSpPr>
        <p:spPr>
          <a:xfrm>
            <a:off x="0" y="-199776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ACCEB9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ARQUITECTURA DE SOFTWARE</a:t>
            </a:r>
            <a:endParaRPr b="1"/>
          </a:p>
        </p:txBody>
      </p:sp>
      <p:pic>
        <p:nvPicPr>
          <p:cNvPr descr="Diagrama&#10;&#10;Descripción generada automáticamente" id="235" name="Google Shape;235;p2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972" y="2183772"/>
            <a:ext cx="10768181" cy="3957305"/>
          </a:xfrm>
          <a:prstGeom prst="rect">
            <a:avLst/>
          </a:prstGeom>
          <a:noFill/>
          <a:ln cap="flat" cmpd="sng" w="9525">
            <a:solidFill>
              <a:srgbClr val="5A7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24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AECBD3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37" name="Google Shape;2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MODELO DE DATOS (1/2)</a:t>
            </a:r>
            <a:endParaRPr b="1"/>
          </a:p>
        </p:txBody>
      </p:sp>
      <p:pic>
        <p:nvPicPr>
          <p:cNvPr id="246" name="Google Shape;246;p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6100" l="0" r="0" t="0"/>
          <a:stretch/>
        </p:blipFill>
        <p:spPr>
          <a:xfrm>
            <a:off x="1461375" y="1599564"/>
            <a:ext cx="9269249" cy="4678407"/>
          </a:xfrm>
          <a:prstGeom prst="rect">
            <a:avLst/>
          </a:prstGeom>
          <a:solidFill>
            <a:srgbClr val="7AC4F2"/>
          </a:solidFill>
          <a:ln cap="flat" cmpd="sng" w="9525">
            <a:solidFill>
              <a:srgbClr val="5A7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25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48" name="Google Shape;24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3901" y="509587"/>
            <a:ext cx="7649239" cy="742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MODELO DE DATOS (2/2)</a:t>
            </a:r>
            <a:endParaRPr b="1"/>
          </a:p>
        </p:txBody>
      </p:sp>
      <p:pic>
        <p:nvPicPr>
          <p:cNvPr id="257" name="Google Shape;257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8260" y="2008641"/>
            <a:ext cx="7675479" cy="4334011"/>
          </a:xfrm>
          <a:prstGeom prst="rect">
            <a:avLst/>
          </a:prstGeom>
          <a:noFill/>
          <a:ln cap="flat" cmpd="sng" w="9525">
            <a:solidFill>
              <a:srgbClr val="5A7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26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59" name="Google Shape;25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/>
          <p:nvPr/>
        </p:nvSpPr>
        <p:spPr>
          <a:xfrm>
            <a:off x="0" y="1999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1895791" y="1122362"/>
            <a:ext cx="8376514" cy="253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DEMOSTRACIÓN DEL RESULTADO DEL PROYECTO</a:t>
            </a:r>
            <a:endParaRPr b="1"/>
          </a:p>
        </p:txBody>
      </p:sp>
      <p:sp>
        <p:nvSpPr>
          <p:cNvPr id="267" name="Google Shape;267;p27"/>
          <p:cNvSpPr/>
          <p:nvPr/>
        </p:nvSpPr>
        <p:spPr>
          <a:xfrm>
            <a:off x="-11952" y="5169647"/>
            <a:ext cx="12192000" cy="1688353"/>
          </a:xfrm>
          <a:custGeom>
            <a:rect b="b" l="l" r="r" t="t"/>
            <a:pathLst>
              <a:path extrusionOk="0" h="1924333" w="12192000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268" name="Google Shape;2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0920" y="3770084"/>
            <a:ext cx="1286256" cy="128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>
            <a:off x="10863470" y="-10618"/>
            <a:ext cx="1313194" cy="68686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1050879" y="609601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MEJORAS FUTURAS </a:t>
            </a:r>
            <a:endParaRPr b="1"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636922" y="1592905"/>
            <a:ext cx="10059572" cy="156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900"/>
              <a:t>Existen diversas mejoras que podrían agregar mayor valor al proyecto, pero que no se implementaron debido a la complejidad y el tiempo limitado en esta versión.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 sz="1900"/>
              <a:t>Estas mejoras se consideran para futuras actualizaciones del proyecto: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-15336" y="-461749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638913" y="3027124"/>
            <a:ext cx="10059573" cy="1260404"/>
          </a:xfrm>
          <a:prstGeom prst="rect">
            <a:avLst/>
          </a:prstGeom>
          <a:noFill/>
          <a:ln cap="flat" cmpd="sng" w="19050">
            <a:solidFill>
              <a:srgbClr val="5A88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</a:pPr>
            <a:r>
              <a:rPr b="1" i="0" lang="es-ES" sz="1900" u="none" cap="none" strike="noStrike">
                <a:solidFill>
                  <a:srgbClr val="59847C"/>
                </a:solidFill>
                <a:latin typeface="Arial"/>
                <a:ea typeface="Arial"/>
                <a:cs typeface="Arial"/>
                <a:sym typeface="Arial"/>
              </a:rPr>
              <a:t>Predicción de resultados de exámenes escaneados</a:t>
            </a:r>
            <a:r>
              <a:rPr b="0" i="0" lang="es-E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Se planea integrar un sistema que, tras escanear los exámenes, pueda predecir y mostrar posibles resultados al usuario brindando una orientación preliminar antes de obtener los resultados definitivos.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638913" y="4625365"/>
            <a:ext cx="10059572" cy="1854357"/>
          </a:xfrm>
          <a:prstGeom prst="rect">
            <a:avLst/>
          </a:prstGeom>
          <a:noFill/>
          <a:ln cap="flat" cmpd="sng" w="19050">
            <a:solidFill>
              <a:srgbClr val="5A88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</a:pPr>
            <a:r>
              <a:rPr b="1" i="0" lang="es-ES" sz="1900" u="none" cap="none" strike="noStrike">
                <a:solidFill>
                  <a:srgbClr val="59847C"/>
                </a:solidFill>
                <a:latin typeface="Arial"/>
                <a:ea typeface="Arial"/>
                <a:cs typeface="Arial"/>
                <a:sym typeface="Arial"/>
              </a:rPr>
              <a:t>Reconocimiento de voz para el nombre de medicamentos</a:t>
            </a:r>
            <a:r>
              <a:rPr b="0" i="0" lang="es-E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Inicialmente, se consideró implementar una función para que los usuarios pudieran decir por micrófono el nombre de los medicamentos. Sin embargo, se descartó temporalmente debido a las dificultades que presenta algunos nombres o principios activos difíciles de pronunciar. Esta funcionalidad podría ser optimizadas e implementada en futuras versiones.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447" y="5056306"/>
            <a:ext cx="865239" cy="86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088" y="3160122"/>
            <a:ext cx="968588" cy="95972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5307088" y="6277971"/>
            <a:ext cx="6884912" cy="580030"/>
          </a:xfrm>
          <a:custGeom>
            <a:rect b="b" l="l" r="r" t="t"/>
            <a:pathLst>
              <a:path extrusionOk="0" h="1161397" w="6884912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0" y="0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RESULTADOS OBTENIDOS</a:t>
            </a:r>
            <a:endParaRPr b="1"/>
          </a:p>
        </p:txBody>
      </p:sp>
      <p:sp>
        <p:nvSpPr>
          <p:cNvPr id="290" name="Google Shape;290;p29"/>
          <p:cNvSpPr/>
          <p:nvPr/>
        </p:nvSpPr>
        <p:spPr>
          <a:xfrm>
            <a:off x="4360460" y="6189260"/>
            <a:ext cx="7831541" cy="668740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C8DCE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9"/>
          <p:cNvGrpSpPr/>
          <p:nvPr/>
        </p:nvGrpSpPr>
        <p:grpSpPr>
          <a:xfrm>
            <a:off x="1050925" y="1827463"/>
            <a:ext cx="9810750" cy="4425448"/>
            <a:chOff x="0" y="1838"/>
            <a:chExt cx="9810750" cy="4425448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1838"/>
              <a:ext cx="9810750" cy="931673"/>
            </a:xfrm>
            <a:prstGeom prst="roundRect">
              <a:avLst>
                <a:gd fmla="val 10000" name="adj"/>
              </a:avLst>
            </a:prstGeom>
            <a:solidFill>
              <a:srgbClr val="79A9B7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81831" y="211464"/>
              <a:ext cx="512420" cy="5124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076082" y="1838"/>
              <a:ext cx="8734667" cy="931673"/>
            </a:xfrm>
            <a:prstGeom prst="rect">
              <a:avLst/>
            </a:prstGeom>
            <a:noFill/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 txBox="1"/>
            <p:nvPr/>
          </p:nvSpPr>
          <p:spPr>
            <a:xfrm>
              <a:off x="1076082" y="1838"/>
              <a:ext cx="8734667" cy="931673"/>
            </a:xfrm>
            <a:prstGeom prst="rect">
              <a:avLst/>
            </a:prstGeom>
            <a:solidFill>
              <a:srgbClr val="C8DCE2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8600" lIns="98600" spcFirstLastPara="1" rIns="98600" wrap="square" tIns="9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vista de inicio presenta información respecto de exámenes cargados, recetas guardadas y medicamentos que se deben ingerir, además de mostrar el botón del chatbot.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0" y="1166429"/>
              <a:ext cx="9810750" cy="931673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076082" y="1166429"/>
              <a:ext cx="8734667" cy="931673"/>
            </a:xfrm>
            <a:prstGeom prst="rect">
              <a:avLst/>
            </a:prstGeom>
            <a:noFill/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 txBox="1"/>
            <p:nvPr/>
          </p:nvSpPr>
          <p:spPr>
            <a:xfrm>
              <a:off x="1076082" y="1166429"/>
              <a:ext cx="8734667" cy="931673"/>
            </a:xfrm>
            <a:prstGeom prst="rect">
              <a:avLst/>
            </a:prstGeom>
            <a:solidFill>
              <a:srgbClr val="ACCEB9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8600" lIns="98600" spcFirstLastPara="1" rIns="98600" wrap="square" tIns="9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 chatbot permite la interacción entre el usuario y el sistema para entregar información al respecto de los medicamentos y sus recomendaciones.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0" y="2331021"/>
              <a:ext cx="9810750" cy="931673"/>
            </a:xfrm>
            <a:prstGeom prst="roundRect">
              <a:avLst>
                <a:gd fmla="val 10000" name="adj"/>
              </a:avLst>
            </a:prstGeom>
            <a:solidFill>
              <a:srgbClr val="76AE8B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81831" y="2540648"/>
              <a:ext cx="512420" cy="5124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076082" y="2331021"/>
              <a:ext cx="8734667" cy="931673"/>
            </a:xfrm>
            <a:prstGeom prst="rect">
              <a:avLst/>
            </a:prstGeom>
            <a:noFill/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1076082" y="2331021"/>
              <a:ext cx="8734667" cy="931673"/>
            </a:xfrm>
            <a:prstGeom prst="rect">
              <a:avLst/>
            </a:prstGeom>
            <a:solidFill>
              <a:srgbClr val="C7DED0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8600" lIns="98600" spcFirstLastPara="1" rIns="98600" wrap="square" tIns="9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vista de exámenes permite poder subir archivos y que estos mismos sean visualizados en el sistema.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0" y="3495613"/>
              <a:ext cx="9810750" cy="93167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81831" y="3705239"/>
              <a:ext cx="512420" cy="5124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076082" y="3495613"/>
              <a:ext cx="8734667" cy="931673"/>
            </a:xfrm>
            <a:prstGeom prst="rect">
              <a:avLst/>
            </a:prstGeom>
            <a:noFill/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1076082" y="3495613"/>
              <a:ext cx="8734667" cy="931673"/>
            </a:xfrm>
            <a:prstGeom prst="rect">
              <a:avLst/>
            </a:prstGeom>
            <a:solidFill>
              <a:srgbClr val="E5EEE4"/>
            </a:solidFill>
            <a:ln cap="flat" cmpd="sng" w="19050">
              <a:solidFill>
                <a:srgbClr val="52896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8600" lIns="98600" spcFirstLastPara="1" rIns="98600" wrap="square" tIns="9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vista recetas permite la carga de documentos además de escanear estos mismos para identificar medicamentos y guardarlos en el recetario.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07" name="Google Shape;30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 con relleno sólido" id="308" name="Google Shape;30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4862" y="3114896"/>
            <a:ext cx="628208" cy="62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/>
          <p:nvPr/>
        </p:nvSpPr>
        <p:spPr>
          <a:xfrm>
            <a:off x="-9832" y="3015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0" y="0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0070C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s-ES"/>
              <a:t>OBSTÁCULOS PRESENTADOS DURANTE EL DESARROLLO</a:t>
            </a:r>
            <a:endParaRPr b="1" sz="3600"/>
          </a:p>
        </p:txBody>
      </p:sp>
      <p:sp>
        <p:nvSpPr>
          <p:cNvPr id="316" name="Google Shape;316;p30"/>
          <p:cNvSpPr/>
          <p:nvPr/>
        </p:nvSpPr>
        <p:spPr>
          <a:xfrm>
            <a:off x="4360460" y="6189260"/>
            <a:ext cx="7831541" cy="668740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0070C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0"/>
          <p:cNvGrpSpPr/>
          <p:nvPr/>
        </p:nvGrpSpPr>
        <p:grpSpPr>
          <a:xfrm>
            <a:off x="1050925" y="1829085"/>
            <a:ext cx="9810750" cy="4422204"/>
            <a:chOff x="0" y="3460"/>
            <a:chExt cx="9810750" cy="4422204"/>
          </a:xfrm>
        </p:grpSpPr>
        <p:sp>
          <p:nvSpPr>
            <p:cNvPr id="318" name="Google Shape;318;p30"/>
            <p:cNvSpPr/>
            <p:nvPr/>
          </p:nvSpPr>
          <p:spPr>
            <a:xfrm>
              <a:off x="0" y="3460"/>
              <a:ext cx="9810750" cy="73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22952" y="169292"/>
              <a:ext cx="405368" cy="4053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851274" y="3460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851274" y="3460"/>
              <a:ext cx="8959475" cy="737034"/>
            </a:xfrm>
            <a:prstGeom prst="rect">
              <a:avLst/>
            </a:prstGeom>
            <a:solidFill>
              <a:srgbClr val="E3EDF0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78000" lIns="78000" spcFirstLastPara="1" rIns="78000" wrap="square" tIns="7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Cambios en la idea.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0" y="924752"/>
              <a:ext cx="9810750" cy="73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22952" y="1090585"/>
              <a:ext cx="405368" cy="4053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51274" y="924752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>
              <a:off x="851274" y="924752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78000" lIns="78000" spcFirstLastPara="1" rIns="78000" wrap="square" tIns="7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Mutación continua del proyecto.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0" y="1846045"/>
              <a:ext cx="9810750" cy="73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22952" y="2011878"/>
              <a:ext cx="405368" cy="40536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851274" y="1846045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851274" y="1846045"/>
              <a:ext cx="8959475" cy="737034"/>
            </a:xfrm>
            <a:prstGeom prst="rect">
              <a:avLst/>
            </a:prstGeom>
            <a:solidFill>
              <a:srgbClr val="E3EDF0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78000" lIns="78000" spcFirstLastPara="1" rIns="78000" wrap="square" tIns="7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Cambios en las funcionalidades fundamentales.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0" y="2767338"/>
              <a:ext cx="9810750" cy="73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22952" y="2933170"/>
              <a:ext cx="405368" cy="40536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851274" y="2767338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851274" y="2767338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78000" lIns="78000" spcFirstLastPara="1" rIns="78000" wrap="square" tIns="7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Acuerdo en el equipo de trabajo.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0" y="3688630"/>
              <a:ext cx="9810750" cy="73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22952" y="3854463"/>
              <a:ext cx="405368" cy="40536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851274" y="3688630"/>
              <a:ext cx="8959475" cy="737034"/>
            </a:xfrm>
            <a:prstGeom prst="rect">
              <a:avLst/>
            </a:prstGeom>
            <a:noFill/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 txBox="1"/>
            <p:nvPr/>
          </p:nvSpPr>
          <p:spPr>
            <a:xfrm>
              <a:off x="851274" y="3688630"/>
              <a:ext cx="8959475" cy="737034"/>
            </a:xfrm>
            <a:prstGeom prst="rect">
              <a:avLst/>
            </a:prstGeom>
            <a:solidFill>
              <a:srgbClr val="E3EDF0"/>
            </a:solidFill>
            <a:ln cap="flat" cmpd="sng" w="9525">
              <a:solidFill>
                <a:srgbClr val="5A75A5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78000" lIns="78000" spcFirstLastPara="1" rIns="78000" wrap="square" tIns="7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b="0" i="0" lang="es-E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Problemas con las tecnologías iniciales.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38" name="Google Shape;338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/>
          <p:nvPr/>
        </p:nvSpPr>
        <p:spPr>
          <a:xfrm>
            <a:off x="0" y="983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/>
          <p:nvPr>
            <p:ph type="title"/>
          </p:nvPr>
        </p:nvSpPr>
        <p:spPr>
          <a:xfrm>
            <a:off x="1895791" y="1122362"/>
            <a:ext cx="8376514" cy="2534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¿PREGUNTAS?</a:t>
            </a:r>
            <a:endParaRPr b="1"/>
          </a:p>
        </p:txBody>
      </p:sp>
      <p:sp>
        <p:nvSpPr>
          <p:cNvPr id="346" name="Google Shape;346;p31"/>
          <p:cNvSpPr/>
          <p:nvPr/>
        </p:nvSpPr>
        <p:spPr>
          <a:xfrm>
            <a:off x="-11952" y="5169647"/>
            <a:ext cx="12192000" cy="1688353"/>
          </a:xfrm>
          <a:custGeom>
            <a:rect b="b" l="l" r="r" t="t"/>
            <a:pathLst>
              <a:path extrusionOk="0" h="1924333" w="12192000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347" name="Google Shape;34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5" y="9144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1. DESCRIPCIÓN DE PROYECTO (1/3)</a:t>
            </a:r>
            <a:endParaRPr b="1"/>
          </a:p>
        </p:txBody>
      </p:sp>
      <p:sp>
        <p:nvSpPr>
          <p:cNvPr id="98" name="Google Shape;98;p14"/>
          <p:cNvSpPr/>
          <p:nvPr/>
        </p:nvSpPr>
        <p:spPr>
          <a:xfrm>
            <a:off x="4360460" y="6189260"/>
            <a:ext cx="7831541" cy="668740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508494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2647450" y="2176825"/>
            <a:ext cx="6617452" cy="1680413"/>
            <a:chOff x="0" y="719727"/>
            <a:chExt cx="9810900" cy="1328705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719732"/>
              <a:ext cx="9810900" cy="1328700"/>
            </a:xfrm>
            <a:prstGeom prst="roundRect">
              <a:avLst>
                <a:gd fmla="val 10000" name="adj"/>
              </a:avLst>
            </a:prstGeom>
            <a:solidFill>
              <a:srgbClr val="79A9B7"/>
            </a:solidFill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01905" y="1018692"/>
              <a:ext cx="1757400" cy="730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534691" y="719732"/>
              <a:ext cx="82761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2620497" y="719727"/>
              <a:ext cx="7190400" cy="1328700"/>
            </a:xfrm>
            <a:prstGeom prst="rect">
              <a:avLst/>
            </a:prstGeom>
            <a:solidFill>
              <a:srgbClr val="D3DAE6"/>
            </a:solidFill>
            <a:ln cap="flat" cmpd="sng" w="28575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0625" lIns="140625" spcFirstLastPara="1" rIns="140625" wrap="square" tIns="1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>
                  <a:solidFill>
                    <a:schemeClr val="dk1"/>
                  </a:solidFill>
                </a:rPr>
                <a:t>Los </a:t>
              </a: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adultos mayores que no están familiarizados utilizando dispositivos tecnológicos en su vida diaria.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>
                  <a:solidFill>
                    <a:schemeClr val="dk1"/>
                  </a:solidFill>
                </a:rPr>
                <a:t>Esta</a:t>
              </a: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brecha digital </a:t>
              </a: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 impide aprovechar las ventajas que la tecnología puede ofrecer, en áreas tan importantes como el cuidado de su salud.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491" y="4067175"/>
            <a:ext cx="8249359" cy="16804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 txBox="1"/>
          <p:nvPr>
            <p:ph type="ctrTitle"/>
          </p:nvPr>
        </p:nvSpPr>
        <p:spPr>
          <a:xfrm>
            <a:off x="1191126" y="979714"/>
            <a:ext cx="5320206" cy="2807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PROYECTO</a:t>
            </a:r>
            <a:b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Mi Dosis</a:t>
            </a:r>
            <a:r>
              <a:rPr b="0" i="0" lang="es-ES" sz="3200" u="none" cap="none" strike="noStrike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200"/>
          </a:p>
        </p:txBody>
      </p:sp>
      <p:sp>
        <p:nvSpPr>
          <p:cNvPr id="355" name="Google Shape;355;p32"/>
          <p:cNvSpPr txBox="1"/>
          <p:nvPr>
            <p:ph idx="1" type="subTitle"/>
          </p:nvPr>
        </p:nvSpPr>
        <p:spPr>
          <a:xfrm>
            <a:off x="1311731" y="4112623"/>
            <a:ext cx="5078996" cy="15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0" i="0" lang="es-ES" u="none" cap="none" strike="noStrike"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/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 b="1" l="5010" r="53997" t="0"/>
          <a:stretch/>
        </p:blipFill>
        <p:spPr>
          <a:xfrm>
            <a:off x="7616215" y="-23854"/>
            <a:ext cx="4575785" cy="6892740"/>
          </a:xfrm>
          <a:custGeom>
            <a:rect b="b" l="l" r="r" t="t"/>
            <a:pathLst>
              <a:path extrusionOk="0" h="6857999" w="4575785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357" name="Google Shape;35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5917375" y="8280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0"/>
            <a:ext cx="12192000" cy="2175943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00B0F0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1050879" y="609601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1. DESCRIPCIÓN DE PROYECTO (2/3)</a:t>
            </a:r>
            <a:endParaRPr b="1"/>
          </a:p>
        </p:txBody>
      </p:sp>
      <p:sp>
        <p:nvSpPr>
          <p:cNvPr id="113" name="Google Shape;113;p15"/>
          <p:cNvSpPr/>
          <p:nvPr/>
        </p:nvSpPr>
        <p:spPr>
          <a:xfrm>
            <a:off x="4363560" y="6189885"/>
            <a:ext cx="7828437" cy="668104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508494">
              <a:alpha val="1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5333675" y="2151166"/>
            <a:ext cx="6153396" cy="2548987"/>
            <a:chOff x="0" y="2380654"/>
            <a:chExt cx="9810900" cy="1328705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2380654"/>
              <a:ext cx="9810900" cy="1328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9050">
              <a:solidFill>
                <a:srgbClr val="6885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60730" y="2681339"/>
              <a:ext cx="1668300" cy="730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534691" y="2380654"/>
              <a:ext cx="8276100" cy="13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2231984" y="2380659"/>
              <a:ext cx="7578900" cy="1328700"/>
            </a:xfrm>
            <a:prstGeom prst="rect">
              <a:avLst/>
            </a:prstGeom>
            <a:solidFill>
              <a:srgbClr val="E5EEE4"/>
            </a:solidFill>
            <a:ln cap="flat" cmpd="sng" w="28575">
              <a:solidFill>
                <a:srgbClr val="6885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0625" lIns="140625" spcFirstLastPara="1" rIns="140625" wrap="square" tIns="1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Además, se ha identificado que la información sobre medicamentos no siempre está completamente actualizada debido a diversos factores, como problemas en la distribución o la naturaleza del proveedor (ya sea una farmacia de barrio o una cadena farmacéutica).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 situación puede derivar en la compra de productos con problemas de lote o </a:t>
              </a:r>
              <a:r>
                <a:rPr b="1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información desactualizada</a:t>
              </a: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lo que representa un </a:t>
              </a:r>
              <a:r>
                <a:rPr b="1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riesgo para la salud </a:t>
              </a:r>
              <a:r>
                <a:rPr b="0" i="0" lang="es-E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los usuarios.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25" y="1847850"/>
            <a:ext cx="4265837" cy="426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0" y="0"/>
            <a:ext cx="11047863" cy="6858000"/>
          </a:xfrm>
          <a:custGeom>
            <a:rect b="b" l="l" r="r" t="t"/>
            <a:pathLst>
              <a:path extrusionOk="0" h="6858000" w="10955369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1002041" y="369088"/>
            <a:ext cx="9287301" cy="122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1. DESCRIPCIÓN DE PROYECTO (2/2)</a:t>
            </a:r>
            <a:endParaRPr b="1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995713" y="1462284"/>
            <a:ext cx="6292688" cy="295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1" lang="es-ES"/>
              <a:t>Solución</a:t>
            </a:r>
            <a:endParaRPr/>
          </a:p>
          <a:p>
            <a:pPr indent="0" lvl="1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s-ES"/>
              <a:t>Se propone desarrollar una solución web para dispositivos móviles, diseñada para ser simple y accesible a los adultos mayores. Las principales funcionalidades incluyen:</a:t>
            </a:r>
            <a:endParaRPr/>
          </a:p>
          <a:p>
            <a:pPr indent="-285750" lvl="2" marL="60579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</a:pPr>
            <a:r>
              <a:rPr b="1" lang="es-ES"/>
              <a:t>Buscador de medicamentos.</a:t>
            </a:r>
            <a:endParaRPr/>
          </a:p>
          <a:p>
            <a:pPr indent="-285750" lvl="2" marL="60579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</a:pPr>
            <a:r>
              <a:rPr b="1" lang="es-ES"/>
              <a:t>Chat Bot de consultas.</a:t>
            </a:r>
            <a:endParaRPr/>
          </a:p>
          <a:p>
            <a:pPr indent="-285750" lvl="2" marL="60579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</a:pPr>
            <a:r>
              <a:rPr b="1" lang="es-ES"/>
              <a:t>Almacenamiento de exámenes y recetas médicas.</a:t>
            </a:r>
            <a:endParaRPr/>
          </a:p>
          <a:p>
            <a:pPr indent="-285750" lvl="2" marL="60579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</a:pPr>
            <a:r>
              <a:rPr b="1" lang="es-ES"/>
              <a:t>Recetario automático basado en recetas.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820167" y="2094931"/>
            <a:ext cx="3320955" cy="3782980"/>
          </a:xfrm>
          <a:custGeom>
            <a:rect b="b" l="l" r="r" t="t"/>
            <a:pathLst>
              <a:path extrusionOk="0"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5A75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3000000" dist="12700">
              <a:srgbClr val="000000">
                <a:alpha val="2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og"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922" y="2537680"/>
            <a:ext cx="2879869" cy="2879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4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763740" y="4527976"/>
            <a:ext cx="6292688" cy="2109252"/>
          </a:xfrm>
          <a:prstGeom prst="rect">
            <a:avLst/>
          </a:prstGeom>
          <a:noFill/>
          <a:ln cap="flat" cmpd="sng" w="1905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27432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 plataforma contará con una base de datos propia, actualizada mediante información del ISP y datos obtenidos a través de </a:t>
            </a:r>
            <a:r>
              <a:rPr b="1" i="0" lang="es-E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web scraping</a:t>
            </a:r>
            <a:r>
              <a:rPr b="0" i="0" lang="es-E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de fuentes confiables (Salcobrand).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432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Además, se compararán los resultados con la información pública de farmacias reconocidas para asegurar su precisión.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0" y="0"/>
            <a:ext cx="12192000" cy="2176818"/>
          </a:xfrm>
          <a:custGeom>
            <a:rect b="b" l="l" r="r" t="t"/>
            <a:pathLst>
              <a:path extrusionOk="0" h="2237474" w="12192000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1050924" y="338296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ENCARGADOS DEL PROYECTO</a:t>
            </a:r>
            <a:endParaRPr b="1"/>
          </a:p>
        </p:txBody>
      </p:sp>
      <p:sp>
        <p:nvSpPr>
          <p:cNvPr id="140" name="Google Shape;140;p17"/>
          <p:cNvSpPr/>
          <p:nvPr/>
        </p:nvSpPr>
        <p:spPr>
          <a:xfrm>
            <a:off x="4360460" y="6189260"/>
            <a:ext cx="7831541" cy="668740"/>
          </a:xfrm>
          <a:custGeom>
            <a:rect b="b" l="l" r="r" t="t"/>
            <a:pathLst>
              <a:path extrusionOk="0" h="918356" w="9517857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508494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26381" y="2388992"/>
            <a:ext cx="10939238" cy="3443161"/>
            <a:chOff x="8443" y="0"/>
            <a:chExt cx="9925086" cy="3443161"/>
          </a:xfrm>
        </p:grpSpPr>
        <p:sp>
          <p:nvSpPr>
            <p:cNvPr id="142" name="Google Shape;142;p17"/>
            <p:cNvSpPr/>
            <p:nvPr/>
          </p:nvSpPr>
          <p:spPr>
            <a:xfrm>
              <a:off x="8443" y="0"/>
              <a:ext cx="3341469" cy="1002440"/>
            </a:xfrm>
            <a:prstGeom prst="chevron">
              <a:avLst>
                <a:gd fmla="val 30000" name="adj"/>
              </a:avLst>
            </a:prstGeom>
            <a:solidFill>
              <a:srgbClr val="79A9B7"/>
            </a:solidFill>
            <a:ln cap="flat" cmpd="sng" w="12700">
              <a:solidFill>
                <a:srgbClr val="79A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09175" y="0"/>
              <a:ext cx="2740005" cy="1002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0" lIns="123750" spcFirstLastPara="1" rIns="123750" wrap="square" tIns="123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Javier Gutiérrez: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8443" y="1002440"/>
              <a:ext cx="3040737" cy="2440721"/>
            </a:xfrm>
            <a:prstGeom prst="rect">
              <a:avLst/>
            </a:prstGeom>
            <a:solidFill>
              <a:srgbClr val="D5E1E5">
                <a:alpha val="88627"/>
              </a:srgbClr>
            </a:solidFill>
            <a:ln cap="flat" cmpd="sng" w="12700">
              <a:solidFill>
                <a:srgbClr val="D5E1E5">
                  <a:alpha val="8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8443" y="1002440"/>
              <a:ext cx="3040737" cy="17320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80550" lIns="240275" spcFirstLastPara="1" rIns="240275" wrap="square" tIns="240275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Desarrollador Backend.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Lógica backend, gestión base de datos y conexión frontend.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300251" y="0"/>
              <a:ext cx="3341469" cy="1002440"/>
            </a:xfrm>
            <a:prstGeom prst="chevron">
              <a:avLst>
                <a:gd fmla="val 3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3600983" y="0"/>
              <a:ext cx="2740005" cy="1002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0" lIns="123750" spcFirstLastPara="1" rIns="123750" wrap="square" tIns="123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Nicolás Sierra: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300251" y="1002440"/>
              <a:ext cx="3040737" cy="2440721"/>
            </a:xfrm>
            <a:prstGeom prst="rect">
              <a:avLst/>
            </a:prstGeom>
            <a:solidFill>
              <a:srgbClr val="D7E1DF">
                <a:alpha val="88627"/>
              </a:srgbClr>
            </a:solidFill>
            <a:ln cap="flat" cmpd="sng" w="12700">
              <a:solidFill>
                <a:srgbClr val="D7E1DF">
                  <a:alpha val="8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349912" y="1002440"/>
              <a:ext cx="3040737" cy="2117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80550" lIns="240275" spcFirstLastPara="1" rIns="240275" wrap="square" tIns="240275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Desarrollador Frontend.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Responsable de interfaz de usuario, experiencia usuario e integración de funcionalidades.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592060" y="0"/>
              <a:ext cx="3341469" cy="1002440"/>
            </a:xfrm>
            <a:prstGeom prst="chevron">
              <a:avLst>
                <a:gd fmla="val 30000" name="adj"/>
              </a:avLst>
            </a:prstGeom>
            <a:solidFill>
              <a:srgbClr val="76AE8B"/>
            </a:solidFill>
            <a:ln cap="flat" cmpd="sng" w="12700">
              <a:solidFill>
                <a:srgbClr val="76AE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6892792" y="0"/>
              <a:ext cx="2740005" cy="1002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750" lIns="123750" spcFirstLastPara="1" rIns="123750" wrap="square" tIns="123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s-E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José Moraga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592060" y="1002440"/>
              <a:ext cx="3040737" cy="2440721"/>
            </a:xfrm>
            <a:prstGeom prst="rect">
              <a:avLst/>
            </a:prstGeom>
            <a:solidFill>
              <a:srgbClr val="D5E3DA">
                <a:alpha val="88627"/>
              </a:srgbClr>
            </a:solidFill>
            <a:ln cap="flat" cmpd="sng" w="12700">
              <a:solidFill>
                <a:srgbClr val="D5E3DA">
                  <a:alpha val="88627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6592060" y="1002440"/>
              <a:ext cx="3040737" cy="1914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80550" lIns="240275" spcFirstLastPara="1" rIns="240275" wrap="square" tIns="240275">
              <a:noAutofit/>
            </a:bodyPr>
            <a:lstStyle/>
            <a:p>
              <a:pPr indent="-342900" lvl="0" marL="342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Gestión e información.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Encargado coordinación de proyecto, gestión de tareas y comunicación de equipo.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5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" y="0"/>
            <a:ext cx="11331648" cy="1978172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OBJETIVOS</a:t>
            </a:r>
            <a:endParaRPr b="1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81317" y="2921340"/>
            <a:ext cx="3887649" cy="1902273"/>
          </a:xfrm>
          <a:prstGeom prst="rect">
            <a:avLst/>
          </a:prstGeom>
          <a:noFill/>
          <a:ln cap="flat" cmpd="sng" w="19050">
            <a:solidFill>
              <a:srgbClr val="5A7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322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8816"/>
              <a:buNone/>
            </a:pPr>
            <a:r>
              <a:rPr b="1" lang="es-ES" sz="2100"/>
              <a:t>Objetivos generales:</a:t>
            </a:r>
            <a:br>
              <a:rPr lang="es-ES" sz="2100"/>
            </a:br>
            <a:endParaRPr sz="2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8816"/>
              <a:buNone/>
            </a:pPr>
            <a:r>
              <a:rPr lang="es-ES" sz="2100"/>
              <a:t>Facilitar el acceso al conocimiento sobre medicamentos, especialmente para personas de la tercera edad, mediante un sistema simple y accesible en dispositivos móviles.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72258"/>
              <a:buNone/>
            </a:pPr>
            <a:r>
              <a:t/>
            </a:r>
            <a:endParaRPr b="1"/>
          </a:p>
        </p:txBody>
      </p:sp>
      <p:sp>
        <p:nvSpPr>
          <p:cNvPr id="163" name="Google Shape;163;p18"/>
          <p:cNvSpPr/>
          <p:nvPr/>
        </p:nvSpPr>
        <p:spPr>
          <a:xfrm>
            <a:off x="6450426" y="5902730"/>
            <a:ext cx="5741575" cy="955271"/>
          </a:xfrm>
          <a:custGeom>
            <a:rect b="b" l="l" r="r" t="t"/>
            <a:pathLst>
              <a:path extrusionOk="0" h="955271" w="5741575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508494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5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5720168" y="1994771"/>
            <a:ext cx="6173886" cy="3755412"/>
          </a:xfrm>
          <a:prstGeom prst="rect">
            <a:avLst/>
          </a:prstGeom>
          <a:noFill/>
          <a:ln cap="flat" cmpd="sng" w="19050">
            <a:solidFill>
              <a:srgbClr val="5A75A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None/>
            </a:pPr>
            <a:r>
              <a:rPr b="1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Proporcionar información sobre medicamentos, incluyendo sus bioequivalentes.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Permitir la interacción con un chatbot para obtener detalles sobre indicaciones y contraindicaciones.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Monitorear y mostrar la cantidad de exámenes y recetas almacenadas en el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Informar al usuario sobre qué medicamento tomar y en qué momento.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Almacenar exámenes médicos en formato PDF, DOCX o PNG, para una fácil consulta.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1" marL="56007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Guardar y escanear recetas médicas en DOCX, PDF o PNG, identificando los medicamentos recetados para agregarlos al recetario.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579442" y="1825625"/>
            <a:ext cx="670560" cy="37792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5984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661" y="4991951"/>
            <a:ext cx="1516464" cy="15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1" y="0"/>
            <a:ext cx="11331648" cy="1978172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00B0F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73359" y="571790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s-ES" sz="2400"/>
              <a:t>ALCANCES Y LIMITACIONES DEL PROYECTO</a:t>
            </a:r>
            <a:endParaRPr b="1"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1050879" y="2281136"/>
            <a:ext cx="9810604" cy="3916464"/>
            <a:chOff x="0" y="719672"/>
            <a:chExt cx="9810604" cy="2989407"/>
          </a:xfrm>
        </p:grpSpPr>
        <p:sp>
          <p:nvSpPr>
            <p:cNvPr id="175" name="Google Shape;175;p19"/>
            <p:cNvSpPr/>
            <p:nvPr/>
          </p:nvSpPr>
          <p:spPr>
            <a:xfrm>
              <a:off x="0" y="719672"/>
              <a:ext cx="9810604" cy="1328625"/>
            </a:xfrm>
            <a:prstGeom prst="roundRect">
              <a:avLst>
                <a:gd fmla="val 10000" name="adj"/>
              </a:avLst>
            </a:prstGeom>
            <a:solidFill>
              <a:srgbClr val="DBE0EA"/>
            </a:solidFill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534562" y="719672"/>
              <a:ext cx="8276041" cy="1328625"/>
            </a:xfrm>
            <a:prstGeom prst="rect">
              <a:avLst/>
            </a:prstGeom>
            <a:noFill/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1534562" y="719672"/>
              <a:ext cx="8276041" cy="1328625"/>
            </a:xfrm>
            <a:prstGeom prst="rect">
              <a:avLst/>
            </a:prstGeom>
            <a:solidFill>
              <a:srgbClr val="E3EDF0"/>
            </a:solidFill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0600" lIns="140600" spcFirstLastPara="1" rIns="140600" wrap="square" tIns="14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Alcance:</a:t>
              </a: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El proyecto proporcionará </a:t>
              </a:r>
              <a:r>
                <a:rPr b="1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herramientas</a:t>
              </a: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para que los usuarios puedan consultar información sobre medicamentos y verificar su uso. Además, permitirá subir archivos como exámenes médicos y recetas, utilizando estas últimas para agregar los medicamentos al recetario personal del usuario.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0" y="2380454"/>
              <a:ext cx="9810604" cy="1328625"/>
            </a:xfrm>
            <a:prstGeom prst="roundRect">
              <a:avLst>
                <a:gd fmla="val 10000" name="adj"/>
              </a:avLst>
            </a:prstGeom>
            <a:solidFill>
              <a:srgbClr val="DBE0EA"/>
            </a:solidFill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534562" y="2380454"/>
              <a:ext cx="8276041" cy="1328625"/>
            </a:xfrm>
            <a:prstGeom prst="rect">
              <a:avLst/>
            </a:prstGeom>
            <a:noFill/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1534562" y="2380454"/>
              <a:ext cx="8276041" cy="1328625"/>
            </a:xfrm>
            <a:prstGeom prst="rect">
              <a:avLst/>
            </a:prstGeom>
            <a:solidFill>
              <a:srgbClr val="E3EDF0"/>
            </a:solidFill>
            <a:ln cap="flat" cmpd="sng" w="19050">
              <a:solidFill>
                <a:srgbClr val="5A7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0600" lIns="140600" spcFirstLastPara="1" rIns="140600" wrap="square" tIns="14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Limitaciones:</a:t>
              </a: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Este sistema no pretende reemplazar la consulta médica ni ofrecer diagnósticos.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verifica datos generales, no compara precios ni realiza la compra de medicamentos.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Tampoco genera recetas médicas ni ofrece servicios de prescripción.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5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335" y="4889449"/>
            <a:ext cx="875651" cy="8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335" y="2646038"/>
            <a:ext cx="1010845" cy="1010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-39328" y="39328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" y="0"/>
            <a:ext cx="11331648" cy="1978172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7AC4F2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860351" y="712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METODOLOGÍA DE TRABAJO PARA EL DESARROLLO DEL PROYECTO</a:t>
            </a:r>
            <a:endParaRPr b="1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050879" y="2299387"/>
            <a:ext cx="4788505" cy="3383658"/>
          </a:xfrm>
          <a:prstGeom prst="rect">
            <a:avLst/>
          </a:prstGeom>
          <a:noFill/>
          <a:ln cap="flat" cmpd="sng" w="9525">
            <a:solidFill>
              <a:srgbClr val="5084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Dividida en 5 épicas en las cuales se agruparon las actividades y tareas de desarrollo</a:t>
            </a:r>
            <a:r>
              <a:rPr lang="es-ES"/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Buscador de medicamentos.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Carga de exámenes médicos.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Interpretación de receta médica.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Mejora de experiencia de usuario.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Almacenamiento y seguridad de la información.</a:t>
            </a:r>
            <a:endParaRPr/>
          </a:p>
        </p:txBody>
      </p:sp>
      <p:pic>
        <p:nvPicPr>
          <p:cNvPr descr="5.500+ Scrum Fotografías de stock, fotos e imágenes libres de derechos -  iStock | Agile, Rugby, Scrum master"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0425" y="2661514"/>
            <a:ext cx="4881223" cy="2086983"/>
          </a:xfrm>
          <a:prstGeom prst="rect">
            <a:avLst/>
          </a:prstGeom>
          <a:noFill/>
          <a:ln cap="flat" cmpd="sng" w="9525">
            <a:solidFill>
              <a:srgbClr val="5A7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0"/>
          <p:cNvSpPr/>
          <p:nvPr/>
        </p:nvSpPr>
        <p:spPr>
          <a:xfrm>
            <a:off x="6450426" y="5902730"/>
            <a:ext cx="5741575" cy="955271"/>
          </a:xfrm>
          <a:custGeom>
            <a:rect b="b" l="l" r="r" t="t"/>
            <a:pathLst>
              <a:path extrusionOk="0" h="955271" w="5741575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AECBD3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194" name="Google Shape;1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0595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1697" y="5031744"/>
            <a:ext cx="1353748" cy="135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s-ES"/>
              <a:t>CRONOGRAMA (1/2)</a:t>
            </a:r>
            <a:endParaRPr b="1"/>
          </a:p>
        </p:txBody>
      </p:sp>
      <p:pic>
        <p:nvPicPr>
          <p:cNvPr descr="EscuelaIT Duoc UC - Escuela de Informática y Telecomunicaciones Duoc UC - Duoc  UC | LinkedIn"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595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0" y="2"/>
            <a:ext cx="11269336" cy="2008639"/>
          </a:xfrm>
          <a:custGeom>
            <a:rect b="b" l="l" r="r" t="t"/>
            <a:pathLst>
              <a:path extrusionOk="0" h="2323145" w="11269336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7963" y="2008641"/>
            <a:ext cx="5696067" cy="454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hive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92A4C4"/>
      </a:accent1>
      <a:accent2>
        <a:srgbClr val="7AA9B7"/>
      </a:accent2>
      <a:accent3>
        <a:srgbClr val="80A9A1"/>
      </a:accent3>
      <a:accent4>
        <a:srgbClr val="77AE8C"/>
      </a:accent4>
      <a:accent5>
        <a:srgbClr val="82AC81"/>
      </a:accent5>
      <a:accent6>
        <a:srgbClr val="8CAA74"/>
      </a:accent6>
      <a:hlink>
        <a:srgbClr val="95805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