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4" r:id="rId6"/>
    <p:sldId id="260" r:id="rId7"/>
    <p:sldId id="271" r:id="rId8"/>
    <p:sldId id="272" r:id="rId9"/>
    <p:sldId id="273" r:id="rId10"/>
    <p:sldId id="274" r:id="rId11"/>
    <p:sldId id="270" r:id="rId12"/>
    <p:sldId id="265" r:id="rId13"/>
    <p:sldId id="267" r:id="rId14"/>
    <p:sldId id="269" r:id="rId15"/>
    <p:sldId id="268" r:id="rId16"/>
    <p:sldId id="266" r:id="rId17"/>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7" autoAdjust="0"/>
    <p:restoredTop sz="94660"/>
  </p:normalViewPr>
  <p:slideViewPr>
    <p:cSldViewPr snapToGrid="0">
      <p:cViewPr varScale="1">
        <p:scale>
          <a:sx n="48" d="100"/>
          <a:sy n="48" d="100"/>
        </p:scale>
        <p:origin x="67" y="80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45140C-C326-4DAA-A267-498AD5117D68}" type="doc">
      <dgm:prSet loTypeId="urn:microsoft.com/office/officeart/2005/8/layout/vList4" loCatId="picture" qsTypeId="urn:microsoft.com/office/officeart/2005/8/quickstyle/simple5" qsCatId="simple" csTypeId="urn:microsoft.com/office/officeart/2005/8/colors/accent5_2" csCatId="accent5" phldr="1"/>
      <dgm:spPr/>
      <dgm:t>
        <a:bodyPr/>
        <a:lstStyle/>
        <a:p>
          <a:endParaRPr lang="es-CL"/>
        </a:p>
      </dgm:t>
    </dgm:pt>
    <dgm:pt modelId="{78BFB295-8F5D-4286-B72B-79142F8F0E13}">
      <dgm:prSet phldrT="[Texto]"/>
      <dgm:spPr/>
      <dgm:t>
        <a:bodyPr/>
        <a:lstStyle/>
        <a:p>
          <a:r>
            <a:rPr lang="es-ES" dirty="0"/>
            <a:t>Javier Gutiérrez</a:t>
          </a:r>
          <a:endParaRPr lang="es-CL" dirty="0"/>
        </a:p>
      </dgm:t>
    </dgm:pt>
    <dgm:pt modelId="{F1885FAB-61EC-4F80-98D0-72360031AF9F}" type="parTrans" cxnId="{2AD07198-D472-4B98-B6D5-5A730374E9A2}">
      <dgm:prSet/>
      <dgm:spPr/>
      <dgm:t>
        <a:bodyPr/>
        <a:lstStyle/>
        <a:p>
          <a:endParaRPr lang="es-CL"/>
        </a:p>
      </dgm:t>
    </dgm:pt>
    <dgm:pt modelId="{E88D0928-51D4-4670-8963-60ABBB193E13}" type="sibTrans" cxnId="{2AD07198-D472-4B98-B6D5-5A730374E9A2}">
      <dgm:prSet/>
      <dgm:spPr/>
      <dgm:t>
        <a:bodyPr/>
        <a:lstStyle/>
        <a:p>
          <a:endParaRPr lang="es-CL"/>
        </a:p>
      </dgm:t>
    </dgm:pt>
    <dgm:pt modelId="{D868444B-AE34-4422-A6A5-1F7D392D0C20}">
      <dgm:prSet phldrT="[Texto]"/>
      <dgm:spPr/>
      <dgm:t>
        <a:bodyPr/>
        <a:lstStyle/>
        <a:p>
          <a:r>
            <a:rPr lang="es-ES" dirty="0"/>
            <a:t>Desarrollador Backend</a:t>
          </a:r>
          <a:endParaRPr lang="es-CL" dirty="0"/>
        </a:p>
      </dgm:t>
    </dgm:pt>
    <dgm:pt modelId="{7DB88D83-6C3A-48C1-8CAD-0D11C3BEC35C}" type="parTrans" cxnId="{484B8A37-0122-4FF5-93D2-4A15DF521A17}">
      <dgm:prSet/>
      <dgm:spPr/>
      <dgm:t>
        <a:bodyPr/>
        <a:lstStyle/>
        <a:p>
          <a:endParaRPr lang="es-CL"/>
        </a:p>
      </dgm:t>
    </dgm:pt>
    <dgm:pt modelId="{74B9B1A5-94EB-40A9-BFF2-678501068FB8}" type="sibTrans" cxnId="{484B8A37-0122-4FF5-93D2-4A15DF521A17}">
      <dgm:prSet/>
      <dgm:spPr/>
      <dgm:t>
        <a:bodyPr/>
        <a:lstStyle/>
        <a:p>
          <a:endParaRPr lang="es-CL"/>
        </a:p>
      </dgm:t>
    </dgm:pt>
    <dgm:pt modelId="{02A34BC0-F8BA-4A89-87A4-4F20079DFD06}">
      <dgm:prSet phldrT="[Texto]"/>
      <dgm:spPr/>
      <dgm:t>
        <a:bodyPr/>
        <a:lstStyle/>
        <a:p>
          <a:r>
            <a:rPr lang="es-MX" dirty="0"/>
            <a:t>Nicolás Sierra</a:t>
          </a:r>
          <a:endParaRPr lang="es-CL" dirty="0"/>
        </a:p>
      </dgm:t>
    </dgm:pt>
    <dgm:pt modelId="{9ADB496F-2DB6-4F16-8C91-2EB9CDF5F2F2}" type="parTrans" cxnId="{0E2AE979-A66C-4CEC-BFF4-5B28BB7CD9EA}">
      <dgm:prSet/>
      <dgm:spPr/>
      <dgm:t>
        <a:bodyPr/>
        <a:lstStyle/>
        <a:p>
          <a:endParaRPr lang="es-CL"/>
        </a:p>
      </dgm:t>
    </dgm:pt>
    <dgm:pt modelId="{44AB630E-CD8B-4223-9F51-5EEE4E054B0A}" type="sibTrans" cxnId="{0E2AE979-A66C-4CEC-BFF4-5B28BB7CD9EA}">
      <dgm:prSet/>
      <dgm:spPr/>
      <dgm:t>
        <a:bodyPr/>
        <a:lstStyle/>
        <a:p>
          <a:endParaRPr lang="es-CL"/>
        </a:p>
      </dgm:t>
    </dgm:pt>
    <dgm:pt modelId="{99FF0D0F-282A-4030-9AF5-3B7621881539}">
      <dgm:prSet phldrT="[Texto]"/>
      <dgm:spPr/>
      <dgm:t>
        <a:bodyPr/>
        <a:lstStyle/>
        <a:p>
          <a:r>
            <a:rPr lang="es-MX" dirty="0"/>
            <a:t>José Moraga</a:t>
          </a:r>
          <a:endParaRPr lang="es-CL" dirty="0"/>
        </a:p>
      </dgm:t>
    </dgm:pt>
    <dgm:pt modelId="{A86F315C-C500-49D7-B443-1D58BD48589A}" type="parTrans" cxnId="{4FE7AF63-70AC-4ED4-8BFB-DCB2408F3318}">
      <dgm:prSet/>
      <dgm:spPr/>
      <dgm:t>
        <a:bodyPr/>
        <a:lstStyle/>
        <a:p>
          <a:endParaRPr lang="es-CL"/>
        </a:p>
      </dgm:t>
    </dgm:pt>
    <dgm:pt modelId="{1CCC8D2D-CD28-4814-B055-28ABD65CA276}" type="sibTrans" cxnId="{4FE7AF63-70AC-4ED4-8BFB-DCB2408F3318}">
      <dgm:prSet/>
      <dgm:spPr/>
      <dgm:t>
        <a:bodyPr/>
        <a:lstStyle/>
        <a:p>
          <a:endParaRPr lang="es-CL"/>
        </a:p>
      </dgm:t>
    </dgm:pt>
    <dgm:pt modelId="{A2BD12B5-7AB5-4859-B57E-1E77C0ED35DF}">
      <dgm:prSet phldrT="[Texto]"/>
      <dgm:spPr/>
      <dgm:t>
        <a:bodyPr/>
        <a:lstStyle/>
        <a:p>
          <a:r>
            <a:rPr lang="es-ES" dirty="0"/>
            <a:t>Gestión e información</a:t>
          </a:r>
          <a:endParaRPr lang="es-CL" dirty="0"/>
        </a:p>
      </dgm:t>
    </dgm:pt>
    <dgm:pt modelId="{35EEEEB1-B116-40C6-8142-8F938AF38B0B}" type="sibTrans" cxnId="{D5771F2D-99A4-4884-A896-FA1E2DEFDD88}">
      <dgm:prSet/>
      <dgm:spPr/>
      <dgm:t>
        <a:bodyPr/>
        <a:lstStyle/>
        <a:p>
          <a:endParaRPr lang="es-CL"/>
        </a:p>
      </dgm:t>
    </dgm:pt>
    <dgm:pt modelId="{AC7F7F07-A811-4CCD-BBFE-DAA4D1F5EE40}" type="parTrans" cxnId="{D5771F2D-99A4-4884-A896-FA1E2DEFDD88}">
      <dgm:prSet/>
      <dgm:spPr/>
      <dgm:t>
        <a:bodyPr/>
        <a:lstStyle/>
        <a:p>
          <a:endParaRPr lang="es-CL"/>
        </a:p>
      </dgm:t>
    </dgm:pt>
    <dgm:pt modelId="{D546635F-000B-49DF-BB26-293CCA777400}">
      <dgm:prSet phldrT="[Texto]"/>
      <dgm:spPr/>
      <dgm:t>
        <a:bodyPr/>
        <a:lstStyle/>
        <a:p>
          <a:r>
            <a:rPr lang="es-MX" dirty="0"/>
            <a:t>Encargado coordinación de proyecto, gestión de tareas y comunicación de equipo.</a:t>
          </a:r>
          <a:endParaRPr lang="es-CL" dirty="0"/>
        </a:p>
      </dgm:t>
    </dgm:pt>
    <dgm:pt modelId="{B01A0825-9EDF-4B9A-B345-1B486D914AD4}" type="sibTrans" cxnId="{AC0A7FF3-EEC4-470A-823E-BF7AF1556A99}">
      <dgm:prSet/>
      <dgm:spPr/>
      <dgm:t>
        <a:bodyPr/>
        <a:lstStyle/>
        <a:p>
          <a:endParaRPr lang="es-CL"/>
        </a:p>
      </dgm:t>
    </dgm:pt>
    <dgm:pt modelId="{5437D343-BECF-4620-B6C7-7088D8BBD91B}" type="parTrans" cxnId="{AC0A7FF3-EEC4-470A-823E-BF7AF1556A99}">
      <dgm:prSet/>
      <dgm:spPr/>
      <dgm:t>
        <a:bodyPr/>
        <a:lstStyle/>
        <a:p>
          <a:endParaRPr lang="es-CL"/>
        </a:p>
      </dgm:t>
    </dgm:pt>
    <dgm:pt modelId="{EA3B2395-55AF-495E-9D6B-329D2886612F}">
      <dgm:prSet phldrT="[Texto]"/>
      <dgm:spPr/>
      <dgm:t>
        <a:bodyPr/>
        <a:lstStyle/>
        <a:p>
          <a:r>
            <a:rPr lang="es-ES" dirty="0"/>
            <a:t>Desarrollador Frontend</a:t>
          </a:r>
          <a:endParaRPr lang="es-CL" dirty="0"/>
        </a:p>
      </dgm:t>
    </dgm:pt>
    <dgm:pt modelId="{11A4E056-7834-4F82-8A9C-B8EA31F159E3}" type="sibTrans" cxnId="{778F2DBC-81F3-476D-BD99-784E4F7153C8}">
      <dgm:prSet/>
      <dgm:spPr/>
      <dgm:t>
        <a:bodyPr/>
        <a:lstStyle/>
        <a:p>
          <a:endParaRPr lang="es-CL"/>
        </a:p>
      </dgm:t>
    </dgm:pt>
    <dgm:pt modelId="{01DA10B6-3F7A-4C8A-AACD-F605EE6CCF20}" type="parTrans" cxnId="{778F2DBC-81F3-476D-BD99-784E4F7153C8}">
      <dgm:prSet/>
      <dgm:spPr/>
      <dgm:t>
        <a:bodyPr/>
        <a:lstStyle/>
        <a:p>
          <a:endParaRPr lang="es-CL"/>
        </a:p>
      </dgm:t>
    </dgm:pt>
    <dgm:pt modelId="{55A2A9EB-4C26-43C3-B721-D475B10BC39B}">
      <dgm:prSet phldrT="[Texto]"/>
      <dgm:spPr/>
      <dgm:t>
        <a:bodyPr/>
        <a:lstStyle/>
        <a:p>
          <a:r>
            <a:rPr lang="es-ES" dirty="0"/>
            <a:t>Responsable interfaz de usuario, experiencia usuario e integración de funcionalidades.</a:t>
          </a:r>
          <a:endParaRPr lang="es-CL" dirty="0"/>
        </a:p>
      </dgm:t>
    </dgm:pt>
    <dgm:pt modelId="{4EF4588A-187C-4393-9DFC-C6D80B20E995}" type="sibTrans" cxnId="{ECED70CB-7A25-48F8-9E03-51596FB1E92C}">
      <dgm:prSet/>
      <dgm:spPr/>
      <dgm:t>
        <a:bodyPr/>
        <a:lstStyle/>
        <a:p>
          <a:endParaRPr lang="es-CL"/>
        </a:p>
      </dgm:t>
    </dgm:pt>
    <dgm:pt modelId="{B8424EB2-FFE7-4867-9D5A-EE0D46E8AAFE}" type="parTrans" cxnId="{ECED70CB-7A25-48F8-9E03-51596FB1E92C}">
      <dgm:prSet/>
      <dgm:spPr/>
      <dgm:t>
        <a:bodyPr/>
        <a:lstStyle/>
        <a:p>
          <a:endParaRPr lang="es-CL"/>
        </a:p>
      </dgm:t>
    </dgm:pt>
    <dgm:pt modelId="{2E221207-005F-49CB-81E1-6D036D64322B}">
      <dgm:prSet phldrT="[Texto]"/>
      <dgm:spPr/>
      <dgm:t>
        <a:bodyPr/>
        <a:lstStyle/>
        <a:p>
          <a:r>
            <a:rPr lang="es-ES" dirty="0"/>
            <a:t>Lógica backend, gestión base de datos y conexión frontend.</a:t>
          </a:r>
          <a:endParaRPr lang="es-CL" dirty="0"/>
        </a:p>
      </dgm:t>
    </dgm:pt>
    <dgm:pt modelId="{3728DB5E-E904-481D-A1E5-49CF4AFFC0D3}" type="sibTrans" cxnId="{1C3272C9-C630-4D60-B76B-138907BB4D41}">
      <dgm:prSet/>
      <dgm:spPr/>
      <dgm:t>
        <a:bodyPr/>
        <a:lstStyle/>
        <a:p>
          <a:endParaRPr lang="es-CL"/>
        </a:p>
      </dgm:t>
    </dgm:pt>
    <dgm:pt modelId="{B200B6AA-AA2A-4CB8-80FF-4BB54938E8A5}" type="parTrans" cxnId="{1C3272C9-C630-4D60-B76B-138907BB4D41}">
      <dgm:prSet/>
      <dgm:spPr/>
      <dgm:t>
        <a:bodyPr/>
        <a:lstStyle/>
        <a:p>
          <a:endParaRPr lang="es-CL"/>
        </a:p>
      </dgm:t>
    </dgm:pt>
    <dgm:pt modelId="{6E1E561E-88C1-49C6-A3F7-DE4B9AD43273}" type="pres">
      <dgm:prSet presAssocID="{BE45140C-C326-4DAA-A267-498AD5117D68}" presName="linear" presStyleCnt="0">
        <dgm:presLayoutVars>
          <dgm:dir/>
          <dgm:resizeHandles val="exact"/>
        </dgm:presLayoutVars>
      </dgm:prSet>
      <dgm:spPr/>
    </dgm:pt>
    <dgm:pt modelId="{F70979D0-5925-4EC3-AD84-986E0EC7B0D8}" type="pres">
      <dgm:prSet presAssocID="{78BFB295-8F5D-4286-B72B-79142F8F0E13}" presName="comp" presStyleCnt="0"/>
      <dgm:spPr/>
    </dgm:pt>
    <dgm:pt modelId="{54FC4CB6-0791-48D3-B2C5-2E99B8AFCFF7}" type="pres">
      <dgm:prSet presAssocID="{78BFB295-8F5D-4286-B72B-79142F8F0E13}" presName="box" presStyleLbl="node1" presStyleIdx="0" presStyleCnt="3" custLinFactNeighborX="5318" custLinFactNeighborY="-12417"/>
      <dgm:spPr/>
    </dgm:pt>
    <dgm:pt modelId="{9A7E2690-DE9C-4572-9BE5-B8C9A3B8BBB3}" type="pres">
      <dgm:prSet presAssocID="{78BFB295-8F5D-4286-B72B-79142F8F0E13}" presName="img" presStyleLbl="fgImgPlace1" presStyleIdx="0" presStyleCnt="3"/>
      <dgm:spPr/>
    </dgm:pt>
    <dgm:pt modelId="{52D125D2-FCA7-4A2D-AB39-B6BD54F251F2}" type="pres">
      <dgm:prSet presAssocID="{78BFB295-8F5D-4286-B72B-79142F8F0E13}" presName="text" presStyleLbl="node1" presStyleIdx="0" presStyleCnt="3">
        <dgm:presLayoutVars>
          <dgm:bulletEnabled val="1"/>
        </dgm:presLayoutVars>
      </dgm:prSet>
      <dgm:spPr/>
    </dgm:pt>
    <dgm:pt modelId="{E95CA29D-745B-40BA-93B6-BB607C99A2CE}" type="pres">
      <dgm:prSet presAssocID="{E88D0928-51D4-4670-8963-60ABBB193E13}" presName="spacer" presStyleCnt="0"/>
      <dgm:spPr/>
    </dgm:pt>
    <dgm:pt modelId="{41A67AC8-1DD7-4AB7-96A3-87B24035E3FA}" type="pres">
      <dgm:prSet presAssocID="{02A34BC0-F8BA-4A89-87A4-4F20079DFD06}" presName="comp" presStyleCnt="0"/>
      <dgm:spPr/>
    </dgm:pt>
    <dgm:pt modelId="{39AFE128-ACF6-44CA-B18B-64F5782CF210}" type="pres">
      <dgm:prSet presAssocID="{02A34BC0-F8BA-4A89-87A4-4F20079DFD06}" presName="box" presStyleLbl="node1" presStyleIdx="1" presStyleCnt="3"/>
      <dgm:spPr/>
    </dgm:pt>
    <dgm:pt modelId="{3F97C059-D720-4D48-953F-B84D04D0BF79}" type="pres">
      <dgm:prSet presAssocID="{02A34BC0-F8BA-4A89-87A4-4F20079DFD06}" presName="img" presStyleLbl="fgImgPlace1" presStyleIdx="1" presStyleCnt="3"/>
      <dgm:spPr/>
    </dgm:pt>
    <dgm:pt modelId="{CFFDF23F-D296-4CDF-8EE4-8A672559E207}" type="pres">
      <dgm:prSet presAssocID="{02A34BC0-F8BA-4A89-87A4-4F20079DFD06}" presName="text" presStyleLbl="node1" presStyleIdx="1" presStyleCnt="3">
        <dgm:presLayoutVars>
          <dgm:bulletEnabled val="1"/>
        </dgm:presLayoutVars>
      </dgm:prSet>
      <dgm:spPr/>
    </dgm:pt>
    <dgm:pt modelId="{40453781-DACE-4118-ADC4-2B966E9374E5}" type="pres">
      <dgm:prSet presAssocID="{44AB630E-CD8B-4223-9F51-5EEE4E054B0A}" presName="spacer" presStyleCnt="0"/>
      <dgm:spPr/>
    </dgm:pt>
    <dgm:pt modelId="{536722F8-2BA5-41A1-87DF-BBB1AF7DCA80}" type="pres">
      <dgm:prSet presAssocID="{99FF0D0F-282A-4030-9AF5-3B7621881539}" presName="comp" presStyleCnt="0"/>
      <dgm:spPr/>
    </dgm:pt>
    <dgm:pt modelId="{F36F4ED1-B414-46B8-A8C5-C0FB11F5CFBC}" type="pres">
      <dgm:prSet presAssocID="{99FF0D0F-282A-4030-9AF5-3B7621881539}" presName="box" presStyleLbl="node1" presStyleIdx="2" presStyleCnt="3"/>
      <dgm:spPr/>
    </dgm:pt>
    <dgm:pt modelId="{7C6A764B-C67C-494C-B90E-7B3C3DDE54A4}" type="pres">
      <dgm:prSet presAssocID="{99FF0D0F-282A-4030-9AF5-3B7621881539}" presName="img" presStyleLbl="fgImgPlace1" presStyleIdx="2" presStyleCnt="3"/>
      <dgm:spPr/>
    </dgm:pt>
    <dgm:pt modelId="{0E12AD21-08CC-4736-A269-DD5234F9D874}" type="pres">
      <dgm:prSet presAssocID="{99FF0D0F-282A-4030-9AF5-3B7621881539}" presName="text" presStyleLbl="node1" presStyleIdx="2" presStyleCnt="3">
        <dgm:presLayoutVars>
          <dgm:bulletEnabled val="1"/>
        </dgm:presLayoutVars>
      </dgm:prSet>
      <dgm:spPr/>
    </dgm:pt>
  </dgm:ptLst>
  <dgm:cxnLst>
    <dgm:cxn modelId="{399BD705-2380-48A3-9C48-1D49A5A32D61}" type="presOf" srcId="{2E221207-005F-49CB-81E1-6D036D64322B}" destId="{52D125D2-FCA7-4A2D-AB39-B6BD54F251F2}" srcOrd="1" destOrd="2" presId="urn:microsoft.com/office/officeart/2005/8/layout/vList4"/>
    <dgm:cxn modelId="{D2B94F0C-C779-4AC1-87E4-35116A3DED02}" type="presOf" srcId="{78BFB295-8F5D-4286-B72B-79142F8F0E13}" destId="{54FC4CB6-0791-48D3-B2C5-2E99B8AFCFF7}" srcOrd="0" destOrd="0" presId="urn:microsoft.com/office/officeart/2005/8/layout/vList4"/>
    <dgm:cxn modelId="{D5771F2D-99A4-4884-A896-FA1E2DEFDD88}" srcId="{99FF0D0F-282A-4030-9AF5-3B7621881539}" destId="{A2BD12B5-7AB5-4859-B57E-1E77C0ED35DF}" srcOrd="0" destOrd="0" parTransId="{AC7F7F07-A811-4CCD-BBFE-DAA4D1F5EE40}" sibTransId="{35EEEEB1-B116-40C6-8142-8F938AF38B0B}"/>
    <dgm:cxn modelId="{3A21ED2D-BFFE-4942-BD04-AB5B9DC419E5}" type="presOf" srcId="{99FF0D0F-282A-4030-9AF5-3B7621881539}" destId="{F36F4ED1-B414-46B8-A8C5-C0FB11F5CFBC}" srcOrd="0" destOrd="0" presId="urn:microsoft.com/office/officeart/2005/8/layout/vList4"/>
    <dgm:cxn modelId="{A6E20436-8EF1-4FFF-9C29-AC69BF1D5C4A}" type="presOf" srcId="{02A34BC0-F8BA-4A89-87A4-4F20079DFD06}" destId="{39AFE128-ACF6-44CA-B18B-64F5782CF210}" srcOrd="0" destOrd="0" presId="urn:microsoft.com/office/officeart/2005/8/layout/vList4"/>
    <dgm:cxn modelId="{484B8A37-0122-4FF5-93D2-4A15DF521A17}" srcId="{78BFB295-8F5D-4286-B72B-79142F8F0E13}" destId="{D868444B-AE34-4422-A6A5-1F7D392D0C20}" srcOrd="0" destOrd="0" parTransId="{7DB88D83-6C3A-48C1-8CAD-0D11C3BEC35C}" sibTransId="{74B9B1A5-94EB-40A9-BFF2-678501068FB8}"/>
    <dgm:cxn modelId="{040FC75B-63D6-4205-A996-7A824AA266CE}" type="presOf" srcId="{A2BD12B5-7AB5-4859-B57E-1E77C0ED35DF}" destId="{0E12AD21-08CC-4736-A269-DD5234F9D874}" srcOrd="1" destOrd="1" presId="urn:microsoft.com/office/officeart/2005/8/layout/vList4"/>
    <dgm:cxn modelId="{22F3405C-AB8E-4AC3-A83C-C551BA0831ED}" type="presOf" srcId="{55A2A9EB-4C26-43C3-B721-D475B10BC39B}" destId="{39AFE128-ACF6-44CA-B18B-64F5782CF210}" srcOrd="0" destOrd="2" presId="urn:microsoft.com/office/officeart/2005/8/layout/vList4"/>
    <dgm:cxn modelId="{7E8FC05E-FE02-4336-B1F8-3EAA05519A49}" type="presOf" srcId="{D868444B-AE34-4422-A6A5-1F7D392D0C20}" destId="{54FC4CB6-0791-48D3-B2C5-2E99B8AFCFF7}" srcOrd="0" destOrd="1" presId="urn:microsoft.com/office/officeart/2005/8/layout/vList4"/>
    <dgm:cxn modelId="{4FE7AF63-70AC-4ED4-8BFB-DCB2408F3318}" srcId="{BE45140C-C326-4DAA-A267-498AD5117D68}" destId="{99FF0D0F-282A-4030-9AF5-3B7621881539}" srcOrd="2" destOrd="0" parTransId="{A86F315C-C500-49D7-B443-1D58BD48589A}" sibTransId="{1CCC8D2D-CD28-4814-B055-28ABD65CA276}"/>
    <dgm:cxn modelId="{3F2A6752-A5BB-4F63-B720-93C45E0B4F56}" type="presOf" srcId="{D546635F-000B-49DF-BB26-293CCA777400}" destId="{F36F4ED1-B414-46B8-A8C5-C0FB11F5CFBC}" srcOrd="0" destOrd="2" presId="urn:microsoft.com/office/officeart/2005/8/layout/vList4"/>
    <dgm:cxn modelId="{DC02AD53-682D-464B-9D09-C1B6DCD5AFB0}" type="presOf" srcId="{55A2A9EB-4C26-43C3-B721-D475B10BC39B}" destId="{CFFDF23F-D296-4CDF-8EE4-8A672559E207}" srcOrd="1" destOrd="2" presId="urn:microsoft.com/office/officeart/2005/8/layout/vList4"/>
    <dgm:cxn modelId="{0E2AE979-A66C-4CEC-BFF4-5B28BB7CD9EA}" srcId="{BE45140C-C326-4DAA-A267-498AD5117D68}" destId="{02A34BC0-F8BA-4A89-87A4-4F20079DFD06}" srcOrd="1" destOrd="0" parTransId="{9ADB496F-2DB6-4F16-8C91-2EB9CDF5F2F2}" sibTransId="{44AB630E-CD8B-4223-9F51-5EEE4E054B0A}"/>
    <dgm:cxn modelId="{2AD07198-D472-4B98-B6D5-5A730374E9A2}" srcId="{BE45140C-C326-4DAA-A267-498AD5117D68}" destId="{78BFB295-8F5D-4286-B72B-79142F8F0E13}" srcOrd="0" destOrd="0" parTransId="{F1885FAB-61EC-4F80-98D0-72360031AF9F}" sibTransId="{E88D0928-51D4-4670-8963-60ABBB193E13}"/>
    <dgm:cxn modelId="{FBEF4C9A-E5D4-462C-B35F-96C87426BEAB}" type="presOf" srcId="{A2BD12B5-7AB5-4859-B57E-1E77C0ED35DF}" destId="{F36F4ED1-B414-46B8-A8C5-C0FB11F5CFBC}" srcOrd="0" destOrd="1" presId="urn:microsoft.com/office/officeart/2005/8/layout/vList4"/>
    <dgm:cxn modelId="{690A389C-25C1-485B-88F9-437236A47744}" type="presOf" srcId="{BE45140C-C326-4DAA-A267-498AD5117D68}" destId="{6E1E561E-88C1-49C6-A3F7-DE4B9AD43273}" srcOrd="0" destOrd="0" presId="urn:microsoft.com/office/officeart/2005/8/layout/vList4"/>
    <dgm:cxn modelId="{ECFD91A4-F44F-4C84-8B25-37DA0B249A1F}" type="presOf" srcId="{78BFB295-8F5D-4286-B72B-79142F8F0E13}" destId="{52D125D2-FCA7-4A2D-AB39-B6BD54F251F2}" srcOrd="1" destOrd="0" presId="urn:microsoft.com/office/officeart/2005/8/layout/vList4"/>
    <dgm:cxn modelId="{67DE09B5-392E-4661-A7AE-A0572D63DA68}" type="presOf" srcId="{99FF0D0F-282A-4030-9AF5-3B7621881539}" destId="{0E12AD21-08CC-4736-A269-DD5234F9D874}" srcOrd="1" destOrd="0" presId="urn:microsoft.com/office/officeart/2005/8/layout/vList4"/>
    <dgm:cxn modelId="{778F2DBC-81F3-476D-BD99-784E4F7153C8}" srcId="{02A34BC0-F8BA-4A89-87A4-4F20079DFD06}" destId="{EA3B2395-55AF-495E-9D6B-329D2886612F}" srcOrd="0" destOrd="0" parTransId="{01DA10B6-3F7A-4C8A-AACD-F605EE6CCF20}" sibTransId="{11A4E056-7834-4F82-8A9C-B8EA31F159E3}"/>
    <dgm:cxn modelId="{FE5360C5-555C-42B2-9E63-16D2D46F21B1}" type="presOf" srcId="{D868444B-AE34-4422-A6A5-1F7D392D0C20}" destId="{52D125D2-FCA7-4A2D-AB39-B6BD54F251F2}" srcOrd="1" destOrd="1" presId="urn:microsoft.com/office/officeart/2005/8/layout/vList4"/>
    <dgm:cxn modelId="{1C3272C9-C630-4D60-B76B-138907BB4D41}" srcId="{78BFB295-8F5D-4286-B72B-79142F8F0E13}" destId="{2E221207-005F-49CB-81E1-6D036D64322B}" srcOrd="1" destOrd="0" parTransId="{B200B6AA-AA2A-4CB8-80FF-4BB54938E8A5}" sibTransId="{3728DB5E-E904-481D-A1E5-49CF4AFFC0D3}"/>
    <dgm:cxn modelId="{B0C181C9-77EB-4775-B9E6-C6CBDA60E6EB}" type="presOf" srcId="{EA3B2395-55AF-495E-9D6B-329D2886612F}" destId="{CFFDF23F-D296-4CDF-8EE4-8A672559E207}" srcOrd="1" destOrd="1" presId="urn:microsoft.com/office/officeart/2005/8/layout/vList4"/>
    <dgm:cxn modelId="{ECED70CB-7A25-48F8-9E03-51596FB1E92C}" srcId="{02A34BC0-F8BA-4A89-87A4-4F20079DFD06}" destId="{55A2A9EB-4C26-43C3-B721-D475B10BC39B}" srcOrd="1" destOrd="0" parTransId="{B8424EB2-FFE7-4867-9D5A-EE0D46E8AAFE}" sibTransId="{4EF4588A-187C-4393-9DFC-C6D80B20E995}"/>
    <dgm:cxn modelId="{D1C04ECF-982A-425F-B2B1-9CF15BCEB83B}" type="presOf" srcId="{D546635F-000B-49DF-BB26-293CCA777400}" destId="{0E12AD21-08CC-4736-A269-DD5234F9D874}" srcOrd="1" destOrd="2" presId="urn:microsoft.com/office/officeart/2005/8/layout/vList4"/>
    <dgm:cxn modelId="{22A4C7D2-C14A-4622-8C4E-3FE51F50DCC3}" type="presOf" srcId="{02A34BC0-F8BA-4A89-87A4-4F20079DFD06}" destId="{CFFDF23F-D296-4CDF-8EE4-8A672559E207}" srcOrd="1" destOrd="0" presId="urn:microsoft.com/office/officeart/2005/8/layout/vList4"/>
    <dgm:cxn modelId="{A70C9FD5-2935-4C81-937A-B6C05F5E54BA}" type="presOf" srcId="{2E221207-005F-49CB-81E1-6D036D64322B}" destId="{54FC4CB6-0791-48D3-B2C5-2E99B8AFCFF7}" srcOrd="0" destOrd="2" presId="urn:microsoft.com/office/officeart/2005/8/layout/vList4"/>
    <dgm:cxn modelId="{AC0A7FF3-EEC4-470A-823E-BF7AF1556A99}" srcId="{99FF0D0F-282A-4030-9AF5-3B7621881539}" destId="{D546635F-000B-49DF-BB26-293CCA777400}" srcOrd="1" destOrd="0" parTransId="{5437D343-BECF-4620-B6C7-7088D8BBD91B}" sibTransId="{B01A0825-9EDF-4B9A-B345-1B486D914AD4}"/>
    <dgm:cxn modelId="{7ABE08FD-4ED4-44FB-BFBA-794B6C5FA813}" type="presOf" srcId="{EA3B2395-55AF-495E-9D6B-329D2886612F}" destId="{39AFE128-ACF6-44CA-B18B-64F5782CF210}" srcOrd="0" destOrd="1" presId="urn:microsoft.com/office/officeart/2005/8/layout/vList4"/>
    <dgm:cxn modelId="{DA463EE6-78DB-4E59-8099-EBA029F401B0}" type="presParOf" srcId="{6E1E561E-88C1-49C6-A3F7-DE4B9AD43273}" destId="{F70979D0-5925-4EC3-AD84-986E0EC7B0D8}" srcOrd="0" destOrd="0" presId="urn:microsoft.com/office/officeart/2005/8/layout/vList4"/>
    <dgm:cxn modelId="{2FE346D7-6685-4BD0-9465-988681234E35}" type="presParOf" srcId="{F70979D0-5925-4EC3-AD84-986E0EC7B0D8}" destId="{54FC4CB6-0791-48D3-B2C5-2E99B8AFCFF7}" srcOrd="0" destOrd="0" presId="urn:microsoft.com/office/officeart/2005/8/layout/vList4"/>
    <dgm:cxn modelId="{3671DC51-8308-4E14-B210-C8528BB18500}" type="presParOf" srcId="{F70979D0-5925-4EC3-AD84-986E0EC7B0D8}" destId="{9A7E2690-DE9C-4572-9BE5-B8C9A3B8BBB3}" srcOrd="1" destOrd="0" presId="urn:microsoft.com/office/officeart/2005/8/layout/vList4"/>
    <dgm:cxn modelId="{36512CCB-6AF4-4E79-94F2-3EAFE5E8BC48}" type="presParOf" srcId="{F70979D0-5925-4EC3-AD84-986E0EC7B0D8}" destId="{52D125D2-FCA7-4A2D-AB39-B6BD54F251F2}" srcOrd="2" destOrd="0" presId="urn:microsoft.com/office/officeart/2005/8/layout/vList4"/>
    <dgm:cxn modelId="{ECC56BF9-E938-422B-98CD-A358ACD6F8DC}" type="presParOf" srcId="{6E1E561E-88C1-49C6-A3F7-DE4B9AD43273}" destId="{E95CA29D-745B-40BA-93B6-BB607C99A2CE}" srcOrd="1" destOrd="0" presId="urn:microsoft.com/office/officeart/2005/8/layout/vList4"/>
    <dgm:cxn modelId="{158F6488-FF9D-4053-8FD1-E0DD5F22ECAD}" type="presParOf" srcId="{6E1E561E-88C1-49C6-A3F7-DE4B9AD43273}" destId="{41A67AC8-1DD7-4AB7-96A3-87B24035E3FA}" srcOrd="2" destOrd="0" presId="urn:microsoft.com/office/officeart/2005/8/layout/vList4"/>
    <dgm:cxn modelId="{236FF4A9-4957-4F7A-A24B-795FE34BEEFD}" type="presParOf" srcId="{41A67AC8-1DD7-4AB7-96A3-87B24035E3FA}" destId="{39AFE128-ACF6-44CA-B18B-64F5782CF210}" srcOrd="0" destOrd="0" presId="urn:microsoft.com/office/officeart/2005/8/layout/vList4"/>
    <dgm:cxn modelId="{5BD15FCC-0B87-4D85-98EC-9D897E4655EE}" type="presParOf" srcId="{41A67AC8-1DD7-4AB7-96A3-87B24035E3FA}" destId="{3F97C059-D720-4D48-953F-B84D04D0BF79}" srcOrd="1" destOrd="0" presId="urn:microsoft.com/office/officeart/2005/8/layout/vList4"/>
    <dgm:cxn modelId="{3156CEE4-28C8-4C16-85AC-EE6796DAD482}" type="presParOf" srcId="{41A67AC8-1DD7-4AB7-96A3-87B24035E3FA}" destId="{CFFDF23F-D296-4CDF-8EE4-8A672559E207}" srcOrd="2" destOrd="0" presId="urn:microsoft.com/office/officeart/2005/8/layout/vList4"/>
    <dgm:cxn modelId="{C9CD1524-D5D2-47DD-A731-469F83B73691}" type="presParOf" srcId="{6E1E561E-88C1-49C6-A3F7-DE4B9AD43273}" destId="{40453781-DACE-4118-ADC4-2B966E9374E5}" srcOrd="3" destOrd="0" presId="urn:microsoft.com/office/officeart/2005/8/layout/vList4"/>
    <dgm:cxn modelId="{D2619F68-F71E-4DB7-B3E4-C0C69EDAA7FE}" type="presParOf" srcId="{6E1E561E-88C1-49C6-A3F7-DE4B9AD43273}" destId="{536722F8-2BA5-41A1-87DF-BBB1AF7DCA80}" srcOrd="4" destOrd="0" presId="urn:microsoft.com/office/officeart/2005/8/layout/vList4"/>
    <dgm:cxn modelId="{AFABECF8-EB39-4A9E-BB52-4A457A2CDD0A}" type="presParOf" srcId="{536722F8-2BA5-41A1-87DF-BBB1AF7DCA80}" destId="{F36F4ED1-B414-46B8-A8C5-C0FB11F5CFBC}" srcOrd="0" destOrd="0" presId="urn:microsoft.com/office/officeart/2005/8/layout/vList4"/>
    <dgm:cxn modelId="{F3A74078-C1EC-4C6F-B1ED-565182E04087}" type="presParOf" srcId="{536722F8-2BA5-41A1-87DF-BBB1AF7DCA80}" destId="{7C6A764B-C67C-494C-B90E-7B3C3DDE54A4}" srcOrd="1" destOrd="0" presId="urn:microsoft.com/office/officeart/2005/8/layout/vList4"/>
    <dgm:cxn modelId="{1973AF99-46F9-4317-B911-25815C189087}" type="presParOf" srcId="{536722F8-2BA5-41A1-87DF-BBB1AF7DCA80}" destId="{0E12AD21-08CC-4736-A269-DD5234F9D874}"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FC4CB6-0791-48D3-B2C5-2E99B8AFCFF7}">
      <dsp:nvSpPr>
        <dsp:cNvPr id="0" name=""/>
        <dsp:cNvSpPr/>
      </dsp:nvSpPr>
      <dsp:spPr>
        <a:xfrm>
          <a:off x="0" y="0"/>
          <a:ext cx="7633494" cy="1359548"/>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s-ES" sz="2200" kern="1200" dirty="0"/>
            <a:t>Javier Gutiérrez</a:t>
          </a:r>
          <a:endParaRPr lang="es-CL" sz="2200" kern="1200" dirty="0"/>
        </a:p>
        <a:p>
          <a:pPr marL="171450" lvl="1" indent="-171450" algn="l" defTabSz="755650">
            <a:lnSpc>
              <a:spcPct val="90000"/>
            </a:lnSpc>
            <a:spcBef>
              <a:spcPct val="0"/>
            </a:spcBef>
            <a:spcAft>
              <a:spcPct val="15000"/>
            </a:spcAft>
            <a:buChar char="•"/>
          </a:pPr>
          <a:r>
            <a:rPr lang="es-ES" sz="1700" kern="1200" dirty="0"/>
            <a:t>Desarrollador Backend</a:t>
          </a:r>
          <a:endParaRPr lang="es-CL" sz="1700" kern="1200" dirty="0"/>
        </a:p>
        <a:p>
          <a:pPr marL="171450" lvl="1" indent="-171450" algn="l" defTabSz="755650">
            <a:lnSpc>
              <a:spcPct val="90000"/>
            </a:lnSpc>
            <a:spcBef>
              <a:spcPct val="0"/>
            </a:spcBef>
            <a:spcAft>
              <a:spcPct val="15000"/>
            </a:spcAft>
            <a:buChar char="•"/>
          </a:pPr>
          <a:r>
            <a:rPr lang="es-ES" sz="1700" kern="1200" dirty="0"/>
            <a:t>Lógica backend, gestión base de datos y conexión frontend.</a:t>
          </a:r>
          <a:endParaRPr lang="es-CL" sz="1700" kern="1200" dirty="0"/>
        </a:p>
      </dsp:txBody>
      <dsp:txXfrm>
        <a:off x="1662653" y="0"/>
        <a:ext cx="5970840" cy="1359548"/>
      </dsp:txXfrm>
    </dsp:sp>
    <dsp:sp modelId="{9A7E2690-DE9C-4572-9BE5-B8C9A3B8BBB3}">
      <dsp:nvSpPr>
        <dsp:cNvPr id="0" name=""/>
        <dsp:cNvSpPr/>
      </dsp:nvSpPr>
      <dsp:spPr>
        <a:xfrm>
          <a:off x="135954" y="135954"/>
          <a:ext cx="1526698" cy="1087638"/>
        </a:xfrm>
        <a:prstGeom prst="roundRect">
          <a:avLst>
            <a:gd name="adj" fmla="val 10000"/>
          </a:avLst>
        </a:prstGeom>
        <a:solidFill>
          <a:schemeClr val="accent5">
            <a:tint val="50000"/>
            <a:hueOff val="0"/>
            <a:satOff val="0"/>
            <a:lumOff val="0"/>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39AFE128-ACF6-44CA-B18B-64F5782CF210}">
      <dsp:nvSpPr>
        <dsp:cNvPr id="0" name=""/>
        <dsp:cNvSpPr/>
      </dsp:nvSpPr>
      <dsp:spPr>
        <a:xfrm>
          <a:off x="0" y="1495502"/>
          <a:ext cx="7633494" cy="1359548"/>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s-MX" sz="2200" kern="1200" dirty="0"/>
            <a:t>Nicolás Sierra</a:t>
          </a:r>
          <a:endParaRPr lang="es-CL" sz="2200" kern="1200" dirty="0"/>
        </a:p>
        <a:p>
          <a:pPr marL="171450" lvl="1" indent="-171450" algn="l" defTabSz="755650">
            <a:lnSpc>
              <a:spcPct val="90000"/>
            </a:lnSpc>
            <a:spcBef>
              <a:spcPct val="0"/>
            </a:spcBef>
            <a:spcAft>
              <a:spcPct val="15000"/>
            </a:spcAft>
            <a:buChar char="•"/>
          </a:pPr>
          <a:r>
            <a:rPr lang="es-ES" sz="1700" kern="1200" dirty="0"/>
            <a:t>Desarrollador Frontend</a:t>
          </a:r>
          <a:endParaRPr lang="es-CL" sz="1700" kern="1200" dirty="0"/>
        </a:p>
        <a:p>
          <a:pPr marL="171450" lvl="1" indent="-171450" algn="l" defTabSz="755650">
            <a:lnSpc>
              <a:spcPct val="90000"/>
            </a:lnSpc>
            <a:spcBef>
              <a:spcPct val="0"/>
            </a:spcBef>
            <a:spcAft>
              <a:spcPct val="15000"/>
            </a:spcAft>
            <a:buChar char="•"/>
          </a:pPr>
          <a:r>
            <a:rPr lang="es-ES" sz="1700" kern="1200" dirty="0"/>
            <a:t>Responsable interfaz de usuario, experiencia usuario e integración de funcionalidades.</a:t>
          </a:r>
          <a:endParaRPr lang="es-CL" sz="1700" kern="1200" dirty="0"/>
        </a:p>
      </dsp:txBody>
      <dsp:txXfrm>
        <a:off x="1662653" y="1495502"/>
        <a:ext cx="5970840" cy="1359548"/>
      </dsp:txXfrm>
    </dsp:sp>
    <dsp:sp modelId="{3F97C059-D720-4D48-953F-B84D04D0BF79}">
      <dsp:nvSpPr>
        <dsp:cNvPr id="0" name=""/>
        <dsp:cNvSpPr/>
      </dsp:nvSpPr>
      <dsp:spPr>
        <a:xfrm>
          <a:off x="135954" y="1631457"/>
          <a:ext cx="1526698" cy="1087638"/>
        </a:xfrm>
        <a:prstGeom prst="roundRect">
          <a:avLst>
            <a:gd name="adj" fmla="val 10000"/>
          </a:avLst>
        </a:prstGeom>
        <a:solidFill>
          <a:schemeClr val="accent5">
            <a:tint val="50000"/>
            <a:hueOff val="0"/>
            <a:satOff val="0"/>
            <a:lumOff val="0"/>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F36F4ED1-B414-46B8-A8C5-C0FB11F5CFBC}">
      <dsp:nvSpPr>
        <dsp:cNvPr id="0" name=""/>
        <dsp:cNvSpPr/>
      </dsp:nvSpPr>
      <dsp:spPr>
        <a:xfrm>
          <a:off x="0" y="2991005"/>
          <a:ext cx="7633494" cy="1359548"/>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s-MX" sz="2200" kern="1200" dirty="0"/>
            <a:t>José Moraga</a:t>
          </a:r>
          <a:endParaRPr lang="es-CL" sz="2200" kern="1200" dirty="0"/>
        </a:p>
        <a:p>
          <a:pPr marL="171450" lvl="1" indent="-171450" algn="l" defTabSz="755650">
            <a:lnSpc>
              <a:spcPct val="90000"/>
            </a:lnSpc>
            <a:spcBef>
              <a:spcPct val="0"/>
            </a:spcBef>
            <a:spcAft>
              <a:spcPct val="15000"/>
            </a:spcAft>
            <a:buChar char="•"/>
          </a:pPr>
          <a:r>
            <a:rPr lang="es-ES" sz="1700" kern="1200" dirty="0"/>
            <a:t>Gestión e información</a:t>
          </a:r>
          <a:endParaRPr lang="es-CL" sz="1700" kern="1200" dirty="0"/>
        </a:p>
        <a:p>
          <a:pPr marL="171450" lvl="1" indent="-171450" algn="l" defTabSz="755650">
            <a:lnSpc>
              <a:spcPct val="90000"/>
            </a:lnSpc>
            <a:spcBef>
              <a:spcPct val="0"/>
            </a:spcBef>
            <a:spcAft>
              <a:spcPct val="15000"/>
            </a:spcAft>
            <a:buChar char="•"/>
          </a:pPr>
          <a:r>
            <a:rPr lang="es-MX" sz="1700" kern="1200" dirty="0"/>
            <a:t>Encargado coordinación de proyecto, gestión de tareas y comunicación de equipo.</a:t>
          </a:r>
          <a:endParaRPr lang="es-CL" sz="1700" kern="1200" dirty="0"/>
        </a:p>
      </dsp:txBody>
      <dsp:txXfrm>
        <a:off x="1662653" y="2991005"/>
        <a:ext cx="5970840" cy="1359548"/>
      </dsp:txXfrm>
    </dsp:sp>
    <dsp:sp modelId="{7C6A764B-C67C-494C-B90E-7B3C3DDE54A4}">
      <dsp:nvSpPr>
        <dsp:cNvPr id="0" name=""/>
        <dsp:cNvSpPr/>
      </dsp:nvSpPr>
      <dsp:spPr>
        <a:xfrm>
          <a:off x="135954" y="3126960"/>
          <a:ext cx="1526698" cy="1087638"/>
        </a:xfrm>
        <a:prstGeom prst="roundRect">
          <a:avLst>
            <a:gd name="adj" fmla="val 10000"/>
          </a:avLst>
        </a:prstGeom>
        <a:solidFill>
          <a:schemeClr val="accent5">
            <a:tint val="50000"/>
            <a:hueOff val="0"/>
            <a:satOff val="0"/>
            <a:lumOff val="0"/>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1E38E4-9530-4F80-886C-9EA8F2542A86}" type="datetimeFigureOut">
              <a:rPr lang="es-CL" smtClean="0"/>
              <a:t>19-11-2024</a:t>
            </a:fld>
            <a:endParaRPr lang="es-C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37C4E4-0FB1-44CB-9F01-EB9709DCBCC1}" type="slidenum">
              <a:rPr lang="es-CL" smtClean="0"/>
              <a:t>‹Nº›</a:t>
            </a:fld>
            <a:endParaRPr lang="es-CL"/>
          </a:p>
        </p:txBody>
      </p:sp>
    </p:spTree>
    <p:extLst>
      <p:ext uri="{BB962C8B-B14F-4D97-AF65-F5344CB8AC3E}">
        <p14:creationId xmlns:p14="http://schemas.microsoft.com/office/powerpoint/2010/main" val="782152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16580f1a8d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g316580f1a8d_0_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3165ba848cb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g3165ba848cb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64A916-2C2E-265E-D1A7-F8BA8BAA561E}"/>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L"/>
          </a:p>
        </p:txBody>
      </p:sp>
      <p:sp>
        <p:nvSpPr>
          <p:cNvPr id="3" name="Subtítulo 2">
            <a:extLst>
              <a:ext uri="{FF2B5EF4-FFF2-40B4-BE49-F238E27FC236}">
                <a16:creationId xmlns:a16="http://schemas.microsoft.com/office/drawing/2014/main" id="{2E2B618F-FEF4-D0FB-4038-D93A262EA3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L"/>
          </a:p>
        </p:txBody>
      </p:sp>
      <p:sp>
        <p:nvSpPr>
          <p:cNvPr id="4" name="Marcador de fecha 3">
            <a:extLst>
              <a:ext uri="{FF2B5EF4-FFF2-40B4-BE49-F238E27FC236}">
                <a16:creationId xmlns:a16="http://schemas.microsoft.com/office/drawing/2014/main" id="{5443312A-AEFB-3177-E12B-386C4F4291CC}"/>
              </a:ext>
            </a:extLst>
          </p:cNvPr>
          <p:cNvSpPr>
            <a:spLocks noGrp="1"/>
          </p:cNvSpPr>
          <p:nvPr>
            <p:ph type="dt" sz="half" idx="10"/>
          </p:nvPr>
        </p:nvSpPr>
        <p:spPr/>
        <p:txBody>
          <a:bodyPr/>
          <a:lstStyle/>
          <a:p>
            <a:fld id="{6E1704C8-43E3-4F4F-BE90-356A640D5754}" type="datetimeFigureOut">
              <a:rPr lang="es-CL" smtClean="0"/>
              <a:t>19-11-2024</a:t>
            </a:fld>
            <a:endParaRPr lang="es-CL"/>
          </a:p>
        </p:txBody>
      </p:sp>
      <p:sp>
        <p:nvSpPr>
          <p:cNvPr id="5" name="Marcador de pie de página 4">
            <a:extLst>
              <a:ext uri="{FF2B5EF4-FFF2-40B4-BE49-F238E27FC236}">
                <a16:creationId xmlns:a16="http://schemas.microsoft.com/office/drawing/2014/main" id="{A47C3C00-ADC0-ABB2-EF55-4D170DA0D747}"/>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81B0C28A-E393-39C0-65D4-7252445FA6A3}"/>
              </a:ext>
            </a:extLst>
          </p:cNvPr>
          <p:cNvSpPr>
            <a:spLocks noGrp="1"/>
          </p:cNvSpPr>
          <p:nvPr>
            <p:ph type="sldNum" sz="quarter" idx="12"/>
          </p:nvPr>
        </p:nvSpPr>
        <p:spPr/>
        <p:txBody>
          <a:bodyPr/>
          <a:lstStyle/>
          <a:p>
            <a:fld id="{93B2AF52-67EF-4B3A-939D-BC0B060810A1}" type="slidenum">
              <a:rPr lang="es-CL" smtClean="0"/>
              <a:t>‹Nº›</a:t>
            </a:fld>
            <a:endParaRPr lang="es-CL"/>
          </a:p>
        </p:txBody>
      </p:sp>
    </p:spTree>
    <p:extLst>
      <p:ext uri="{BB962C8B-B14F-4D97-AF65-F5344CB8AC3E}">
        <p14:creationId xmlns:p14="http://schemas.microsoft.com/office/powerpoint/2010/main" val="4053887044"/>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CA4049-BEF3-0AFD-A19B-45FF1D82064D}"/>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44FD3394-1BB2-4A78-E0C2-B81E3B0A0CE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9FB1E014-02B1-2EA8-C324-69C0657119E1}"/>
              </a:ext>
            </a:extLst>
          </p:cNvPr>
          <p:cNvSpPr>
            <a:spLocks noGrp="1"/>
          </p:cNvSpPr>
          <p:nvPr>
            <p:ph type="dt" sz="half" idx="10"/>
          </p:nvPr>
        </p:nvSpPr>
        <p:spPr/>
        <p:txBody>
          <a:bodyPr/>
          <a:lstStyle/>
          <a:p>
            <a:fld id="{6E1704C8-43E3-4F4F-BE90-356A640D5754}" type="datetimeFigureOut">
              <a:rPr lang="es-CL" smtClean="0"/>
              <a:t>19-11-2024</a:t>
            </a:fld>
            <a:endParaRPr lang="es-CL"/>
          </a:p>
        </p:txBody>
      </p:sp>
      <p:sp>
        <p:nvSpPr>
          <p:cNvPr id="5" name="Marcador de pie de página 4">
            <a:extLst>
              <a:ext uri="{FF2B5EF4-FFF2-40B4-BE49-F238E27FC236}">
                <a16:creationId xmlns:a16="http://schemas.microsoft.com/office/drawing/2014/main" id="{15D9E46F-A5FD-E000-2817-06E54BC72CB5}"/>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B5F151D9-94A1-87E1-B673-4D3D316B9078}"/>
              </a:ext>
            </a:extLst>
          </p:cNvPr>
          <p:cNvSpPr>
            <a:spLocks noGrp="1"/>
          </p:cNvSpPr>
          <p:nvPr>
            <p:ph type="sldNum" sz="quarter" idx="12"/>
          </p:nvPr>
        </p:nvSpPr>
        <p:spPr/>
        <p:txBody>
          <a:bodyPr/>
          <a:lstStyle/>
          <a:p>
            <a:fld id="{93B2AF52-67EF-4B3A-939D-BC0B060810A1}" type="slidenum">
              <a:rPr lang="es-CL" smtClean="0"/>
              <a:t>‹Nº›</a:t>
            </a:fld>
            <a:endParaRPr lang="es-CL"/>
          </a:p>
        </p:txBody>
      </p:sp>
    </p:spTree>
    <p:extLst>
      <p:ext uri="{BB962C8B-B14F-4D97-AF65-F5344CB8AC3E}">
        <p14:creationId xmlns:p14="http://schemas.microsoft.com/office/powerpoint/2010/main" val="1085804739"/>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B72A6E5-A0E4-586A-8BAE-08F39AC9E9A2}"/>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0C8C75B9-2362-53B4-3282-7D8A22F0619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7B97AA35-3C24-08C9-2992-BE0C70C5DAAA}"/>
              </a:ext>
            </a:extLst>
          </p:cNvPr>
          <p:cNvSpPr>
            <a:spLocks noGrp="1"/>
          </p:cNvSpPr>
          <p:nvPr>
            <p:ph type="dt" sz="half" idx="10"/>
          </p:nvPr>
        </p:nvSpPr>
        <p:spPr/>
        <p:txBody>
          <a:bodyPr/>
          <a:lstStyle/>
          <a:p>
            <a:fld id="{6E1704C8-43E3-4F4F-BE90-356A640D5754}" type="datetimeFigureOut">
              <a:rPr lang="es-CL" smtClean="0"/>
              <a:t>19-11-2024</a:t>
            </a:fld>
            <a:endParaRPr lang="es-CL"/>
          </a:p>
        </p:txBody>
      </p:sp>
      <p:sp>
        <p:nvSpPr>
          <p:cNvPr id="5" name="Marcador de pie de página 4">
            <a:extLst>
              <a:ext uri="{FF2B5EF4-FFF2-40B4-BE49-F238E27FC236}">
                <a16:creationId xmlns:a16="http://schemas.microsoft.com/office/drawing/2014/main" id="{59103D78-DCDD-276E-7575-A1992D704E5F}"/>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9B60B15A-BAF6-5EBF-7331-0AFFFFABED0D}"/>
              </a:ext>
            </a:extLst>
          </p:cNvPr>
          <p:cNvSpPr>
            <a:spLocks noGrp="1"/>
          </p:cNvSpPr>
          <p:nvPr>
            <p:ph type="sldNum" sz="quarter" idx="12"/>
          </p:nvPr>
        </p:nvSpPr>
        <p:spPr/>
        <p:txBody>
          <a:bodyPr/>
          <a:lstStyle/>
          <a:p>
            <a:fld id="{93B2AF52-67EF-4B3A-939D-BC0B060810A1}" type="slidenum">
              <a:rPr lang="es-CL" smtClean="0"/>
              <a:t>‹Nº›</a:t>
            </a:fld>
            <a:endParaRPr lang="es-CL"/>
          </a:p>
        </p:txBody>
      </p:sp>
    </p:spTree>
    <p:extLst>
      <p:ext uri="{BB962C8B-B14F-4D97-AF65-F5344CB8AC3E}">
        <p14:creationId xmlns:p14="http://schemas.microsoft.com/office/powerpoint/2010/main" val="1223337686"/>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A7B6CD-9456-B138-ECD2-C8D7A666C49A}"/>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B874D6B0-7AF3-685F-CEAB-5529E05E8CFC}"/>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7AF52F25-C2C6-7F7B-276E-37CD648AA75E}"/>
              </a:ext>
            </a:extLst>
          </p:cNvPr>
          <p:cNvSpPr>
            <a:spLocks noGrp="1"/>
          </p:cNvSpPr>
          <p:nvPr>
            <p:ph type="dt" sz="half" idx="10"/>
          </p:nvPr>
        </p:nvSpPr>
        <p:spPr/>
        <p:txBody>
          <a:bodyPr/>
          <a:lstStyle/>
          <a:p>
            <a:fld id="{6E1704C8-43E3-4F4F-BE90-356A640D5754}" type="datetimeFigureOut">
              <a:rPr lang="es-CL" smtClean="0"/>
              <a:t>19-11-2024</a:t>
            </a:fld>
            <a:endParaRPr lang="es-CL"/>
          </a:p>
        </p:txBody>
      </p:sp>
      <p:sp>
        <p:nvSpPr>
          <p:cNvPr id="5" name="Marcador de pie de página 4">
            <a:extLst>
              <a:ext uri="{FF2B5EF4-FFF2-40B4-BE49-F238E27FC236}">
                <a16:creationId xmlns:a16="http://schemas.microsoft.com/office/drawing/2014/main" id="{03947A73-C5CF-9FE2-967B-D4D866F9DDDD}"/>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C0ECAE93-9144-BF33-1401-DF6FFF6FAB64}"/>
              </a:ext>
            </a:extLst>
          </p:cNvPr>
          <p:cNvSpPr>
            <a:spLocks noGrp="1"/>
          </p:cNvSpPr>
          <p:nvPr>
            <p:ph type="sldNum" sz="quarter" idx="12"/>
          </p:nvPr>
        </p:nvSpPr>
        <p:spPr/>
        <p:txBody>
          <a:bodyPr/>
          <a:lstStyle/>
          <a:p>
            <a:fld id="{93B2AF52-67EF-4B3A-939D-BC0B060810A1}" type="slidenum">
              <a:rPr lang="es-CL" smtClean="0"/>
              <a:t>‹Nº›</a:t>
            </a:fld>
            <a:endParaRPr lang="es-CL"/>
          </a:p>
        </p:txBody>
      </p:sp>
    </p:spTree>
    <p:extLst>
      <p:ext uri="{BB962C8B-B14F-4D97-AF65-F5344CB8AC3E}">
        <p14:creationId xmlns:p14="http://schemas.microsoft.com/office/powerpoint/2010/main" val="3623929711"/>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B56A89-B019-96BD-5BAD-62AE0C3AC109}"/>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B22B60B4-76B8-D88B-5674-F86DC36707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9DE800A-255F-4AE1-5E56-606A61B379B8}"/>
              </a:ext>
            </a:extLst>
          </p:cNvPr>
          <p:cNvSpPr>
            <a:spLocks noGrp="1"/>
          </p:cNvSpPr>
          <p:nvPr>
            <p:ph type="dt" sz="half" idx="10"/>
          </p:nvPr>
        </p:nvSpPr>
        <p:spPr/>
        <p:txBody>
          <a:bodyPr/>
          <a:lstStyle/>
          <a:p>
            <a:fld id="{6E1704C8-43E3-4F4F-BE90-356A640D5754}" type="datetimeFigureOut">
              <a:rPr lang="es-CL" smtClean="0"/>
              <a:t>19-11-2024</a:t>
            </a:fld>
            <a:endParaRPr lang="es-CL"/>
          </a:p>
        </p:txBody>
      </p:sp>
      <p:sp>
        <p:nvSpPr>
          <p:cNvPr id="5" name="Marcador de pie de página 4">
            <a:extLst>
              <a:ext uri="{FF2B5EF4-FFF2-40B4-BE49-F238E27FC236}">
                <a16:creationId xmlns:a16="http://schemas.microsoft.com/office/drawing/2014/main" id="{8DFC92BF-9B9F-10CC-5BC8-BAC85DDB9BBC}"/>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53372357-062E-F22F-4B80-ED779DDD11B1}"/>
              </a:ext>
            </a:extLst>
          </p:cNvPr>
          <p:cNvSpPr>
            <a:spLocks noGrp="1"/>
          </p:cNvSpPr>
          <p:nvPr>
            <p:ph type="sldNum" sz="quarter" idx="12"/>
          </p:nvPr>
        </p:nvSpPr>
        <p:spPr/>
        <p:txBody>
          <a:bodyPr/>
          <a:lstStyle/>
          <a:p>
            <a:fld id="{93B2AF52-67EF-4B3A-939D-BC0B060810A1}" type="slidenum">
              <a:rPr lang="es-CL" smtClean="0"/>
              <a:t>‹Nº›</a:t>
            </a:fld>
            <a:endParaRPr lang="es-CL"/>
          </a:p>
        </p:txBody>
      </p:sp>
    </p:spTree>
    <p:extLst>
      <p:ext uri="{BB962C8B-B14F-4D97-AF65-F5344CB8AC3E}">
        <p14:creationId xmlns:p14="http://schemas.microsoft.com/office/powerpoint/2010/main" val="91426009"/>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399D17-3BAA-B1F3-D450-274A02753DEA}"/>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3660F58E-6555-CC20-7FB5-60DB4AEFC8C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contenido 3">
            <a:extLst>
              <a:ext uri="{FF2B5EF4-FFF2-40B4-BE49-F238E27FC236}">
                <a16:creationId xmlns:a16="http://schemas.microsoft.com/office/drawing/2014/main" id="{42CAA47F-EB54-628D-A823-3A00718BE86C}"/>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fecha 4">
            <a:extLst>
              <a:ext uri="{FF2B5EF4-FFF2-40B4-BE49-F238E27FC236}">
                <a16:creationId xmlns:a16="http://schemas.microsoft.com/office/drawing/2014/main" id="{A890AFF8-D9BE-4C13-0483-E843C51CA16A}"/>
              </a:ext>
            </a:extLst>
          </p:cNvPr>
          <p:cNvSpPr>
            <a:spLocks noGrp="1"/>
          </p:cNvSpPr>
          <p:nvPr>
            <p:ph type="dt" sz="half" idx="10"/>
          </p:nvPr>
        </p:nvSpPr>
        <p:spPr/>
        <p:txBody>
          <a:bodyPr/>
          <a:lstStyle/>
          <a:p>
            <a:fld id="{6E1704C8-43E3-4F4F-BE90-356A640D5754}" type="datetimeFigureOut">
              <a:rPr lang="es-CL" smtClean="0"/>
              <a:t>19-11-2024</a:t>
            </a:fld>
            <a:endParaRPr lang="es-CL"/>
          </a:p>
        </p:txBody>
      </p:sp>
      <p:sp>
        <p:nvSpPr>
          <p:cNvPr id="6" name="Marcador de pie de página 5">
            <a:extLst>
              <a:ext uri="{FF2B5EF4-FFF2-40B4-BE49-F238E27FC236}">
                <a16:creationId xmlns:a16="http://schemas.microsoft.com/office/drawing/2014/main" id="{2ECF5C03-2790-90EB-0D65-AA62820C0CD5}"/>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7491F526-CDE5-755B-4A3F-50F807763AF1}"/>
              </a:ext>
            </a:extLst>
          </p:cNvPr>
          <p:cNvSpPr>
            <a:spLocks noGrp="1"/>
          </p:cNvSpPr>
          <p:nvPr>
            <p:ph type="sldNum" sz="quarter" idx="12"/>
          </p:nvPr>
        </p:nvSpPr>
        <p:spPr/>
        <p:txBody>
          <a:bodyPr/>
          <a:lstStyle/>
          <a:p>
            <a:fld id="{93B2AF52-67EF-4B3A-939D-BC0B060810A1}" type="slidenum">
              <a:rPr lang="es-CL" smtClean="0"/>
              <a:t>‹Nº›</a:t>
            </a:fld>
            <a:endParaRPr lang="es-CL"/>
          </a:p>
        </p:txBody>
      </p:sp>
    </p:spTree>
    <p:extLst>
      <p:ext uri="{BB962C8B-B14F-4D97-AF65-F5344CB8AC3E}">
        <p14:creationId xmlns:p14="http://schemas.microsoft.com/office/powerpoint/2010/main" val="3352846858"/>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9CF108-6B99-8CCE-C8FD-D995F9965A51}"/>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0B0B922A-6156-2235-AA95-A8B8C02B33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9F40D8F2-325E-B2D8-EDDA-56DE9D1F201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texto 4">
            <a:extLst>
              <a:ext uri="{FF2B5EF4-FFF2-40B4-BE49-F238E27FC236}">
                <a16:creationId xmlns:a16="http://schemas.microsoft.com/office/drawing/2014/main" id="{C58884F1-5F33-E36A-DEE4-9693FBE7DB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25DF08E0-1508-F512-337D-F5C8A5F0C353}"/>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7" name="Marcador de fecha 6">
            <a:extLst>
              <a:ext uri="{FF2B5EF4-FFF2-40B4-BE49-F238E27FC236}">
                <a16:creationId xmlns:a16="http://schemas.microsoft.com/office/drawing/2014/main" id="{A553ED18-81E3-9782-22CD-40D6A19098E9}"/>
              </a:ext>
            </a:extLst>
          </p:cNvPr>
          <p:cNvSpPr>
            <a:spLocks noGrp="1"/>
          </p:cNvSpPr>
          <p:nvPr>
            <p:ph type="dt" sz="half" idx="10"/>
          </p:nvPr>
        </p:nvSpPr>
        <p:spPr/>
        <p:txBody>
          <a:bodyPr/>
          <a:lstStyle/>
          <a:p>
            <a:fld id="{6E1704C8-43E3-4F4F-BE90-356A640D5754}" type="datetimeFigureOut">
              <a:rPr lang="es-CL" smtClean="0"/>
              <a:t>19-11-2024</a:t>
            </a:fld>
            <a:endParaRPr lang="es-CL"/>
          </a:p>
        </p:txBody>
      </p:sp>
      <p:sp>
        <p:nvSpPr>
          <p:cNvPr id="8" name="Marcador de pie de página 7">
            <a:extLst>
              <a:ext uri="{FF2B5EF4-FFF2-40B4-BE49-F238E27FC236}">
                <a16:creationId xmlns:a16="http://schemas.microsoft.com/office/drawing/2014/main" id="{F78D2E67-9BFA-E800-3A7E-8900D96D4AB2}"/>
              </a:ext>
            </a:extLst>
          </p:cNvPr>
          <p:cNvSpPr>
            <a:spLocks noGrp="1"/>
          </p:cNvSpPr>
          <p:nvPr>
            <p:ph type="ftr" sz="quarter" idx="11"/>
          </p:nvPr>
        </p:nvSpPr>
        <p:spPr/>
        <p:txBody>
          <a:bodyPr/>
          <a:lstStyle/>
          <a:p>
            <a:endParaRPr lang="es-CL"/>
          </a:p>
        </p:txBody>
      </p:sp>
      <p:sp>
        <p:nvSpPr>
          <p:cNvPr id="9" name="Marcador de número de diapositiva 8">
            <a:extLst>
              <a:ext uri="{FF2B5EF4-FFF2-40B4-BE49-F238E27FC236}">
                <a16:creationId xmlns:a16="http://schemas.microsoft.com/office/drawing/2014/main" id="{056AEF8A-22F0-544A-1B96-40996F1A6F82}"/>
              </a:ext>
            </a:extLst>
          </p:cNvPr>
          <p:cNvSpPr>
            <a:spLocks noGrp="1"/>
          </p:cNvSpPr>
          <p:nvPr>
            <p:ph type="sldNum" sz="quarter" idx="12"/>
          </p:nvPr>
        </p:nvSpPr>
        <p:spPr/>
        <p:txBody>
          <a:bodyPr/>
          <a:lstStyle/>
          <a:p>
            <a:fld id="{93B2AF52-67EF-4B3A-939D-BC0B060810A1}" type="slidenum">
              <a:rPr lang="es-CL" smtClean="0"/>
              <a:t>‹Nº›</a:t>
            </a:fld>
            <a:endParaRPr lang="es-CL"/>
          </a:p>
        </p:txBody>
      </p:sp>
    </p:spTree>
    <p:extLst>
      <p:ext uri="{BB962C8B-B14F-4D97-AF65-F5344CB8AC3E}">
        <p14:creationId xmlns:p14="http://schemas.microsoft.com/office/powerpoint/2010/main" val="2263044769"/>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80A5D8-AC89-1289-2F04-0814CB9B163F}"/>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fecha 2">
            <a:extLst>
              <a:ext uri="{FF2B5EF4-FFF2-40B4-BE49-F238E27FC236}">
                <a16:creationId xmlns:a16="http://schemas.microsoft.com/office/drawing/2014/main" id="{A703452B-17EB-394F-735B-5A921A58A383}"/>
              </a:ext>
            </a:extLst>
          </p:cNvPr>
          <p:cNvSpPr>
            <a:spLocks noGrp="1"/>
          </p:cNvSpPr>
          <p:nvPr>
            <p:ph type="dt" sz="half" idx="10"/>
          </p:nvPr>
        </p:nvSpPr>
        <p:spPr/>
        <p:txBody>
          <a:bodyPr/>
          <a:lstStyle/>
          <a:p>
            <a:fld id="{6E1704C8-43E3-4F4F-BE90-356A640D5754}" type="datetimeFigureOut">
              <a:rPr lang="es-CL" smtClean="0"/>
              <a:t>19-11-2024</a:t>
            </a:fld>
            <a:endParaRPr lang="es-CL"/>
          </a:p>
        </p:txBody>
      </p:sp>
      <p:sp>
        <p:nvSpPr>
          <p:cNvPr id="4" name="Marcador de pie de página 3">
            <a:extLst>
              <a:ext uri="{FF2B5EF4-FFF2-40B4-BE49-F238E27FC236}">
                <a16:creationId xmlns:a16="http://schemas.microsoft.com/office/drawing/2014/main" id="{A60A54D4-94C4-7743-43A2-1A52792A4A36}"/>
              </a:ext>
            </a:extLst>
          </p:cNvPr>
          <p:cNvSpPr>
            <a:spLocks noGrp="1"/>
          </p:cNvSpPr>
          <p:nvPr>
            <p:ph type="ftr" sz="quarter" idx="11"/>
          </p:nvPr>
        </p:nvSpPr>
        <p:spPr/>
        <p:txBody>
          <a:bodyPr/>
          <a:lstStyle/>
          <a:p>
            <a:endParaRPr lang="es-CL"/>
          </a:p>
        </p:txBody>
      </p:sp>
      <p:sp>
        <p:nvSpPr>
          <p:cNvPr id="5" name="Marcador de número de diapositiva 4">
            <a:extLst>
              <a:ext uri="{FF2B5EF4-FFF2-40B4-BE49-F238E27FC236}">
                <a16:creationId xmlns:a16="http://schemas.microsoft.com/office/drawing/2014/main" id="{69886359-BA16-2E60-D21D-C9E1AD88B45E}"/>
              </a:ext>
            </a:extLst>
          </p:cNvPr>
          <p:cNvSpPr>
            <a:spLocks noGrp="1"/>
          </p:cNvSpPr>
          <p:nvPr>
            <p:ph type="sldNum" sz="quarter" idx="12"/>
          </p:nvPr>
        </p:nvSpPr>
        <p:spPr/>
        <p:txBody>
          <a:bodyPr/>
          <a:lstStyle/>
          <a:p>
            <a:fld id="{93B2AF52-67EF-4B3A-939D-BC0B060810A1}" type="slidenum">
              <a:rPr lang="es-CL" smtClean="0"/>
              <a:t>‹Nº›</a:t>
            </a:fld>
            <a:endParaRPr lang="es-CL"/>
          </a:p>
        </p:txBody>
      </p:sp>
    </p:spTree>
    <p:extLst>
      <p:ext uri="{BB962C8B-B14F-4D97-AF65-F5344CB8AC3E}">
        <p14:creationId xmlns:p14="http://schemas.microsoft.com/office/powerpoint/2010/main" val="3802827478"/>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9082406-6A57-2057-24EC-1A6C257A2E2A}"/>
              </a:ext>
            </a:extLst>
          </p:cNvPr>
          <p:cNvSpPr>
            <a:spLocks noGrp="1"/>
          </p:cNvSpPr>
          <p:nvPr>
            <p:ph type="dt" sz="half" idx="10"/>
          </p:nvPr>
        </p:nvSpPr>
        <p:spPr/>
        <p:txBody>
          <a:bodyPr/>
          <a:lstStyle/>
          <a:p>
            <a:fld id="{6E1704C8-43E3-4F4F-BE90-356A640D5754}" type="datetimeFigureOut">
              <a:rPr lang="es-CL" smtClean="0"/>
              <a:t>19-11-2024</a:t>
            </a:fld>
            <a:endParaRPr lang="es-CL"/>
          </a:p>
        </p:txBody>
      </p:sp>
      <p:sp>
        <p:nvSpPr>
          <p:cNvPr id="3" name="Marcador de pie de página 2">
            <a:extLst>
              <a:ext uri="{FF2B5EF4-FFF2-40B4-BE49-F238E27FC236}">
                <a16:creationId xmlns:a16="http://schemas.microsoft.com/office/drawing/2014/main" id="{4D4737A7-3975-9225-3AAC-282F9F4567A6}"/>
              </a:ext>
            </a:extLst>
          </p:cNvPr>
          <p:cNvSpPr>
            <a:spLocks noGrp="1"/>
          </p:cNvSpPr>
          <p:nvPr>
            <p:ph type="ftr" sz="quarter" idx="11"/>
          </p:nvPr>
        </p:nvSpPr>
        <p:spPr/>
        <p:txBody>
          <a:bodyPr/>
          <a:lstStyle/>
          <a:p>
            <a:endParaRPr lang="es-CL"/>
          </a:p>
        </p:txBody>
      </p:sp>
      <p:sp>
        <p:nvSpPr>
          <p:cNvPr id="4" name="Marcador de número de diapositiva 3">
            <a:extLst>
              <a:ext uri="{FF2B5EF4-FFF2-40B4-BE49-F238E27FC236}">
                <a16:creationId xmlns:a16="http://schemas.microsoft.com/office/drawing/2014/main" id="{0758996F-BDE4-86FA-BD9D-DFCAB9143F7E}"/>
              </a:ext>
            </a:extLst>
          </p:cNvPr>
          <p:cNvSpPr>
            <a:spLocks noGrp="1"/>
          </p:cNvSpPr>
          <p:nvPr>
            <p:ph type="sldNum" sz="quarter" idx="12"/>
          </p:nvPr>
        </p:nvSpPr>
        <p:spPr/>
        <p:txBody>
          <a:bodyPr/>
          <a:lstStyle/>
          <a:p>
            <a:fld id="{93B2AF52-67EF-4B3A-939D-BC0B060810A1}" type="slidenum">
              <a:rPr lang="es-CL" smtClean="0"/>
              <a:t>‹Nº›</a:t>
            </a:fld>
            <a:endParaRPr lang="es-CL"/>
          </a:p>
        </p:txBody>
      </p:sp>
    </p:spTree>
    <p:extLst>
      <p:ext uri="{BB962C8B-B14F-4D97-AF65-F5344CB8AC3E}">
        <p14:creationId xmlns:p14="http://schemas.microsoft.com/office/powerpoint/2010/main" val="1253576406"/>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5B1326-48D6-CCCF-9030-3AC9A67CDAC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7704BD84-4F55-3649-4756-7A4CE760D3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texto 3">
            <a:extLst>
              <a:ext uri="{FF2B5EF4-FFF2-40B4-BE49-F238E27FC236}">
                <a16:creationId xmlns:a16="http://schemas.microsoft.com/office/drawing/2014/main" id="{3F111F47-438E-ECB7-5D1F-CB07E54FD6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01E9545-DD0E-6A0B-2B88-934785A7ED75}"/>
              </a:ext>
            </a:extLst>
          </p:cNvPr>
          <p:cNvSpPr>
            <a:spLocks noGrp="1"/>
          </p:cNvSpPr>
          <p:nvPr>
            <p:ph type="dt" sz="half" idx="10"/>
          </p:nvPr>
        </p:nvSpPr>
        <p:spPr/>
        <p:txBody>
          <a:bodyPr/>
          <a:lstStyle/>
          <a:p>
            <a:fld id="{6E1704C8-43E3-4F4F-BE90-356A640D5754}" type="datetimeFigureOut">
              <a:rPr lang="es-CL" smtClean="0"/>
              <a:t>19-11-2024</a:t>
            </a:fld>
            <a:endParaRPr lang="es-CL"/>
          </a:p>
        </p:txBody>
      </p:sp>
      <p:sp>
        <p:nvSpPr>
          <p:cNvPr id="6" name="Marcador de pie de página 5">
            <a:extLst>
              <a:ext uri="{FF2B5EF4-FFF2-40B4-BE49-F238E27FC236}">
                <a16:creationId xmlns:a16="http://schemas.microsoft.com/office/drawing/2014/main" id="{D23CD897-12AF-A56D-CB14-1B41012DE2C7}"/>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29257B85-275B-F539-96E6-BF6C3F487D25}"/>
              </a:ext>
            </a:extLst>
          </p:cNvPr>
          <p:cNvSpPr>
            <a:spLocks noGrp="1"/>
          </p:cNvSpPr>
          <p:nvPr>
            <p:ph type="sldNum" sz="quarter" idx="12"/>
          </p:nvPr>
        </p:nvSpPr>
        <p:spPr/>
        <p:txBody>
          <a:bodyPr/>
          <a:lstStyle/>
          <a:p>
            <a:fld id="{93B2AF52-67EF-4B3A-939D-BC0B060810A1}" type="slidenum">
              <a:rPr lang="es-CL" smtClean="0"/>
              <a:t>‹Nº›</a:t>
            </a:fld>
            <a:endParaRPr lang="es-CL"/>
          </a:p>
        </p:txBody>
      </p:sp>
    </p:spTree>
    <p:extLst>
      <p:ext uri="{BB962C8B-B14F-4D97-AF65-F5344CB8AC3E}">
        <p14:creationId xmlns:p14="http://schemas.microsoft.com/office/powerpoint/2010/main" val="1153514770"/>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45BFE8-4F8E-9F77-F45C-B4D870295BB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posición de imagen 2">
            <a:extLst>
              <a:ext uri="{FF2B5EF4-FFF2-40B4-BE49-F238E27FC236}">
                <a16:creationId xmlns:a16="http://schemas.microsoft.com/office/drawing/2014/main" id="{23CB21F6-368F-6F50-5C0D-6BE2DDE1E4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Marcador de texto 3">
            <a:extLst>
              <a:ext uri="{FF2B5EF4-FFF2-40B4-BE49-F238E27FC236}">
                <a16:creationId xmlns:a16="http://schemas.microsoft.com/office/drawing/2014/main" id="{E012122B-29C5-7F4E-7EFB-41EF277FCE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17332B2-B78B-790B-184B-C7299CC48B23}"/>
              </a:ext>
            </a:extLst>
          </p:cNvPr>
          <p:cNvSpPr>
            <a:spLocks noGrp="1"/>
          </p:cNvSpPr>
          <p:nvPr>
            <p:ph type="dt" sz="half" idx="10"/>
          </p:nvPr>
        </p:nvSpPr>
        <p:spPr/>
        <p:txBody>
          <a:bodyPr/>
          <a:lstStyle/>
          <a:p>
            <a:fld id="{6E1704C8-43E3-4F4F-BE90-356A640D5754}" type="datetimeFigureOut">
              <a:rPr lang="es-CL" smtClean="0"/>
              <a:t>19-11-2024</a:t>
            </a:fld>
            <a:endParaRPr lang="es-CL"/>
          </a:p>
        </p:txBody>
      </p:sp>
      <p:sp>
        <p:nvSpPr>
          <p:cNvPr id="6" name="Marcador de pie de página 5">
            <a:extLst>
              <a:ext uri="{FF2B5EF4-FFF2-40B4-BE49-F238E27FC236}">
                <a16:creationId xmlns:a16="http://schemas.microsoft.com/office/drawing/2014/main" id="{761CBB3B-17B4-113F-AA5B-E804167ADCD8}"/>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1C8A1FFA-A66B-F32D-E3CE-2337B07F5FA1}"/>
              </a:ext>
            </a:extLst>
          </p:cNvPr>
          <p:cNvSpPr>
            <a:spLocks noGrp="1"/>
          </p:cNvSpPr>
          <p:nvPr>
            <p:ph type="sldNum" sz="quarter" idx="12"/>
          </p:nvPr>
        </p:nvSpPr>
        <p:spPr/>
        <p:txBody>
          <a:bodyPr/>
          <a:lstStyle/>
          <a:p>
            <a:fld id="{93B2AF52-67EF-4B3A-939D-BC0B060810A1}" type="slidenum">
              <a:rPr lang="es-CL" smtClean="0"/>
              <a:t>‹Nº›</a:t>
            </a:fld>
            <a:endParaRPr lang="es-CL"/>
          </a:p>
        </p:txBody>
      </p:sp>
    </p:spTree>
    <p:extLst>
      <p:ext uri="{BB962C8B-B14F-4D97-AF65-F5344CB8AC3E}">
        <p14:creationId xmlns:p14="http://schemas.microsoft.com/office/powerpoint/2010/main" val="4236603574"/>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48B6D4E-E3C2-3792-E3C4-2CBC2E052D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A882E89E-FB21-817B-8050-7AD81F9CED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A3A1C48C-F8B6-B30A-3815-D7ADD14FF2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1704C8-43E3-4F4F-BE90-356A640D5754}" type="datetimeFigureOut">
              <a:rPr lang="es-CL" smtClean="0"/>
              <a:t>19-11-2024</a:t>
            </a:fld>
            <a:endParaRPr lang="es-CL"/>
          </a:p>
        </p:txBody>
      </p:sp>
      <p:sp>
        <p:nvSpPr>
          <p:cNvPr id="5" name="Marcador de pie de página 4">
            <a:extLst>
              <a:ext uri="{FF2B5EF4-FFF2-40B4-BE49-F238E27FC236}">
                <a16:creationId xmlns:a16="http://schemas.microsoft.com/office/drawing/2014/main" id="{C909214F-88E2-1045-9D0B-C2ECD481C3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Marcador de número de diapositiva 5">
            <a:extLst>
              <a:ext uri="{FF2B5EF4-FFF2-40B4-BE49-F238E27FC236}">
                <a16:creationId xmlns:a16="http://schemas.microsoft.com/office/drawing/2014/main" id="{2D38CA17-DD6E-139F-6ED9-FAD83BB727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B2AF52-67EF-4B3A-939D-BC0B060810A1}" type="slidenum">
              <a:rPr lang="es-CL" smtClean="0"/>
              <a:t>‹Nº›</a:t>
            </a:fld>
            <a:endParaRPr lang="es-CL"/>
          </a:p>
        </p:txBody>
      </p:sp>
    </p:spTree>
    <p:extLst>
      <p:ext uri="{BB962C8B-B14F-4D97-AF65-F5344CB8AC3E}">
        <p14:creationId xmlns:p14="http://schemas.microsoft.com/office/powerpoint/2010/main" val="2756703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DBCE0F62-5978-5D25-A8E3-872B6D0A9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E3B5815F-4341-2A3D-A22D-8F6657D201F3}"/>
              </a:ext>
            </a:extLst>
          </p:cNvPr>
          <p:cNvSpPr txBox="1"/>
          <p:nvPr/>
        </p:nvSpPr>
        <p:spPr>
          <a:xfrm>
            <a:off x="1" y="2707792"/>
            <a:ext cx="12191999" cy="1138773"/>
          </a:xfrm>
          <a:prstGeom prst="rect">
            <a:avLst/>
          </a:prstGeom>
          <a:noFill/>
        </p:spPr>
        <p:txBody>
          <a:bodyPr wrap="square" rtlCol="0">
            <a:spAutoFit/>
          </a:bodyPr>
          <a:lstStyle/>
          <a:p>
            <a:pPr algn="ctr"/>
            <a:r>
              <a:rPr lang="es-MX" sz="4400" dirty="0"/>
              <a:t>PROYECTO “BOTIQUÍN DIGITAL”</a:t>
            </a:r>
          </a:p>
          <a:p>
            <a:pPr algn="ctr"/>
            <a:r>
              <a:rPr lang="es-MX" sz="2400" dirty="0"/>
              <a:t>PRESENTACIÓN FINAL PORTAFOLIO DE TÍTULO</a:t>
            </a:r>
            <a:endParaRPr lang="es-CL" sz="2400" dirty="0"/>
          </a:p>
        </p:txBody>
      </p:sp>
    </p:spTree>
    <p:extLst>
      <p:ext uri="{BB962C8B-B14F-4D97-AF65-F5344CB8AC3E}">
        <p14:creationId xmlns:p14="http://schemas.microsoft.com/office/powerpoint/2010/main" val="2391963198"/>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pic>
        <p:nvPicPr>
          <p:cNvPr id="175" name="Google Shape;175;p9" descr="EscuelaIT Duoc UC - Escuela de Informática y Telecomunicaciones Duoc UC - Duoc  UC | LinkedIn"/>
          <p:cNvPicPr preferRelativeResize="0"/>
          <p:nvPr/>
        </p:nvPicPr>
        <p:blipFill rotWithShape="1">
          <a:blip r:embed="rId3">
            <a:alphaModFix/>
          </a:blip>
          <a:srcRect/>
          <a:stretch/>
        </p:blipFill>
        <p:spPr>
          <a:xfrm>
            <a:off x="8772152" y="207550"/>
            <a:ext cx="3141406" cy="785352"/>
          </a:xfrm>
          <a:prstGeom prst="rect">
            <a:avLst/>
          </a:prstGeom>
          <a:noFill/>
          <a:ln>
            <a:noFill/>
          </a:ln>
        </p:spPr>
      </p:pic>
      <p:sp>
        <p:nvSpPr>
          <p:cNvPr id="176" name="Google Shape;176;p9"/>
          <p:cNvSpPr txBox="1"/>
          <p:nvPr/>
        </p:nvSpPr>
        <p:spPr>
          <a:xfrm>
            <a:off x="136188" y="368928"/>
            <a:ext cx="1219199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L" sz="1800">
                <a:solidFill>
                  <a:srgbClr val="757070"/>
                </a:solidFill>
                <a:latin typeface="Calibri"/>
                <a:ea typeface="Calibri"/>
                <a:cs typeface="Calibri"/>
                <a:sym typeface="Calibri"/>
              </a:rPr>
              <a:t>PROYECTO “BOTIQUÍN DIGITAL”</a:t>
            </a:r>
            <a:endParaRPr/>
          </a:p>
        </p:txBody>
      </p:sp>
      <p:sp>
        <p:nvSpPr>
          <p:cNvPr id="177" name="Google Shape;177;p9"/>
          <p:cNvSpPr txBox="1"/>
          <p:nvPr/>
        </p:nvSpPr>
        <p:spPr>
          <a:xfrm>
            <a:off x="0" y="1432655"/>
            <a:ext cx="12191999"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3600">
                <a:solidFill>
                  <a:schemeClr val="dk1"/>
                </a:solidFill>
                <a:latin typeface="Calibri"/>
                <a:ea typeface="Calibri"/>
                <a:cs typeface="Calibri"/>
                <a:sym typeface="Calibri"/>
              </a:rPr>
              <a:t>Modelo de datos</a:t>
            </a:r>
            <a:endParaRPr/>
          </a:p>
        </p:txBody>
      </p:sp>
      <p:cxnSp>
        <p:nvCxnSpPr>
          <p:cNvPr id="178" name="Google Shape;178;p9"/>
          <p:cNvCxnSpPr/>
          <p:nvPr/>
        </p:nvCxnSpPr>
        <p:spPr>
          <a:xfrm>
            <a:off x="0" y="758027"/>
            <a:ext cx="4085617" cy="0"/>
          </a:xfrm>
          <a:prstGeom prst="straightConnector1">
            <a:avLst/>
          </a:prstGeom>
          <a:noFill/>
          <a:ln w="15875" cap="flat" cmpd="sng">
            <a:solidFill>
              <a:srgbClr val="F5F7FC"/>
            </a:solidFill>
            <a:prstDash val="solid"/>
            <a:miter lim="800000"/>
            <a:headEnd type="none" w="sm" len="sm"/>
            <a:tailEnd type="none" w="sm" len="sm"/>
          </a:ln>
        </p:spPr>
      </p:cxnSp>
      <p:pic>
        <p:nvPicPr>
          <p:cNvPr id="179" name="Google Shape;179;p9"/>
          <p:cNvPicPr preferRelativeResize="0"/>
          <p:nvPr/>
        </p:nvPicPr>
        <p:blipFill>
          <a:blip r:embed="rId4">
            <a:alphaModFix/>
          </a:blip>
          <a:stretch>
            <a:fillRect/>
          </a:stretch>
        </p:blipFill>
        <p:spPr>
          <a:xfrm>
            <a:off x="3336838" y="2266486"/>
            <a:ext cx="5790691" cy="4474214"/>
          </a:xfrm>
          <a:prstGeom prst="rect">
            <a:avLst/>
          </a:prstGeom>
          <a:noFill/>
          <a:ln>
            <a:noFill/>
          </a:ln>
        </p:spPr>
      </p:pic>
      <p:pic>
        <p:nvPicPr>
          <p:cNvPr id="180" name="Google Shape;180;p9"/>
          <p:cNvPicPr preferRelativeResize="0"/>
          <p:nvPr/>
        </p:nvPicPr>
        <p:blipFill>
          <a:blip r:embed="rId5">
            <a:alphaModFix/>
          </a:blip>
          <a:stretch>
            <a:fillRect/>
          </a:stretch>
        </p:blipFill>
        <p:spPr>
          <a:xfrm>
            <a:off x="152400" y="2231386"/>
            <a:ext cx="3032037" cy="2096223"/>
          </a:xfrm>
          <a:prstGeom prst="rect">
            <a:avLst/>
          </a:prstGeom>
          <a:noFill/>
          <a:ln>
            <a:noFill/>
          </a:ln>
        </p:spPr>
      </p:pic>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387072-6E9C-61CC-8EAB-7AFE135FFF00}"/>
            </a:ext>
          </a:extLst>
        </p:cNvPr>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FCEFAF90-9475-4E81-C080-D44235F78B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2F760BC6-631F-92F7-B119-C9AC97C20DD6}"/>
              </a:ext>
            </a:extLst>
          </p:cNvPr>
          <p:cNvSpPr txBox="1"/>
          <p:nvPr/>
        </p:nvSpPr>
        <p:spPr>
          <a:xfrm>
            <a:off x="136188" y="368928"/>
            <a:ext cx="12191999" cy="369332"/>
          </a:xfrm>
          <a:prstGeom prst="rect">
            <a:avLst/>
          </a:prstGeom>
          <a:noFill/>
        </p:spPr>
        <p:txBody>
          <a:bodyPr wrap="square" rtlCol="0">
            <a:spAutoFit/>
          </a:bodyPr>
          <a:lstStyle/>
          <a:p>
            <a:r>
              <a:rPr lang="es-MX" dirty="0">
                <a:solidFill>
                  <a:schemeClr val="bg2">
                    <a:lumMod val="50000"/>
                  </a:schemeClr>
                </a:solidFill>
              </a:rPr>
              <a:t>PROYECTO “BOTIQUÍN DIGITAL”</a:t>
            </a:r>
          </a:p>
        </p:txBody>
      </p:sp>
      <p:sp>
        <p:nvSpPr>
          <p:cNvPr id="7" name="CuadroTexto 6">
            <a:extLst>
              <a:ext uri="{FF2B5EF4-FFF2-40B4-BE49-F238E27FC236}">
                <a16:creationId xmlns:a16="http://schemas.microsoft.com/office/drawing/2014/main" id="{06125BF6-80C6-9F53-876A-99B3939738D2}"/>
              </a:ext>
            </a:extLst>
          </p:cNvPr>
          <p:cNvSpPr txBox="1"/>
          <p:nvPr/>
        </p:nvSpPr>
        <p:spPr>
          <a:xfrm>
            <a:off x="-2" y="756318"/>
            <a:ext cx="12191999" cy="646331"/>
          </a:xfrm>
          <a:prstGeom prst="rect">
            <a:avLst/>
          </a:prstGeom>
          <a:noFill/>
        </p:spPr>
        <p:txBody>
          <a:bodyPr wrap="square" rtlCol="0">
            <a:spAutoFit/>
          </a:bodyPr>
          <a:lstStyle/>
          <a:p>
            <a:pPr algn="ctr"/>
            <a:r>
              <a:rPr lang="es-MX" sz="3600" dirty="0"/>
              <a:t>Tecnologías utilizadas</a:t>
            </a:r>
          </a:p>
        </p:txBody>
      </p:sp>
      <p:cxnSp>
        <p:nvCxnSpPr>
          <p:cNvPr id="9" name="Conector recto 8">
            <a:extLst>
              <a:ext uri="{FF2B5EF4-FFF2-40B4-BE49-F238E27FC236}">
                <a16:creationId xmlns:a16="http://schemas.microsoft.com/office/drawing/2014/main" id="{D50CB0A4-A3EF-0516-74EF-ACBA2CDAC8BB}"/>
              </a:ext>
            </a:extLst>
          </p:cNvPr>
          <p:cNvCxnSpPr/>
          <p:nvPr/>
        </p:nvCxnSpPr>
        <p:spPr>
          <a:xfrm>
            <a:off x="0" y="758027"/>
            <a:ext cx="4085617" cy="0"/>
          </a:xfrm>
          <a:prstGeom prst="line">
            <a:avLst/>
          </a:prstGeom>
          <a:ln w="15875">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2" name="CuadroTexto 1">
            <a:extLst>
              <a:ext uri="{FF2B5EF4-FFF2-40B4-BE49-F238E27FC236}">
                <a16:creationId xmlns:a16="http://schemas.microsoft.com/office/drawing/2014/main" id="{5AE54DF6-1BF0-EC34-9B0D-C61BD21CE9B9}"/>
              </a:ext>
            </a:extLst>
          </p:cNvPr>
          <p:cNvSpPr txBox="1"/>
          <p:nvPr/>
        </p:nvSpPr>
        <p:spPr>
          <a:xfrm>
            <a:off x="600266" y="1420707"/>
            <a:ext cx="10991461" cy="5268158"/>
          </a:xfrm>
          <a:prstGeom prst="roundRect">
            <a:avLst>
              <a:gd name="adj" fmla="val 24910"/>
            </a:avLst>
          </a:prstGeom>
          <a:ln w="19050"/>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marR="0" lvl="0" indent="-285750" algn="l" rtl="0">
              <a:spcBef>
                <a:spcPts val="0"/>
              </a:spcBef>
              <a:spcAft>
                <a:spcPts val="0"/>
              </a:spcAft>
              <a:buClr>
                <a:schemeClr val="dk1"/>
              </a:buClr>
              <a:buSzPts val="1800"/>
              <a:buFont typeface="Arial"/>
              <a:buChar char="•"/>
            </a:pPr>
            <a:r>
              <a:rPr lang="es-ES" sz="1800" dirty="0">
                <a:solidFill>
                  <a:schemeClr val="dk1"/>
                </a:solidFill>
                <a:latin typeface="Calibri"/>
                <a:ea typeface="Calibri"/>
                <a:cs typeface="Calibri"/>
                <a:sym typeface="Calibri"/>
              </a:rPr>
              <a:t>Visual Studio 2022: Ofrece soporte para la implementación de aplicaciones web con </a:t>
            </a:r>
            <a:r>
              <a:rPr lang="es-ES" sz="1800" dirty="0">
                <a:solidFill>
                  <a:srgbClr val="FF0000"/>
                </a:solidFill>
                <a:latin typeface="Calibri"/>
                <a:ea typeface="Calibri"/>
                <a:cs typeface="Calibri"/>
                <a:sym typeface="Calibri"/>
              </a:rPr>
              <a:t>MVC </a:t>
            </a:r>
            <a:r>
              <a:rPr lang="es-ES" sz="1800" dirty="0">
                <a:solidFill>
                  <a:schemeClr val="dk1"/>
                </a:solidFill>
                <a:latin typeface="Calibri"/>
                <a:ea typeface="Calibri"/>
                <a:cs typeface="Calibri"/>
                <a:sym typeface="Calibri"/>
              </a:rPr>
              <a:t>y proporciona herramientas para la integración con tecnologías como </a:t>
            </a:r>
            <a:r>
              <a:rPr lang="es-ES" sz="1800" dirty="0">
                <a:solidFill>
                  <a:srgbClr val="FF0000"/>
                </a:solidFill>
                <a:latin typeface="Calibri"/>
                <a:ea typeface="Calibri"/>
                <a:cs typeface="Calibri"/>
                <a:sym typeface="Calibri"/>
              </a:rPr>
              <a:t>Razor, C#, y bases de datos SQL</a:t>
            </a:r>
            <a:r>
              <a:rPr lang="es-ES" sz="1800" dirty="0">
                <a:solidFill>
                  <a:schemeClr val="dk1"/>
                </a:solidFill>
                <a:latin typeface="Calibri"/>
                <a:ea typeface="Calibri"/>
                <a:cs typeface="Calibri"/>
                <a:sym typeface="Calibri"/>
              </a:rPr>
              <a:t>.</a:t>
            </a:r>
            <a:endParaRPr lang="es-ES" dirty="0"/>
          </a:p>
          <a:p>
            <a:pPr marL="285750" marR="0" lvl="0" indent="-285750" algn="l" rtl="0">
              <a:spcBef>
                <a:spcPts val="0"/>
              </a:spcBef>
              <a:spcAft>
                <a:spcPts val="0"/>
              </a:spcAft>
              <a:buClr>
                <a:schemeClr val="dk1"/>
              </a:buClr>
              <a:buSzPts val="1800"/>
              <a:buFont typeface="Arial"/>
              <a:buChar char="•"/>
            </a:pPr>
            <a:r>
              <a:rPr lang="es-ES" sz="1800" dirty="0">
                <a:solidFill>
                  <a:schemeClr val="dk1"/>
                </a:solidFill>
                <a:latin typeface="Calibri"/>
                <a:ea typeface="Calibri"/>
                <a:cs typeface="Calibri"/>
                <a:sym typeface="Calibri"/>
              </a:rPr>
              <a:t>Modelo de 3 capas (MVC Razor Web): El proyecto sigue la arquitectura </a:t>
            </a:r>
            <a:r>
              <a:rPr lang="es-ES" sz="1800" dirty="0">
                <a:solidFill>
                  <a:srgbClr val="FF0000"/>
                </a:solidFill>
                <a:latin typeface="Calibri"/>
                <a:ea typeface="Calibri"/>
                <a:cs typeface="Calibri"/>
                <a:sym typeface="Calibri"/>
              </a:rPr>
              <a:t>Modelo-Vista-Controlador (MVC)</a:t>
            </a:r>
            <a:r>
              <a:rPr lang="es-ES" sz="1800" dirty="0">
                <a:solidFill>
                  <a:schemeClr val="dk1"/>
                </a:solidFill>
                <a:latin typeface="Calibri"/>
                <a:ea typeface="Calibri"/>
                <a:cs typeface="Calibri"/>
                <a:sym typeface="Calibri"/>
              </a:rPr>
              <a:t>, que separa la lógica de negocio (</a:t>
            </a:r>
            <a:r>
              <a:rPr lang="es-ES" sz="1800" dirty="0">
                <a:solidFill>
                  <a:srgbClr val="FF0000"/>
                </a:solidFill>
                <a:latin typeface="Calibri"/>
                <a:ea typeface="Calibri"/>
                <a:cs typeface="Calibri"/>
                <a:sym typeface="Calibri"/>
              </a:rPr>
              <a:t>Modelo</a:t>
            </a:r>
            <a:r>
              <a:rPr lang="es-ES" sz="1800" dirty="0">
                <a:solidFill>
                  <a:schemeClr val="dk1"/>
                </a:solidFill>
                <a:latin typeface="Calibri"/>
                <a:ea typeface="Calibri"/>
                <a:cs typeface="Calibri"/>
                <a:sym typeface="Calibri"/>
              </a:rPr>
              <a:t>), la presentación de datos (</a:t>
            </a:r>
            <a:r>
              <a:rPr lang="es-ES" sz="1800" dirty="0">
                <a:solidFill>
                  <a:srgbClr val="FF0000"/>
                </a:solidFill>
                <a:latin typeface="Calibri"/>
                <a:ea typeface="Calibri"/>
                <a:cs typeface="Calibri"/>
                <a:sym typeface="Calibri"/>
              </a:rPr>
              <a:t>Vista, utilizando Razor</a:t>
            </a:r>
            <a:r>
              <a:rPr lang="es-ES" sz="1800" dirty="0">
                <a:solidFill>
                  <a:schemeClr val="dk1"/>
                </a:solidFill>
                <a:latin typeface="Calibri"/>
                <a:ea typeface="Calibri"/>
                <a:cs typeface="Calibri"/>
                <a:sym typeface="Calibri"/>
              </a:rPr>
              <a:t>) y la interacción del usuario (</a:t>
            </a:r>
            <a:r>
              <a:rPr lang="es-ES" sz="1800" dirty="0">
                <a:solidFill>
                  <a:srgbClr val="FF0000"/>
                </a:solidFill>
                <a:latin typeface="Calibri"/>
                <a:ea typeface="Calibri"/>
                <a:cs typeface="Calibri"/>
                <a:sym typeface="Calibri"/>
              </a:rPr>
              <a:t>Controlador</a:t>
            </a:r>
            <a:r>
              <a:rPr lang="es-ES" sz="1800" dirty="0">
                <a:solidFill>
                  <a:schemeClr val="dk1"/>
                </a:solidFill>
                <a:latin typeface="Calibri"/>
                <a:ea typeface="Calibri"/>
                <a:cs typeface="Calibri"/>
                <a:sym typeface="Calibri"/>
              </a:rPr>
              <a:t>). </a:t>
            </a:r>
          </a:p>
          <a:p>
            <a:pPr marL="285750" marR="0" lvl="0" indent="-285750" algn="l" rtl="0">
              <a:spcBef>
                <a:spcPts val="0"/>
              </a:spcBef>
              <a:spcAft>
                <a:spcPts val="0"/>
              </a:spcAft>
              <a:buClr>
                <a:schemeClr val="dk1"/>
              </a:buClr>
              <a:buSzPts val="1800"/>
              <a:buFont typeface="Calibri"/>
              <a:buChar char="•"/>
            </a:pPr>
            <a:r>
              <a:rPr lang="es-ES" sz="1800" dirty="0">
                <a:solidFill>
                  <a:schemeClr val="dk1"/>
                </a:solidFill>
                <a:latin typeface="Calibri"/>
                <a:ea typeface="Calibri"/>
                <a:cs typeface="Calibri"/>
                <a:sym typeface="Calibri"/>
              </a:rPr>
              <a:t>OCR (Reconocimiento Óptico de Caracteres) permite </a:t>
            </a:r>
            <a:r>
              <a:rPr lang="es-ES" sz="1800" dirty="0">
                <a:solidFill>
                  <a:srgbClr val="FF0000"/>
                </a:solidFill>
                <a:latin typeface="Calibri"/>
                <a:ea typeface="Calibri"/>
                <a:cs typeface="Calibri"/>
                <a:sym typeface="Calibri"/>
              </a:rPr>
              <a:t>convertir </a:t>
            </a:r>
            <a:r>
              <a:rPr lang="es-ES" sz="1800" dirty="0">
                <a:solidFill>
                  <a:schemeClr val="dk1"/>
                </a:solidFill>
                <a:latin typeface="Calibri"/>
                <a:ea typeface="Calibri"/>
                <a:cs typeface="Calibri"/>
                <a:sym typeface="Calibri"/>
              </a:rPr>
              <a:t>texto de </a:t>
            </a:r>
            <a:r>
              <a:rPr lang="es-ES" sz="1800" dirty="0">
                <a:solidFill>
                  <a:srgbClr val="FF0000"/>
                </a:solidFill>
                <a:latin typeface="Calibri"/>
                <a:ea typeface="Calibri"/>
                <a:cs typeface="Calibri"/>
                <a:sym typeface="Calibri"/>
              </a:rPr>
              <a:t>imágenes o documentos escaneados </a:t>
            </a:r>
            <a:r>
              <a:rPr lang="es-ES" sz="1800" dirty="0">
                <a:solidFill>
                  <a:schemeClr val="dk1"/>
                </a:solidFill>
                <a:latin typeface="Calibri"/>
                <a:ea typeface="Calibri"/>
                <a:cs typeface="Calibri"/>
                <a:sym typeface="Calibri"/>
              </a:rPr>
              <a:t>en texto editable y procesable digitalmente. En el proyecto, sirve para </a:t>
            </a:r>
            <a:r>
              <a:rPr lang="es-ES" sz="1800" dirty="0">
                <a:solidFill>
                  <a:srgbClr val="FF0000"/>
                </a:solidFill>
                <a:latin typeface="Calibri"/>
                <a:ea typeface="Calibri"/>
                <a:cs typeface="Calibri"/>
                <a:sym typeface="Calibri"/>
              </a:rPr>
              <a:t>extraer información clave de recetas médicas o exámenes</a:t>
            </a:r>
            <a:r>
              <a:rPr lang="es-ES" sz="1800" dirty="0">
                <a:solidFill>
                  <a:schemeClr val="dk1"/>
                </a:solidFill>
                <a:latin typeface="Calibri"/>
                <a:ea typeface="Calibri"/>
                <a:cs typeface="Calibri"/>
                <a:sym typeface="Calibri"/>
              </a:rPr>
              <a:t>, facilitando su análisis, almacenamiento y uso automatizado.</a:t>
            </a:r>
          </a:p>
          <a:p>
            <a:pPr marL="285750" marR="0" lvl="0" indent="-285750" algn="l" rtl="0">
              <a:spcBef>
                <a:spcPts val="0"/>
              </a:spcBef>
              <a:spcAft>
                <a:spcPts val="0"/>
              </a:spcAft>
              <a:buClr>
                <a:schemeClr val="dk1"/>
              </a:buClr>
              <a:buSzPts val="1800"/>
              <a:buFont typeface="Arial"/>
              <a:buChar char="•"/>
            </a:pPr>
            <a:r>
              <a:rPr lang="es-ES" sz="1800" dirty="0">
                <a:solidFill>
                  <a:schemeClr val="dk1"/>
                </a:solidFill>
                <a:latin typeface="Calibri"/>
                <a:ea typeface="Calibri"/>
                <a:cs typeface="Calibri"/>
                <a:sym typeface="Calibri"/>
              </a:rPr>
              <a:t>SQL Server: Proporciona funcionalidades avanzadas de </a:t>
            </a:r>
            <a:r>
              <a:rPr lang="es-ES" sz="1800" dirty="0">
                <a:solidFill>
                  <a:srgbClr val="FF0000"/>
                </a:solidFill>
                <a:latin typeface="Calibri"/>
                <a:ea typeface="Calibri"/>
                <a:cs typeface="Calibri"/>
                <a:sym typeface="Calibri"/>
              </a:rPr>
              <a:t>consulta y administración de datos</a:t>
            </a:r>
            <a:r>
              <a:rPr lang="es-ES" sz="1800" dirty="0">
                <a:solidFill>
                  <a:schemeClr val="dk1"/>
                </a:solidFill>
                <a:latin typeface="Calibri"/>
                <a:ea typeface="Calibri"/>
                <a:cs typeface="Calibri"/>
                <a:sym typeface="Calibri"/>
              </a:rPr>
              <a:t> a través del lenguaje SQL, lo que permitió </a:t>
            </a:r>
            <a:r>
              <a:rPr lang="es-ES" sz="1800" dirty="0">
                <a:solidFill>
                  <a:srgbClr val="FF0000"/>
                </a:solidFill>
                <a:latin typeface="Calibri"/>
                <a:ea typeface="Calibri"/>
                <a:cs typeface="Calibri"/>
                <a:sym typeface="Calibri"/>
              </a:rPr>
              <a:t>mantener datos estructurados</a:t>
            </a:r>
            <a:r>
              <a:rPr lang="es-ES" sz="1800" dirty="0">
                <a:solidFill>
                  <a:schemeClr val="dk1"/>
                </a:solidFill>
                <a:latin typeface="Calibri"/>
                <a:ea typeface="Calibri"/>
                <a:cs typeface="Calibri"/>
                <a:sym typeface="Calibri"/>
              </a:rPr>
              <a:t> y realizar consultas eficientes desde la aplicación.</a:t>
            </a:r>
            <a:endParaRPr lang="es-ES" dirty="0"/>
          </a:p>
          <a:p>
            <a:pPr marL="285750" marR="0" lvl="0" indent="-285750" algn="l" rtl="0">
              <a:spcBef>
                <a:spcPts val="0"/>
              </a:spcBef>
              <a:spcAft>
                <a:spcPts val="0"/>
              </a:spcAft>
              <a:buClr>
                <a:schemeClr val="dk1"/>
              </a:buClr>
              <a:buSzPts val="1800"/>
              <a:buFont typeface="Arial"/>
              <a:buChar char="•"/>
            </a:pPr>
            <a:r>
              <a:rPr lang="es-ES" sz="1800" dirty="0">
                <a:solidFill>
                  <a:schemeClr val="dk1"/>
                </a:solidFill>
                <a:latin typeface="Calibri"/>
                <a:ea typeface="Calibri"/>
                <a:cs typeface="Calibri"/>
                <a:sym typeface="Calibri"/>
              </a:rPr>
              <a:t>CSHTML y C#: Fue empleado en el desarrollo de la </a:t>
            </a:r>
            <a:r>
              <a:rPr lang="es-ES" sz="1800" dirty="0">
                <a:solidFill>
                  <a:srgbClr val="FF0000"/>
                </a:solidFill>
                <a:latin typeface="Calibri"/>
                <a:ea typeface="Calibri"/>
                <a:cs typeface="Calibri"/>
                <a:sym typeface="Calibri"/>
              </a:rPr>
              <a:t>lógica de negocio y los controladores</a:t>
            </a:r>
            <a:r>
              <a:rPr lang="es-ES" sz="1800" dirty="0">
                <a:solidFill>
                  <a:schemeClr val="dk1"/>
                </a:solidFill>
                <a:latin typeface="Calibri"/>
                <a:ea typeface="Calibri"/>
                <a:cs typeface="Calibri"/>
                <a:sym typeface="Calibri"/>
              </a:rPr>
              <a:t>. Esto permitió la integración fluida entre el </a:t>
            </a:r>
            <a:r>
              <a:rPr lang="es-ES" sz="1800" dirty="0">
                <a:solidFill>
                  <a:srgbClr val="FF0000"/>
                </a:solidFill>
                <a:latin typeface="Calibri"/>
                <a:ea typeface="Calibri"/>
                <a:cs typeface="Calibri"/>
                <a:sym typeface="Calibri"/>
              </a:rPr>
              <a:t>frontend y backend</a:t>
            </a:r>
            <a:r>
              <a:rPr lang="es-ES" sz="1800" dirty="0">
                <a:solidFill>
                  <a:schemeClr val="dk1"/>
                </a:solidFill>
                <a:latin typeface="Calibri"/>
                <a:ea typeface="Calibri"/>
                <a:cs typeface="Calibri"/>
                <a:sym typeface="Calibri"/>
              </a:rPr>
              <a:t> del sistema.</a:t>
            </a:r>
            <a:endParaRPr lang="es-ES" dirty="0"/>
          </a:p>
          <a:p>
            <a:pPr marL="285750" marR="0" lvl="0" indent="-285750" algn="l" rtl="0">
              <a:spcBef>
                <a:spcPts val="0"/>
              </a:spcBef>
              <a:spcAft>
                <a:spcPts val="0"/>
              </a:spcAft>
              <a:buClr>
                <a:schemeClr val="dk1"/>
              </a:buClr>
              <a:buSzPts val="1800"/>
              <a:buFont typeface="Arial"/>
              <a:buChar char="•"/>
            </a:pPr>
            <a:r>
              <a:rPr lang="es-ES" sz="1800" dirty="0">
                <a:solidFill>
                  <a:schemeClr val="dk1"/>
                </a:solidFill>
                <a:latin typeface="Calibri"/>
                <a:ea typeface="Calibri"/>
                <a:cs typeface="Calibri"/>
                <a:sym typeface="Calibri"/>
              </a:rPr>
              <a:t>Azure: A través de </a:t>
            </a:r>
            <a:r>
              <a:rPr lang="es-ES" sz="1800" dirty="0">
                <a:solidFill>
                  <a:srgbClr val="FF0000"/>
                </a:solidFill>
                <a:latin typeface="Calibri"/>
                <a:ea typeface="Calibri"/>
                <a:cs typeface="Calibri"/>
                <a:sym typeface="Calibri"/>
              </a:rPr>
              <a:t>Azure</a:t>
            </a:r>
            <a:r>
              <a:rPr lang="es-ES" sz="1800" dirty="0">
                <a:solidFill>
                  <a:schemeClr val="dk1"/>
                </a:solidFill>
                <a:latin typeface="Calibri"/>
                <a:ea typeface="Calibri"/>
                <a:cs typeface="Calibri"/>
                <a:sym typeface="Calibri"/>
              </a:rPr>
              <a:t>, se creó y configuró el </a:t>
            </a:r>
            <a:r>
              <a:rPr lang="es-ES" sz="1800" dirty="0">
                <a:solidFill>
                  <a:srgbClr val="FF0000"/>
                </a:solidFill>
                <a:latin typeface="Calibri"/>
                <a:ea typeface="Calibri"/>
                <a:cs typeface="Calibri"/>
                <a:sym typeface="Calibri"/>
              </a:rPr>
              <a:t>chatbot</a:t>
            </a:r>
            <a:r>
              <a:rPr lang="es-ES" sz="1800" dirty="0">
                <a:solidFill>
                  <a:schemeClr val="dk1"/>
                </a:solidFill>
                <a:latin typeface="Calibri"/>
                <a:ea typeface="Calibri"/>
                <a:cs typeface="Calibri"/>
                <a:sym typeface="Calibri"/>
              </a:rPr>
              <a:t>, integrándolo con la aplicación web para </a:t>
            </a:r>
            <a:r>
              <a:rPr lang="es-ES" sz="1800" dirty="0">
                <a:solidFill>
                  <a:srgbClr val="FF0000"/>
                </a:solidFill>
                <a:latin typeface="Calibri"/>
                <a:ea typeface="Calibri"/>
                <a:cs typeface="Calibri"/>
                <a:sym typeface="Calibri"/>
              </a:rPr>
              <a:t>interactuar con los usuarios</a:t>
            </a:r>
            <a:r>
              <a:rPr lang="es-ES" sz="1800" dirty="0">
                <a:solidFill>
                  <a:schemeClr val="dk1"/>
                </a:solidFill>
                <a:latin typeface="Calibri"/>
                <a:ea typeface="Calibri"/>
                <a:cs typeface="Calibri"/>
                <a:sym typeface="Calibri"/>
              </a:rPr>
              <a:t> y mejorar la </a:t>
            </a:r>
            <a:r>
              <a:rPr lang="es-ES" sz="1800" dirty="0">
                <a:solidFill>
                  <a:srgbClr val="FF0000"/>
                </a:solidFill>
                <a:latin typeface="Calibri"/>
                <a:ea typeface="Calibri"/>
                <a:cs typeface="Calibri"/>
                <a:sym typeface="Calibri"/>
              </a:rPr>
              <a:t>experiencia del usuario</a:t>
            </a:r>
            <a:r>
              <a:rPr lang="es-ES" sz="1800" dirty="0">
                <a:solidFill>
                  <a:schemeClr val="dk1"/>
                </a:solidFill>
                <a:latin typeface="Calibri"/>
                <a:ea typeface="Calibri"/>
                <a:cs typeface="Calibri"/>
                <a:sym typeface="Calibri"/>
              </a:rPr>
              <a:t> mediante respuestas automatizadas e inteligentes</a:t>
            </a:r>
          </a:p>
        </p:txBody>
      </p:sp>
    </p:spTree>
    <p:extLst>
      <p:ext uri="{BB962C8B-B14F-4D97-AF65-F5344CB8AC3E}">
        <p14:creationId xmlns:p14="http://schemas.microsoft.com/office/powerpoint/2010/main" val="232456429"/>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DBCE0F62-5978-5D25-A8E3-872B6D0A9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E3B5815F-4341-2A3D-A22D-8F6657D201F3}"/>
              </a:ext>
            </a:extLst>
          </p:cNvPr>
          <p:cNvSpPr txBox="1"/>
          <p:nvPr/>
        </p:nvSpPr>
        <p:spPr>
          <a:xfrm>
            <a:off x="1" y="2707792"/>
            <a:ext cx="12191999" cy="769441"/>
          </a:xfrm>
          <a:prstGeom prst="rect">
            <a:avLst/>
          </a:prstGeom>
          <a:noFill/>
        </p:spPr>
        <p:txBody>
          <a:bodyPr wrap="square" rtlCol="0">
            <a:spAutoFit/>
          </a:bodyPr>
          <a:lstStyle/>
          <a:p>
            <a:pPr algn="ctr"/>
            <a:r>
              <a:rPr lang="es-MX" sz="4400" dirty="0"/>
              <a:t>DEMOSTRACIÓN DEL RESULTADO DEL PROYECTO</a:t>
            </a:r>
          </a:p>
        </p:txBody>
      </p:sp>
    </p:spTree>
    <p:extLst>
      <p:ext uri="{BB962C8B-B14F-4D97-AF65-F5344CB8AC3E}">
        <p14:creationId xmlns:p14="http://schemas.microsoft.com/office/powerpoint/2010/main" val="489174681"/>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DBCE0F62-5978-5D25-A8E3-872B6D0A9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E3B5815F-4341-2A3D-A22D-8F6657D201F3}"/>
              </a:ext>
            </a:extLst>
          </p:cNvPr>
          <p:cNvSpPr txBox="1"/>
          <p:nvPr/>
        </p:nvSpPr>
        <p:spPr>
          <a:xfrm>
            <a:off x="-1" y="992902"/>
            <a:ext cx="12191999" cy="769441"/>
          </a:xfrm>
          <a:prstGeom prst="rect">
            <a:avLst/>
          </a:prstGeom>
          <a:noFill/>
        </p:spPr>
        <p:txBody>
          <a:bodyPr wrap="square" rtlCol="0">
            <a:spAutoFit/>
          </a:bodyPr>
          <a:lstStyle/>
          <a:p>
            <a:pPr algn="ctr"/>
            <a:r>
              <a:rPr lang="es-MX" sz="4400" dirty="0"/>
              <a:t>Resultados obtenidos</a:t>
            </a:r>
          </a:p>
        </p:txBody>
      </p:sp>
      <p:sp>
        <p:nvSpPr>
          <p:cNvPr id="2" name="CuadroTexto 1">
            <a:extLst>
              <a:ext uri="{FF2B5EF4-FFF2-40B4-BE49-F238E27FC236}">
                <a16:creationId xmlns:a16="http://schemas.microsoft.com/office/drawing/2014/main" id="{DE6CDDA5-FA9F-38C2-DFED-13ADB458B24A}"/>
              </a:ext>
            </a:extLst>
          </p:cNvPr>
          <p:cNvSpPr txBox="1"/>
          <p:nvPr/>
        </p:nvSpPr>
        <p:spPr>
          <a:xfrm>
            <a:off x="600267" y="1762343"/>
            <a:ext cx="10991461" cy="4838105"/>
          </a:xfrm>
          <a:prstGeom prst="roundRect">
            <a:avLst>
              <a:gd name="adj" fmla="val 24910"/>
            </a:avLst>
          </a:prstGeom>
          <a:ln w="19050"/>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Arial" panose="020B0604020202020204" pitchFamily="34" charset="0"/>
              <a:buChar char="•"/>
            </a:pPr>
            <a:r>
              <a:rPr lang="es-ES" sz="2200" dirty="0">
                <a:effectLst/>
                <a:latin typeface="Calibri" panose="020F0502020204030204" pitchFamily="34" charset="0"/>
                <a:ea typeface="Calibri" panose="020F0502020204030204" pitchFamily="34" charset="0"/>
                <a:cs typeface="Times New Roman" panose="02020603050405020304" pitchFamily="18" charset="0"/>
              </a:rPr>
              <a:t>La vista de inicio presenta información respecto de exámenes cargados, recetas guardadas y medicamentos que se deben ingerir, además de mostrar el botón del chatbot</a:t>
            </a:r>
          </a:p>
          <a:p>
            <a:pPr marL="285750" indent="-285750">
              <a:buFont typeface="Arial" panose="020B0604020202020204" pitchFamily="34" charset="0"/>
              <a:buChar char="•"/>
            </a:pPr>
            <a:r>
              <a:rPr lang="es-ES" sz="2200" dirty="0">
                <a:effectLst/>
                <a:latin typeface="Calibri" panose="020F0502020204030204" pitchFamily="34" charset="0"/>
                <a:ea typeface="Calibri" panose="020F0502020204030204" pitchFamily="34" charset="0"/>
                <a:cs typeface="Times New Roman" panose="02020603050405020304" pitchFamily="18" charset="0"/>
              </a:rPr>
              <a:t>El chatbot permite la interacción entre el usuario y el sistema para entregar información al respecto de los medicamentos y sus recomendaciones.</a:t>
            </a:r>
          </a:p>
          <a:p>
            <a:pPr marL="285750" indent="-285750">
              <a:buFont typeface="Arial" panose="020B0604020202020204" pitchFamily="34" charset="0"/>
              <a:buChar char="•"/>
            </a:pPr>
            <a:r>
              <a:rPr lang="es-ES" sz="2200" dirty="0">
                <a:latin typeface="Calibri" panose="020F0502020204030204" pitchFamily="34" charset="0"/>
                <a:ea typeface="Calibri" panose="020F0502020204030204" pitchFamily="34" charset="0"/>
                <a:cs typeface="Times New Roman" panose="02020603050405020304" pitchFamily="18" charset="0"/>
              </a:rPr>
              <a:t>La vista de exámenes permite poder subir archivos y que estos mismos sean visualizados en el sistema.</a:t>
            </a:r>
          </a:p>
          <a:p>
            <a:pPr marL="285750" indent="-285750">
              <a:buFont typeface="Arial" panose="020B0604020202020204" pitchFamily="34" charset="0"/>
              <a:buChar char="•"/>
            </a:pPr>
            <a:r>
              <a:rPr lang="es-ES" sz="2200" dirty="0">
                <a:effectLst/>
                <a:latin typeface="Calibri" panose="020F0502020204030204" pitchFamily="34" charset="0"/>
                <a:ea typeface="Calibri" panose="020F0502020204030204" pitchFamily="34" charset="0"/>
                <a:cs typeface="Times New Roman" panose="02020603050405020304" pitchFamily="18" charset="0"/>
              </a:rPr>
              <a:t>La vista </a:t>
            </a:r>
            <a:r>
              <a:rPr lang="es-ES" sz="2200" dirty="0">
                <a:latin typeface="Calibri" panose="020F0502020204030204" pitchFamily="34" charset="0"/>
                <a:ea typeface="Calibri" panose="020F0502020204030204" pitchFamily="34" charset="0"/>
                <a:cs typeface="Times New Roman" panose="02020603050405020304" pitchFamily="18" charset="0"/>
              </a:rPr>
              <a:t>recetas permite la carga de documentos además de escanear estos mismos para identificar medicamentos y guardarlos en el recetario</a:t>
            </a:r>
          </a:p>
          <a:p>
            <a:pPr marL="285750" indent="-285750">
              <a:buFont typeface="Arial" panose="020B0604020202020204" pitchFamily="34" charset="0"/>
              <a:buChar char="•"/>
            </a:pPr>
            <a:r>
              <a:rPr lang="es-ES" sz="2200" dirty="0">
                <a:effectLst/>
                <a:latin typeface="Calibri" panose="020F0502020204030204" pitchFamily="34" charset="0"/>
                <a:ea typeface="Calibri" panose="020F0502020204030204" pitchFamily="34" charset="0"/>
                <a:cs typeface="Times New Roman" panose="02020603050405020304" pitchFamily="18" charset="0"/>
              </a:rPr>
              <a:t>L</a:t>
            </a:r>
            <a:r>
              <a:rPr lang="es-ES" sz="2200" dirty="0">
                <a:latin typeface="Calibri" panose="020F0502020204030204" pitchFamily="34" charset="0"/>
                <a:ea typeface="Calibri" panose="020F0502020204030204" pitchFamily="34" charset="0"/>
                <a:cs typeface="Times New Roman" panose="02020603050405020304" pitchFamily="18" charset="0"/>
              </a:rPr>
              <a:t>a vista buscador de medicamentos permite buscar medicamentos guardados en la base de datos, de los cuales entrega información respecto de compuesto activo, vigencia y nombre.</a:t>
            </a:r>
            <a:endParaRPr lang="es-CL" sz="2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04893737"/>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pic>
        <p:nvPicPr>
          <p:cNvPr id="207" name="Google Shape;207;g3165ba848cb_2_1" descr="EscuelaIT Duoc UC - Escuela de Informática y Telecomunicaciones Duoc UC - Duoc  UC | LinkedIn"/>
          <p:cNvPicPr preferRelativeResize="0"/>
          <p:nvPr/>
        </p:nvPicPr>
        <p:blipFill rotWithShape="1">
          <a:blip r:embed="rId3">
            <a:alphaModFix/>
          </a:blip>
          <a:srcRect/>
          <a:stretch/>
        </p:blipFill>
        <p:spPr>
          <a:xfrm>
            <a:off x="8772152" y="207550"/>
            <a:ext cx="3141406" cy="785352"/>
          </a:xfrm>
          <a:prstGeom prst="rect">
            <a:avLst/>
          </a:prstGeom>
          <a:noFill/>
          <a:ln>
            <a:noFill/>
          </a:ln>
        </p:spPr>
      </p:pic>
      <p:sp>
        <p:nvSpPr>
          <p:cNvPr id="208" name="Google Shape;208;g3165ba848cb_2_1"/>
          <p:cNvSpPr txBox="1"/>
          <p:nvPr/>
        </p:nvSpPr>
        <p:spPr>
          <a:xfrm>
            <a:off x="37326" y="115495"/>
            <a:ext cx="12192000" cy="769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4400">
                <a:solidFill>
                  <a:schemeClr val="dk1"/>
                </a:solidFill>
                <a:latin typeface="Calibri"/>
                <a:ea typeface="Calibri"/>
                <a:cs typeface="Calibri"/>
                <a:sym typeface="Calibri"/>
              </a:rPr>
              <a:t>Resultados obtenidos</a:t>
            </a:r>
            <a:endParaRPr/>
          </a:p>
        </p:txBody>
      </p:sp>
      <p:sp>
        <p:nvSpPr>
          <p:cNvPr id="209" name="Google Shape;209;g3165ba848cb_2_1"/>
          <p:cNvSpPr/>
          <p:nvPr/>
        </p:nvSpPr>
        <p:spPr>
          <a:xfrm>
            <a:off x="600275" y="992900"/>
            <a:ext cx="10991400" cy="5557200"/>
          </a:xfrm>
          <a:prstGeom prst="roundRect">
            <a:avLst>
              <a:gd name="adj" fmla="val 24910"/>
            </a:avLst>
          </a:prstGeom>
          <a:solidFill>
            <a:schemeClr val="lt1"/>
          </a:solidFill>
          <a:ln w="1905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400">
              <a:solidFill>
                <a:schemeClr val="dk1"/>
              </a:solidFill>
              <a:latin typeface="Calibri"/>
              <a:ea typeface="Calibri"/>
              <a:cs typeface="Calibri"/>
              <a:sym typeface="Calibri"/>
            </a:endParaRPr>
          </a:p>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0" name="Google Shape;210;g3165ba848cb_2_1"/>
          <p:cNvSpPr txBox="1"/>
          <p:nvPr/>
        </p:nvSpPr>
        <p:spPr>
          <a:xfrm>
            <a:off x="1185000" y="1086625"/>
            <a:ext cx="4656000" cy="54261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Char char="•"/>
            </a:pPr>
            <a:r>
              <a:rPr lang="es-CL" sz="1400" b="1" dirty="0">
                <a:solidFill>
                  <a:schemeClr val="dk1"/>
                </a:solidFill>
              </a:rPr>
              <a:t>Vista de Inicio</a:t>
            </a:r>
            <a:endParaRPr sz="1400" b="1" dirty="0">
              <a:solidFill>
                <a:schemeClr val="dk1"/>
              </a:solidFill>
            </a:endParaRPr>
          </a:p>
          <a:p>
            <a:pPr marL="457200" lvl="0" indent="0" algn="l" rtl="0">
              <a:spcBef>
                <a:spcPts val="0"/>
              </a:spcBef>
              <a:spcAft>
                <a:spcPts val="0"/>
              </a:spcAft>
              <a:buNone/>
            </a:pPr>
            <a:endParaRPr sz="1400" dirty="0">
              <a:solidFill>
                <a:schemeClr val="dk1"/>
              </a:solidFill>
            </a:endParaRPr>
          </a:p>
          <a:p>
            <a:pPr marL="914400" lvl="1" indent="-317500" algn="l" rtl="0">
              <a:spcBef>
                <a:spcPts val="0"/>
              </a:spcBef>
              <a:spcAft>
                <a:spcPts val="0"/>
              </a:spcAft>
              <a:buClr>
                <a:schemeClr val="dk1"/>
              </a:buClr>
              <a:buSzPts val="1400"/>
              <a:buChar char="○"/>
            </a:pPr>
            <a:r>
              <a:rPr lang="es-CL" sz="1400" dirty="0">
                <a:solidFill>
                  <a:schemeClr val="dk1"/>
                </a:solidFill>
              </a:rPr>
              <a:t>Presenta información sobre </a:t>
            </a:r>
            <a:r>
              <a:rPr lang="es-CL" sz="1400" dirty="0">
                <a:solidFill>
                  <a:srgbClr val="FF0000"/>
                </a:solidFill>
              </a:rPr>
              <a:t>exámenes cargados, recetas guardadas y medicamentos escaneados</a:t>
            </a:r>
            <a:r>
              <a:rPr lang="es-CL" sz="1400" dirty="0">
                <a:solidFill>
                  <a:schemeClr val="dk1"/>
                </a:solidFill>
              </a:rPr>
              <a:t> que se deben ingerir</a:t>
            </a:r>
            <a:endParaRPr sz="1400" dirty="0">
              <a:solidFill>
                <a:schemeClr val="dk1"/>
              </a:solidFill>
            </a:endParaRPr>
          </a:p>
          <a:p>
            <a:pPr marL="914400" lvl="1" indent="-317500" algn="l" rtl="0">
              <a:spcBef>
                <a:spcPts val="0"/>
              </a:spcBef>
              <a:spcAft>
                <a:spcPts val="0"/>
              </a:spcAft>
              <a:buClr>
                <a:schemeClr val="dk1"/>
              </a:buClr>
              <a:buSzPts val="1400"/>
              <a:buChar char="○"/>
            </a:pPr>
            <a:r>
              <a:rPr lang="es-CL" sz="1400" dirty="0">
                <a:solidFill>
                  <a:schemeClr val="dk1"/>
                </a:solidFill>
              </a:rPr>
              <a:t>Incluye un botón para acceder al </a:t>
            </a:r>
            <a:r>
              <a:rPr lang="es-CL" sz="1400" dirty="0">
                <a:solidFill>
                  <a:srgbClr val="FF0000"/>
                </a:solidFill>
              </a:rPr>
              <a:t>chatbot</a:t>
            </a:r>
            <a:endParaRPr sz="1400" dirty="0">
              <a:solidFill>
                <a:srgbClr val="FF0000"/>
              </a:solidFill>
            </a:endParaRPr>
          </a:p>
          <a:p>
            <a:pPr marL="457200" lvl="0" indent="0" algn="l" rtl="0">
              <a:spcBef>
                <a:spcPts val="0"/>
              </a:spcBef>
              <a:spcAft>
                <a:spcPts val="0"/>
              </a:spcAft>
              <a:buNone/>
            </a:pPr>
            <a:endParaRPr sz="1400" dirty="0">
              <a:solidFill>
                <a:schemeClr val="dk1"/>
              </a:solidFill>
            </a:endParaRPr>
          </a:p>
          <a:p>
            <a:pPr marL="457200" lvl="0" indent="-317500" algn="l" rtl="0">
              <a:spcBef>
                <a:spcPts val="0"/>
              </a:spcBef>
              <a:spcAft>
                <a:spcPts val="0"/>
              </a:spcAft>
              <a:buClr>
                <a:schemeClr val="dk1"/>
              </a:buClr>
              <a:buSzPts val="1400"/>
              <a:buChar char="•"/>
            </a:pPr>
            <a:r>
              <a:rPr lang="es-CL" sz="1400" b="1" dirty="0">
                <a:solidFill>
                  <a:schemeClr val="dk1"/>
                </a:solidFill>
              </a:rPr>
              <a:t>Chatbot</a:t>
            </a:r>
            <a:endParaRPr sz="1400" b="1" dirty="0">
              <a:solidFill>
                <a:schemeClr val="dk1"/>
              </a:solidFill>
            </a:endParaRPr>
          </a:p>
          <a:p>
            <a:pPr marL="457200" lvl="0" indent="0" algn="l" rtl="0">
              <a:spcBef>
                <a:spcPts val="0"/>
              </a:spcBef>
              <a:spcAft>
                <a:spcPts val="0"/>
              </a:spcAft>
              <a:buNone/>
            </a:pPr>
            <a:endParaRPr sz="1400" dirty="0">
              <a:solidFill>
                <a:schemeClr val="dk1"/>
              </a:solidFill>
            </a:endParaRPr>
          </a:p>
          <a:p>
            <a:pPr marL="914400" lvl="1" indent="-317500" algn="l" rtl="0">
              <a:spcBef>
                <a:spcPts val="0"/>
              </a:spcBef>
              <a:spcAft>
                <a:spcPts val="0"/>
              </a:spcAft>
              <a:buClr>
                <a:schemeClr val="dk1"/>
              </a:buClr>
              <a:buSzPts val="1400"/>
              <a:buChar char="○"/>
            </a:pPr>
            <a:r>
              <a:rPr lang="es-CL" sz="1400" dirty="0">
                <a:solidFill>
                  <a:schemeClr val="dk1"/>
                </a:solidFill>
              </a:rPr>
              <a:t>Permite la </a:t>
            </a:r>
            <a:r>
              <a:rPr lang="es-CL" sz="1400" dirty="0">
                <a:solidFill>
                  <a:srgbClr val="FF0000"/>
                </a:solidFill>
              </a:rPr>
              <a:t>interacción entre el usuario y el sistema</a:t>
            </a:r>
            <a:endParaRPr sz="1400" dirty="0">
              <a:solidFill>
                <a:srgbClr val="FF0000"/>
              </a:solidFill>
            </a:endParaRPr>
          </a:p>
          <a:p>
            <a:pPr marL="914400" lvl="1" indent="-317500" algn="l" rtl="0">
              <a:spcBef>
                <a:spcPts val="0"/>
              </a:spcBef>
              <a:spcAft>
                <a:spcPts val="0"/>
              </a:spcAft>
              <a:buClr>
                <a:schemeClr val="dk1"/>
              </a:buClr>
              <a:buSzPts val="1400"/>
              <a:buChar char="○"/>
            </a:pPr>
            <a:r>
              <a:rPr lang="es-CL" sz="1400" dirty="0">
                <a:solidFill>
                  <a:schemeClr val="dk1"/>
                </a:solidFill>
              </a:rPr>
              <a:t>Proporciona información sobre </a:t>
            </a:r>
            <a:r>
              <a:rPr lang="es-CL" sz="1400" dirty="0">
                <a:solidFill>
                  <a:srgbClr val="FF0000"/>
                </a:solidFill>
              </a:rPr>
              <a:t>medicamentos</a:t>
            </a:r>
            <a:r>
              <a:rPr lang="es-CL" sz="1400" dirty="0">
                <a:solidFill>
                  <a:schemeClr val="dk1"/>
                </a:solidFill>
              </a:rPr>
              <a:t>, incluyendo </a:t>
            </a:r>
            <a:r>
              <a:rPr lang="es-CL" sz="1400" dirty="0">
                <a:solidFill>
                  <a:srgbClr val="FF0000"/>
                </a:solidFill>
              </a:rPr>
              <a:t>recomendaciones </a:t>
            </a:r>
            <a:r>
              <a:rPr lang="es-CL" sz="1400" dirty="0">
                <a:solidFill>
                  <a:schemeClr val="dk1"/>
                </a:solidFill>
              </a:rPr>
              <a:t>y </a:t>
            </a:r>
            <a:r>
              <a:rPr lang="es-CL" sz="1400" dirty="0">
                <a:solidFill>
                  <a:srgbClr val="FF0000"/>
                </a:solidFill>
              </a:rPr>
              <a:t>uso adecuado</a:t>
            </a:r>
            <a:endParaRPr sz="1400" dirty="0">
              <a:solidFill>
                <a:srgbClr val="FF0000"/>
              </a:solidFill>
            </a:endParaRPr>
          </a:p>
          <a:p>
            <a:pPr marL="914400" lvl="0" indent="0" algn="l" rtl="0">
              <a:spcBef>
                <a:spcPts val="0"/>
              </a:spcBef>
              <a:spcAft>
                <a:spcPts val="0"/>
              </a:spcAft>
              <a:buNone/>
            </a:pPr>
            <a:endParaRPr sz="1400" dirty="0">
              <a:solidFill>
                <a:schemeClr val="dk1"/>
              </a:solidFill>
            </a:endParaRPr>
          </a:p>
          <a:p>
            <a:pPr marL="457200" lvl="0" indent="-317500" algn="l" rtl="0">
              <a:spcBef>
                <a:spcPts val="0"/>
              </a:spcBef>
              <a:spcAft>
                <a:spcPts val="0"/>
              </a:spcAft>
              <a:buClr>
                <a:schemeClr val="dk1"/>
              </a:buClr>
              <a:buSzPts val="1400"/>
              <a:buChar char="•"/>
            </a:pPr>
            <a:r>
              <a:rPr lang="es-CL" sz="1400" b="1" dirty="0">
                <a:solidFill>
                  <a:schemeClr val="dk1"/>
                </a:solidFill>
              </a:rPr>
              <a:t>Gestión de Exámenes y Recetas</a:t>
            </a:r>
            <a:endParaRPr sz="1400" b="1" dirty="0">
              <a:solidFill>
                <a:schemeClr val="dk1"/>
              </a:solidFill>
            </a:endParaRPr>
          </a:p>
          <a:p>
            <a:pPr marL="457200" lvl="0" indent="0" algn="l" rtl="0">
              <a:spcBef>
                <a:spcPts val="0"/>
              </a:spcBef>
              <a:spcAft>
                <a:spcPts val="0"/>
              </a:spcAft>
              <a:buNone/>
            </a:pPr>
            <a:endParaRPr sz="1400" dirty="0">
              <a:solidFill>
                <a:schemeClr val="dk1"/>
              </a:solidFill>
            </a:endParaRPr>
          </a:p>
          <a:p>
            <a:pPr marL="914400" lvl="1" indent="-317500" algn="l" rtl="0">
              <a:spcBef>
                <a:spcPts val="0"/>
              </a:spcBef>
              <a:spcAft>
                <a:spcPts val="0"/>
              </a:spcAft>
              <a:buClr>
                <a:schemeClr val="dk1"/>
              </a:buClr>
              <a:buSzPts val="1400"/>
              <a:buChar char="○"/>
            </a:pPr>
            <a:r>
              <a:rPr lang="es-CL" sz="1400" dirty="0">
                <a:solidFill>
                  <a:schemeClr val="dk1"/>
                </a:solidFill>
              </a:rPr>
              <a:t>Exámenes: Permite </a:t>
            </a:r>
            <a:r>
              <a:rPr lang="es-CL" sz="1400" dirty="0">
                <a:solidFill>
                  <a:srgbClr val="FF0000"/>
                </a:solidFill>
              </a:rPr>
              <a:t>subir archivos</a:t>
            </a:r>
            <a:r>
              <a:rPr lang="es-CL" sz="1400" dirty="0">
                <a:solidFill>
                  <a:schemeClr val="dk1"/>
                </a:solidFill>
              </a:rPr>
              <a:t> médicos que pueden ser </a:t>
            </a:r>
            <a:r>
              <a:rPr lang="es-CL" sz="1400" dirty="0">
                <a:solidFill>
                  <a:srgbClr val="FF0000"/>
                </a:solidFill>
              </a:rPr>
              <a:t>visualizados directamente en el sistema</a:t>
            </a:r>
            <a:endParaRPr sz="1400" dirty="0">
              <a:solidFill>
                <a:srgbClr val="FF0000"/>
              </a:solidFill>
            </a:endParaRPr>
          </a:p>
          <a:p>
            <a:pPr marL="914400" lvl="1" indent="-317500" algn="l" rtl="0">
              <a:spcBef>
                <a:spcPts val="0"/>
              </a:spcBef>
              <a:spcAft>
                <a:spcPts val="0"/>
              </a:spcAft>
              <a:buClr>
                <a:schemeClr val="dk1"/>
              </a:buClr>
              <a:buSzPts val="1400"/>
              <a:buChar char="○"/>
            </a:pPr>
            <a:r>
              <a:rPr lang="es-CL" sz="1400" dirty="0">
                <a:solidFill>
                  <a:schemeClr val="dk1"/>
                </a:solidFill>
              </a:rPr>
              <a:t>Recetas: Permite</a:t>
            </a:r>
            <a:r>
              <a:rPr lang="es-CL" sz="1400" dirty="0">
                <a:solidFill>
                  <a:srgbClr val="FF0000"/>
                </a:solidFill>
              </a:rPr>
              <a:t> cargar documentos </a:t>
            </a:r>
            <a:r>
              <a:rPr lang="es-CL" sz="1400" dirty="0">
                <a:solidFill>
                  <a:schemeClr val="dk1"/>
                </a:solidFill>
              </a:rPr>
              <a:t>relacionados con recetas médicas, </a:t>
            </a:r>
            <a:r>
              <a:rPr lang="es-CL" sz="1400" dirty="0">
                <a:solidFill>
                  <a:srgbClr val="FF0000"/>
                </a:solidFill>
              </a:rPr>
              <a:t>escanearlos </a:t>
            </a:r>
            <a:r>
              <a:rPr lang="es-CL" sz="1400" dirty="0">
                <a:solidFill>
                  <a:schemeClr val="dk1"/>
                </a:solidFill>
              </a:rPr>
              <a:t>para </a:t>
            </a:r>
            <a:r>
              <a:rPr lang="es-CL" sz="1400" dirty="0">
                <a:solidFill>
                  <a:srgbClr val="FF0000"/>
                </a:solidFill>
              </a:rPr>
              <a:t>identificar medicamentos </a:t>
            </a:r>
            <a:r>
              <a:rPr lang="es-CL" sz="1400" dirty="0">
                <a:solidFill>
                  <a:schemeClr val="dk1"/>
                </a:solidFill>
              </a:rPr>
              <a:t>y </a:t>
            </a:r>
            <a:r>
              <a:rPr lang="es-CL" sz="1400" dirty="0">
                <a:solidFill>
                  <a:srgbClr val="FF0000"/>
                </a:solidFill>
              </a:rPr>
              <a:t>guardarlos </a:t>
            </a:r>
            <a:r>
              <a:rPr lang="es-CL" sz="1400" dirty="0">
                <a:solidFill>
                  <a:schemeClr val="dk1"/>
                </a:solidFill>
              </a:rPr>
              <a:t>en el </a:t>
            </a:r>
            <a:r>
              <a:rPr lang="es-CL" sz="1400" dirty="0">
                <a:solidFill>
                  <a:srgbClr val="FF0000"/>
                </a:solidFill>
              </a:rPr>
              <a:t>recetario </a:t>
            </a:r>
            <a:r>
              <a:rPr lang="es-CL" sz="1400" dirty="0">
                <a:solidFill>
                  <a:schemeClr val="dk1"/>
                </a:solidFill>
              </a:rPr>
              <a:t>del </a:t>
            </a:r>
            <a:r>
              <a:rPr lang="es-CL" sz="1400" dirty="0">
                <a:solidFill>
                  <a:srgbClr val="FF0000"/>
                </a:solidFill>
              </a:rPr>
              <a:t>usuario</a:t>
            </a:r>
            <a:endParaRPr dirty="0">
              <a:solidFill>
                <a:srgbClr val="FF0000"/>
              </a:solidFill>
            </a:endParaRPr>
          </a:p>
        </p:txBody>
      </p:sp>
      <p:sp>
        <p:nvSpPr>
          <p:cNvPr id="211" name="Google Shape;211;g3165ba848cb_2_1"/>
          <p:cNvSpPr txBox="1"/>
          <p:nvPr/>
        </p:nvSpPr>
        <p:spPr>
          <a:xfrm>
            <a:off x="6208000" y="1086625"/>
            <a:ext cx="4506600" cy="55200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Clr>
                <a:schemeClr val="dk1"/>
              </a:buClr>
              <a:buSzPts val="1400"/>
              <a:buChar char="•"/>
            </a:pPr>
            <a:r>
              <a:rPr lang="es-CL" sz="1400" b="1" dirty="0">
                <a:solidFill>
                  <a:schemeClr val="dk1"/>
                </a:solidFill>
              </a:rPr>
              <a:t>Vista de Buscador de Medicamentos</a:t>
            </a:r>
            <a:endParaRPr sz="1400" b="1" dirty="0">
              <a:solidFill>
                <a:schemeClr val="dk1"/>
              </a:solidFill>
            </a:endParaRPr>
          </a:p>
          <a:p>
            <a:pPr marL="457200" lvl="0" indent="0" algn="l" rtl="0">
              <a:lnSpc>
                <a:spcPct val="100000"/>
              </a:lnSpc>
              <a:spcBef>
                <a:spcPts val="0"/>
              </a:spcBef>
              <a:spcAft>
                <a:spcPts val="0"/>
              </a:spcAft>
              <a:buNone/>
            </a:pPr>
            <a:endParaRPr sz="1400" b="1" dirty="0">
              <a:solidFill>
                <a:schemeClr val="dk1"/>
              </a:solidFill>
            </a:endParaRPr>
          </a:p>
          <a:p>
            <a:pPr marL="914400" lvl="1" indent="-317500" algn="l" rtl="0">
              <a:lnSpc>
                <a:spcPct val="100000"/>
              </a:lnSpc>
              <a:spcBef>
                <a:spcPts val="0"/>
              </a:spcBef>
              <a:spcAft>
                <a:spcPts val="0"/>
              </a:spcAft>
              <a:buClr>
                <a:schemeClr val="dk1"/>
              </a:buClr>
              <a:buSzPts val="1400"/>
              <a:buChar char="○"/>
            </a:pPr>
            <a:r>
              <a:rPr lang="es-CL" sz="1400" dirty="0">
                <a:solidFill>
                  <a:schemeClr val="dk1"/>
                </a:solidFill>
              </a:rPr>
              <a:t>Facilita la </a:t>
            </a:r>
            <a:r>
              <a:rPr lang="es-CL" sz="1400" dirty="0">
                <a:solidFill>
                  <a:srgbClr val="FF0000"/>
                </a:solidFill>
              </a:rPr>
              <a:t>búsqueda </a:t>
            </a:r>
            <a:r>
              <a:rPr lang="es-CL" sz="1400" dirty="0">
                <a:solidFill>
                  <a:schemeClr val="dk1"/>
                </a:solidFill>
              </a:rPr>
              <a:t>de </a:t>
            </a:r>
            <a:r>
              <a:rPr lang="es-CL" sz="1400" dirty="0">
                <a:solidFill>
                  <a:srgbClr val="FF0000"/>
                </a:solidFill>
              </a:rPr>
              <a:t>medicamentos </a:t>
            </a:r>
            <a:r>
              <a:rPr lang="es-CL" sz="1400" dirty="0">
                <a:solidFill>
                  <a:schemeClr val="dk1"/>
                </a:solidFill>
              </a:rPr>
              <a:t>almacenados en la base de datos.</a:t>
            </a:r>
            <a:endParaRPr sz="1400" dirty="0">
              <a:solidFill>
                <a:schemeClr val="dk1"/>
              </a:solidFill>
            </a:endParaRPr>
          </a:p>
          <a:p>
            <a:pPr marL="914400" lvl="1" indent="-317500" algn="l" rtl="0">
              <a:lnSpc>
                <a:spcPct val="100000"/>
              </a:lnSpc>
              <a:spcBef>
                <a:spcPts val="0"/>
              </a:spcBef>
              <a:spcAft>
                <a:spcPts val="0"/>
              </a:spcAft>
              <a:buClr>
                <a:schemeClr val="dk1"/>
              </a:buClr>
              <a:buSzPts val="1400"/>
              <a:buChar char="○"/>
            </a:pPr>
            <a:r>
              <a:rPr lang="es-CL" sz="1400" dirty="0">
                <a:solidFill>
                  <a:srgbClr val="FF0000"/>
                </a:solidFill>
              </a:rPr>
              <a:t>Proporciona detalles </a:t>
            </a:r>
            <a:r>
              <a:rPr lang="es-CL" sz="1400" dirty="0">
                <a:solidFill>
                  <a:schemeClr val="dk1"/>
                </a:solidFill>
              </a:rPr>
              <a:t>clave, como el </a:t>
            </a:r>
            <a:r>
              <a:rPr lang="es-CL" sz="1400" dirty="0">
                <a:solidFill>
                  <a:srgbClr val="FF0000"/>
                </a:solidFill>
              </a:rPr>
              <a:t>compuesto activo</a:t>
            </a:r>
            <a:r>
              <a:rPr lang="es-CL" sz="1400" dirty="0">
                <a:solidFill>
                  <a:schemeClr val="dk1"/>
                </a:solidFill>
              </a:rPr>
              <a:t>, </a:t>
            </a:r>
            <a:r>
              <a:rPr lang="es-CL" sz="1400" dirty="0">
                <a:solidFill>
                  <a:srgbClr val="FF0000"/>
                </a:solidFill>
              </a:rPr>
              <a:t>vigencia </a:t>
            </a:r>
            <a:r>
              <a:rPr lang="es-CL" sz="1400" dirty="0">
                <a:solidFill>
                  <a:schemeClr val="dk1"/>
                </a:solidFill>
              </a:rPr>
              <a:t>y </a:t>
            </a:r>
            <a:r>
              <a:rPr lang="es-CL" sz="1400" dirty="0">
                <a:solidFill>
                  <a:srgbClr val="FF0000"/>
                </a:solidFill>
              </a:rPr>
              <a:t>nombre </a:t>
            </a:r>
            <a:r>
              <a:rPr lang="es-CL" sz="1400" dirty="0">
                <a:solidFill>
                  <a:schemeClr val="dk1"/>
                </a:solidFill>
              </a:rPr>
              <a:t>del medicamento</a:t>
            </a:r>
            <a:endParaRPr sz="1400" dirty="0">
              <a:solidFill>
                <a:schemeClr val="dk1"/>
              </a:solidFill>
            </a:endParaRPr>
          </a:p>
          <a:p>
            <a:pPr marL="0" lvl="0" indent="0" algn="l" rtl="0">
              <a:lnSpc>
                <a:spcPct val="100000"/>
              </a:lnSpc>
              <a:spcBef>
                <a:spcPts val="0"/>
              </a:spcBef>
              <a:spcAft>
                <a:spcPts val="0"/>
              </a:spcAft>
              <a:buNone/>
            </a:pPr>
            <a:endParaRPr sz="1400" dirty="0">
              <a:solidFill>
                <a:schemeClr val="dk1"/>
              </a:solidFill>
            </a:endParaRPr>
          </a:p>
          <a:p>
            <a:pPr marL="457200" lvl="0" indent="-317500" algn="l" rtl="0">
              <a:lnSpc>
                <a:spcPct val="100000"/>
              </a:lnSpc>
              <a:spcBef>
                <a:spcPts val="0"/>
              </a:spcBef>
              <a:spcAft>
                <a:spcPts val="0"/>
              </a:spcAft>
              <a:buClr>
                <a:schemeClr val="dk1"/>
              </a:buClr>
              <a:buSzPts val="1400"/>
              <a:buChar char="•"/>
            </a:pPr>
            <a:r>
              <a:rPr lang="es-CL" sz="1400" b="1" dirty="0">
                <a:solidFill>
                  <a:schemeClr val="dk1"/>
                </a:solidFill>
              </a:rPr>
              <a:t>Reconocimiento Óptico de Caracteres (OCR)</a:t>
            </a:r>
            <a:endParaRPr sz="1400" b="1" dirty="0">
              <a:solidFill>
                <a:schemeClr val="dk1"/>
              </a:solidFill>
            </a:endParaRPr>
          </a:p>
          <a:p>
            <a:pPr marL="457200" lvl="0" indent="0" algn="l" rtl="0">
              <a:lnSpc>
                <a:spcPct val="100000"/>
              </a:lnSpc>
              <a:spcBef>
                <a:spcPts val="0"/>
              </a:spcBef>
              <a:spcAft>
                <a:spcPts val="0"/>
              </a:spcAft>
              <a:buNone/>
            </a:pPr>
            <a:endParaRPr sz="1400" b="1" dirty="0">
              <a:solidFill>
                <a:schemeClr val="dk1"/>
              </a:solidFill>
            </a:endParaRPr>
          </a:p>
          <a:p>
            <a:pPr marL="914400" lvl="1" indent="-317500" algn="l" rtl="0">
              <a:lnSpc>
                <a:spcPct val="100000"/>
              </a:lnSpc>
              <a:spcBef>
                <a:spcPts val="0"/>
              </a:spcBef>
              <a:spcAft>
                <a:spcPts val="0"/>
              </a:spcAft>
              <a:buClr>
                <a:schemeClr val="dk1"/>
              </a:buClr>
              <a:buSzPts val="1400"/>
              <a:buChar char="○"/>
            </a:pPr>
            <a:r>
              <a:rPr lang="es-CL" sz="1400" dirty="0">
                <a:solidFill>
                  <a:schemeClr val="dk1"/>
                </a:solidFill>
              </a:rPr>
              <a:t>Implementado para </a:t>
            </a:r>
            <a:r>
              <a:rPr lang="es-CL" sz="1400" dirty="0">
                <a:solidFill>
                  <a:srgbClr val="FF0000"/>
                </a:solidFill>
              </a:rPr>
              <a:t>procesar </a:t>
            </a:r>
            <a:r>
              <a:rPr lang="es-CL" sz="1400" dirty="0">
                <a:solidFill>
                  <a:schemeClr val="dk1"/>
                </a:solidFill>
              </a:rPr>
              <a:t>texto en español desde </a:t>
            </a:r>
            <a:r>
              <a:rPr lang="es-CL" sz="1400" dirty="0">
                <a:solidFill>
                  <a:srgbClr val="FF0000"/>
                </a:solidFill>
              </a:rPr>
              <a:t>imágenes </a:t>
            </a:r>
            <a:r>
              <a:rPr lang="es-CL" sz="1400" dirty="0">
                <a:solidFill>
                  <a:schemeClr val="dk1"/>
                </a:solidFill>
              </a:rPr>
              <a:t>o </a:t>
            </a:r>
            <a:r>
              <a:rPr lang="es-CL" sz="1400" dirty="0">
                <a:solidFill>
                  <a:srgbClr val="FF0000"/>
                </a:solidFill>
              </a:rPr>
              <a:t>documentos escaneados</a:t>
            </a:r>
            <a:r>
              <a:rPr lang="es-CL" sz="1400" dirty="0">
                <a:solidFill>
                  <a:schemeClr val="dk1"/>
                </a:solidFill>
              </a:rPr>
              <a:t>.</a:t>
            </a:r>
            <a:endParaRPr sz="1400" dirty="0">
              <a:solidFill>
                <a:schemeClr val="dk1"/>
              </a:solidFill>
            </a:endParaRPr>
          </a:p>
          <a:p>
            <a:pPr marL="914400" lvl="1" indent="-317500" algn="l" rtl="0">
              <a:lnSpc>
                <a:spcPct val="100000"/>
              </a:lnSpc>
              <a:spcBef>
                <a:spcPts val="0"/>
              </a:spcBef>
              <a:spcAft>
                <a:spcPts val="0"/>
              </a:spcAft>
              <a:buClr>
                <a:schemeClr val="dk1"/>
              </a:buClr>
              <a:buSzPts val="1400"/>
              <a:buChar char="○"/>
            </a:pPr>
            <a:r>
              <a:rPr lang="es-CL" sz="1400" dirty="0">
                <a:solidFill>
                  <a:srgbClr val="FF0000"/>
                </a:solidFill>
              </a:rPr>
              <a:t>Extrae </a:t>
            </a:r>
            <a:r>
              <a:rPr lang="es-CL" sz="1400" dirty="0">
                <a:solidFill>
                  <a:schemeClr val="dk1"/>
                </a:solidFill>
              </a:rPr>
              <a:t>datos </a:t>
            </a:r>
            <a:r>
              <a:rPr lang="es-CL" sz="1400" dirty="0">
                <a:solidFill>
                  <a:srgbClr val="FF0000"/>
                </a:solidFill>
              </a:rPr>
              <a:t>clave </a:t>
            </a:r>
            <a:r>
              <a:rPr lang="es-CL" sz="1400" dirty="0">
                <a:solidFill>
                  <a:schemeClr val="dk1"/>
                </a:solidFill>
              </a:rPr>
              <a:t>de </a:t>
            </a:r>
            <a:r>
              <a:rPr lang="es-CL" sz="1400" dirty="0">
                <a:solidFill>
                  <a:srgbClr val="FF0000"/>
                </a:solidFill>
              </a:rPr>
              <a:t>recetas </a:t>
            </a:r>
            <a:r>
              <a:rPr lang="es-CL" sz="1400" dirty="0">
                <a:solidFill>
                  <a:schemeClr val="dk1"/>
                </a:solidFill>
              </a:rPr>
              <a:t>y </a:t>
            </a:r>
            <a:r>
              <a:rPr lang="es-CL" sz="1400" dirty="0">
                <a:solidFill>
                  <a:srgbClr val="FF0000"/>
                </a:solidFill>
              </a:rPr>
              <a:t>exámenes</a:t>
            </a:r>
            <a:r>
              <a:rPr lang="es-CL" sz="1400" dirty="0">
                <a:solidFill>
                  <a:schemeClr val="dk1"/>
                </a:solidFill>
              </a:rPr>
              <a:t>, </a:t>
            </a:r>
            <a:r>
              <a:rPr lang="es-CL" sz="1400" dirty="0">
                <a:solidFill>
                  <a:srgbClr val="FF0000"/>
                </a:solidFill>
              </a:rPr>
              <a:t>integrándolos </a:t>
            </a:r>
            <a:r>
              <a:rPr lang="es-CL" sz="1400" dirty="0">
                <a:solidFill>
                  <a:schemeClr val="dk1"/>
                </a:solidFill>
              </a:rPr>
              <a:t>eficientemente al sistema.</a:t>
            </a:r>
            <a:endParaRPr sz="1400" dirty="0">
              <a:solidFill>
                <a:schemeClr val="dk1"/>
              </a:solidFill>
            </a:endParaRPr>
          </a:p>
          <a:p>
            <a:pPr marL="0" lvl="0" indent="0" algn="l" rtl="0">
              <a:lnSpc>
                <a:spcPct val="100000"/>
              </a:lnSpc>
              <a:spcBef>
                <a:spcPts val="0"/>
              </a:spcBef>
              <a:spcAft>
                <a:spcPts val="0"/>
              </a:spcAft>
              <a:buNone/>
            </a:pPr>
            <a:endParaRPr sz="1400" dirty="0">
              <a:solidFill>
                <a:schemeClr val="dk1"/>
              </a:solidFill>
            </a:endParaRPr>
          </a:p>
          <a:p>
            <a:pPr marL="457200" lvl="0" indent="-317500" algn="l" rtl="0">
              <a:lnSpc>
                <a:spcPct val="100000"/>
              </a:lnSpc>
              <a:spcBef>
                <a:spcPts val="0"/>
              </a:spcBef>
              <a:spcAft>
                <a:spcPts val="0"/>
              </a:spcAft>
              <a:buClr>
                <a:schemeClr val="dk1"/>
              </a:buClr>
              <a:buSzPts val="1400"/>
              <a:buChar char="•"/>
            </a:pPr>
            <a:r>
              <a:rPr lang="es-CL" sz="1400" b="1" dirty="0">
                <a:solidFill>
                  <a:schemeClr val="dk1"/>
                </a:solidFill>
              </a:rPr>
              <a:t>Vista de Perfil de Usuario</a:t>
            </a:r>
            <a:endParaRPr sz="1400" b="1" dirty="0">
              <a:solidFill>
                <a:schemeClr val="dk1"/>
              </a:solidFill>
            </a:endParaRPr>
          </a:p>
          <a:p>
            <a:pPr marL="457200" lvl="0" indent="0" algn="l" rtl="0">
              <a:lnSpc>
                <a:spcPct val="100000"/>
              </a:lnSpc>
              <a:spcBef>
                <a:spcPts val="0"/>
              </a:spcBef>
              <a:spcAft>
                <a:spcPts val="0"/>
              </a:spcAft>
              <a:buNone/>
            </a:pPr>
            <a:endParaRPr sz="1400" b="1" dirty="0">
              <a:solidFill>
                <a:schemeClr val="dk1"/>
              </a:solidFill>
            </a:endParaRPr>
          </a:p>
          <a:p>
            <a:pPr marL="914400" lvl="1" indent="-317500" algn="l" rtl="0">
              <a:lnSpc>
                <a:spcPct val="100000"/>
              </a:lnSpc>
              <a:spcBef>
                <a:spcPts val="0"/>
              </a:spcBef>
              <a:spcAft>
                <a:spcPts val="0"/>
              </a:spcAft>
              <a:buClr>
                <a:schemeClr val="dk1"/>
              </a:buClr>
              <a:buSzPts val="1400"/>
              <a:buChar char="○"/>
            </a:pPr>
            <a:r>
              <a:rPr lang="es-CL" sz="1400" dirty="0">
                <a:solidFill>
                  <a:srgbClr val="FF0000"/>
                </a:solidFill>
              </a:rPr>
              <a:t>Permite </a:t>
            </a:r>
            <a:r>
              <a:rPr lang="es-CL" sz="1400" dirty="0">
                <a:solidFill>
                  <a:schemeClr val="dk1"/>
                </a:solidFill>
              </a:rPr>
              <a:t>a los usuarios </a:t>
            </a:r>
            <a:r>
              <a:rPr lang="es-CL" sz="1400" dirty="0">
                <a:solidFill>
                  <a:srgbClr val="FF0000"/>
                </a:solidFill>
              </a:rPr>
              <a:t>actualizar </a:t>
            </a:r>
            <a:r>
              <a:rPr lang="es-CL" sz="1400" dirty="0">
                <a:solidFill>
                  <a:schemeClr val="dk1"/>
                </a:solidFill>
              </a:rPr>
              <a:t>su </a:t>
            </a:r>
            <a:r>
              <a:rPr lang="es-CL" sz="1400" dirty="0">
                <a:solidFill>
                  <a:srgbClr val="FF0000"/>
                </a:solidFill>
              </a:rPr>
              <a:t>información personal </a:t>
            </a:r>
            <a:r>
              <a:rPr lang="es-CL" sz="1400" dirty="0">
                <a:solidFill>
                  <a:schemeClr val="dk1"/>
                </a:solidFill>
              </a:rPr>
              <a:t>mientras están </a:t>
            </a:r>
            <a:r>
              <a:rPr lang="es-CL" sz="1400" dirty="0" err="1">
                <a:solidFill>
                  <a:schemeClr val="dk1"/>
                </a:solidFill>
              </a:rPr>
              <a:t>logeados</a:t>
            </a:r>
            <a:r>
              <a:rPr lang="es-CL" sz="1400" dirty="0">
                <a:solidFill>
                  <a:schemeClr val="dk1"/>
                </a:solidFill>
              </a:rPr>
              <a:t>.</a:t>
            </a:r>
            <a:endParaRPr sz="1400" dirty="0">
              <a:solidFill>
                <a:schemeClr val="dk1"/>
              </a:solidFill>
            </a:endParaRPr>
          </a:p>
          <a:p>
            <a:pPr marL="914400" lvl="1" indent="-317500" algn="l" rtl="0">
              <a:lnSpc>
                <a:spcPct val="100000"/>
              </a:lnSpc>
              <a:spcBef>
                <a:spcPts val="0"/>
              </a:spcBef>
              <a:spcAft>
                <a:spcPts val="0"/>
              </a:spcAft>
              <a:buClr>
                <a:schemeClr val="dk1"/>
              </a:buClr>
              <a:buSzPts val="1400"/>
              <a:buChar char="○"/>
            </a:pPr>
            <a:r>
              <a:rPr lang="es-CL" sz="1400" dirty="0">
                <a:solidFill>
                  <a:srgbClr val="FF0000"/>
                </a:solidFill>
              </a:rPr>
              <a:t>Incluye validaciones </a:t>
            </a:r>
            <a:r>
              <a:rPr lang="es-CL" sz="1400" dirty="0">
                <a:solidFill>
                  <a:schemeClr val="dk1"/>
                </a:solidFill>
              </a:rPr>
              <a:t>de datos, como la longitud mínima de la contraseña y consistencia en los campos clave.</a:t>
            </a:r>
            <a:endParaRPr sz="1400" dirty="0">
              <a:solidFill>
                <a:schemeClr val="dk1"/>
              </a:solidFill>
            </a:endParaRPr>
          </a:p>
          <a:p>
            <a:pPr marL="0" lvl="0" indent="0" algn="l" rtl="0">
              <a:lnSpc>
                <a:spcPct val="100000"/>
              </a:lnSpc>
              <a:spcBef>
                <a:spcPts val="0"/>
              </a:spcBef>
              <a:spcAft>
                <a:spcPts val="0"/>
              </a:spcAft>
              <a:buNone/>
            </a:pPr>
            <a:endParaRPr sz="1400" dirty="0">
              <a:solidFill>
                <a:schemeClr val="dk1"/>
              </a:solidFill>
            </a:endParaRPr>
          </a:p>
          <a:p>
            <a:pPr marL="457200" lvl="0" indent="0" algn="l" rtl="0">
              <a:lnSpc>
                <a:spcPct val="100000"/>
              </a:lnSpc>
              <a:spcBef>
                <a:spcPts val="0"/>
              </a:spcBef>
              <a:spcAft>
                <a:spcPts val="0"/>
              </a:spcAft>
              <a:buNone/>
            </a:pPr>
            <a:endParaRPr dirty="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DBCE0F62-5978-5D25-A8E3-872B6D0A9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E3B5815F-4341-2A3D-A22D-8F6657D201F3}"/>
              </a:ext>
            </a:extLst>
          </p:cNvPr>
          <p:cNvSpPr txBox="1"/>
          <p:nvPr/>
        </p:nvSpPr>
        <p:spPr>
          <a:xfrm>
            <a:off x="1" y="1360773"/>
            <a:ext cx="12191999" cy="769441"/>
          </a:xfrm>
          <a:prstGeom prst="rect">
            <a:avLst/>
          </a:prstGeom>
          <a:noFill/>
        </p:spPr>
        <p:txBody>
          <a:bodyPr wrap="square" rtlCol="0">
            <a:spAutoFit/>
          </a:bodyPr>
          <a:lstStyle/>
          <a:p>
            <a:pPr algn="ctr"/>
            <a:r>
              <a:rPr lang="es-MX" sz="4400" dirty="0"/>
              <a:t>Obstáculos presentados durante el desarrollo</a:t>
            </a:r>
          </a:p>
        </p:txBody>
      </p:sp>
      <p:sp>
        <p:nvSpPr>
          <p:cNvPr id="2" name="CuadroTexto 1">
            <a:extLst>
              <a:ext uri="{FF2B5EF4-FFF2-40B4-BE49-F238E27FC236}">
                <a16:creationId xmlns:a16="http://schemas.microsoft.com/office/drawing/2014/main" id="{DCD31AAD-8F25-EE2D-EA2E-BD3084E678E3}"/>
              </a:ext>
            </a:extLst>
          </p:cNvPr>
          <p:cNvSpPr txBox="1"/>
          <p:nvPr/>
        </p:nvSpPr>
        <p:spPr>
          <a:xfrm>
            <a:off x="1337056" y="2392772"/>
            <a:ext cx="9517887" cy="2257782"/>
          </a:xfrm>
          <a:prstGeom prst="roundRect">
            <a:avLst>
              <a:gd name="adj" fmla="val 24910"/>
            </a:avLst>
          </a:prstGeom>
          <a:ln w="19050"/>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Arial" panose="020B0604020202020204" pitchFamily="34" charset="0"/>
              <a:buChar char="•"/>
            </a:pPr>
            <a:r>
              <a:rPr lang="es-ES" sz="2400" dirty="0">
                <a:latin typeface="Calibri" panose="020F0502020204030204" pitchFamily="34" charset="0"/>
                <a:ea typeface="Calibri" panose="020F0502020204030204" pitchFamily="34" charset="0"/>
                <a:cs typeface="Times New Roman" panose="02020603050405020304" pitchFamily="18" charset="0"/>
              </a:rPr>
              <a:t>Cambios en la idea</a:t>
            </a:r>
          </a:p>
          <a:p>
            <a:pPr marL="285750" indent="-285750">
              <a:buFont typeface="Arial" panose="020B0604020202020204" pitchFamily="34" charset="0"/>
              <a:buChar char="•"/>
            </a:pPr>
            <a:r>
              <a:rPr lang="es-ES" sz="2400" dirty="0">
                <a:latin typeface="Calibri" panose="020F0502020204030204" pitchFamily="34" charset="0"/>
                <a:ea typeface="Calibri" panose="020F0502020204030204" pitchFamily="34" charset="0"/>
                <a:cs typeface="Times New Roman" panose="02020603050405020304" pitchFamily="18" charset="0"/>
              </a:rPr>
              <a:t>Mutación continua del proyecto</a:t>
            </a:r>
          </a:p>
          <a:p>
            <a:pPr marL="285750" indent="-285750">
              <a:buFont typeface="Arial" panose="020B0604020202020204" pitchFamily="34" charset="0"/>
              <a:buChar char="•"/>
            </a:pPr>
            <a:r>
              <a:rPr lang="es-ES" sz="2400" dirty="0">
                <a:effectLst/>
                <a:latin typeface="Calibri" panose="020F0502020204030204" pitchFamily="34" charset="0"/>
                <a:ea typeface="Calibri" panose="020F0502020204030204" pitchFamily="34" charset="0"/>
                <a:cs typeface="Times New Roman" panose="02020603050405020304" pitchFamily="18" charset="0"/>
              </a:rPr>
              <a:t>Cambios en las funcionalidades fundamentales</a:t>
            </a:r>
          </a:p>
          <a:p>
            <a:pPr marL="285750" indent="-285750">
              <a:buFont typeface="Arial" panose="020B0604020202020204" pitchFamily="34" charset="0"/>
              <a:buChar char="•"/>
            </a:pPr>
            <a:r>
              <a:rPr lang="es-ES" sz="2400" dirty="0">
                <a:latin typeface="Calibri" panose="020F0502020204030204" pitchFamily="34" charset="0"/>
                <a:ea typeface="Calibri" panose="020F0502020204030204" pitchFamily="34" charset="0"/>
                <a:cs typeface="Times New Roman" panose="02020603050405020304" pitchFamily="18" charset="0"/>
              </a:rPr>
              <a:t>Acuerdo en el equipo de trabajo</a:t>
            </a:r>
          </a:p>
          <a:p>
            <a:pPr marL="285750" indent="-285750">
              <a:buFont typeface="Arial" panose="020B0604020202020204" pitchFamily="34" charset="0"/>
              <a:buChar char="•"/>
            </a:pPr>
            <a:r>
              <a:rPr lang="es-ES" sz="2400" dirty="0">
                <a:effectLst/>
                <a:latin typeface="Calibri" panose="020F0502020204030204" pitchFamily="34" charset="0"/>
                <a:ea typeface="Calibri" panose="020F0502020204030204" pitchFamily="34" charset="0"/>
                <a:cs typeface="Times New Roman" panose="02020603050405020304" pitchFamily="18" charset="0"/>
              </a:rPr>
              <a:t>Problemas con las tecnolog</a:t>
            </a:r>
            <a:r>
              <a:rPr lang="es-ES" sz="2400" dirty="0">
                <a:latin typeface="Calibri" panose="020F0502020204030204" pitchFamily="34" charset="0"/>
                <a:ea typeface="Calibri" panose="020F0502020204030204" pitchFamily="34" charset="0"/>
                <a:cs typeface="Times New Roman" panose="02020603050405020304" pitchFamily="18" charset="0"/>
              </a:rPr>
              <a:t>ías iniciales</a:t>
            </a:r>
            <a:endParaRPr lang="es-CL"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66268508"/>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DBCE0F62-5978-5D25-A8E3-872B6D0A9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E3B5815F-4341-2A3D-A22D-8F6657D201F3}"/>
              </a:ext>
            </a:extLst>
          </p:cNvPr>
          <p:cNvSpPr txBox="1"/>
          <p:nvPr/>
        </p:nvSpPr>
        <p:spPr>
          <a:xfrm>
            <a:off x="0" y="3044279"/>
            <a:ext cx="12191999" cy="769441"/>
          </a:xfrm>
          <a:prstGeom prst="rect">
            <a:avLst/>
          </a:prstGeom>
          <a:noFill/>
        </p:spPr>
        <p:txBody>
          <a:bodyPr wrap="square" rtlCol="0">
            <a:spAutoFit/>
          </a:bodyPr>
          <a:lstStyle/>
          <a:p>
            <a:pPr algn="ctr"/>
            <a:r>
              <a:rPr lang="es-MX" sz="4400" dirty="0"/>
              <a:t>PREGUNTAS DE LA COMISIÓN</a:t>
            </a:r>
          </a:p>
        </p:txBody>
      </p:sp>
    </p:spTree>
    <p:extLst>
      <p:ext uri="{BB962C8B-B14F-4D97-AF65-F5344CB8AC3E}">
        <p14:creationId xmlns:p14="http://schemas.microsoft.com/office/powerpoint/2010/main" val="4158079731"/>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DBCE0F62-5978-5D25-A8E3-872B6D0A9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Diagrama 4">
            <a:extLst>
              <a:ext uri="{FF2B5EF4-FFF2-40B4-BE49-F238E27FC236}">
                <a16:creationId xmlns:a16="http://schemas.microsoft.com/office/drawing/2014/main" id="{CD98BAAD-E67E-3FB9-220F-BD3AA3645FAD}"/>
              </a:ext>
            </a:extLst>
          </p:cNvPr>
          <p:cNvGraphicFramePr/>
          <p:nvPr>
            <p:extLst>
              <p:ext uri="{D42A27DB-BD31-4B8C-83A1-F6EECF244321}">
                <p14:modId xmlns:p14="http://schemas.microsoft.com/office/powerpoint/2010/main" val="3830095044"/>
              </p:ext>
            </p:extLst>
          </p:nvPr>
        </p:nvGraphicFramePr>
        <p:xfrm>
          <a:off x="4121026" y="1710819"/>
          <a:ext cx="7633494" cy="43505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uadroTexto 5">
            <a:extLst>
              <a:ext uri="{FF2B5EF4-FFF2-40B4-BE49-F238E27FC236}">
                <a16:creationId xmlns:a16="http://schemas.microsoft.com/office/drawing/2014/main" id="{54D38248-5D31-85F9-1E0F-4A607BCD5F6A}"/>
              </a:ext>
            </a:extLst>
          </p:cNvPr>
          <p:cNvSpPr txBox="1"/>
          <p:nvPr/>
        </p:nvSpPr>
        <p:spPr>
          <a:xfrm>
            <a:off x="136188" y="368928"/>
            <a:ext cx="12191999" cy="369332"/>
          </a:xfrm>
          <a:prstGeom prst="rect">
            <a:avLst/>
          </a:prstGeom>
          <a:noFill/>
        </p:spPr>
        <p:txBody>
          <a:bodyPr wrap="square" rtlCol="0">
            <a:spAutoFit/>
          </a:bodyPr>
          <a:lstStyle/>
          <a:p>
            <a:r>
              <a:rPr lang="es-MX" dirty="0">
                <a:solidFill>
                  <a:schemeClr val="bg2">
                    <a:lumMod val="50000"/>
                  </a:schemeClr>
                </a:solidFill>
              </a:rPr>
              <a:t>PROYECTO “BOTIQUÍN DIGITAL”</a:t>
            </a:r>
          </a:p>
        </p:txBody>
      </p:sp>
      <p:sp>
        <p:nvSpPr>
          <p:cNvPr id="7" name="CuadroTexto 6">
            <a:extLst>
              <a:ext uri="{FF2B5EF4-FFF2-40B4-BE49-F238E27FC236}">
                <a16:creationId xmlns:a16="http://schemas.microsoft.com/office/drawing/2014/main" id="{3A739E92-330D-944C-ED3E-C7F02FA216B3}"/>
              </a:ext>
            </a:extLst>
          </p:cNvPr>
          <p:cNvSpPr txBox="1"/>
          <p:nvPr/>
        </p:nvSpPr>
        <p:spPr>
          <a:xfrm>
            <a:off x="238327" y="3058616"/>
            <a:ext cx="3608961" cy="1200329"/>
          </a:xfrm>
          <a:prstGeom prst="rect">
            <a:avLst/>
          </a:prstGeom>
          <a:noFill/>
        </p:spPr>
        <p:txBody>
          <a:bodyPr wrap="square" rtlCol="0">
            <a:spAutoFit/>
          </a:bodyPr>
          <a:lstStyle/>
          <a:p>
            <a:pPr algn="ctr"/>
            <a:r>
              <a:rPr lang="es-MX" sz="3600" dirty="0"/>
              <a:t>INTEGRANTES DEL PROYECTO</a:t>
            </a:r>
            <a:endParaRPr lang="es-CL" dirty="0"/>
          </a:p>
        </p:txBody>
      </p:sp>
      <p:cxnSp>
        <p:nvCxnSpPr>
          <p:cNvPr id="9" name="Conector recto 8">
            <a:extLst>
              <a:ext uri="{FF2B5EF4-FFF2-40B4-BE49-F238E27FC236}">
                <a16:creationId xmlns:a16="http://schemas.microsoft.com/office/drawing/2014/main" id="{8768D7F4-D478-E252-1441-D950598597DE}"/>
              </a:ext>
            </a:extLst>
          </p:cNvPr>
          <p:cNvCxnSpPr/>
          <p:nvPr/>
        </p:nvCxnSpPr>
        <p:spPr>
          <a:xfrm>
            <a:off x="0" y="758027"/>
            <a:ext cx="4085617" cy="0"/>
          </a:xfrm>
          <a:prstGeom prst="line">
            <a:avLst/>
          </a:prstGeom>
          <a:ln w="15875">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6815989"/>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DBCE0F62-5978-5D25-A8E3-872B6D0A9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54D38248-5D31-85F9-1E0F-4A607BCD5F6A}"/>
              </a:ext>
            </a:extLst>
          </p:cNvPr>
          <p:cNvSpPr txBox="1"/>
          <p:nvPr/>
        </p:nvSpPr>
        <p:spPr>
          <a:xfrm>
            <a:off x="136188" y="368928"/>
            <a:ext cx="12191999" cy="369332"/>
          </a:xfrm>
          <a:prstGeom prst="rect">
            <a:avLst/>
          </a:prstGeom>
          <a:noFill/>
        </p:spPr>
        <p:txBody>
          <a:bodyPr wrap="square" rtlCol="0">
            <a:spAutoFit/>
          </a:bodyPr>
          <a:lstStyle/>
          <a:p>
            <a:r>
              <a:rPr lang="es-MX" dirty="0">
                <a:solidFill>
                  <a:schemeClr val="bg2">
                    <a:lumMod val="50000"/>
                  </a:schemeClr>
                </a:solidFill>
              </a:rPr>
              <a:t>PROYECTO “BOTIQUÍN DIGITAL”</a:t>
            </a:r>
          </a:p>
        </p:txBody>
      </p:sp>
      <p:sp>
        <p:nvSpPr>
          <p:cNvPr id="7" name="CuadroTexto 6">
            <a:extLst>
              <a:ext uri="{FF2B5EF4-FFF2-40B4-BE49-F238E27FC236}">
                <a16:creationId xmlns:a16="http://schemas.microsoft.com/office/drawing/2014/main" id="{3A739E92-330D-944C-ED3E-C7F02FA216B3}"/>
              </a:ext>
            </a:extLst>
          </p:cNvPr>
          <p:cNvSpPr txBox="1"/>
          <p:nvPr/>
        </p:nvSpPr>
        <p:spPr>
          <a:xfrm>
            <a:off x="0" y="1130849"/>
            <a:ext cx="12191999" cy="646331"/>
          </a:xfrm>
          <a:prstGeom prst="rect">
            <a:avLst/>
          </a:prstGeom>
          <a:noFill/>
        </p:spPr>
        <p:txBody>
          <a:bodyPr wrap="square" rtlCol="0">
            <a:spAutoFit/>
          </a:bodyPr>
          <a:lstStyle/>
          <a:p>
            <a:pPr algn="ctr"/>
            <a:r>
              <a:rPr lang="es-MX" sz="3600" dirty="0"/>
              <a:t>DESCRIPCIÓN DEL PROYECTO</a:t>
            </a:r>
            <a:endParaRPr lang="es-CL" dirty="0"/>
          </a:p>
        </p:txBody>
      </p:sp>
      <p:cxnSp>
        <p:nvCxnSpPr>
          <p:cNvPr id="9" name="Conector recto 8">
            <a:extLst>
              <a:ext uri="{FF2B5EF4-FFF2-40B4-BE49-F238E27FC236}">
                <a16:creationId xmlns:a16="http://schemas.microsoft.com/office/drawing/2014/main" id="{8768D7F4-D478-E252-1441-D950598597DE}"/>
              </a:ext>
            </a:extLst>
          </p:cNvPr>
          <p:cNvCxnSpPr/>
          <p:nvPr/>
        </p:nvCxnSpPr>
        <p:spPr>
          <a:xfrm>
            <a:off x="0" y="758027"/>
            <a:ext cx="4085617" cy="0"/>
          </a:xfrm>
          <a:prstGeom prst="line">
            <a:avLst/>
          </a:prstGeom>
          <a:ln w="15875">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3" name="Rectángulo: esquinas redondeadas 2">
            <a:extLst>
              <a:ext uri="{FF2B5EF4-FFF2-40B4-BE49-F238E27FC236}">
                <a16:creationId xmlns:a16="http://schemas.microsoft.com/office/drawing/2014/main" id="{5CB288BD-84B1-DF16-6004-32D5F8A61FF7}"/>
              </a:ext>
            </a:extLst>
          </p:cNvPr>
          <p:cNvSpPr/>
          <p:nvPr/>
        </p:nvSpPr>
        <p:spPr>
          <a:xfrm>
            <a:off x="714909" y="2169769"/>
            <a:ext cx="4348705" cy="4092601"/>
          </a:xfrm>
          <a:prstGeom prst="roundRect">
            <a:avLst>
              <a:gd name="adj" fmla="val 10901"/>
            </a:avLst>
          </a:prstGeom>
        </p:spPr>
        <p:style>
          <a:lnRef idx="2">
            <a:schemeClr val="accent1"/>
          </a:lnRef>
          <a:fillRef idx="1">
            <a:schemeClr val="lt1"/>
          </a:fillRef>
          <a:effectRef idx="0">
            <a:schemeClr val="accent1"/>
          </a:effectRef>
          <a:fontRef idx="minor">
            <a:schemeClr val="dk1"/>
          </a:fontRef>
        </p:style>
        <p:txBody>
          <a:bodyPr rtlCol="0" anchor="t" anchorCtr="0"/>
          <a:lstStyle/>
          <a:p>
            <a:pPr lvl="0" algn="ctr"/>
            <a:r>
              <a:rPr lang="es-MX" sz="2800" u="sng" dirty="0"/>
              <a:t>Problema o dolor</a:t>
            </a:r>
          </a:p>
          <a:p>
            <a:pPr lvl="0" algn="ctr"/>
            <a:endParaRPr lang="es-MX" u="sng" dirty="0"/>
          </a:p>
          <a:p>
            <a:pPr lvl="0" algn="just"/>
            <a:r>
              <a:rPr lang="es-CL" dirty="0"/>
              <a:t>Existe una enorme cantidad de adultos mayores que no son capaces o no se atreven a usar elementos tecnológicos para sus vidas por lo que existe una brecha digital al momento de poder usar estos dispositivos en su vida cotidiana, los cuales por ejemplo podrían ayudar, entre otras cosas con su salud</a:t>
            </a:r>
            <a:endParaRPr lang="es-CL" sz="1800" dirty="0"/>
          </a:p>
        </p:txBody>
      </p:sp>
      <p:sp>
        <p:nvSpPr>
          <p:cNvPr id="4" name="Rectángulo: esquinas redondeadas 3">
            <a:extLst>
              <a:ext uri="{FF2B5EF4-FFF2-40B4-BE49-F238E27FC236}">
                <a16:creationId xmlns:a16="http://schemas.microsoft.com/office/drawing/2014/main" id="{DDC84C5C-77A0-B2A2-F0BB-8A7713B865EA}"/>
              </a:ext>
            </a:extLst>
          </p:cNvPr>
          <p:cNvSpPr/>
          <p:nvPr/>
        </p:nvSpPr>
        <p:spPr>
          <a:xfrm>
            <a:off x="6912079" y="2177325"/>
            <a:ext cx="4348705" cy="4092601"/>
          </a:xfrm>
          <a:prstGeom prst="roundRect">
            <a:avLst>
              <a:gd name="adj" fmla="val 10901"/>
            </a:avLst>
          </a:prstGeom>
        </p:spPr>
        <p:style>
          <a:lnRef idx="2">
            <a:schemeClr val="accent1"/>
          </a:lnRef>
          <a:fillRef idx="1">
            <a:schemeClr val="lt1"/>
          </a:fillRef>
          <a:effectRef idx="0">
            <a:schemeClr val="accent1"/>
          </a:effectRef>
          <a:fontRef idx="minor">
            <a:schemeClr val="dk1"/>
          </a:fontRef>
        </p:style>
        <p:txBody>
          <a:bodyPr rtlCol="0" anchor="t" anchorCtr="0"/>
          <a:lstStyle/>
          <a:p>
            <a:pPr lvl="0" algn="ctr"/>
            <a:r>
              <a:rPr lang="es-MX" sz="2800" u="sng" dirty="0"/>
              <a:t>Propuesta de solución</a:t>
            </a:r>
          </a:p>
          <a:p>
            <a:pPr lvl="0" algn="ctr"/>
            <a:endParaRPr lang="es-MX" u="sng" dirty="0"/>
          </a:p>
          <a:p>
            <a:pPr lvl="0" algn="just"/>
            <a:r>
              <a:rPr lang="es-MX" dirty="0"/>
              <a:t>Generar una solución web que será usable en dispositivos móviles, el cual será de simple uso. </a:t>
            </a:r>
          </a:p>
          <a:p>
            <a:pPr lvl="0" algn="just"/>
            <a:r>
              <a:rPr lang="es-MX" dirty="0"/>
              <a:t>Funcionalidades:</a:t>
            </a:r>
          </a:p>
          <a:p>
            <a:pPr marL="285750" lvl="0" indent="-285750" algn="just">
              <a:buFont typeface="Arial" panose="020B0604020202020204" pitchFamily="34" charset="0"/>
              <a:buChar char="•"/>
            </a:pPr>
            <a:r>
              <a:rPr lang="es-MX" dirty="0"/>
              <a:t>Buscador de medicamentos</a:t>
            </a:r>
          </a:p>
          <a:p>
            <a:pPr marL="285750" lvl="0" indent="-285750" algn="just">
              <a:buFont typeface="Arial" panose="020B0604020202020204" pitchFamily="34" charset="0"/>
              <a:buChar char="•"/>
            </a:pPr>
            <a:r>
              <a:rPr lang="es-MX" dirty="0"/>
              <a:t>Chatbot de consultas</a:t>
            </a:r>
          </a:p>
          <a:p>
            <a:pPr marL="285750" lvl="0" indent="-285750" algn="just">
              <a:buFont typeface="Arial" panose="020B0604020202020204" pitchFamily="34" charset="0"/>
              <a:buChar char="•"/>
            </a:pPr>
            <a:r>
              <a:rPr lang="es-MX" dirty="0"/>
              <a:t>Guardado de exámenes médicos </a:t>
            </a:r>
          </a:p>
          <a:p>
            <a:pPr marL="285750" lvl="0" indent="-285750" algn="just">
              <a:buFont typeface="Arial" panose="020B0604020202020204" pitchFamily="34" charset="0"/>
              <a:buChar char="•"/>
            </a:pPr>
            <a:r>
              <a:rPr lang="es-MX" dirty="0"/>
              <a:t>Guardado de recetas médicas</a:t>
            </a:r>
          </a:p>
          <a:p>
            <a:pPr marL="285750" lvl="0" indent="-285750" algn="just">
              <a:buFont typeface="Arial" panose="020B0604020202020204" pitchFamily="34" charset="0"/>
              <a:buChar char="•"/>
            </a:pPr>
            <a:r>
              <a:rPr lang="es-MX" dirty="0"/>
              <a:t>Recetario automático según medicamentos en recetas médicas.</a:t>
            </a:r>
          </a:p>
        </p:txBody>
      </p:sp>
      <p:sp>
        <p:nvSpPr>
          <p:cNvPr id="8" name="Flecha: a la derecha 7">
            <a:extLst>
              <a:ext uri="{FF2B5EF4-FFF2-40B4-BE49-F238E27FC236}">
                <a16:creationId xmlns:a16="http://schemas.microsoft.com/office/drawing/2014/main" id="{E4B09E7F-FBE6-31BF-0C0F-DD32DBE05724}"/>
              </a:ext>
            </a:extLst>
          </p:cNvPr>
          <p:cNvSpPr/>
          <p:nvPr/>
        </p:nvSpPr>
        <p:spPr>
          <a:xfrm>
            <a:off x="5456903" y="3736258"/>
            <a:ext cx="1140542" cy="75708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77573075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DBCE0F62-5978-5D25-A8E3-872B6D0A9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54D38248-5D31-85F9-1E0F-4A607BCD5F6A}"/>
              </a:ext>
            </a:extLst>
          </p:cNvPr>
          <p:cNvSpPr txBox="1"/>
          <p:nvPr/>
        </p:nvSpPr>
        <p:spPr>
          <a:xfrm>
            <a:off x="136188" y="368928"/>
            <a:ext cx="12191999" cy="369332"/>
          </a:xfrm>
          <a:prstGeom prst="rect">
            <a:avLst/>
          </a:prstGeom>
          <a:noFill/>
        </p:spPr>
        <p:txBody>
          <a:bodyPr wrap="square" rtlCol="0">
            <a:spAutoFit/>
          </a:bodyPr>
          <a:lstStyle/>
          <a:p>
            <a:r>
              <a:rPr lang="es-MX" dirty="0">
                <a:solidFill>
                  <a:schemeClr val="bg2">
                    <a:lumMod val="50000"/>
                  </a:schemeClr>
                </a:solidFill>
              </a:rPr>
              <a:t>PROYECTO “BOTIQUÍN DIGITAL”</a:t>
            </a:r>
          </a:p>
        </p:txBody>
      </p:sp>
      <p:sp>
        <p:nvSpPr>
          <p:cNvPr id="7" name="CuadroTexto 6">
            <a:extLst>
              <a:ext uri="{FF2B5EF4-FFF2-40B4-BE49-F238E27FC236}">
                <a16:creationId xmlns:a16="http://schemas.microsoft.com/office/drawing/2014/main" id="{3A739E92-330D-944C-ED3E-C7F02FA216B3}"/>
              </a:ext>
            </a:extLst>
          </p:cNvPr>
          <p:cNvSpPr txBox="1"/>
          <p:nvPr/>
        </p:nvSpPr>
        <p:spPr>
          <a:xfrm>
            <a:off x="1" y="899638"/>
            <a:ext cx="12191999" cy="646331"/>
          </a:xfrm>
          <a:prstGeom prst="rect">
            <a:avLst/>
          </a:prstGeom>
          <a:noFill/>
        </p:spPr>
        <p:txBody>
          <a:bodyPr wrap="square" rtlCol="0">
            <a:spAutoFit/>
          </a:bodyPr>
          <a:lstStyle/>
          <a:p>
            <a:pPr algn="ctr"/>
            <a:r>
              <a:rPr lang="es-MX" sz="3600" dirty="0"/>
              <a:t>Objetivo General</a:t>
            </a:r>
            <a:endParaRPr lang="es-CL" dirty="0"/>
          </a:p>
        </p:txBody>
      </p:sp>
      <p:cxnSp>
        <p:nvCxnSpPr>
          <p:cNvPr id="9" name="Conector recto 8">
            <a:extLst>
              <a:ext uri="{FF2B5EF4-FFF2-40B4-BE49-F238E27FC236}">
                <a16:creationId xmlns:a16="http://schemas.microsoft.com/office/drawing/2014/main" id="{8768D7F4-D478-E252-1441-D950598597DE}"/>
              </a:ext>
            </a:extLst>
          </p:cNvPr>
          <p:cNvCxnSpPr/>
          <p:nvPr/>
        </p:nvCxnSpPr>
        <p:spPr>
          <a:xfrm>
            <a:off x="0" y="758027"/>
            <a:ext cx="4085617" cy="0"/>
          </a:xfrm>
          <a:prstGeom prst="line">
            <a:avLst/>
          </a:prstGeom>
          <a:ln w="15875">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2" name="CuadroTexto 1">
            <a:extLst>
              <a:ext uri="{FF2B5EF4-FFF2-40B4-BE49-F238E27FC236}">
                <a16:creationId xmlns:a16="http://schemas.microsoft.com/office/drawing/2014/main" id="{733B57D9-BF13-9372-D021-14655CF00C4C}"/>
              </a:ext>
            </a:extLst>
          </p:cNvPr>
          <p:cNvSpPr txBox="1"/>
          <p:nvPr/>
        </p:nvSpPr>
        <p:spPr>
          <a:xfrm>
            <a:off x="1" y="2951571"/>
            <a:ext cx="12191999" cy="646331"/>
          </a:xfrm>
          <a:prstGeom prst="rect">
            <a:avLst/>
          </a:prstGeom>
          <a:noFill/>
        </p:spPr>
        <p:txBody>
          <a:bodyPr wrap="square" rtlCol="0">
            <a:spAutoFit/>
          </a:bodyPr>
          <a:lstStyle/>
          <a:p>
            <a:pPr algn="ctr"/>
            <a:r>
              <a:rPr lang="es-MX" sz="3600" dirty="0"/>
              <a:t>Objetivos Específicos</a:t>
            </a:r>
            <a:endParaRPr lang="es-CL" dirty="0"/>
          </a:p>
        </p:txBody>
      </p:sp>
      <p:sp>
        <p:nvSpPr>
          <p:cNvPr id="3" name="Rectángulo: esquinas redondeadas 2">
            <a:extLst>
              <a:ext uri="{FF2B5EF4-FFF2-40B4-BE49-F238E27FC236}">
                <a16:creationId xmlns:a16="http://schemas.microsoft.com/office/drawing/2014/main" id="{08D4A171-2FE3-5173-34E6-9DC3D74E7376}"/>
              </a:ext>
            </a:extLst>
          </p:cNvPr>
          <p:cNvSpPr/>
          <p:nvPr/>
        </p:nvSpPr>
        <p:spPr>
          <a:xfrm>
            <a:off x="614515" y="1545969"/>
            <a:ext cx="10962967" cy="131852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nSpc>
                <a:spcPct val="107000"/>
              </a:lnSpc>
              <a:spcAft>
                <a:spcPts val="800"/>
              </a:spcAft>
            </a:pPr>
            <a:r>
              <a:rPr lang="es-CL" sz="1800" dirty="0">
                <a:effectLst/>
                <a:latin typeface="Calibri" panose="020F0502020204030204" pitchFamily="34" charset="0"/>
                <a:ea typeface="Calibri" panose="020F0502020204030204" pitchFamily="34" charset="0"/>
                <a:cs typeface="Times New Roman" panose="02020603050405020304" pitchFamily="18" charset="0"/>
              </a:rPr>
              <a:t>Acercar el conocimiento hacia la población acerca de los medicamentos que usan día a día, en especial a las personas de tercera edad a través de un sistema web que podrá ser usado en dispositivos móviles con una visual simple.</a:t>
            </a:r>
          </a:p>
        </p:txBody>
      </p:sp>
      <p:sp>
        <p:nvSpPr>
          <p:cNvPr id="4" name="Rectángulo: esquinas redondeadas 3">
            <a:extLst>
              <a:ext uri="{FF2B5EF4-FFF2-40B4-BE49-F238E27FC236}">
                <a16:creationId xmlns:a16="http://schemas.microsoft.com/office/drawing/2014/main" id="{7E63425F-86F4-531E-E0F5-7A349604A51E}"/>
              </a:ext>
            </a:extLst>
          </p:cNvPr>
          <p:cNvSpPr/>
          <p:nvPr/>
        </p:nvSpPr>
        <p:spPr>
          <a:xfrm>
            <a:off x="614515" y="3605104"/>
            <a:ext cx="10962967" cy="279679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marL="342900" lvl="0" indent="-342900">
              <a:lnSpc>
                <a:spcPct val="107000"/>
              </a:lnSpc>
              <a:buFont typeface="Times New Roman" panose="02020603050405020304" pitchFamily="18" charset="0"/>
              <a:buChar char="-"/>
            </a:pPr>
            <a:r>
              <a:rPr lang="es-CL" dirty="0">
                <a:latin typeface="Calibri" panose="020F0502020204030204" pitchFamily="34" charset="0"/>
                <a:ea typeface="Calibri" panose="020F0502020204030204" pitchFamily="34" charset="0"/>
                <a:cs typeface="Times New Roman" panose="02020603050405020304" pitchFamily="18" charset="0"/>
              </a:rPr>
              <a:t>Entregar información acerca de los medicamentos buscados como el bioequivalente del mismo</a:t>
            </a:r>
          </a:p>
          <a:p>
            <a:pPr marL="342900" lvl="0" indent="-342900">
              <a:lnSpc>
                <a:spcPct val="107000"/>
              </a:lnSpc>
              <a:buFont typeface="Times New Roman" panose="02020603050405020304" pitchFamily="18" charset="0"/>
              <a:buChar char="-"/>
            </a:pPr>
            <a:r>
              <a:rPr lang="es-CL" dirty="0">
                <a:latin typeface="Calibri" panose="020F0502020204030204" pitchFamily="34" charset="0"/>
                <a:ea typeface="Calibri" panose="020F0502020204030204" pitchFamily="34" charset="0"/>
                <a:cs typeface="Times New Roman" panose="02020603050405020304" pitchFamily="18" charset="0"/>
              </a:rPr>
              <a:t>Interactuar con el chatbot para ahondar en la información acerca de indicaciones y contraindicaciones de un medicamento</a:t>
            </a:r>
          </a:p>
          <a:p>
            <a:pPr marL="342900" lvl="0" indent="-342900">
              <a:lnSpc>
                <a:spcPct val="107000"/>
              </a:lnSpc>
              <a:buFont typeface="Times New Roman" panose="02020603050405020304" pitchFamily="18" charset="0"/>
              <a:buChar char="-"/>
            </a:pPr>
            <a:r>
              <a:rPr lang="es-CL" dirty="0">
                <a:latin typeface="Calibri" panose="020F0502020204030204" pitchFamily="34" charset="0"/>
                <a:ea typeface="Calibri" panose="020F0502020204030204" pitchFamily="34" charset="0"/>
                <a:cs typeface="Times New Roman" panose="02020603050405020304" pitchFamily="18" charset="0"/>
              </a:rPr>
              <a:t>Indicar cantidad de exámenes y recetas guardadas en el sistema</a:t>
            </a:r>
          </a:p>
          <a:p>
            <a:pPr marL="342900" lvl="0" indent="-342900">
              <a:lnSpc>
                <a:spcPct val="107000"/>
              </a:lnSpc>
              <a:buFont typeface="Times New Roman" panose="02020603050405020304" pitchFamily="18" charset="0"/>
              <a:buChar char="-"/>
            </a:pPr>
            <a:r>
              <a:rPr lang="es-CL" dirty="0">
                <a:latin typeface="Calibri" panose="020F0502020204030204" pitchFamily="34" charset="0"/>
                <a:ea typeface="Calibri" panose="020F0502020204030204" pitchFamily="34" charset="0"/>
                <a:cs typeface="Times New Roman" panose="02020603050405020304" pitchFamily="18" charset="0"/>
              </a:rPr>
              <a:t>Entregar información de que medicamento debe ingerir y en qué momento</a:t>
            </a:r>
          </a:p>
          <a:p>
            <a:pPr marL="342900" lvl="0" indent="-342900">
              <a:lnSpc>
                <a:spcPct val="107000"/>
              </a:lnSpc>
              <a:buFont typeface="Times New Roman" panose="02020603050405020304" pitchFamily="18" charset="0"/>
              <a:buChar char="-"/>
            </a:pPr>
            <a:r>
              <a:rPr lang="es-CL" dirty="0">
                <a:latin typeface="Calibri" panose="020F0502020204030204" pitchFamily="34" charset="0"/>
                <a:ea typeface="Calibri" panose="020F0502020204030204" pitchFamily="34" charset="0"/>
                <a:cs typeface="Times New Roman" panose="02020603050405020304" pitchFamily="18" charset="0"/>
              </a:rPr>
              <a:t>Guardar exámenes médicos con nombre y fecha en formatos PDF, DOCX o PNG para su posterior visualización</a:t>
            </a:r>
          </a:p>
          <a:p>
            <a:pPr marL="342900" lvl="0" indent="-342900">
              <a:lnSpc>
                <a:spcPct val="107000"/>
              </a:lnSpc>
              <a:spcAft>
                <a:spcPts val="800"/>
              </a:spcAft>
              <a:buFont typeface="Times New Roman" panose="02020603050405020304" pitchFamily="18" charset="0"/>
              <a:buChar char="-"/>
            </a:pPr>
            <a:r>
              <a:rPr lang="es-CL" dirty="0">
                <a:latin typeface="Calibri" panose="020F0502020204030204" pitchFamily="34" charset="0"/>
                <a:ea typeface="Calibri" panose="020F0502020204030204" pitchFamily="34" charset="0"/>
                <a:cs typeface="Times New Roman" panose="02020603050405020304" pitchFamily="18" charset="0"/>
              </a:rPr>
              <a:t>Guardar y escanear recetas médicas ya sea en DOCX, PDF o PNG para poder identificar los medicamentos recetados y guardarlos en el recetario</a:t>
            </a:r>
          </a:p>
        </p:txBody>
      </p:sp>
    </p:spTree>
    <p:extLst>
      <p:ext uri="{BB962C8B-B14F-4D97-AF65-F5344CB8AC3E}">
        <p14:creationId xmlns:p14="http://schemas.microsoft.com/office/powerpoint/2010/main" val="271766978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DBCE0F62-5978-5D25-A8E3-872B6D0A9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54D38248-5D31-85F9-1E0F-4A607BCD5F6A}"/>
              </a:ext>
            </a:extLst>
          </p:cNvPr>
          <p:cNvSpPr txBox="1"/>
          <p:nvPr/>
        </p:nvSpPr>
        <p:spPr>
          <a:xfrm>
            <a:off x="136188" y="368928"/>
            <a:ext cx="12191999" cy="369332"/>
          </a:xfrm>
          <a:prstGeom prst="rect">
            <a:avLst/>
          </a:prstGeom>
          <a:noFill/>
        </p:spPr>
        <p:txBody>
          <a:bodyPr wrap="square" rtlCol="0">
            <a:spAutoFit/>
          </a:bodyPr>
          <a:lstStyle/>
          <a:p>
            <a:r>
              <a:rPr lang="es-MX" dirty="0">
                <a:solidFill>
                  <a:schemeClr val="bg2">
                    <a:lumMod val="50000"/>
                  </a:schemeClr>
                </a:solidFill>
              </a:rPr>
              <a:t>PROYECTO “BOTIQUÍN DIGITAL”</a:t>
            </a:r>
          </a:p>
        </p:txBody>
      </p:sp>
      <p:sp>
        <p:nvSpPr>
          <p:cNvPr id="7" name="CuadroTexto 6">
            <a:extLst>
              <a:ext uri="{FF2B5EF4-FFF2-40B4-BE49-F238E27FC236}">
                <a16:creationId xmlns:a16="http://schemas.microsoft.com/office/drawing/2014/main" id="{3A739E92-330D-944C-ED3E-C7F02FA216B3}"/>
              </a:ext>
            </a:extLst>
          </p:cNvPr>
          <p:cNvSpPr txBox="1"/>
          <p:nvPr/>
        </p:nvSpPr>
        <p:spPr>
          <a:xfrm>
            <a:off x="0" y="1432655"/>
            <a:ext cx="12191999" cy="646331"/>
          </a:xfrm>
          <a:prstGeom prst="rect">
            <a:avLst/>
          </a:prstGeom>
          <a:noFill/>
        </p:spPr>
        <p:txBody>
          <a:bodyPr wrap="square" rtlCol="0">
            <a:spAutoFit/>
          </a:bodyPr>
          <a:lstStyle/>
          <a:p>
            <a:pPr algn="ctr"/>
            <a:r>
              <a:rPr lang="es-MX" sz="3600" dirty="0"/>
              <a:t>Alcances y limitaciones del proyecto</a:t>
            </a:r>
          </a:p>
        </p:txBody>
      </p:sp>
      <p:cxnSp>
        <p:nvCxnSpPr>
          <p:cNvPr id="9" name="Conector recto 8">
            <a:extLst>
              <a:ext uri="{FF2B5EF4-FFF2-40B4-BE49-F238E27FC236}">
                <a16:creationId xmlns:a16="http://schemas.microsoft.com/office/drawing/2014/main" id="{8768D7F4-D478-E252-1441-D950598597DE}"/>
              </a:ext>
            </a:extLst>
          </p:cNvPr>
          <p:cNvCxnSpPr/>
          <p:nvPr/>
        </p:nvCxnSpPr>
        <p:spPr>
          <a:xfrm>
            <a:off x="0" y="758027"/>
            <a:ext cx="4085617" cy="0"/>
          </a:xfrm>
          <a:prstGeom prst="line">
            <a:avLst/>
          </a:prstGeom>
          <a:ln w="15875">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2" name="CuadroTexto 1">
            <a:extLst>
              <a:ext uri="{FF2B5EF4-FFF2-40B4-BE49-F238E27FC236}">
                <a16:creationId xmlns:a16="http://schemas.microsoft.com/office/drawing/2014/main" id="{3B5BB2B2-375A-6C05-0138-66C5D9849BD4}"/>
              </a:ext>
            </a:extLst>
          </p:cNvPr>
          <p:cNvSpPr txBox="1"/>
          <p:nvPr/>
        </p:nvSpPr>
        <p:spPr>
          <a:xfrm>
            <a:off x="600268" y="2304826"/>
            <a:ext cx="10991461" cy="4188381"/>
          </a:xfrm>
          <a:prstGeom prst="roundRect">
            <a:avLst>
              <a:gd name="adj" fmla="val 24910"/>
            </a:avLst>
          </a:prstGeom>
          <a:ln w="19050"/>
        </p:spPr>
        <p:style>
          <a:lnRef idx="2">
            <a:schemeClr val="accent1"/>
          </a:lnRef>
          <a:fillRef idx="1">
            <a:schemeClr val="lt1"/>
          </a:fillRef>
          <a:effectRef idx="0">
            <a:schemeClr val="accent1"/>
          </a:effectRef>
          <a:fontRef idx="minor">
            <a:schemeClr val="dk1"/>
          </a:fontRef>
        </p:style>
        <p:txBody>
          <a:bodyPr wrap="square" rtlCol="0">
            <a:spAutoFit/>
          </a:bodyPr>
          <a:lstStyle/>
          <a:p>
            <a:r>
              <a:rPr lang="es-ES" sz="2400" dirty="0"/>
              <a:t>Alcance:</a:t>
            </a:r>
          </a:p>
          <a:p>
            <a:pPr marL="342900" indent="-342900">
              <a:buFont typeface="Arial" panose="020B0604020202020204" pitchFamily="34" charset="0"/>
              <a:buChar char="•"/>
            </a:pPr>
            <a:r>
              <a:rPr lang="es-ES" sz="2400" dirty="0"/>
              <a:t>El proyecto tiene por objetivo entregar herramientas a los usuarios para revisar medicamentos y verificarlos, como también permitirá subir archivos que representen los exámenes médicos y recetas médicas, usando las ultimas para incluir medicamentos en el recetario del usuario</a:t>
            </a:r>
          </a:p>
          <a:p>
            <a:endParaRPr lang="es-ES" sz="2400" dirty="0"/>
          </a:p>
          <a:p>
            <a:r>
              <a:rPr lang="es-ES" sz="2400" dirty="0"/>
              <a:t>Limitaciones:</a:t>
            </a:r>
          </a:p>
          <a:p>
            <a:pPr marL="342900" indent="-342900">
              <a:buFont typeface="Arial" panose="020B0604020202020204" pitchFamily="34" charset="0"/>
              <a:buChar char="•"/>
            </a:pPr>
            <a:r>
              <a:rPr lang="es-ES" sz="2400" dirty="0"/>
              <a:t>Este sistema no viene a reemplazar a un médico, ni tampoco a verificar datos generales, como tampoco es un comparador de precios o comprador de medicamentos, tampoco realiza recetas médicas ni diagnostica al usuario.</a:t>
            </a:r>
            <a:endParaRPr lang="es-CL" sz="2400" dirty="0"/>
          </a:p>
        </p:txBody>
      </p:sp>
    </p:spTree>
    <p:extLst>
      <p:ext uri="{BB962C8B-B14F-4D97-AF65-F5344CB8AC3E}">
        <p14:creationId xmlns:p14="http://schemas.microsoft.com/office/powerpoint/2010/main" val="3299956469"/>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DBCE0F62-5978-5D25-A8E3-872B6D0A9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54D38248-5D31-85F9-1E0F-4A607BCD5F6A}"/>
              </a:ext>
            </a:extLst>
          </p:cNvPr>
          <p:cNvSpPr txBox="1"/>
          <p:nvPr/>
        </p:nvSpPr>
        <p:spPr>
          <a:xfrm>
            <a:off x="136188" y="368928"/>
            <a:ext cx="12191999" cy="369332"/>
          </a:xfrm>
          <a:prstGeom prst="rect">
            <a:avLst/>
          </a:prstGeom>
          <a:noFill/>
        </p:spPr>
        <p:txBody>
          <a:bodyPr wrap="square" rtlCol="0">
            <a:spAutoFit/>
          </a:bodyPr>
          <a:lstStyle/>
          <a:p>
            <a:r>
              <a:rPr lang="es-MX" dirty="0">
                <a:solidFill>
                  <a:schemeClr val="bg2">
                    <a:lumMod val="50000"/>
                  </a:schemeClr>
                </a:solidFill>
              </a:rPr>
              <a:t>PROYECTO “BOTIQUÍN DIGITAL”</a:t>
            </a:r>
          </a:p>
        </p:txBody>
      </p:sp>
      <p:sp>
        <p:nvSpPr>
          <p:cNvPr id="7" name="CuadroTexto 6">
            <a:extLst>
              <a:ext uri="{FF2B5EF4-FFF2-40B4-BE49-F238E27FC236}">
                <a16:creationId xmlns:a16="http://schemas.microsoft.com/office/drawing/2014/main" id="{3A739E92-330D-944C-ED3E-C7F02FA216B3}"/>
              </a:ext>
            </a:extLst>
          </p:cNvPr>
          <p:cNvSpPr txBox="1"/>
          <p:nvPr/>
        </p:nvSpPr>
        <p:spPr>
          <a:xfrm>
            <a:off x="0" y="1432655"/>
            <a:ext cx="12191999" cy="646331"/>
          </a:xfrm>
          <a:prstGeom prst="rect">
            <a:avLst/>
          </a:prstGeom>
          <a:noFill/>
        </p:spPr>
        <p:txBody>
          <a:bodyPr wrap="square" rtlCol="0">
            <a:spAutoFit/>
          </a:bodyPr>
          <a:lstStyle/>
          <a:p>
            <a:pPr algn="ctr"/>
            <a:r>
              <a:rPr lang="es-MX" sz="3600" dirty="0"/>
              <a:t>Metodología de trabajo para el desarrollo del proyecto</a:t>
            </a:r>
            <a:endParaRPr lang="es-CL" dirty="0"/>
          </a:p>
        </p:txBody>
      </p:sp>
      <p:cxnSp>
        <p:nvCxnSpPr>
          <p:cNvPr id="9" name="Conector recto 8">
            <a:extLst>
              <a:ext uri="{FF2B5EF4-FFF2-40B4-BE49-F238E27FC236}">
                <a16:creationId xmlns:a16="http://schemas.microsoft.com/office/drawing/2014/main" id="{8768D7F4-D478-E252-1441-D950598597DE}"/>
              </a:ext>
            </a:extLst>
          </p:cNvPr>
          <p:cNvCxnSpPr/>
          <p:nvPr/>
        </p:nvCxnSpPr>
        <p:spPr>
          <a:xfrm>
            <a:off x="0" y="758027"/>
            <a:ext cx="4085617" cy="0"/>
          </a:xfrm>
          <a:prstGeom prst="line">
            <a:avLst/>
          </a:prstGeom>
          <a:ln w="15875">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2" name="CuadroTexto 1">
            <a:extLst>
              <a:ext uri="{FF2B5EF4-FFF2-40B4-BE49-F238E27FC236}">
                <a16:creationId xmlns:a16="http://schemas.microsoft.com/office/drawing/2014/main" id="{EBCD9186-37D7-FF43-E94B-EE08140B9FA2}"/>
              </a:ext>
            </a:extLst>
          </p:cNvPr>
          <p:cNvSpPr txBox="1"/>
          <p:nvPr/>
        </p:nvSpPr>
        <p:spPr>
          <a:xfrm>
            <a:off x="600268" y="2403810"/>
            <a:ext cx="10991461" cy="4108059"/>
          </a:xfrm>
          <a:prstGeom prst="roundRect">
            <a:avLst>
              <a:gd name="adj" fmla="val 24910"/>
            </a:avLst>
          </a:prstGeom>
          <a:ln w="19050"/>
        </p:spPr>
        <p:style>
          <a:lnRef idx="2">
            <a:schemeClr val="accent1"/>
          </a:lnRef>
          <a:fillRef idx="1">
            <a:schemeClr val="lt1"/>
          </a:fillRef>
          <a:effectRef idx="0">
            <a:schemeClr val="accent1"/>
          </a:effectRef>
          <a:fontRef idx="minor">
            <a:schemeClr val="dk1"/>
          </a:fontRef>
        </p:style>
        <p:txBody>
          <a:bodyPr wrap="square" rtlCol="0">
            <a:spAutoFit/>
          </a:bodyPr>
          <a:lstStyle/>
          <a:p>
            <a:r>
              <a:rPr lang="es-ES" sz="2400" dirty="0"/>
              <a:t>Metodología SCRUM de gestión ágil de proyectos:</a:t>
            </a:r>
          </a:p>
          <a:p>
            <a:endParaRPr lang="es-ES" sz="2400" dirty="0"/>
          </a:p>
          <a:p>
            <a:r>
              <a:rPr lang="es-ES" sz="2400" dirty="0"/>
              <a:t>Dividida en 5 épicas en las cuales se agruparon las actividades y tareas de desarrollo</a:t>
            </a:r>
          </a:p>
          <a:p>
            <a:pPr marL="342900" lvl="0" indent="-342900" algn="just">
              <a:lnSpc>
                <a:spcPct val="107000"/>
              </a:lnSpc>
              <a:buFont typeface="Arial" panose="020B0604020202020204" pitchFamily="34" charset="0"/>
              <a:buChar char="•"/>
            </a:pPr>
            <a:r>
              <a:rPr lang="es-CL" sz="2400" dirty="0">
                <a:effectLst/>
                <a:latin typeface="Calibri" panose="020F0502020204030204" pitchFamily="34" charset="0"/>
                <a:ea typeface="Calibri" panose="020F0502020204030204" pitchFamily="34" charset="0"/>
                <a:cs typeface="Times New Roman" panose="02020603050405020304" pitchFamily="18" charset="0"/>
              </a:rPr>
              <a:t>Buscador de medicamentos.</a:t>
            </a:r>
          </a:p>
          <a:p>
            <a:pPr marL="342900" lvl="0" indent="-342900" algn="just">
              <a:lnSpc>
                <a:spcPct val="107000"/>
              </a:lnSpc>
              <a:buFont typeface="Arial" panose="020B0604020202020204" pitchFamily="34" charset="0"/>
              <a:buChar char="•"/>
            </a:pPr>
            <a:r>
              <a:rPr lang="es-CL" sz="2400" dirty="0">
                <a:effectLst/>
                <a:latin typeface="Calibri" panose="020F0502020204030204" pitchFamily="34" charset="0"/>
                <a:ea typeface="Calibri" panose="020F0502020204030204" pitchFamily="34" charset="0"/>
                <a:cs typeface="Times New Roman" panose="02020603050405020304" pitchFamily="18" charset="0"/>
              </a:rPr>
              <a:t>Carga de exámenes médicos.</a:t>
            </a:r>
          </a:p>
          <a:p>
            <a:pPr marL="342900" lvl="0" indent="-342900" algn="just">
              <a:lnSpc>
                <a:spcPct val="107000"/>
              </a:lnSpc>
              <a:buFont typeface="Arial" panose="020B0604020202020204" pitchFamily="34" charset="0"/>
              <a:buChar char="•"/>
            </a:pPr>
            <a:r>
              <a:rPr lang="es-CL" sz="2400" dirty="0">
                <a:effectLst/>
                <a:latin typeface="Calibri" panose="020F0502020204030204" pitchFamily="34" charset="0"/>
                <a:ea typeface="Calibri" panose="020F0502020204030204" pitchFamily="34" charset="0"/>
                <a:cs typeface="Times New Roman" panose="02020603050405020304" pitchFamily="18" charset="0"/>
              </a:rPr>
              <a:t>Interpretación de receta médica.</a:t>
            </a:r>
          </a:p>
          <a:p>
            <a:pPr marL="342900" lvl="0" indent="-342900" algn="just">
              <a:lnSpc>
                <a:spcPct val="107000"/>
              </a:lnSpc>
              <a:buFont typeface="Arial" panose="020B0604020202020204" pitchFamily="34" charset="0"/>
              <a:buChar char="•"/>
            </a:pPr>
            <a:r>
              <a:rPr lang="es-CL" sz="2400" dirty="0">
                <a:effectLst/>
                <a:latin typeface="Calibri" panose="020F0502020204030204" pitchFamily="34" charset="0"/>
                <a:ea typeface="Calibri" panose="020F0502020204030204" pitchFamily="34" charset="0"/>
                <a:cs typeface="Times New Roman" panose="02020603050405020304" pitchFamily="18" charset="0"/>
              </a:rPr>
              <a:t>Mejora de experiencia de usuario.</a:t>
            </a:r>
          </a:p>
          <a:p>
            <a:pPr marL="342900" lvl="0" indent="-342900" algn="just">
              <a:lnSpc>
                <a:spcPct val="107000"/>
              </a:lnSpc>
              <a:spcAft>
                <a:spcPts val="800"/>
              </a:spcAft>
              <a:buFont typeface="Arial" panose="020B0604020202020204" pitchFamily="34" charset="0"/>
              <a:buChar char="•"/>
            </a:pPr>
            <a:r>
              <a:rPr lang="es-CL" sz="2400" dirty="0">
                <a:effectLst/>
                <a:latin typeface="Calibri" panose="020F0502020204030204" pitchFamily="34" charset="0"/>
                <a:ea typeface="Calibri" panose="020F0502020204030204" pitchFamily="34" charset="0"/>
                <a:cs typeface="Times New Roman" panose="02020603050405020304" pitchFamily="18" charset="0"/>
              </a:rPr>
              <a:t>Almacenamiento y seguridad de la información.</a:t>
            </a:r>
            <a:endParaRPr lang="es-CL"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64199749"/>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pic>
        <p:nvPicPr>
          <p:cNvPr id="148" name="Google Shape;148;p7" descr="EscuelaIT Duoc UC - Escuela de Informática y Telecomunicaciones Duoc UC - Duoc  UC | LinkedIn"/>
          <p:cNvPicPr preferRelativeResize="0"/>
          <p:nvPr/>
        </p:nvPicPr>
        <p:blipFill rotWithShape="1">
          <a:blip r:embed="rId3">
            <a:alphaModFix/>
          </a:blip>
          <a:srcRect/>
          <a:stretch/>
        </p:blipFill>
        <p:spPr>
          <a:xfrm>
            <a:off x="8772152" y="207550"/>
            <a:ext cx="3141406" cy="785352"/>
          </a:xfrm>
          <a:prstGeom prst="rect">
            <a:avLst/>
          </a:prstGeom>
          <a:noFill/>
          <a:ln>
            <a:noFill/>
          </a:ln>
        </p:spPr>
      </p:pic>
      <p:sp>
        <p:nvSpPr>
          <p:cNvPr id="149" name="Google Shape;149;p7"/>
          <p:cNvSpPr txBox="1"/>
          <p:nvPr/>
        </p:nvSpPr>
        <p:spPr>
          <a:xfrm>
            <a:off x="136188" y="368928"/>
            <a:ext cx="1219199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L" sz="1800">
                <a:solidFill>
                  <a:srgbClr val="757070"/>
                </a:solidFill>
                <a:latin typeface="Calibri"/>
                <a:ea typeface="Calibri"/>
                <a:cs typeface="Calibri"/>
                <a:sym typeface="Calibri"/>
              </a:rPr>
              <a:t>PROYECTO “BOTIQUÍN DIGITAL”</a:t>
            </a:r>
            <a:endParaRPr/>
          </a:p>
        </p:txBody>
      </p:sp>
      <p:sp>
        <p:nvSpPr>
          <p:cNvPr id="150" name="Google Shape;150;p7"/>
          <p:cNvSpPr txBox="1"/>
          <p:nvPr/>
        </p:nvSpPr>
        <p:spPr>
          <a:xfrm>
            <a:off x="1" y="1155656"/>
            <a:ext cx="12192000" cy="8004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3600">
                <a:solidFill>
                  <a:schemeClr val="dk1"/>
                </a:solidFill>
                <a:latin typeface="Calibri"/>
                <a:ea typeface="Calibri"/>
                <a:cs typeface="Calibri"/>
                <a:sym typeface="Calibri"/>
              </a:rPr>
              <a:t>Cronograma para el desarrollo del proyecto</a:t>
            </a:r>
            <a:endParaRPr/>
          </a:p>
          <a:p>
            <a:pPr marL="0" marR="0" lvl="0" indent="0" algn="ctr" rtl="0">
              <a:spcBef>
                <a:spcPts val="0"/>
              </a:spcBef>
              <a:spcAft>
                <a:spcPts val="0"/>
              </a:spcAft>
              <a:buNone/>
            </a:pPr>
            <a:endParaRPr sz="1000">
              <a:solidFill>
                <a:srgbClr val="757070"/>
              </a:solidFill>
              <a:latin typeface="Calibri"/>
              <a:ea typeface="Calibri"/>
              <a:cs typeface="Calibri"/>
              <a:sym typeface="Calibri"/>
            </a:endParaRPr>
          </a:p>
        </p:txBody>
      </p:sp>
      <p:cxnSp>
        <p:nvCxnSpPr>
          <p:cNvPr id="151" name="Google Shape;151;p7"/>
          <p:cNvCxnSpPr/>
          <p:nvPr/>
        </p:nvCxnSpPr>
        <p:spPr>
          <a:xfrm>
            <a:off x="0" y="758027"/>
            <a:ext cx="4085617" cy="0"/>
          </a:xfrm>
          <a:prstGeom prst="straightConnector1">
            <a:avLst/>
          </a:prstGeom>
          <a:noFill/>
          <a:ln w="15875" cap="flat" cmpd="sng">
            <a:solidFill>
              <a:srgbClr val="F5F7FC"/>
            </a:solidFill>
            <a:prstDash val="solid"/>
            <a:miter lim="800000"/>
            <a:headEnd type="none" w="sm" len="sm"/>
            <a:tailEnd type="none" w="sm" len="sm"/>
          </a:ln>
        </p:spPr>
      </p:cxnSp>
      <p:pic>
        <p:nvPicPr>
          <p:cNvPr id="152" name="Google Shape;152;p7"/>
          <p:cNvPicPr preferRelativeResize="0"/>
          <p:nvPr/>
        </p:nvPicPr>
        <p:blipFill>
          <a:blip r:embed="rId4">
            <a:alphaModFix/>
          </a:blip>
          <a:stretch>
            <a:fillRect/>
          </a:stretch>
        </p:blipFill>
        <p:spPr>
          <a:xfrm>
            <a:off x="2620463" y="2118806"/>
            <a:ext cx="6951077" cy="4597146"/>
          </a:xfrm>
          <a:prstGeom prst="rect">
            <a:avLst/>
          </a:prstGeom>
          <a:noFill/>
          <a:ln>
            <a:noFill/>
          </a:ln>
        </p:spPr>
      </p:pic>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157" name="Google Shape;157;g316580f1a8d_0_12" descr="EscuelaIT Duoc UC - Escuela de Informática y Telecomunicaciones Duoc UC - Duoc  UC | LinkedIn"/>
          <p:cNvPicPr preferRelativeResize="0"/>
          <p:nvPr/>
        </p:nvPicPr>
        <p:blipFill rotWithShape="1">
          <a:blip r:embed="rId3">
            <a:alphaModFix/>
          </a:blip>
          <a:srcRect/>
          <a:stretch/>
        </p:blipFill>
        <p:spPr>
          <a:xfrm>
            <a:off x="8772152" y="207550"/>
            <a:ext cx="3141406" cy="785352"/>
          </a:xfrm>
          <a:prstGeom prst="rect">
            <a:avLst/>
          </a:prstGeom>
          <a:noFill/>
          <a:ln>
            <a:noFill/>
          </a:ln>
        </p:spPr>
      </p:pic>
      <p:sp>
        <p:nvSpPr>
          <p:cNvPr id="158" name="Google Shape;158;g316580f1a8d_0_12"/>
          <p:cNvSpPr txBox="1"/>
          <p:nvPr/>
        </p:nvSpPr>
        <p:spPr>
          <a:xfrm>
            <a:off x="136188" y="368928"/>
            <a:ext cx="12192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L" sz="1800">
                <a:solidFill>
                  <a:srgbClr val="757070"/>
                </a:solidFill>
                <a:latin typeface="Calibri"/>
                <a:ea typeface="Calibri"/>
                <a:cs typeface="Calibri"/>
                <a:sym typeface="Calibri"/>
              </a:rPr>
              <a:t>PROYECTO “BOTIQUÍN DIGITAL”</a:t>
            </a:r>
            <a:endParaRPr/>
          </a:p>
        </p:txBody>
      </p:sp>
      <p:sp>
        <p:nvSpPr>
          <p:cNvPr id="159" name="Google Shape;159;g316580f1a8d_0_12"/>
          <p:cNvSpPr txBox="1"/>
          <p:nvPr/>
        </p:nvSpPr>
        <p:spPr>
          <a:xfrm>
            <a:off x="1" y="1155656"/>
            <a:ext cx="12192000" cy="8004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3600">
                <a:solidFill>
                  <a:schemeClr val="dk1"/>
                </a:solidFill>
                <a:latin typeface="Calibri"/>
                <a:ea typeface="Calibri"/>
                <a:cs typeface="Calibri"/>
                <a:sym typeface="Calibri"/>
              </a:rPr>
              <a:t>Cronograma para el desarrollo del proyecto</a:t>
            </a:r>
            <a:endParaRPr/>
          </a:p>
          <a:p>
            <a:pPr marL="0" marR="0" lvl="0" indent="0" algn="ctr" rtl="0">
              <a:spcBef>
                <a:spcPts val="0"/>
              </a:spcBef>
              <a:spcAft>
                <a:spcPts val="0"/>
              </a:spcAft>
              <a:buNone/>
            </a:pPr>
            <a:endParaRPr sz="1000">
              <a:solidFill>
                <a:srgbClr val="757070"/>
              </a:solidFill>
              <a:latin typeface="Calibri"/>
              <a:ea typeface="Calibri"/>
              <a:cs typeface="Calibri"/>
              <a:sym typeface="Calibri"/>
            </a:endParaRPr>
          </a:p>
        </p:txBody>
      </p:sp>
      <p:cxnSp>
        <p:nvCxnSpPr>
          <p:cNvPr id="160" name="Google Shape;160;g316580f1a8d_0_12"/>
          <p:cNvCxnSpPr/>
          <p:nvPr/>
        </p:nvCxnSpPr>
        <p:spPr>
          <a:xfrm>
            <a:off x="0" y="758027"/>
            <a:ext cx="4085700" cy="0"/>
          </a:xfrm>
          <a:prstGeom prst="straightConnector1">
            <a:avLst/>
          </a:prstGeom>
          <a:noFill/>
          <a:ln w="15875" cap="flat" cmpd="sng">
            <a:solidFill>
              <a:srgbClr val="F5F7FC"/>
            </a:solidFill>
            <a:prstDash val="solid"/>
            <a:miter lim="800000"/>
            <a:headEnd type="none" w="sm" len="sm"/>
            <a:tailEnd type="none" w="sm" len="sm"/>
          </a:ln>
        </p:spPr>
      </p:cxnSp>
      <p:pic>
        <p:nvPicPr>
          <p:cNvPr id="161" name="Google Shape;161;g316580f1a8d_0_12"/>
          <p:cNvPicPr preferRelativeResize="0"/>
          <p:nvPr/>
        </p:nvPicPr>
        <p:blipFill>
          <a:blip r:embed="rId4">
            <a:alphaModFix/>
          </a:blip>
          <a:stretch>
            <a:fillRect/>
          </a:stretch>
        </p:blipFill>
        <p:spPr>
          <a:xfrm>
            <a:off x="152400" y="2108456"/>
            <a:ext cx="11887201" cy="420573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8" descr="EscuelaIT Duoc UC - Escuela de Informática y Telecomunicaciones Duoc UC - Duoc  UC | LinkedIn"/>
          <p:cNvPicPr preferRelativeResize="0"/>
          <p:nvPr/>
        </p:nvPicPr>
        <p:blipFill rotWithShape="1">
          <a:blip r:embed="rId3">
            <a:alphaModFix/>
          </a:blip>
          <a:srcRect/>
          <a:stretch/>
        </p:blipFill>
        <p:spPr>
          <a:xfrm>
            <a:off x="8772152" y="207550"/>
            <a:ext cx="3141406" cy="785352"/>
          </a:xfrm>
          <a:prstGeom prst="rect">
            <a:avLst/>
          </a:prstGeom>
          <a:noFill/>
          <a:ln>
            <a:noFill/>
          </a:ln>
        </p:spPr>
      </p:pic>
      <p:sp>
        <p:nvSpPr>
          <p:cNvPr id="167" name="Google Shape;167;p8"/>
          <p:cNvSpPr txBox="1"/>
          <p:nvPr/>
        </p:nvSpPr>
        <p:spPr>
          <a:xfrm>
            <a:off x="136188" y="368928"/>
            <a:ext cx="1219199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L" sz="1800">
                <a:solidFill>
                  <a:srgbClr val="757070"/>
                </a:solidFill>
                <a:latin typeface="Calibri"/>
                <a:ea typeface="Calibri"/>
                <a:cs typeface="Calibri"/>
                <a:sym typeface="Calibri"/>
              </a:rPr>
              <a:t>PROYECTO “BOTIQUÍN DIGITAL”</a:t>
            </a:r>
            <a:endParaRPr/>
          </a:p>
        </p:txBody>
      </p:sp>
      <p:sp>
        <p:nvSpPr>
          <p:cNvPr id="168" name="Google Shape;168;p8"/>
          <p:cNvSpPr txBox="1"/>
          <p:nvPr/>
        </p:nvSpPr>
        <p:spPr>
          <a:xfrm>
            <a:off x="0" y="1432655"/>
            <a:ext cx="12192000" cy="8619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3600">
                <a:solidFill>
                  <a:schemeClr val="dk1"/>
                </a:solidFill>
                <a:latin typeface="Calibri"/>
                <a:ea typeface="Calibri"/>
                <a:cs typeface="Calibri"/>
                <a:sym typeface="Calibri"/>
              </a:rPr>
              <a:t>Arquitectura del software</a:t>
            </a:r>
            <a:endParaRPr/>
          </a:p>
          <a:p>
            <a:pPr marL="0" marR="0" lvl="0" indent="0" algn="ctr" rtl="0">
              <a:spcBef>
                <a:spcPts val="0"/>
              </a:spcBef>
              <a:spcAft>
                <a:spcPts val="0"/>
              </a:spcAft>
              <a:buNone/>
            </a:pPr>
            <a:endParaRPr/>
          </a:p>
        </p:txBody>
      </p:sp>
      <p:cxnSp>
        <p:nvCxnSpPr>
          <p:cNvPr id="169" name="Google Shape;169;p8"/>
          <p:cNvCxnSpPr/>
          <p:nvPr/>
        </p:nvCxnSpPr>
        <p:spPr>
          <a:xfrm>
            <a:off x="0" y="758027"/>
            <a:ext cx="4085617" cy="0"/>
          </a:xfrm>
          <a:prstGeom prst="straightConnector1">
            <a:avLst/>
          </a:prstGeom>
          <a:noFill/>
          <a:ln w="15875" cap="flat" cmpd="sng">
            <a:solidFill>
              <a:srgbClr val="F5F7FC"/>
            </a:solidFill>
            <a:prstDash val="solid"/>
            <a:miter lim="800000"/>
            <a:headEnd type="none" w="sm" len="sm"/>
            <a:tailEnd type="none" w="sm" len="sm"/>
          </a:ln>
        </p:spPr>
      </p:cxnSp>
      <p:pic>
        <p:nvPicPr>
          <p:cNvPr id="170" name="Google Shape;170;p8"/>
          <p:cNvPicPr preferRelativeResize="0"/>
          <p:nvPr/>
        </p:nvPicPr>
        <p:blipFill>
          <a:blip r:embed="rId4">
            <a:alphaModFix/>
          </a:blip>
          <a:stretch>
            <a:fillRect/>
          </a:stretch>
        </p:blipFill>
        <p:spPr>
          <a:xfrm>
            <a:off x="654425" y="2395718"/>
            <a:ext cx="11155517" cy="4104882"/>
          </a:xfrm>
          <a:prstGeom prst="rect">
            <a:avLst/>
          </a:prstGeom>
          <a:noFill/>
          <a:ln>
            <a:noFill/>
          </a:ln>
        </p:spPr>
      </p:pic>
    </p:spTree>
  </p:cSld>
  <p:clrMapOvr>
    <a:masterClrMapping/>
  </p:clrMapOvr>
  <p:transition spd="slow">
    <p:wipe/>
  </p:transition>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496</TotalTime>
  <Words>1087</Words>
  <Application>Microsoft Office PowerPoint</Application>
  <PresentationFormat>Panorámica</PresentationFormat>
  <Paragraphs>113</Paragraphs>
  <Slides>16</Slides>
  <Notes>5</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16</vt:i4>
      </vt:variant>
    </vt:vector>
  </HeadingPairs>
  <TitlesOfParts>
    <vt:vector size="22" baseType="lpstr">
      <vt:lpstr>Aptos</vt:lpstr>
      <vt:lpstr>Arial</vt:lpstr>
      <vt:lpstr>Calibri</vt:lpstr>
      <vt:lpstr>Calibri Light</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Gerardo Galan Cruz</dc:creator>
  <cp:lastModifiedBy>JOSE . Moraga Pavez</cp:lastModifiedBy>
  <cp:revision>5</cp:revision>
  <dcterms:created xsi:type="dcterms:W3CDTF">2023-10-28T21:12:11Z</dcterms:created>
  <dcterms:modified xsi:type="dcterms:W3CDTF">2024-11-19T10:15:21Z</dcterms:modified>
</cp:coreProperties>
</file>