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Stinger Fit Bold" charset="1" panose="00000800000000000000"/>
      <p:regular r:id="rId20"/>
    </p:embeddedFont>
    <p:embeddedFont>
      <p:font typeface="TT Hoves Bold" charset="1" panose="02000003020000060003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  <p:embeddedFont>
      <p:font typeface="TT Hoves" charset="1" panose="02000003020000060003"/>
      <p:regular r:id="rId24"/>
    </p:embeddedFont>
    <p:embeddedFont>
      <p:font typeface="TT Hoves Italics" charset="1" panose="0200000302000006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6.png" Type="http://schemas.openxmlformats.org/officeDocument/2006/relationships/image"/><Relationship Id="rId13" Target="../media/image47.png" Type="http://schemas.openxmlformats.org/officeDocument/2006/relationships/image"/><Relationship Id="rId14" Target="../media/image48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6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49823" y="7348823"/>
            <a:ext cx="2938177" cy="2938177"/>
          </a:xfrm>
          <a:custGeom>
            <a:avLst/>
            <a:gdLst/>
            <a:ahLst/>
            <a:cxnLst/>
            <a:rect r="r" b="b" t="t" l="l"/>
            <a:pathLst>
              <a:path h="2938177" w="2938177">
                <a:moveTo>
                  <a:pt x="0" y="0"/>
                </a:moveTo>
                <a:lnTo>
                  <a:pt x="2938177" y="0"/>
                </a:lnTo>
                <a:lnTo>
                  <a:pt x="2938177" y="2938177"/>
                </a:lnTo>
                <a:lnTo>
                  <a:pt x="0" y="2938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0"/>
            <a:ext cx="4120774" cy="2060387"/>
          </a:xfrm>
          <a:custGeom>
            <a:avLst/>
            <a:gdLst/>
            <a:ahLst/>
            <a:cxnLst/>
            <a:rect r="r" b="b" t="t" l="l"/>
            <a:pathLst>
              <a:path h="2060387" w="4120774">
                <a:moveTo>
                  <a:pt x="0" y="0"/>
                </a:moveTo>
                <a:lnTo>
                  <a:pt x="4120774" y="0"/>
                </a:lnTo>
                <a:lnTo>
                  <a:pt x="4120774" y="2060387"/>
                </a:lnTo>
                <a:lnTo>
                  <a:pt x="0" y="2060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8041" y="78473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0387" y="2640645"/>
            <a:ext cx="14042094" cy="277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b="true" sz="16178">
                <a:solidFill>
                  <a:srgbClr val="2726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BOTIQUÍN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73792" y="479604"/>
            <a:ext cx="11615284" cy="158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4"/>
              </a:lnSpc>
            </a:pPr>
            <a:r>
              <a:rPr lang="en-US" b="true" sz="9153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LEAN ICEPTION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661568" y="7591283"/>
            <a:ext cx="8730332" cy="4350677"/>
            <a:chOff x="0" y="0"/>
            <a:chExt cx="11640443" cy="580090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1640443" cy="5800903"/>
              <a:chOff x="0" y="0"/>
              <a:chExt cx="2645979" cy="131859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645979" cy="1318598"/>
              </a:xfrm>
              <a:custGeom>
                <a:avLst/>
                <a:gdLst/>
                <a:ahLst/>
                <a:cxnLst/>
                <a:rect r="r" b="b" t="t" l="l"/>
                <a:pathLst>
                  <a:path h="1318598" w="2645979">
                    <a:moveTo>
                      <a:pt x="0" y="0"/>
                    </a:moveTo>
                    <a:lnTo>
                      <a:pt x="2645979" y="0"/>
                    </a:lnTo>
                    <a:lnTo>
                      <a:pt x="2645979" y="1318598"/>
                    </a:lnTo>
                    <a:lnTo>
                      <a:pt x="0" y="1318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2645979" cy="13662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63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38850" y="119409"/>
              <a:ext cx="10762744" cy="3111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16"/>
                </a:lnSpc>
              </a:pPr>
              <a:r>
                <a:rPr lang="en-US" sz="3368" b="true">
                  <a:solidFill>
                    <a:srgbClr val="272626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Integrantes: </a:t>
              </a:r>
            </a:p>
            <a:p>
              <a:pPr algn="l" marL="727315" indent="-363658" lvl="1">
                <a:lnSpc>
                  <a:spcPts val="4716"/>
                </a:lnSpc>
                <a:buFont typeface="Arial"/>
                <a:buChar char="•"/>
              </a:pPr>
              <a:r>
                <a:rPr lang="en-US" b="true" sz="3368">
                  <a:solidFill>
                    <a:srgbClr val="272626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Javier Gutiérrez</a:t>
              </a:r>
            </a:p>
            <a:p>
              <a:pPr algn="l" marL="727315" indent="-363658" lvl="1">
                <a:lnSpc>
                  <a:spcPts val="4716"/>
                </a:lnSpc>
                <a:buFont typeface="Arial"/>
                <a:buChar char="•"/>
              </a:pPr>
              <a:r>
                <a:rPr lang="en-US" b="true" sz="3368">
                  <a:solidFill>
                    <a:srgbClr val="272626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Nicolás Sierra</a:t>
              </a:r>
            </a:p>
            <a:p>
              <a:pPr algn="l" marL="727315" indent="-363658" lvl="1">
                <a:lnSpc>
                  <a:spcPts val="4716"/>
                </a:lnSpc>
                <a:buFont typeface="Arial"/>
                <a:buChar char="•"/>
              </a:pPr>
              <a:r>
                <a:rPr lang="en-US" b="true" sz="3368">
                  <a:solidFill>
                    <a:srgbClr val="272626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Jose Moraga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303392" y="5676900"/>
            <a:ext cx="56812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del CITT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864" y="-541936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30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1516" y="6126157"/>
            <a:ext cx="4323913" cy="4555847"/>
          </a:xfrm>
          <a:custGeom>
            <a:avLst/>
            <a:gdLst/>
            <a:ahLst/>
            <a:cxnLst/>
            <a:rect r="r" b="b" t="t" l="l"/>
            <a:pathLst>
              <a:path h="4555847" w="4323913">
                <a:moveTo>
                  <a:pt x="0" y="0"/>
                </a:moveTo>
                <a:lnTo>
                  <a:pt x="4323913" y="0"/>
                </a:lnTo>
                <a:lnTo>
                  <a:pt x="4323913" y="4555848"/>
                </a:lnTo>
                <a:lnTo>
                  <a:pt x="0" y="4555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06454" y="8032770"/>
            <a:ext cx="6675091" cy="6675091"/>
          </a:xfrm>
          <a:custGeom>
            <a:avLst/>
            <a:gdLst/>
            <a:ahLst/>
            <a:cxnLst/>
            <a:rect r="r" b="b" t="t" l="l"/>
            <a:pathLst>
              <a:path h="6675091" w="6675091">
                <a:moveTo>
                  <a:pt x="0" y="0"/>
                </a:moveTo>
                <a:lnTo>
                  <a:pt x="6675092" y="0"/>
                </a:lnTo>
                <a:lnTo>
                  <a:pt x="6675092" y="6675092"/>
                </a:lnTo>
                <a:lnTo>
                  <a:pt x="0" y="6675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79109" y="6659054"/>
            <a:ext cx="2385311" cy="4114800"/>
          </a:xfrm>
          <a:custGeom>
            <a:avLst/>
            <a:gdLst/>
            <a:ahLst/>
            <a:cxnLst/>
            <a:rect r="r" b="b" t="t" l="l"/>
            <a:pathLst>
              <a:path h="4114800" w="2385311">
                <a:moveTo>
                  <a:pt x="0" y="0"/>
                </a:moveTo>
                <a:lnTo>
                  <a:pt x="2385311" y="0"/>
                </a:lnTo>
                <a:lnTo>
                  <a:pt x="238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559534"/>
            <a:ext cx="3438123" cy="6199040"/>
          </a:xfrm>
          <a:custGeom>
            <a:avLst/>
            <a:gdLst/>
            <a:ahLst/>
            <a:cxnLst/>
            <a:rect r="r" b="b" t="t" l="l"/>
            <a:pathLst>
              <a:path h="6199040" w="3438123">
                <a:moveTo>
                  <a:pt x="0" y="0"/>
                </a:moveTo>
                <a:lnTo>
                  <a:pt x="3438123" y="0"/>
                </a:lnTo>
                <a:lnTo>
                  <a:pt x="3438123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83908" y="3504962"/>
            <a:ext cx="3720183" cy="6253611"/>
          </a:xfrm>
          <a:custGeom>
            <a:avLst/>
            <a:gdLst/>
            <a:ahLst/>
            <a:cxnLst/>
            <a:rect r="r" b="b" t="t" l="l"/>
            <a:pathLst>
              <a:path h="6253611" w="3720183">
                <a:moveTo>
                  <a:pt x="0" y="0"/>
                </a:moveTo>
                <a:lnTo>
                  <a:pt x="3720184" y="0"/>
                </a:lnTo>
                <a:lnTo>
                  <a:pt x="3720184" y="6253612"/>
                </a:lnTo>
                <a:lnTo>
                  <a:pt x="0" y="62536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31700" y="3504962"/>
            <a:ext cx="3627600" cy="6253611"/>
          </a:xfrm>
          <a:custGeom>
            <a:avLst/>
            <a:gdLst/>
            <a:ahLst/>
            <a:cxnLst/>
            <a:rect r="r" b="b" t="t" l="l"/>
            <a:pathLst>
              <a:path h="6253611" w="3627600">
                <a:moveTo>
                  <a:pt x="0" y="0"/>
                </a:moveTo>
                <a:lnTo>
                  <a:pt x="3627600" y="0"/>
                </a:lnTo>
                <a:lnTo>
                  <a:pt x="3627600" y="6253612"/>
                </a:lnTo>
                <a:lnTo>
                  <a:pt x="0" y="62536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66340" y="159703"/>
            <a:ext cx="735830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Mockups 2/3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00918" y="1733867"/>
            <a:ext cx="64891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Controles de registro de usuario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7468" y="2470913"/>
            <a:ext cx="47005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Inicio invitado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3541" y="2470913"/>
            <a:ext cx="44809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Inicio usuario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31725" y="2470913"/>
            <a:ext cx="44863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Crear usuario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864" y="-541936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30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1516" y="6126157"/>
            <a:ext cx="4323913" cy="4555847"/>
          </a:xfrm>
          <a:custGeom>
            <a:avLst/>
            <a:gdLst/>
            <a:ahLst/>
            <a:cxnLst/>
            <a:rect r="r" b="b" t="t" l="l"/>
            <a:pathLst>
              <a:path h="4555847" w="4323913">
                <a:moveTo>
                  <a:pt x="0" y="0"/>
                </a:moveTo>
                <a:lnTo>
                  <a:pt x="4323913" y="0"/>
                </a:lnTo>
                <a:lnTo>
                  <a:pt x="4323913" y="4555848"/>
                </a:lnTo>
                <a:lnTo>
                  <a:pt x="0" y="4555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06454" y="8032770"/>
            <a:ext cx="6675091" cy="6675091"/>
          </a:xfrm>
          <a:custGeom>
            <a:avLst/>
            <a:gdLst/>
            <a:ahLst/>
            <a:cxnLst/>
            <a:rect r="r" b="b" t="t" l="l"/>
            <a:pathLst>
              <a:path h="6675091" w="6675091">
                <a:moveTo>
                  <a:pt x="0" y="0"/>
                </a:moveTo>
                <a:lnTo>
                  <a:pt x="6675092" y="0"/>
                </a:lnTo>
                <a:lnTo>
                  <a:pt x="6675092" y="6675092"/>
                </a:lnTo>
                <a:lnTo>
                  <a:pt x="0" y="6675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79109" y="6659054"/>
            <a:ext cx="2385311" cy="4114800"/>
          </a:xfrm>
          <a:custGeom>
            <a:avLst/>
            <a:gdLst/>
            <a:ahLst/>
            <a:cxnLst/>
            <a:rect r="r" b="b" t="t" l="l"/>
            <a:pathLst>
              <a:path h="4114800" w="2385311">
                <a:moveTo>
                  <a:pt x="0" y="0"/>
                </a:moveTo>
                <a:lnTo>
                  <a:pt x="2385311" y="0"/>
                </a:lnTo>
                <a:lnTo>
                  <a:pt x="238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371467"/>
            <a:ext cx="3544417" cy="6257325"/>
          </a:xfrm>
          <a:custGeom>
            <a:avLst/>
            <a:gdLst/>
            <a:ahLst/>
            <a:cxnLst/>
            <a:rect r="r" b="b" t="t" l="l"/>
            <a:pathLst>
              <a:path h="6257325" w="3544417">
                <a:moveTo>
                  <a:pt x="0" y="0"/>
                </a:moveTo>
                <a:lnTo>
                  <a:pt x="3544417" y="0"/>
                </a:lnTo>
                <a:lnTo>
                  <a:pt x="3544417" y="6257325"/>
                </a:lnTo>
                <a:lnTo>
                  <a:pt x="0" y="62573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01742" y="3371467"/>
            <a:ext cx="3484516" cy="6253611"/>
          </a:xfrm>
          <a:custGeom>
            <a:avLst/>
            <a:gdLst/>
            <a:ahLst/>
            <a:cxnLst/>
            <a:rect r="r" b="b" t="t" l="l"/>
            <a:pathLst>
              <a:path h="6253611" w="3484516">
                <a:moveTo>
                  <a:pt x="0" y="0"/>
                </a:moveTo>
                <a:lnTo>
                  <a:pt x="3484516" y="0"/>
                </a:lnTo>
                <a:lnTo>
                  <a:pt x="3484516" y="6253612"/>
                </a:lnTo>
                <a:lnTo>
                  <a:pt x="0" y="62536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25480" y="3358499"/>
            <a:ext cx="3333820" cy="6266580"/>
          </a:xfrm>
          <a:custGeom>
            <a:avLst/>
            <a:gdLst/>
            <a:ahLst/>
            <a:cxnLst/>
            <a:rect r="r" b="b" t="t" l="l"/>
            <a:pathLst>
              <a:path h="6266580" w="3333820">
                <a:moveTo>
                  <a:pt x="0" y="0"/>
                </a:moveTo>
                <a:lnTo>
                  <a:pt x="3333820" y="0"/>
                </a:lnTo>
                <a:lnTo>
                  <a:pt x="3333820" y="6266580"/>
                </a:lnTo>
                <a:lnTo>
                  <a:pt x="0" y="62665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66340" y="159703"/>
            <a:ext cx="735830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Mockups 3/3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50787" y="1733867"/>
            <a:ext cx="47894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Funciones del aplicativo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0291" y="2219008"/>
            <a:ext cx="32212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Remedios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52587" y="2219008"/>
            <a:ext cx="33828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Exámenes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73920" y="2216777"/>
            <a:ext cx="25605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Escaner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452306" y="3878528"/>
            <a:ext cx="1919261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596000" y="3692627"/>
            <a:ext cx="371803" cy="37180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37399" y="3692627"/>
            <a:ext cx="371803" cy="37180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78798" y="3692627"/>
            <a:ext cx="371803" cy="37180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20197" y="3692627"/>
            <a:ext cx="371803" cy="37180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9587484"/>
            <a:ext cx="7315200" cy="1399032"/>
          </a:xfrm>
          <a:custGeom>
            <a:avLst/>
            <a:gdLst/>
            <a:ahLst/>
            <a:cxnLst/>
            <a:rect r="r" b="b" t="t" l="l"/>
            <a:pathLst>
              <a:path h="1399032" w="7315200">
                <a:moveTo>
                  <a:pt x="0" y="0"/>
                </a:moveTo>
                <a:lnTo>
                  <a:pt x="7315200" y="0"/>
                </a:lnTo>
                <a:lnTo>
                  <a:pt x="7315200" y="1399032"/>
                </a:lnTo>
                <a:lnTo>
                  <a:pt x="0" y="139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0"/>
            <a:ext cx="2885121" cy="2874302"/>
          </a:xfrm>
          <a:custGeom>
            <a:avLst/>
            <a:gdLst/>
            <a:ahLst/>
            <a:cxnLst/>
            <a:rect r="r" b="b" t="t" l="l"/>
            <a:pathLst>
              <a:path h="2874302" w="2885121">
                <a:moveTo>
                  <a:pt x="0" y="0"/>
                </a:moveTo>
                <a:lnTo>
                  <a:pt x="2885121" y="0"/>
                </a:lnTo>
                <a:lnTo>
                  <a:pt x="2885121" y="2874302"/>
                </a:lnTo>
                <a:lnTo>
                  <a:pt x="0" y="28743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69857" y="5285043"/>
            <a:ext cx="3846103" cy="333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1"/>
              </a:lnSpc>
            </a:pPr>
            <a:r>
              <a:rPr lang="en-US" sz="238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Una vez superada la fase de investigación, se  construye el proyecto, usando metodologías ágiles:</a:t>
            </a:r>
          </a:p>
          <a:p>
            <a:pPr algn="l" marL="515341" indent="-257670" lvl="1">
              <a:lnSpc>
                <a:spcPts val="3341"/>
              </a:lnSpc>
              <a:buFont typeface="Arial"/>
              <a:buChar char="•"/>
            </a:pPr>
            <a:r>
              <a:rPr lang="en-US" sz="2386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 Diseño del producto</a:t>
            </a:r>
          </a:p>
          <a:p>
            <a:pPr algn="l" marL="515341" indent="-257670" lvl="1">
              <a:lnSpc>
                <a:spcPts val="3341"/>
              </a:lnSpc>
              <a:buFont typeface="Arial"/>
              <a:buChar char="•"/>
            </a:pPr>
            <a:r>
              <a:rPr lang="en-US" sz="2386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Desarrollo del Producto mínimo viable(MVP)</a:t>
            </a:r>
          </a:p>
          <a:p>
            <a:pPr algn="l" marL="515341" indent="-257670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386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Pruebas y QA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75131" y="1265701"/>
            <a:ext cx="11645066" cy="150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72"/>
              </a:lnSpc>
              <a:spcBef>
                <a:spcPct val="0"/>
              </a:spcBef>
            </a:pPr>
            <a:r>
              <a:rPr lang="en-US" b="true" sz="8837" strike="noStrike" u="none">
                <a:solidFill>
                  <a:srgbClr val="2726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PLAN DE ACCIÓN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1649" y="5262490"/>
            <a:ext cx="4048701" cy="334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8"/>
              </a:lnSpc>
            </a:pPr>
            <a:r>
              <a:rPr lang="en-US" sz="236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Para obtener un perfecto conocimiento del mercado, los usuarios y la competencia se debe:</a:t>
            </a:r>
          </a:p>
          <a:p>
            <a:pPr algn="just" marL="510229" indent="-255114" lvl="1">
              <a:lnSpc>
                <a:spcPts val="3308"/>
              </a:lnSpc>
              <a:buFont typeface="Arial"/>
              <a:buChar char="•"/>
            </a:pPr>
            <a:r>
              <a:rPr lang="en-US" sz="2363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Analizar el mercado</a:t>
            </a:r>
          </a:p>
          <a:p>
            <a:pPr algn="just" marL="510229" indent="-255114" lvl="1">
              <a:lnSpc>
                <a:spcPts val="3308"/>
              </a:lnSpc>
              <a:buFont typeface="Arial"/>
              <a:buChar char="•"/>
            </a:pPr>
            <a:r>
              <a:rPr lang="en-US" sz="2363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Analizar los costos</a:t>
            </a:r>
          </a:p>
          <a:p>
            <a:pPr algn="just" marL="510229" indent="-255114" lvl="1">
              <a:lnSpc>
                <a:spcPts val="3308"/>
              </a:lnSpc>
              <a:spcBef>
                <a:spcPct val="0"/>
              </a:spcBef>
              <a:buFont typeface="Arial"/>
              <a:buChar char="•"/>
            </a:pPr>
            <a:r>
              <a:rPr lang="en-US" sz="2363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Analizar la viabilidad técnica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07701" y="5262490"/>
            <a:ext cx="3721379" cy="417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1"/>
              </a:lnSpc>
            </a:pPr>
            <a:r>
              <a:rPr lang="en-US" sz="238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Lanzar el producto al mercado, con las estrategias necesarias para captar usuarios, por medio de:</a:t>
            </a:r>
          </a:p>
          <a:p>
            <a:pPr algn="l" marL="515339" indent="-257670" lvl="1">
              <a:lnSpc>
                <a:spcPts val="3341"/>
              </a:lnSpc>
              <a:buFont typeface="Arial"/>
              <a:buChar char="•"/>
            </a:pPr>
            <a:r>
              <a:rPr lang="en-US" sz="2386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Lanzamiento beta</a:t>
            </a:r>
          </a:p>
          <a:p>
            <a:pPr algn="l" marL="515339" indent="-257670" lvl="1">
              <a:lnSpc>
                <a:spcPts val="3341"/>
              </a:lnSpc>
              <a:buFont typeface="Arial"/>
              <a:buChar char="•"/>
            </a:pPr>
            <a:r>
              <a:rPr lang="en-US" sz="2386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Lanzamiento oficial</a:t>
            </a:r>
          </a:p>
          <a:p>
            <a:pPr algn="l" marL="515339" indent="-257670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386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Soporte de seguimiento posterior al lanzamiento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15914" y="5262490"/>
            <a:ext cx="4679378" cy="450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26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Evaluación del éxito del proyecto entre lo propuesto y la cantidad de clientes obtenidos para planificar el futuro de la aplicación:</a:t>
            </a:r>
          </a:p>
          <a:p>
            <a:pPr algn="l">
              <a:lnSpc>
                <a:spcPts val="3167"/>
              </a:lnSpc>
            </a:pPr>
          </a:p>
          <a:p>
            <a:pPr algn="l" marL="510044" indent="-255022" lvl="1">
              <a:lnSpc>
                <a:spcPts val="3307"/>
              </a:lnSpc>
              <a:buFont typeface="Arial"/>
              <a:buChar char="•"/>
            </a:pPr>
            <a:r>
              <a:rPr lang="en-US" sz="2362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Análisis de métricas claves</a:t>
            </a:r>
          </a:p>
          <a:p>
            <a:pPr algn="l" marL="510044" indent="-255022" lvl="1">
              <a:lnSpc>
                <a:spcPts val="3307"/>
              </a:lnSpc>
              <a:buFont typeface="Arial"/>
              <a:buChar char="•"/>
            </a:pPr>
            <a:r>
              <a:rPr lang="en-US" sz="2362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Revisión de feedbacks de los usuarios</a:t>
            </a:r>
          </a:p>
          <a:p>
            <a:pPr algn="l" marL="510044" indent="-255022" lvl="1">
              <a:lnSpc>
                <a:spcPts val="3307"/>
              </a:lnSpc>
              <a:buFont typeface="Arial"/>
              <a:buChar char="•"/>
            </a:pPr>
            <a:r>
              <a:rPr lang="en-US" sz="2362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Optimización y escalabilidad</a:t>
            </a:r>
          </a:p>
          <a:p>
            <a:pPr algn="l" marL="510044" indent="-255022" lvl="1">
              <a:lnSpc>
                <a:spcPts val="3307"/>
              </a:lnSpc>
              <a:buFont typeface="Arial"/>
              <a:buChar char="•"/>
            </a:pPr>
            <a:r>
              <a:rPr lang="en-US" sz="2362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Reporte final</a:t>
            </a:r>
          </a:p>
          <a:p>
            <a:pPr algn="l" marL="510044" indent="-255022" lvl="1">
              <a:lnSpc>
                <a:spcPts val="3307"/>
              </a:lnSpc>
              <a:spcBef>
                <a:spcPct val="0"/>
              </a:spcBef>
              <a:buFont typeface="Arial"/>
              <a:buChar char="•"/>
            </a:pPr>
            <a:r>
              <a:rPr lang="en-US" sz="2362" i="true">
                <a:solidFill>
                  <a:srgbClr val="FFFFFF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Plan de mejora continua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7550" y="4300983"/>
            <a:ext cx="3506402" cy="532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28"/>
              </a:lnSpc>
              <a:spcBef>
                <a:spcPct val="0"/>
              </a:spcBef>
            </a:pPr>
            <a:r>
              <a:rPr lang="en-US" b="true" sz="3020" strike="noStrike" u="none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INVESTIGACIÓN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69857" y="4393873"/>
            <a:ext cx="3506402" cy="52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DESARROLLO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56199" y="4393873"/>
            <a:ext cx="4024381" cy="52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IMPLEMENTACIÓN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61606" y="4393873"/>
            <a:ext cx="3506402" cy="52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RESULTADOS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087479" y="3086479"/>
            <a:ext cx="6171821" cy="6171821"/>
            <a:chOff x="0" y="0"/>
            <a:chExt cx="5647690" cy="5647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5584190" cy="5584190"/>
            </a:xfrm>
            <a:custGeom>
              <a:avLst/>
              <a:gdLst/>
              <a:ahLst/>
              <a:cxnLst/>
              <a:rect r="r" b="b" t="t" l="l"/>
              <a:pathLst>
                <a:path h="5584190" w="5584190">
                  <a:moveTo>
                    <a:pt x="5584190" y="5584190"/>
                  </a:moveTo>
                  <a:lnTo>
                    <a:pt x="1143000" y="5584190"/>
                  </a:lnTo>
                  <a:cubicBezTo>
                    <a:pt x="511810" y="5584190"/>
                    <a:pt x="0" y="5072380"/>
                    <a:pt x="0" y="4441190"/>
                  </a:cubicBezTo>
                  <a:lnTo>
                    <a:pt x="0" y="0"/>
                  </a:lnTo>
                  <a:lnTo>
                    <a:pt x="4441190" y="0"/>
                  </a:lnTo>
                  <a:cubicBezTo>
                    <a:pt x="5072380" y="0"/>
                    <a:pt x="5584190" y="511810"/>
                    <a:pt x="5584190" y="1143000"/>
                  </a:cubicBezTo>
                  <a:lnTo>
                    <a:pt x="5584190" y="5584190"/>
                  </a:lnTo>
                  <a:close/>
                </a:path>
              </a:pathLst>
            </a:custGeom>
            <a:blipFill>
              <a:blip r:embed="rId2"/>
              <a:stretch>
                <a:fillRect l="-32888" t="0" r="-17111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47690" cy="5647690"/>
            </a:xfrm>
            <a:custGeom>
              <a:avLst/>
              <a:gdLst/>
              <a:ahLst/>
              <a:cxnLst/>
              <a:rect r="r" b="b" t="t" l="l"/>
              <a:pathLst>
                <a:path h="5647690" w="5647690">
                  <a:moveTo>
                    <a:pt x="5647690" y="5647690"/>
                  </a:moveTo>
                  <a:lnTo>
                    <a:pt x="1174750" y="5647690"/>
                  </a:lnTo>
                  <a:cubicBezTo>
                    <a:pt x="527050" y="5647690"/>
                    <a:pt x="0" y="5120640"/>
                    <a:pt x="0" y="4472940"/>
                  </a:cubicBezTo>
                  <a:lnTo>
                    <a:pt x="0" y="0"/>
                  </a:lnTo>
                  <a:lnTo>
                    <a:pt x="4472940" y="0"/>
                  </a:lnTo>
                  <a:cubicBezTo>
                    <a:pt x="5120640" y="0"/>
                    <a:pt x="5647690" y="527050"/>
                    <a:pt x="5647690" y="1174750"/>
                  </a:cubicBezTo>
                  <a:lnTo>
                    <a:pt x="5647690" y="5647690"/>
                  </a:lnTo>
                  <a:close/>
                  <a:moveTo>
                    <a:pt x="63500" y="63500"/>
                  </a:moveTo>
                  <a:lnTo>
                    <a:pt x="63500" y="4472940"/>
                  </a:lnTo>
                  <a:cubicBezTo>
                    <a:pt x="63500" y="5085080"/>
                    <a:pt x="562610" y="5584190"/>
                    <a:pt x="1174750" y="5584190"/>
                  </a:cubicBezTo>
                  <a:lnTo>
                    <a:pt x="5584190" y="5584190"/>
                  </a:lnTo>
                  <a:lnTo>
                    <a:pt x="5584190" y="1174750"/>
                  </a:lnTo>
                  <a:cubicBezTo>
                    <a:pt x="5584190" y="562610"/>
                    <a:pt x="5085080" y="63500"/>
                    <a:pt x="4472940" y="63500"/>
                  </a:cubicBezTo>
                  <a:lnTo>
                    <a:pt x="63500" y="63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944100" y="-699516"/>
            <a:ext cx="7315200" cy="1399032"/>
          </a:xfrm>
          <a:custGeom>
            <a:avLst/>
            <a:gdLst/>
            <a:ahLst/>
            <a:cxnLst/>
            <a:rect r="r" b="b" t="t" l="l"/>
            <a:pathLst>
              <a:path h="1399032" w="7315200">
                <a:moveTo>
                  <a:pt x="0" y="0"/>
                </a:moveTo>
                <a:lnTo>
                  <a:pt x="7315200" y="0"/>
                </a:lnTo>
                <a:lnTo>
                  <a:pt x="7315200" y="1399032"/>
                </a:lnTo>
                <a:lnTo>
                  <a:pt x="0" y="1399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0828" y="2490997"/>
            <a:ext cx="9023272" cy="7403143"/>
            <a:chOff x="0" y="0"/>
            <a:chExt cx="2376500" cy="19497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76500" cy="1949799"/>
            </a:xfrm>
            <a:custGeom>
              <a:avLst/>
              <a:gdLst/>
              <a:ahLst/>
              <a:cxnLst/>
              <a:rect r="r" b="b" t="t" l="l"/>
              <a:pathLst>
                <a:path h="1949799" w="2376500">
                  <a:moveTo>
                    <a:pt x="0" y="0"/>
                  </a:moveTo>
                  <a:lnTo>
                    <a:pt x="2376500" y="0"/>
                  </a:lnTo>
                  <a:lnTo>
                    <a:pt x="2376500" y="1949799"/>
                  </a:lnTo>
                  <a:lnTo>
                    <a:pt x="0" y="1949799"/>
                  </a:lnTo>
                  <a:close/>
                </a:path>
              </a:pathLst>
            </a:custGeom>
            <a:solidFill>
              <a:srgbClr val="FFF7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76500" cy="1997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167444"/>
            <a:ext cx="9023272" cy="130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95"/>
              </a:lnSpc>
              <a:spcBef>
                <a:spcPct val="0"/>
              </a:spcBef>
            </a:pPr>
            <a:r>
              <a:rPr lang="en-US" b="true" sz="7568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CONCLUSIONES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6511" y="2775215"/>
            <a:ext cx="8171906" cy="626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4352" indent="-382176" lvl="1">
              <a:lnSpc>
                <a:spcPts val="4956"/>
              </a:lnSpc>
              <a:buFont typeface="Arial"/>
              <a:buChar char="•"/>
            </a:pPr>
            <a:r>
              <a:rPr lang="en-US" sz="3540">
                <a:solidFill>
                  <a:srgbClr val="2B2B2B"/>
                </a:solidFill>
                <a:latin typeface="TT Hoves"/>
                <a:ea typeface="TT Hoves"/>
                <a:cs typeface="TT Hoves"/>
                <a:sym typeface="TT Hoves"/>
              </a:rPr>
              <a:t>Lector de código de barra de fácil uso.</a:t>
            </a:r>
          </a:p>
          <a:p>
            <a:pPr algn="just" marL="764352" indent="-382176" lvl="1">
              <a:lnSpc>
                <a:spcPts val="4956"/>
              </a:lnSpc>
              <a:buFont typeface="Arial"/>
              <a:buChar char="•"/>
            </a:pPr>
            <a:r>
              <a:rPr lang="en-US" sz="3540">
                <a:solidFill>
                  <a:srgbClr val="2B2B2B"/>
                </a:solidFill>
                <a:latin typeface="TT Hoves"/>
                <a:ea typeface="TT Hoves"/>
                <a:cs typeface="TT Hoves"/>
                <a:sym typeface="TT Hoves"/>
              </a:rPr>
              <a:t>interfaz sencilla y limpia.</a:t>
            </a:r>
          </a:p>
          <a:p>
            <a:pPr algn="just" marL="764352" indent="-382176" lvl="1">
              <a:lnSpc>
                <a:spcPts val="4956"/>
              </a:lnSpc>
              <a:buFont typeface="Arial"/>
              <a:buChar char="•"/>
            </a:pPr>
            <a:r>
              <a:rPr lang="en-US" sz="3540">
                <a:solidFill>
                  <a:srgbClr val="2B2B2B"/>
                </a:solidFill>
                <a:latin typeface="TT Hoves"/>
                <a:ea typeface="TT Hoves"/>
                <a:cs typeface="TT Hoves"/>
                <a:sym typeface="TT Hoves"/>
              </a:rPr>
              <a:t>Seguridad acerca del medicamento que se ingiere.</a:t>
            </a:r>
          </a:p>
          <a:p>
            <a:pPr algn="just" marL="764352" indent="-382176" lvl="1">
              <a:lnSpc>
                <a:spcPts val="4956"/>
              </a:lnSpc>
              <a:buFont typeface="Arial"/>
              <a:buChar char="•"/>
            </a:pPr>
            <a:r>
              <a:rPr lang="en-US" sz="3540">
                <a:solidFill>
                  <a:srgbClr val="2B2B2B"/>
                </a:solidFill>
                <a:latin typeface="TT Hoves"/>
                <a:ea typeface="TT Hoves"/>
                <a:cs typeface="TT Hoves"/>
                <a:sym typeface="TT Hoves"/>
              </a:rPr>
              <a:t>Mantenimiento de exámenes del usuario, independiente, de donde se realizó</a:t>
            </a:r>
          </a:p>
          <a:p>
            <a:pPr algn="just" marL="764352" indent="-382176" lvl="1">
              <a:lnSpc>
                <a:spcPts val="4956"/>
              </a:lnSpc>
              <a:spcBef>
                <a:spcPct val="0"/>
              </a:spcBef>
              <a:buFont typeface="Arial"/>
              <a:buChar char="•"/>
            </a:pPr>
            <a:r>
              <a:rPr lang="en-US" sz="3540">
                <a:solidFill>
                  <a:srgbClr val="2B2B2B"/>
                </a:solidFill>
                <a:latin typeface="TT Hoves"/>
                <a:ea typeface="TT Hoves"/>
                <a:cs typeface="TT Hoves"/>
                <a:sym typeface="TT Hoves"/>
              </a:rPr>
              <a:t>Entendimiento de informes técnicos de exámenes a través de ia.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2953" y="3591599"/>
            <a:ext cx="14042094" cy="277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49"/>
              </a:lnSpc>
            </a:pPr>
            <a:r>
              <a:rPr lang="en-US" b="true" sz="16178">
                <a:solidFill>
                  <a:srgbClr val="2726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ATENCIÓN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36358" y="2314313"/>
            <a:ext cx="11615284" cy="158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4"/>
              </a:lnSpc>
            </a:pPr>
            <a:r>
              <a:rPr lang="en-US" b="true" sz="9153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GRACIAS POR SU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0" y="0"/>
            <a:ext cx="2938177" cy="2938177"/>
          </a:xfrm>
          <a:custGeom>
            <a:avLst/>
            <a:gdLst/>
            <a:ahLst/>
            <a:cxnLst/>
            <a:rect r="r" b="b" t="t" l="l"/>
            <a:pathLst>
              <a:path h="2938177" w="2938177">
                <a:moveTo>
                  <a:pt x="2938177" y="2938177"/>
                </a:moveTo>
                <a:lnTo>
                  <a:pt x="0" y="2938177"/>
                </a:lnTo>
                <a:lnTo>
                  <a:pt x="0" y="0"/>
                </a:lnTo>
                <a:lnTo>
                  <a:pt x="2938177" y="0"/>
                </a:lnTo>
                <a:lnTo>
                  <a:pt x="2938177" y="29381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67226" y="8228107"/>
            <a:ext cx="4120774" cy="2060387"/>
          </a:xfrm>
          <a:custGeom>
            <a:avLst/>
            <a:gdLst/>
            <a:ahLst/>
            <a:cxnLst/>
            <a:rect r="r" b="b" t="t" l="l"/>
            <a:pathLst>
              <a:path h="2060387" w="4120774">
                <a:moveTo>
                  <a:pt x="0" y="0"/>
                </a:moveTo>
                <a:lnTo>
                  <a:pt x="4120774" y="0"/>
                </a:lnTo>
                <a:lnTo>
                  <a:pt x="4120774" y="2060386"/>
                </a:lnTo>
                <a:lnTo>
                  <a:pt x="0" y="2060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8041" y="78473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6400" y="9587484"/>
            <a:ext cx="7315200" cy="1399032"/>
          </a:xfrm>
          <a:custGeom>
            <a:avLst/>
            <a:gdLst/>
            <a:ahLst/>
            <a:cxnLst/>
            <a:rect r="r" b="b" t="t" l="l"/>
            <a:pathLst>
              <a:path h="1399032" w="7315200">
                <a:moveTo>
                  <a:pt x="0" y="0"/>
                </a:moveTo>
                <a:lnTo>
                  <a:pt x="7315200" y="0"/>
                </a:lnTo>
                <a:lnTo>
                  <a:pt x="7315200" y="1399032"/>
                </a:lnTo>
                <a:lnTo>
                  <a:pt x="0" y="1399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8798" y="7370678"/>
            <a:ext cx="2885121" cy="2874302"/>
          </a:xfrm>
          <a:custGeom>
            <a:avLst/>
            <a:gdLst/>
            <a:ahLst/>
            <a:cxnLst/>
            <a:rect r="r" b="b" t="t" l="l"/>
            <a:pathLst>
              <a:path h="2874302" w="2885121">
                <a:moveTo>
                  <a:pt x="0" y="0"/>
                </a:moveTo>
                <a:lnTo>
                  <a:pt x="2885121" y="0"/>
                </a:lnTo>
                <a:lnTo>
                  <a:pt x="2885121" y="2874302"/>
                </a:lnTo>
                <a:lnTo>
                  <a:pt x="0" y="287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85121" y="1989499"/>
            <a:ext cx="11659741" cy="1472242"/>
            <a:chOff x="0" y="0"/>
            <a:chExt cx="15546321" cy="1962989"/>
          </a:xfrm>
        </p:grpSpPr>
        <p:sp>
          <p:nvSpPr>
            <p:cNvPr name="AutoShape 5" id="5"/>
            <p:cNvSpPr/>
            <p:nvPr/>
          </p:nvSpPr>
          <p:spPr>
            <a:xfrm flipV="true">
              <a:off x="19050" y="999105"/>
              <a:ext cx="5173" cy="96367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7801819" y="999207"/>
              <a:ext cx="5173" cy="96367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7826041" y="0"/>
              <a:ext cx="0" cy="998383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15095" y="998744"/>
              <a:ext cx="15501382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H="true" flipV="true">
              <a:off x="15516477" y="999105"/>
              <a:ext cx="10796" cy="96367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023958" y="4589063"/>
            <a:ext cx="4949012" cy="2485221"/>
            <a:chOff x="0" y="0"/>
            <a:chExt cx="1302545" cy="654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02545" cy="654093"/>
            </a:xfrm>
            <a:custGeom>
              <a:avLst/>
              <a:gdLst/>
              <a:ahLst/>
              <a:cxnLst/>
              <a:rect r="r" b="b" t="t" l="l"/>
              <a:pathLst>
                <a:path h="654093" w="1302545">
                  <a:moveTo>
                    <a:pt x="79781" y="0"/>
                  </a:moveTo>
                  <a:lnTo>
                    <a:pt x="1222764" y="0"/>
                  </a:lnTo>
                  <a:cubicBezTo>
                    <a:pt x="1266826" y="0"/>
                    <a:pt x="1302545" y="35719"/>
                    <a:pt x="1302545" y="79781"/>
                  </a:cubicBezTo>
                  <a:lnTo>
                    <a:pt x="1302545" y="574312"/>
                  </a:lnTo>
                  <a:cubicBezTo>
                    <a:pt x="1302545" y="618373"/>
                    <a:pt x="1266826" y="654093"/>
                    <a:pt x="1222764" y="654093"/>
                  </a:cubicBezTo>
                  <a:lnTo>
                    <a:pt x="79781" y="654093"/>
                  </a:lnTo>
                  <a:cubicBezTo>
                    <a:pt x="35719" y="654093"/>
                    <a:pt x="0" y="618373"/>
                    <a:pt x="0" y="574312"/>
                  </a:cubicBezTo>
                  <a:lnTo>
                    <a:pt x="0" y="79781"/>
                  </a:lnTo>
                  <a:cubicBezTo>
                    <a:pt x="0" y="35719"/>
                    <a:pt x="35719" y="0"/>
                    <a:pt x="79781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302545" cy="701718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Lector de fármaco mediante código de barra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Botiquín personal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Cuenta personal </a:t>
              </a:r>
            </a:p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7867" y="3461657"/>
            <a:ext cx="3474509" cy="674174"/>
            <a:chOff x="0" y="0"/>
            <a:chExt cx="914818" cy="1775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4818" cy="177506"/>
            </a:xfrm>
            <a:custGeom>
              <a:avLst/>
              <a:gdLst/>
              <a:ahLst/>
              <a:cxnLst/>
              <a:rect r="r" b="b" t="t" l="l"/>
              <a:pathLst>
                <a:path h="177506" w="914818">
                  <a:moveTo>
                    <a:pt x="88753" y="0"/>
                  </a:moveTo>
                  <a:lnTo>
                    <a:pt x="826065" y="0"/>
                  </a:lnTo>
                  <a:cubicBezTo>
                    <a:pt x="849604" y="0"/>
                    <a:pt x="872179" y="9351"/>
                    <a:pt x="888823" y="25995"/>
                  </a:cubicBezTo>
                  <a:cubicBezTo>
                    <a:pt x="905467" y="42640"/>
                    <a:pt x="914818" y="65214"/>
                    <a:pt x="914818" y="88753"/>
                  </a:cubicBezTo>
                  <a:lnTo>
                    <a:pt x="914818" y="88753"/>
                  </a:lnTo>
                  <a:cubicBezTo>
                    <a:pt x="914818" y="137770"/>
                    <a:pt x="875082" y="177506"/>
                    <a:pt x="826065" y="177506"/>
                  </a:cubicBezTo>
                  <a:lnTo>
                    <a:pt x="88753" y="177506"/>
                  </a:lnTo>
                  <a:cubicBezTo>
                    <a:pt x="65214" y="177506"/>
                    <a:pt x="42640" y="168155"/>
                    <a:pt x="25995" y="151511"/>
                  </a:cubicBezTo>
                  <a:cubicBezTo>
                    <a:pt x="9351" y="134866"/>
                    <a:pt x="0" y="112292"/>
                    <a:pt x="0" y="88753"/>
                  </a:cubicBezTo>
                  <a:lnTo>
                    <a:pt x="0" y="88753"/>
                  </a:lnTo>
                  <a:cubicBezTo>
                    <a:pt x="0" y="65214"/>
                    <a:pt x="9351" y="42640"/>
                    <a:pt x="25995" y="25995"/>
                  </a:cubicBezTo>
                  <a:cubicBezTo>
                    <a:pt x="42640" y="9351"/>
                    <a:pt x="65214" y="0"/>
                    <a:pt x="88753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14818" cy="234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Funcionalidades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75629" y="3407022"/>
            <a:ext cx="3474509" cy="674174"/>
            <a:chOff x="0" y="0"/>
            <a:chExt cx="914818" cy="1775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14818" cy="177506"/>
            </a:xfrm>
            <a:custGeom>
              <a:avLst/>
              <a:gdLst/>
              <a:ahLst/>
              <a:cxnLst/>
              <a:rect r="r" b="b" t="t" l="l"/>
              <a:pathLst>
                <a:path h="177506" w="914818">
                  <a:moveTo>
                    <a:pt x="88753" y="0"/>
                  </a:moveTo>
                  <a:lnTo>
                    <a:pt x="826065" y="0"/>
                  </a:lnTo>
                  <a:cubicBezTo>
                    <a:pt x="849604" y="0"/>
                    <a:pt x="872179" y="9351"/>
                    <a:pt x="888823" y="25995"/>
                  </a:cubicBezTo>
                  <a:cubicBezTo>
                    <a:pt x="905467" y="42640"/>
                    <a:pt x="914818" y="65214"/>
                    <a:pt x="914818" y="88753"/>
                  </a:cubicBezTo>
                  <a:lnTo>
                    <a:pt x="914818" y="88753"/>
                  </a:lnTo>
                  <a:cubicBezTo>
                    <a:pt x="914818" y="137770"/>
                    <a:pt x="875082" y="177506"/>
                    <a:pt x="826065" y="177506"/>
                  </a:cubicBezTo>
                  <a:lnTo>
                    <a:pt x="88753" y="177506"/>
                  </a:lnTo>
                  <a:cubicBezTo>
                    <a:pt x="65214" y="177506"/>
                    <a:pt x="42640" y="168155"/>
                    <a:pt x="25995" y="151511"/>
                  </a:cubicBezTo>
                  <a:cubicBezTo>
                    <a:pt x="9351" y="134866"/>
                    <a:pt x="0" y="112292"/>
                    <a:pt x="0" y="88753"/>
                  </a:cubicBezTo>
                  <a:lnTo>
                    <a:pt x="0" y="88753"/>
                  </a:lnTo>
                  <a:cubicBezTo>
                    <a:pt x="0" y="65214"/>
                    <a:pt x="9351" y="42640"/>
                    <a:pt x="25995" y="25995"/>
                  </a:cubicBezTo>
                  <a:cubicBezTo>
                    <a:pt x="42640" y="9351"/>
                    <a:pt x="65214" y="0"/>
                    <a:pt x="88753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14818" cy="234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Características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60843" y="4589063"/>
            <a:ext cx="4766314" cy="1608921"/>
            <a:chOff x="0" y="0"/>
            <a:chExt cx="1254461" cy="4234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54461" cy="423457"/>
            </a:xfrm>
            <a:custGeom>
              <a:avLst/>
              <a:gdLst/>
              <a:ahLst/>
              <a:cxnLst/>
              <a:rect r="r" b="b" t="t" l="l"/>
              <a:pathLst>
                <a:path h="423457" w="1254461">
                  <a:moveTo>
                    <a:pt x="82839" y="0"/>
                  </a:moveTo>
                  <a:lnTo>
                    <a:pt x="1171621" y="0"/>
                  </a:lnTo>
                  <a:cubicBezTo>
                    <a:pt x="1217372" y="0"/>
                    <a:pt x="1254461" y="37088"/>
                    <a:pt x="1254461" y="82839"/>
                  </a:cubicBezTo>
                  <a:lnTo>
                    <a:pt x="1254461" y="340617"/>
                  </a:lnTo>
                  <a:cubicBezTo>
                    <a:pt x="1254461" y="362588"/>
                    <a:pt x="1245733" y="383658"/>
                    <a:pt x="1230197" y="399194"/>
                  </a:cubicBezTo>
                  <a:cubicBezTo>
                    <a:pt x="1214662" y="414729"/>
                    <a:pt x="1193592" y="423457"/>
                    <a:pt x="1171621" y="423457"/>
                  </a:cubicBezTo>
                  <a:lnTo>
                    <a:pt x="82839" y="423457"/>
                  </a:lnTo>
                  <a:cubicBezTo>
                    <a:pt x="60869" y="423457"/>
                    <a:pt x="39798" y="414729"/>
                    <a:pt x="24263" y="399194"/>
                  </a:cubicBezTo>
                  <a:cubicBezTo>
                    <a:pt x="8728" y="383658"/>
                    <a:pt x="0" y="362588"/>
                    <a:pt x="0" y="340617"/>
                  </a:cubicBezTo>
                  <a:lnTo>
                    <a:pt x="0" y="82839"/>
                  </a:lnTo>
                  <a:cubicBezTo>
                    <a:pt x="0" y="60869"/>
                    <a:pt x="8728" y="39798"/>
                    <a:pt x="24263" y="24263"/>
                  </a:cubicBezTo>
                  <a:cubicBezTo>
                    <a:pt x="39798" y="8728"/>
                    <a:pt x="60869" y="0"/>
                    <a:pt x="82839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254461" cy="471082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Sencillo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Herramienta de apoyo</a:t>
              </a:r>
            </a:p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785224" y="3407022"/>
            <a:ext cx="3474509" cy="674174"/>
            <a:chOff x="0" y="0"/>
            <a:chExt cx="914818" cy="17750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818" cy="177506"/>
            </a:xfrm>
            <a:custGeom>
              <a:avLst/>
              <a:gdLst/>
              <a:ahLst/>
              <a:cxnLst/>
              <a:rect r="r" b="b" t="t" l="l"/>
              <a:pathLst>
                <a:path h="177506" w="914818">
                  <a:moveTo>
                    <a:pt x="88753" y="0"/>
                  </a:moveTo>
                  <a:lnTo>
                    <a:pt x="826065" y="0"/>
                  </a:lnTo>
                  <a:cubicBezTo>
                    <a:pt x="849604" y="0"/>
                    <a:pt x="872179" y="9351"/>
                    <a:pt x="888823" y="25995"/>
                  </a:cubicBezTo>
                  <a:cubicBezTo>
                    <a:pt x="905467" y="42640"/>
                    <a:pt x="914818" y="65214"/>
                    <a:pt x="914818" y="88753"/>
                  </a:cubicBezTo>
                  <a:lnTo>
                    <a:pt x="914818" y="88753"/>
                  </a:lnTo>
                  <a:cubicBezTo>
                    <a:pt x="914818" y="137770"/>
                    <a:pt x="875082" y="177506"/>
                    <a:pt x="826065" y="177506"/>
                  </a:cubicBezTo>
                  <a:lnTo>
                    <a:pt x="88753" y="177506"/>
                  </a:lnTo>
                  <a:cubicBezTo>
                    <a:pt x="65214" y="177506"/>
                    <a:pt x="42640" y="168155"/>
                    <a:pt x="25995" y="151511"/>
                  </a:cubicBezTo>
                  <a:cubicBezTo>
                    <a:pt x="9351" y="134866"/>
                    <a:pt x="0" y="112292"/>
                    <a:pt x="0" y="88753"/>
                  </a:cubicBezTo>
                  <a:lnTo>
                    <a:pt x="0" y="88753"/>
                  </a:lnTo>
                  <a:cubicBezTo>
                    <a:pt x="0" y="65214"/>
                    <a:pt x="9351" y="42640"/>
                    <a:pt x="25995" y="25995"/>
                  </a:cubicBezTo>
                  <a:cubicBezTo>
                    <a:pt x="42640" y="9351"/>
                    <a:pt x="65214" y="0"/>
                    <a:pt x="88753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914818" cy="234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Posibles mejoras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785224" y="4369988"/>
            <a:ext cx="4512176" cy="2063204"/>
            <a:chOff x="0" y="0"/>
            <a:chExt cx="1187573" cy="54302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87573" cy="543021"/>
            </a:xfrm>
            <a:custGeom>
              <a:avLst/>
              <a:gdLst/>
              <a:ahLst/>
              <a:cxnLst/>
              <a:rect r="r" b="b" t="t" l="l"/>
              <a:pathLst>
                <a:path h="543021" w="1187573">
                  <a:moveTo>
                    <a:pt x="87505" y="0"/>
                  </a:moveTo>
                  <a:lnTo>
                    <a:pt x="1100068" y="0"/>
                  </a:lnTo>
                  <a:cubicBezTo>
                    <a:pt x="1123276" y="0"/>
                    <a:pt x="1145533" y="9219"/>
                    <a:pt x="1161944" y="25630"/>
                  </a:cubicBezTo>
                  <a:cubicBezTo>
                    <a:pt x="1178354" y="42040"/>
                    <a:pt x="1187573" y="64297"/>
                    <a:pt x="1187573" y="87505"/>
                  </a:cubicBezTo>
                  <a:lnTo>
                    <a:pt x="1187573" y="455516"/>
                  </a:lnTo>
                  <a:cubicBezTo>
                    <a:pt x="1187573" y="478724"/>
                    <a:pt x="1178354" y="500981"/>
                    <a:pt x="1161944" y="517391"/>
                  </a:cubicBezTo>
                  <a:cubicBezTo>
                    <a:pt x="1145533" y="533802"/>
                    <a:pt x="1123276" y="543021"/>
                    <a:pt x="1100068" y="543021"/>
                  </a:cubicBezTo>
                  <a:lnTo>
                    <a:pt x="87505" y="543021"/>
                  </a:lnTo>
                  <a:cubicBezTo>
                    <a:pt x="64297" y="543021"/>
                    <a:pt x="42040" y="533802"/>
                    <a:pt x="25630" y="517391"/>
                  </a:cubicBezTo>
                  <a:cubicBezTo>
                    <a:pt x="9219" y="500981"/>
                    <a:pt x="0" y="478724"/>
                    <a:pt x="0" y="455516"/>
                  </a:cubicBezTo>
                  <a:lnTo>
                    <a:pt x="0" y="87505"/>
                  </a:lnTo>
                  <a:cubicBezTo>
                    <a:pt x="0" y="64297"/>
                    <a:pt x="9219" y="42040"/>
                    <a:pt x="25630" y="25630"/>
                  </a:cubicBezTo>
                  <a:cubicBezTo>
                    <a:pt x="42040" y="9219"/>
                    <a:pt x="64297" y="0"/>
                    <a:pt x="87505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187573" cy="590646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Interfaz más limpia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Personalizada según usuario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701285" y="1080985"/>
            <a:ext cx="1192230" cy="1192230"/>
          </a:xfrm>
          <a:custGeom>
            <a:avLst/>
            <a:gdLst/>
            <a:ahLst/>
            <a:cxnLst/>
            <a:rect r="r" b="b" t="t" l="l"/>
            <a:pathLst>
              <a:path h="1192230" w="1192230">
                <a:moveTo>
                  <a:pt x="0" y="0"/>
                </a:moveTo>
                <a:lnTo>
                  <a:pt x="1192230" y="0"/>
                </a:lnTo>
                <a:lnTo>
                  <a:pt x="1192230" y="1192230"/>
                </a:lnTo>
                <a:lnTo>
                  <a:pt x="0" y="1192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06350" y="594404"/>
            <a:ext cx="9213068" cy="1541095"/>
          </a:xfrm>
          <a:custGeom>
            <a:avLst/>
            <a:gdLst/>
            <a:ahLst/>
            <a:cxnLst/>
            <a:rect r="r" b="b" t="t" l="l"/>
            <a:pathLst>
              <a:path h="1541095" w="9213068">
                <a:moveTo>
                  <a:pt x="0" y="0"/>
                </a:moveTo>
                <a:lnTo>
                  <a:pt x="9213068" y="0"/>
                </a:lnTo>
                <a:lnTo>
                  <a:pt x="9213068" y="1541095"/>
                </a:lnTo>
                <a:lnTo>
                  <a:pt x="0" y="15410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450954" y="7631005"/>
            <a:ext cx="2885121" cy="2874302"/>
          </a:xfrm>
          <a:custGeom>
            <a:avLst/>
            <a:gdLst/>
            <a:ahLst/>
            <a:cxnLst/>
            <a:rect r="r" b="b" t="t" l="l"/>
            <a:pathLst>
              <a:path h="2874302" w="2885121">
                <a:moveTo>
                  <a:pt x="0" y="0"/>
                </a:moveTo>
                <a:lnTo>
                  <a:pt x="2885122" y="0"/>
                </a:lnTo>
                <a:lnTo>
                  <a:pt x="2885122" y="2874302"/>
                </a:lnTo>
                <a:lnTo>
                  <a:pt x="0" y="287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211561" y="7370678"/>
            <a:ext cx="3352857" cy="2634964"/>
          </a:xfrm>
          <a:custGeom>
            <a:avLst/>
            <a:gdLst/>
            <a:ahLst/>
            <a:cxnLst/>
            <a:rect r="r" b="b" t="t" l="l"/>
            <a:pathLst>
              <a:path h="2634964" w="3352857">
                <a:moveTo>
                  <a:pt x="0" y="0"/>
                </a:moveTo>
                <a:lnTo>
                  <a:pt x="3352857" y="0"/>
                </a:lnTo>
                <a:lnTo>
                  <a:pt x="3352857" y="2634964"/>
                </a:lnTo>
                <a:lnTo>
                  <a:pt x="0" y="26349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976024" y="422954"/>
            <a:ext cx="3588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Fase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689" y="4691839"/>
            <a:ext cx="5400297" cy="903322"/>
          </a:xfrm>
          <a:custGeom>
            <a:avLst/>
            <a:gdLst/>
            <a:ahLst/>
            <a:cxnLst/>
            <a:rect r="r" b="b" t="t" l="l"/>
            <a:pathLst>
              <a:path h="903322" w="5400297">
                <a:moveTo>
                  <a:pt x="0" y="0"/>
                </a:moveTo>
                <a:lnTo>
                  <a:pt x="5400297" y="0"/>
                </a:lnTo>
                <a:lnTo>
                  <a:pt x="5400297" y="903322"/>
                </a:lnTo>
                <a:lnTo>
                  <a:pt x="0" y="90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141" y="150732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4811" y="6244497"/>
            <a:ext cx="5511627" cy="90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Ca</a:t>
            </a:r>
            <a:r>
              <a:rPr lang="en-US" sz="2600" strike="noStrike" u="none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racterísticas de nuestro proyecto para entender su primera vista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278585"/>
            <a:ext cx="5855076" cy="205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6"/>
              </a:lnSpc>
            </a:pPr>
            <a:r>
              <a:rPr lang="en-US" b="true" sz="5883">
                <a:solidFill>
                  <a:srgbClr val="2726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ANÁLISIS DE LA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176" y="4390491"/>
            <a:ext cx="5706723" cy="1204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4"/>
              </a:lnSpc>
            </a:pPr>
            <a:r>
              <a:rPr lang="en-US" b="true" sz="6960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FASE 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763986" y="193246"/>
            <a:ext cx="5693430" cy="4349646"/>
            <a:chOff x="0" y="0"/>
            <a:chExt cx="7591240" cy="579952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463916"/>
              <a:ext cx="7591240" cy="4335611"/>
              <a:chOff x="0" y="0"/>
              <a:chExt cx="1494834" cy="85375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94834" cy="853750"/>
              </a:xfrm>
              <a:custGeom>
                <a:avLst/>
                <a:gdLst/>
                <a:ahLst/>
                <a:cxnLst/>
                <a:rect r="r" b="b" t="t" l="l"/>
                <a:pathLst>
                  <a:path h="853750" w="1494834">
                    <a:moveTo>
                      <a:pt x="0" y="0"/>
                    </a:moveTo>
                    <a:lnTo>
                      <a:pt x="1494834" y="0"/>
                    </a:lnTo>
                    <a:lnTo>
                      <a:pt x="1494834" y="853750"/>
                    </a:lnTo>
                    <a:lnTo>
                      <a:pt x="0" y="853750"/>
                    </a:lnTo>
                    <a:close/>
                  </a:path>
                </a:pathLst>
              </a:custGeom>
              <a:solidFill>
                <a:srgbClr val="A8D5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494834" cy="89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43"/>
                  </a:lnSpc>
                </a:pP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UN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SOFTWARE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QUE AYUDA A CONOCER AQUELLOS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FÁRMACOS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CON</a:t>
                </a:r>
                <a:r>
                  <a:rPr lang="en-US" b="true" sz="1888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PROBLEMAS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POR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COMPUESTO</a:t>
                </a:r>
                <a:r>
                  <a:rPr lang="en-US" b="true" sz="1888">
                    <a:solidFill>
                      <a:srgbClr val="FF3131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ACTIVO </a:t>
                </a:r>
                <a:r>
                  <a:rPr lang="en-US" b="true" sz="1888">
                    <a:solidFill>
                      <a:srgbClr val="010204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COMO TAMBIÉN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VERIFICAR LOTES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CON</a:t>
                </a:r>
                <a:r>
                  <a:rPr lang="en-US" b="true" sz="1888">
                    <a:solidFill>
                      <a:srgbClr val="ED1C24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FALLAS.</a:t>
                </a:r>
              </a:p>
              <a:p>
                <a:pPr algn="ctr">
                  <a:lnSpc>
                    <a:spcPts val="2643"/>
                  </a:lnSpc>
                </a:pPr>
              </a:p>
              <a:p>
                <a:pPr algn="ctr">
                  <a:lnSpc>
                    <a:spcPts val="2643"/>
                  </a:lnSpc>
                </a:pP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ADEMÁS, PERMITE </a:t>
                </a:r>
                <a:r>
                  <a:rPr lang="en-US" b="true" sz="1888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INTERPRETAR EXÁMENES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ESCANEADOS O EN FORMATO PDF PARA FACILITAR SU COMPRENSIÓN. </a:t>
                </a:r>
                <a:r>
                  <a:rPr lang="en-US" b="true" sz="1888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7591240" cy="1463916"/>
              <a:chOff x="0" y="0"/>
              <a:chExt cx="1494834" cy="28826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494834" cy="288268"/>
              </a:xfrm>
              <a:custGeom>
                <a:avLst/>
                <a:gdLst/>
                <a:ahLst/>
                <a:cxnLst/>
                <a:rect r="r" b="b" t="t" l="l"/>
                <a:pathLst>
                  <a:path h="288268" w="1494834">
                    <a:moveTo>
                      <a:pt x="0" y="0"/>
                    </a:moveTo>
                    <a:lnTo>
                      <a:pt x="1494834" y="0"/>
                    </a:lnTo>
                    <a:lnTo>
                      <a:pt x="1494834" y="288268"/>
                    </a:lnTo>
                    <a:lnTo>
                      <a:pt x="0" y="28826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1494834" cy="3454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340"/>
                  </a:lnSpc>
                </a:pPr>
                <a:r>
                  <a:rPr lang="en-US" b="true" sz="31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¿QUÉ ES?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763986" y="4897862"/>
            <a:ext cx="5693430" cy="4435710"/>
            <a:chOff x="0" y="0"/>
            <a:chExt cx="7591240" cy="591428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1492882"/>
              <a:ext cx="7591240" cy="4421397"/>
              <a:chOff x="0" y="0"/>
              <a:chExt cx="1344044" cy="78281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44044" cy="782817"/>
              </a:xfrm>
              <a:custGeom>
                <a:avLst/>
                <a:gdLst/>
                <a:ahLst/>
                <a:cxnLst/>
                <a:rect r="r" b="b" t="t" l="l"/>
                <a:pathLst>
                  <a:path h="782817" w="1344044">
                    <a:moveTo>
                      <a:pt x="0" y="0"/>
                    </a:moveTo>
                    <a:lnTo>
                      <a:pt x="1344044" y="0"/>
                    </a:lnTo>
                    <a:lnTo>
                      <a:pt x="1344044" y="782817"/>
                    </a:lnTo>
                    <a:lnTo>
                      <a:pt x="0" y="782817"/>
                    </a:lnTo>
                    <a:close/>
                  </a:path>
                </a:pathLst>
              </a:custGeom>
              <a:solidFill>
                <a:srgbClr val="A8D5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344044" cy="8209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43"/>
                  </a:lnSpc>
                </a:pP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PERSONAS DE LA TERCERA EDAD CON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NECESIDADES MÉDICAS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, QUE BUSCAN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ENTENDER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MEJOR SOBRE SUS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MEDICAMENTOS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Y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RESULTADOS MÉDICOS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, ESPECIALMENTE, AQUELLAS CON DIFICULTADES TECNOLÓGICAS.</a:t>
                </a: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7591240" cy="1492882"/>
              <a:chOff x="0" y="0"/>
              <a:chExt cx="1344044" cy="26431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44044" cy="264318"/>
              </a:xfrm>
              <a:custGeom>
                <a:avLst/>
                <a:gdLst/>
                <a:ahLst/>
                <a:cxnLst/>
                <a:rect r="r" b="b" t="t" l="l"/>
                <a:pathLst>
                  <a:path h="264318" w="1344044">
                    <a:moveTo>
                      <a:pt x="0" y="0"/>
                    </a:moveTo>
                    <a:lnTo>
                      <a:pt x="1344044" y="0"/>
                    </a:lnTo>
                    <a:lnTo>
                      <a:pt x="1344044" y="264318"/>
                    </a:lnTo>
                    <a:lnTo>
                      <a:pt x="0" y="26431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344044" cy="3119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339"/>
                  </a:lnSpc>
                </a:pPr>
                <a:r>
                  <a:rPr lang="en-US" b="true" sz="3099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¿QUIÉN?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1637249" y="193246"/>
            <a:ext cx="5622051" cy="4349646"/>
            <a:chOff x="0" y="0"/>
            <a:chExt cx="7496068" cy="579952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463916"/>
              <a:ext cx="7496068" cy="4335611"/>
              <a:chOff x="0" y="0"/>
              <a:chExt cx="1344044" cy="77737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44044" cy="777375"/>
              </a:xfrm>
              <a:custGeom>
                <a:avLst/>
                <a:gdLst/>
                <a:ahLst/>
                <a:cxnLst/>
                <a:rect r="r" b="b" t="t" l="l"/>
                <a:pathLst>
                  <a:path h="777375" w="1344044">
                    <a:moveTo>
                      <a:pt x="0" y="0"/>
                    </a:moveTo>
                    <a:lnTo>
                      <a:pt x="1344044" y="0"/>
                    </a:lnTo>
                    <a:lnTo>
                      <a:pt x="1344044" y="777375"/>
                    </a:lnTo>
                    <a:lnTo>
                      <a:pt x="0" y="777375"/>
                    </a:lnTo>
                    <a:close/>
                  </a:path>
                </a:pathLst>
              </a:custGeom>
              <a:solidFill>
                <a:srgbClr val="A8D5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1344044" cy="8154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43"/>
                  </a:lnSpc>
                </a:pP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UTILIZANDO CÓDIGOS DE BARRA SE PODRÁ ACCEDER A INFORMACIÓN SIMPLE. ESTO PERMITE LA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COMPARACIÓN DE MEDICAMENTOS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POR SUS COMPONENTES Y ANÁLISIS</a:t>
                </a:r>
              </a:p>
              <a:p>
                <a:pPr algn="ctr">
                  <a:lnSpc>
                    <a:spcPts val="2643"/>
                  </a:lnSpc>
                </a:pP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DE EXÁMENES 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MÉDICOS POR RECONOCIMIENTO DE TEXTO, 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QUE</a:t>
                </a:r>
                <a:r>
                  <a:rPr lang="en-US" b="true" sz="1888">
                    <a:solidFill>
                      <a:srgbClr val="B4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 </a:t>
                </a:r>
                <a:r>
                  <a:rPr lang="en-US" b="true" sz="1888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OFRECE EXPLICACIONES CLARAS.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7496068" cy="1463916"/>
              <a:chOff x="0" y="0"/>
              <a:chExt cx="1344044" cy="26248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344044" cy="262480"/>
              </a:xfrm>
              <a:custGeom>
                <a:avLst/>
                <a:gdLst/>
                <a:ahLst/>
                <a:cxnLst/>
                <a:rect r="r" b="b" t="t" l="l"/>
                <a:pathLst>
                  <a:path h="262480" w="1344044">
                    <a:moveTo>
                      <a:pt x="0" y="0"/>
                    </a:moveTo>
                    <a:lnTo>
                      <a:pt x="1344044" y="0"/>
                    </a:lnTo>
                    <a:lnTo>
                      <a:pt x="1344044" y="262480"/>
                    </a:lnTo>
                    <a:lnTo>
                      <a:pt x="0" y="262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1344044" cy="3196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340"/>
                  </a:lnSpc>
                </a:pPr>
                <a:r>
                  <a:rPr lang="en-US" b="true" sz="31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¿CÓMO?</a:t>
                </a: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1637249" y="6017524"/>
            <a:ext cx="5733292" cy="3316048"/>
            <a:chOff x="0" y="0"/>
            <a:chExt cx="1344044" cy="7773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44044" cy="777375"/>
            </a:xfrm>
            <a:custGeom>
              <a:avLst/>
              <a:gdLst/>
              <a:ahLst/>
              <a:cxnLst/>
              <a:rect r="r" b="b" t="t" l="l"/>
              <a:pathLst>
                <a:path h="777375" w="1344044">
                  <a:moveTo>
                    <a:pt x="0" y="0"/>
                  </a:moveTo>
                  <a:lnTo>
                    <a:pt x="1344044" y="0"/>
                  </a:lnTo>
                  <a:lnTo>
                    <a:pt x="1344044" y="777375"/>
                  </a:lnTo>
                  <a:lnTo>
                    <a:pt x="0" y="777375"/>
                  </a:lnTo>
                  <a:close/>
                </a:path>
              </a:pathLst>
            </a:custGeom>
            <a:solidFill>
              <a:srgbClr val="A8D5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344044" cy="815475"/>
            </a:xfrm>
            <a:prstGeom prst="rect">
              <a:avLst/>
            </a:prstGeom>
          </p:spPr>
          <p:txBody>
            <a:bodyPr anchor="ctr" rtlCol="false" tIns="62833" lIns="62833" bIns="62833" rIns="62833"/>
            <a:lstStyle/>
            <a:p>
              <a:pPr algn="ctr">
                <a:lnSpc>
                  <a:spcPts val="2643"/>
                </a:lnSpc>
              </a:pP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PARA  MAYOR </a:t>
              </a:r>
              <a:r>
                <a:rPr lang="en-US" b="true" sz="1888">
                  <a:solidFill>
                    <a:srgbClr val="B4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SEGURIDAD </a:t>
              </a: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EN EL USO DE </a:t>
              </a:r>
              <a:r>
                <a:rPr lang="en-US" b="true" sz="1888">
                  <a:solidFill>
                    <a:srgbClr val="B4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MEDICAMENTOS</a:t>
              </a: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, PERMITIRÁ COMPARAR ENTRE FÁRMACOS, COMO TAMBIÉN BRINDAR UNA </a:t>
              </a:r>
              <a:r>
                <a:rPr lang="en-US" b="true" sz="1888">
                  <a:solidFill>
                    <a:srgbClr val="B4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COMPRENSIÓN CLARA </a:t>
              </a: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 LOS </a:t>
              </a:r>
              <a:r>
                <a:rPr lang="en-US" b="true" sz="1888">
                  <a:solidFill>
                    <a:srgbClr val="B4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RESULTADOS MÉDICOS</a:t>
              </a: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, FACILITANDO LA </a:t>
              </a:r>
              <a:r>
                <a:rPr lang="en-US" b="true" sz="1888">
                  <a:solidFill>
                    <a:srgbClr val="B4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AUTONOMÍA </a:t>
              </a: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Y </a:t>
              </a:r>
              <a:r>
                <a:rPr lang="en-US" b="true" sz="1888">
                  <a:solidFill>
                    <a:srgbClr val="B4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TRANQUILIDAD </a:t>
              </a:r>
              <a:r>
                <a:rPr lang="en-US" b="true" sz="1888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DEL USUARIO.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637249" y="4897862"/>
            <a:ext cx="5733292" cy="1119662"/>
            <a:chOff x="0" y="0"/>
            <a:chExt cx="1344044" cy="26248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44044" cy="262480"/>
            </a:xfrm>
            <a:custGeom>
              <a:avLst/>
              <a:gdLst/>
              <a:ahLst/>
              <a:cxnLst/>
              <a:rect r="r" b="b" t="t" l="l"/>
              <a:pathLst>
                <a:path h="262480" w="1344044">
                  <a:moveTo>
                    <a:pt x="0" y="0"/>
                  </a:moveTo>
                  <a:lnTo>
                    <a:pt x="1344044" y="0"/>
                  </a:lnTo>
                  <a:lnTo>
                    <a:pt x="1344044" y="262480"/>
                  </a:lnTo>
                  <a:lnTo>
                    <a:pt x="0" y="262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344044" cy="319630"/>
            </a:xfrm>
            <a:prstGeom prst="rect">
              <a:avLst/>
            </a:prstGeom>
          </p:spPr>
          <p:txBody>
            <a:bodyPr anchor="ctr" rtlCol="false" tIns="62833" lIns="62833" bIns="62833" rIns="62833"/>
            <a:lstStyle/>
            <a:p>
              <a:pPr algn="ctr">
                <a:lnSpc>
                  <a:spcPts val="4340"/>
                </a:lnSpc>
              </a:pPr>
              <a:r>
                <a:rPr lang="en-US" b="true" sz="31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¿POR QUÉ?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586994" y="2942930"/>
            <a:ext cx="2658438" cy="4401140"/>
            <a:chOff x="0" y="0"/>
            <a:chExt cx="3613150" cy="5981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549650" cy="5919470"/>
            </a:xfrm>
            <a:custGeom>
              <a:avLst/>
              <a:gdLst/>
              <a:ahLst/>
              <a:cxnLst/>
              <a:rect r="r" b="b" t="t" l="l"/>
              <a:pathLst>
                <a:path h="5919470" w="3549650">
                  <a:moveTo>
                    <a:pt x="2214880" y="0"/>
                  </a:moveTo>
                  <a:lnTo>
                    <a:pt x="701040" y="0"/>
                  </a:lnTo>
                  <a:cubicBezTo>
                    <a:pt x="313690" y="0"/>
                    <a:pt x="0" y="313690"/>
                    <a:pt x="0" y="701040"/>
                  </a:cubicBezTo>
                  <a:lnTo>
                    <a:pt x="0" y="1395730"/>
                  </a:lnTo>
                  <a:lnTo>
                    <a:pt x="0" y="4523740"/>
                  </a:lnTo>
                  <a:lnTo>
                    <a:pt x="0" y="4584700"/>
                  </a:lnTo>
                  <a:lnTo>
                    <a:pt x="1334770" y="5919470"/>
                  </a:lnTo>
                  <a:lnTo>
                    <a:pt x="2848610" y="5919470"/>
                  </a:lnTo>
                  <a:cubicBezTo>
                    <a:pt x="3235960" y="5919470"/>
                    <a:pt x="3549650" y="5605780"/>
                    <a:pt x="3549650" y="5218430"/>
                  </a:cubicBezTo>
                  <a:lnTo>
                    <a:pt x="3549650" y="4523740"/>
                  </a:lnTo>
                  <a:lnTo>
                    <a:pt x="3549650" y="1395730"/>
                  </a:lnTo>
                  <a:lnTo>
                    <a:pt x="3549650" y="1334770"/>
                  </a:lnTo>
                  <a:lnTo>
                    <a:pt x="2214880" y="0"/>
                  </a:lnTo>
                  <a:close/>
                </a:path>
              </a:pathLst>
            </a:custGeom>
            <a:blipFill>
              <a:blip r:embed="rId2"/>
              <a:stretch>
                <a:fillRect l="-70280" t="0" r="-12618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3150" cy="5981700"/>
            </a:xfrm>
            <a:custGeom>
              <a:avLst/>
              <a:gdLst/>
              <a:ahLst/>
              <a:cxnLst/>
              <a:rect r="r" b="b" t="t" l="l"/>
              <a:pathLst>
                <a:path h="5981700" w="3613150">
                  <a:moveTo>
                    <a:pt x="2880360" y="5981700"/>
                  </a:moveTo>
                  <a:lnTo>
                    <a:pt x="1352550" y="5981700"/>
                  </a:lnTo>
                  <a:lnTo>
                    <a:pt x="0" y="4629150"/>
                  </a:lnTo>
                  <a:lnTo>
                    <a:pt x="0" y="732790"/>
                  </a:lnTo>
                  <a:cubicBezTo>
                    <a:pt x="0" y="328930"/>
                    <a:pt x="328930" y="0"/>
                    <a:pt x="732790" y="0"/>
                  </a:cubicBezTo>
                  <a:lnTo>
                    <a:pt x="2260600" y="0"/>
                  </a:lnTo>
                  <a:lnTo>
                    <a:pt x="3613150" y="1352550"/>
                  </a:lnTo>
                  <a:lnTo>
                    <a:pt x="3613150" y="5248910"/>
                  </a:lnTo>
                  <a:cubicBezTo>
                    <a:pt x="3613150" y="5652770"/>
                    <a:pt x="3284220" y="5981700"/>
                    <a:pt x="2880360" y="5981700"/>
                  </a:cubicBezTo>
                  <a:close/>
                  <a:moveTo>
                    <a:pt x="1379220" y="5918200"/>
                  </a:moveTo>
                  <a:lnTo>
                    <a:pt x="2880360" y="5918200"/>
                  </a:lnTo>
                  <a:cubicBezTo>
                    <a:pt x="3248660" y="5918200"/>
                    <a:pt x="3549650" y="5618480"/>
                    <a:pt x="3549650" y="5248910"/>
                  </a:cubicBezTo>
                  <a:lnTo>
                    <a:pt x="3549650" y="1379220"/>
                  </a:lnTo>
                  <a:lnTo>
                    <a:pt x="2232660" y="63500"/>
                  </a:lnTo>
                  <a:lnTo>
                    <a:pt x="732790" y="63500"/>
                  </a:lnTo>
                  <a:cubicBezTo>
                    <a:pt x="363220" y="63500"/>
                    <a:pt x="63500" y="363220"/>
                    <a:pt x="63500" y="732790"/>
                  </a:cubicBezTo>
                  <a:lnTo>
                    <a:pt x="63500" y="4602480"/>
                  </a:lnTo>
                  <a:lnTo>
                    <a:pt x="1379220" y="59182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259300" y="0"/>
            <a:ext cx="1595816" cy="1589832"/>
          </a:xfrm>
          <a:custGeom>
            <a:avLst/>
            <a:gdLst/>
            <a:ahLst/>
            <a:cxnLst/>
            <a:rect r="r" b="b" t="t" l="l"/>
            <a:pathLst>
              <a:path h="1589832" w="1595816">
                <a:moveTo>
                  <a:pt x="0" y="0"/>
                </a:moveTo>
                <a:lnTo>
                  <a:pt x="1595816" y="0"/>
                </a:lnTo>
                <a:lnTo>
                  <a:pt x="1595816" y="1589832"/>
                </a:lnTo>
                <a:lnTo>
                  <a:pt x="0" y="158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8697168"/>
            <a:ext cx="1595816" cy="1589832"/>
          </a:xfrm>
          <a:custGeom>
            <a:avLst/>
            <a:gdLst/>
            <a:ahLst/>
            <a:cxnLst/>
            <a:rect r="r" b="b" t="t" l="l"/>
            <a:pathLst>
              <a:path h="1589832" w="1595816">
                <a:moveTo>
                  <a:pt x="0" y="0"/>
                </a:moveTo>
                <a:lnTo>
                  <a:pt x="1595816" y="0"/>
                </a:lnTo>
                <a:lnTo>
                  <a:pt x="1595816" y="1589832"/>
                </a:lnTo>
                <a:lnTo>
                  <a:pt x="0" y="158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29549" y="2213012"/>
            <a:ext cx="1571169" cy="1350223"/>
            <a:chOff x="0" y="0"/>
            <a:chExt cx="812800" cy="698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BEF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14300" y="38100"/>
              <a:ext cx="5842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571660" y="2373516"/>
            <a:ext cx="1029214" cy="1029214"/>
          </a:xfrm>
          <a:custGeom>
            <a:avLst/>
            <a:gdLst/>
            <a:ahLst/>
            <a:cxnLst/>
            <a:rect r="r" b="b" t="t" l="l"/>
            <a:pathLst>
              <a:path h="1029214" w="1029214">
                <a:moveTo>
                  <a:pt x="0" y="0"/>
                </a:moveTo>
                <a:lnTo>
                  <a:pt x="1029215" y="0"/>
                </a:lnTo>
                <a:lnTo>
                  <a:pt x="1029215" y="1029214"/>
                </a:lnTo>
                <a:lnTo>
                  <a:pt x="0" y="102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34141" y="1503614"/>
            <a:ext cx="2161985" cy="641034"/>
            <a:chOff x="0" y="0"/>
            <a:chExt cx="569238" cy="1687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9238" cy="168781"/>
            </a:xfrm>
            <a:custGeom>
              <a:avLst/>
              <a:gdLst/>
              <a:ahLst/>
              <a:cxnLst/>
              <a:rect r="r" b="b" t="t" l="l"/>
              <a:pathLst>
                <a:path h="168781" w="569238">
                  <a:moveTo>
                    <a:pt x="84390" y="0"/>
                  </a:moveTo>
                  <a:lnTo>
                    <a:pt x="484848" y="0"/>
                  </a:lnTo>
                  <a:cubicBezTo>
                    <a:pt x="531455" y="0"/>
                    <a:pt x="569238" y="37783"/>
                    <a:pt x="569238" y="84390"/>
                  </a:cubicBezTo>
                  <a:lnTo>
                    <a:pt x="569238" y="84390"/>
                  </a:lnTo>
                  <a:cubicBezTo>
                    <a:pt x="569238" y="106772"/>
                    <a:pt x="560347" y="128237"/>
                    <a:pt x="544521" y="144063"/>
                  </a:cubicBezTo>
                  <a:cubicBezTo>
                    <a:pt x="528695" y="159889"/>
                    <a:pt x="507230" y="168781"/>
                    <a:pt x="484848" y="168781"/>
                  </a:cubicBezTo>
                  <a:lnTo>
                    <a:pt x="84390" y="168781"/>
                  </a:lnTo>
                  <a:cubicBezTo>
                    <a:pt x="37783" y="168781"/>
                    <a:pt x="0" y="130998"/>
                    <a:pt x="0" y="84390"/>
                  </a:cubicBezTo>
                  <a:lnTo>
                    <a:pt x="0" y="84390"/>
                  </a:lnTo>
                  <a:cubicBezTo>
                    <a:pt x="0" y="37783"/>
                    <a:pt x="37783" y="0"/>
                    <a:pt x="84390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69238" cy="225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Perfil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78385" y="8025378"/>
            <a:ext cx="3025412" cy="641034"/>
            <a:chOff x="0" y="0"/>
            <a:chExt cx="796573" cy="1687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6573" cy="168781"/>
            </a:xfrm>
            <a:custGeom>
              <a:avLst/>
              <a:gdLst/>
              <a:ahLst/>
              <a:cxnLst/>
              <a:rect r="r" b="b" t="t" l="l"/>
              <a:pathLst>
                <a:path h="168781" w="796573">
                  <a:moveTo>
                    <a:pt x="84390" y="0"/>
                  </a:moveTo>
                  <a:lnTo>
                    <a:pt x="712183" y="0"/>
                  </a:lnTo>
                  <a:cubicBezTo>
                    <a:pt x="734565" y="0"/>
                    <a:pt x="756030" y="8891"/>
                    <a:pt x="771856" y="24717"/>
                  </a:cubicBezTo>
                  <a:cubicBezTo>
                    <a:pt x="787682" y="40544"/>
                    <a:pt x="796573" y="62009"/>
                    <a:pt x="796573" y="84390"/>
                  </a:cubicBezTo>
                  <a:lnTo>
                    <a:pt x="796573" y="84390"/>
                  </a:lnTo>
                  <a:cubicBezTo>
                    <a:pt x="796573" y="130998"/>
                    <a:pt x="758791" y="168781"/>
                    <a:pt x="712183" y="168781"/>
                  </a:cubicBezTo>
                  <a:lnTo>
                    <a:pt x="84390" y="168781"/>
                  </a:lnTo>
                  <a:cubicBezTo>
                    <a:pt x="37783" y="168781"/>
                    <a:pt x="0" y="130998"/>
                    <a:pt x="0" y="84390"/>
                  </a:cubicBezTo>
                  <a:lnTo>
                    <a:pt x="0" y="84390"/>
                  </a:lnTo>
                  <a:cubicBezTo>
                    <a:pt x="0" y="37783"/>
                    <a:pt x="37783" y="0"/>
                    <a:pt x="84390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796573" cy="225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Motivaciones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796777" y="-11542"/>
            <a:ext cx="10265614" cy="1434193"/>
            <a:chOff x="0" y="0"/>
            <a:chExt cx="13687486" cy="19122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431976" cy="1912258"/>
            </a:xfrm>
            <a:custGeom>
              <a:avLst/>
              <a:gdLst/>
              <a:ahLst/>
              <a:cxnLst/>
              <a:rect r="r" b="b" t="t" l="l"/>
              <a:pathLst>
                <a:path h="1912258" w="11431976">
                  <a:moveTo>
                    <a:pt x="0" y="0"/>
                  </a:moveTo>
                  <a:lnTo>
                    <a:pt x="11431976" y="0"/>
                  </a:lnTo>
                  <a:lnTo>
                    <a:pt x="11431976" y="1912258"/>
                  </a:lnTo>
                  <a:lnTo>
                    <a:pt x="0" y="1912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325077"/>
              <a:ext cx="13687486" cy="1513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02"/>
                </a:lnSpc>
              </a:pPr>
              <a:r>
                <a:rPr lang="en-US" b="true" sz="6787">
                  <a:solidFill>
                    <a:srgbClr val="272626"/>
                  </a:solidFill>
                  <a:latin typeface="Stinger Fit Bold"/>
                  <a:ea typeface="Stinger Fit Bold"/>
                  <a:cs typeface="Stinger Fit Bold"/>
                  <a:sym typeface="Stinger Fit Bold"/>
                </a:rPr>
                <a:t>NUESTRO CLIENTE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789894" y="6553149"/>
            <a:ext cx="10650479" cy="1472229"/>
            <a:chOff x="0" y="0"/>
            <a:chExt cx="14200638" cy="1962972"/>
          </a:xfrm>
        </p:grpSpPr>
        <p:sp>
          <p:nvSpPr>
            <p:cNvPr name="AutoShape 21" id="21"/>
            <p:cNvSpPr/>
            <p:nvPr/>
          </p:nvSpPr>
          <p:spPr>
            <a:xfrm flipV="true">
              <a:off x="19050" y="999105"/>
              <a:ext cx="4724" cy="96367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7126490" y="999207"/>
              <a:ext cx="4724" cy="96367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V="true">
              <a:off x="7148611" y="0"/>
              <a:ext cx="0" cy="998383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15438" y="998744"/>
              <a:ext cx="14156292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14171730" y="999105"/>
              <a:ext cx="9859" cy="96367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7602428" y="8007374"/>
            <a:ext cx="3025412" cy="641034"/>
            <a:chOff x="0" y="0"/>
            <a:chExt cx="796573" cy="16878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96573" cy="168781"/>
            </a:xfrm>
            <a:custGeom>
              <a:avLst/>
              <a:gdLst/>
              <a:ahLst/>
              <a:cxnLst/>
              <a:rect r="r" b="b" t="t" l="l"/>
              <a:pathLst>
                <a:path h="168781" w="796573">
                  <a:moveTo>
                    <a:pt x="84390" y="0"/>
                  </a:moveTo>
                  <a:lnTo>
                    <a:pt x="712183" y="0"/>
                  </a:lnTo>
                  <a:cubicBezTo>
                    <a:pt x="734565" y="0"/>
                    <a:pt x="756030" y="8891"/>
                    <a:pt x="771856" y="24717"/>
                  </a:cubicBezTo>
                  <a:cubicBezTo>
                    <a:pt x="787682" y="40544"/>
                    <a:pt x="796573" y="62009"/>
                    <a:pt x="796573" y="84390"/>
                  </a:cubicBezTo>
                  <a:lnTo>
                    <a:pt x="796573" y="84390"/>
                  </a:lnTo>
                  <a:cubicBezTo>
                    <a:pt x="796573" y="130998"/>
                    <a:pt x="758791" y="168781"/>
                    <a:pt x="712183" y="168781"/>
                  </a:cubicBezTo>
                  <a:lnTo>
                    <a:pt x="84390" y="168781"/>
                  </a:lnTo>
                  <a:cubicBezTo>
                    <a:pt x="37783" y="168781"/>
                    <a:pt x="0" y="130998"/>
                    <a:pt x="0" y="84390"/>
                  </a:cubicBezTo>
                  <a:lnTo>
                    <a:pt x="0" y="84390"/>
                  </a:lnTo>
                  <a:cubicBezTo>
                    <a:pt x="0" y="37783"/>
                    <a:pt x="37783" y="0"/>
                    <a:pt x="84390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796573" cy="225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Frustaciones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927667" y="8007374"/>
            <a:ext cx="3025412" cy="641034"/>
            <a:chOff x="0" y="0"/>
            <a:chExt cx="796573" cy="16878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96573" cy="168781"/>
            </a:xfrm>
            <a:custGeom>
              <a:avLst/>
              <a:gdLst/>
              <a:ahLst/>
              <a:cxnLst/>
              <a:rect r="r" b="b" t="t" l="l"/>
              <a:pathLst>
                <a:path h="168781" w="796573">
                  <a:moveTo>
                    <a:pt x="84390" y="0"/>
                  </a:moveTo>
                  <a:lnTo>
                    <a:pt x="712183" y="0"/>
                  </a:lnTo>
                  <a:cubicBezTo>
                    <a:pt x="734565" y="0"/>
                    <a:pt x="756030" y="8891"/>
                    <a:pt x="771856" y="24717"/>
                  </a:cubicBezTo>
                  <a:cubicBezTo>
                    <a:pt x="787682" y="40544"/>
                    <a:pt x="796573" y="62009"/>
                    <a:pt x="796573" y="84390"/>
                  </a:cubicBezTo>
                  <a:lnTo>
                    <a:pt x="796573" y="84390"/>
                  </a:lnTo>
                  <a:cubicBezTo>
                    <a:pt x="796573" y="130998"/>
                    <a:pt x="758791" y="168781"/>
                    <a:pt x="712183" y="168781"/>
                  </a:cubicBezTo>
                  <a:lnTo>
                    <a:pt x="84390" y="168781"/>
                  </a:lnTo>
                  <a:cubicBezTo>
                    <a:pt x="37783" y="168781"/>
                    <a:pt x="0" y="130998"/>
                    <a:pt x="0" y="84390"/>
                  </a:cubicBezTo>
                  <a:lnTo>
                    <a:pt x="0" y="84390"/>
                  </a:lnTo>
                  <a:cubicBezTo>
                    <a:pt x="0" y="37783"/>
                    <a:pt x="37783" y="0"/>
                    <a:pt x="84390" y="0"/>
                  </a:cubicBezTo>
                  <a:close/>
                </a:path>
              </a:pathLst>
            </a:custGeom>
            <a:solidFill>
              <a:srgbClr val="B3F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796573" cy="225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1020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Necesidades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701006" y="3588318"/>
            <a:ext cx="12885987" cy="3439324"/>
            <a:chOff x="0" y="0"/>
            <a:chExt cx="17181316" cy="4585766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7181316" cy="4585766"/>
              <a:chOff x="0" y="0"/>
              <a:chExt cx="6339388" cy="1692009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339388" cy="1692009"/>
              </a:xfrm>
              <a:custGeom>
                <a:avLst/>
                <a:gdLst/>
                <a:ahLst/>
                <a:cxnLst/>
                <a:rect r="r" b="b" t="t" l="l"/>
                <a:pathLst>
                  <a:path h="1692009" w="6339388">
                    <a:moveTo>
                      <a:pt x="6339388" y="846005"/>
                    </a:moveTo>
                    <a:lnTo>
                      <a:pt x="6136188" y="1692009"/>
                    </a:lnTo>
                    <a:lnTo>
                      <a:pt x="203200" y="1692009"/>
                    </a:lnTo>
                    <a:lnTo>
                      <a:pt x="0" y="846005"/>
                    </a:lnTo>
                    <a:lnTo>
                      <a:pt x="203200" y="0"/>
                    </a:lnTo>
                    <a:lnTo>
                      <a:pt x="6136188" y="0"/>
                    </a:lnTo>
                    <a:lnTo>
                      <a:pt x="6339388" y="846005"/>
                    </a:lnTo>
                    <a:close/>
                  </a:path>
                </a:pathLst>
              </a:custGeom>
              <a:solidFill>
                <a:srgbClr val="CFD8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114300" y="57150"/>
                <a:ext cx="6110788" cy="1634859"/>
              </a:xfrm>
              <a:prstGeom prst="rect">
                <a:avLst/>
              </a:prstGeom>
            </p:spPr>
            <p:txBody>
              <a:bodyPr anchor="ctr" rtlCol="false" tIns="10493" lIns="10493" bIns="10493" rIns="10493"/>
              <a:lstStyle/>
              <a:p>
                <a:pPr algn="ctr">
                  <a:lnSpc>
                    <a:spcPts val="2375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1179942" y="308315"/>
              <a:ext cx="14959301" cy="399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85197" indent="-242598" lvl="1">
                <a:lnSpc>
                  <a:spcPts val="3146"/>
                </a:lnSpc>
                <a:buFont typeface="Arial"/>
                <a:buChar char="•"/>
              </a:pPr>
              <a:r>
                <a:rPr lang="en-US" b="true" sz="22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Edad: </a:t>
              </a:r>
              <a:r>
                <a:rPr lang="en-US" sz="22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Personas de la tercera edad (65 años o más).</a:t>
              </a:r>
            </a:p>
            <a:p>
              <a:pPr algn="just" marL="485197" indent="-242598" lvl="1">
                <a:lnSpc>
                  <a:spcPts val="3146"/>
                </a:lnSpc>
                <a:buFont typeface="Arial"/>
                <a:buChar char="•"/>
              </a:pPr>
              <a:r>
                <a:rPr lang="en-US" b="true" sz="22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Estado de salud:</a:t>
              </a:r>
              <a:r>
                <a:rPr lang="en-US" sz="22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Con condiciones crónicas o enfermedades que requieren medicamentos y exámenes frecuentes.</a:t>
              </a:r>
            </a:p>
            <a:p>
              <a:pPr algn="just" marL="485197" indent="-242598" lvl="1">
                <a:lnSpc>
                  <a:spcPts val="3146"/>
                </a:lnSpc>
                <a:buFont typeface="Arial"/>
                <a:buChar char="•"/>
              </a:pPr>
              <a:r>
                <a:rPr lang="en-US" b="true" sz="22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Tecnología:</a:t>
              </a:r>
              <a:r>
                <a:rPr lang="en-US" sz="22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Pueden tener habilidades limitadas en el uso de tecnología, por lo que la facilidad de uso es clave.</a:t>
              </a:r>
            </a:p>
            <a:p>
              <a:pPr algn="just" marL="485197" indent="-242598" lvl="1">
                <a:lnSpc>
                  <a:spcPts val="3146"/>
                </a:lnSpc>
                <a:buFont typeface="Arial"/>
                <a:buChar char="•"/>
              </a:pPr>
              <a:r>
                <a:rPr lang="en-US" b="true" sz="22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Dependencia:</a:t>
              </a:r>
              <a:r>
                <a:rPr lang="en-US" sz="22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Algunas personas pueden depender de cuidadores o familiares para gestionar su salud.</a:t>
              </a:r>
            </a:p>
            <a:p>
              <a:pPr algn="ctr">
                <a:lnSpc>
                  <a:spcPts val="2306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079958" y="8822424"/>
            <a:ext cx="3419872" cy="1402525"/>
            <a:chOff x="0" y="0"/>
            <a:chExt cx="4559829" cy="1870033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4464085" cy="1830692"/>
              <a:chOff x="0" y="0"/>
              <a:chExt cx="2799581" cy="114809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799581" cy="1148090"/>
              </a:xfrm>
              <a:custGeom>
                <a:avLst/>
                <a:gdLst/>
                <a:ahLst/>
                <a:cxnLst/>
                <a:rect r="r" b="b" t="t" l="l"/>
                <a:pathLst>
                  <a:path h="1148090" w="2799581">
                    <a:moveTo>
                      <a:pt x="2799581" y="574045"/>
                    </a:moveTo>
                    <a:lnTo>
                      <a:pt x="2596381" y="1148090"/>
                    </a:lnTo>
                    <a:lnTo>
                      <a:pt x="203200" y="1148090"/>
                    </a:lnTo>
                    <a:lnTo>
                      <a:pt x="0" y="574045"/>
                    </a:lnTo>
                    <a:lnTo>
                      <a:pt x="203200" y="0"/>
                    </a:lnTo>
                    <a:lnTo>
                      <a:pt x="2596381" y="0"/>
                    </a:lnTo>
                    <a:lnTo>
                      <a:pt x="2799581" y="574045"/>
                    </a:lnTo>
                    <a:close/>
                  </a:path>
                </a:pathLst>
              </a:custGeom>
              <a:solidFill>
                <a:srgbClr val="CFD8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114300" y="57150"/>
                <a:ext cx="2570981" cy="1090940"/>
              </a:xfrm>
              <a:prstGeom prst="rect">
                <a:avLst/>
              </a:prstGeom>
            </p:spPr>
            <p:txBody>
              <a:bodyPr anchor="ctr" rtlCol="false" tIns="10493" lIns="10493" bIns="10493" rIns="10493"/>
              <a:lstStyle/>
              <a:p>
                <a:pPr algn="ctr">
                  <a:lnSpc>
                    <a:spcPts val="2375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334458" y="154385"/>
              <a:ext cx="4225372" cy="1715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20429" indent="-210214" lvl="1">
                <a:lnSpc>
                  <a:spcPts val="2726"/>
                </a:lnSpc>
                <a:buFont typeface="Arial"/>
                <a:buChar char="•"/>
              </a:pPr>
              <a:r>
                <a:rPr lang="en-US" b="true" sz="19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Seguridad</a:t>
              </a:r>
            </a:p>
            <a:p>
              <a:pPr algn="just" marL="420429" indent="-210214" lvl="1">
                <a:lnSpc>
                  <a:spcPts val="2726"/>
                </a:lnSpc>
                <a:buFont typeface="Arial"/>
                <a:buChar char="•"/>
              </a:pPr>
              <a:r>
                <a:rPr lang="en-US" b="true" sz="19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Compresión clara</a:t>
              </a:r>
            </a:p>
            <a:p>
              <a:pPr algn="just" marL="420429" indent="-210214" lvl="1">
                <a:lnSpc>
                  <a:spcPts val="2726"/>
                </a:lnSpc>
                <a:buFont typeface="Arial"/>
                <a:buChar char="•"/>
              </a:pPr>
              <a:r>
                <a:rPr lang="en-US" b="true" sz="19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Autonomía</a:t>
              </a:r>
            </a:p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111712" y="8787160"/>
            <a:ext cx="2657322" cy="1409849"/>
            <a:chOff x="0" y="0"/>
            <a:chExt cx="3543096" cy="1879799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3543096" cy="1879799"/>
              <a:chOff x="0" y="0"/>
              <a:chExt cx="2221997" cy="1178886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2221997" cy="1178886"/>
              </a:xfrm>
              <a:custGeom>
                <a:avLst/>
                <a:gdLst/>
                <a:ahLst/>
                <a:cxnLst/>
                <a:rect r="r" b="b" t="t" l="l"/>
                <a:pathLst>
                  <a:path h="1178886" w="2221997">
                    <a:moveTo>
                      <a:pt x="2221997" y="589443"/>
                    </a:moveTo>
                    <a:lnTo>
                      <a:pt x="2018797" y="1178886"/>
                    </a:lnTo>
                    <a:lnTo>
                      <a:pt x="203200" y="1178886"/>
                    </a:lnTo>
                    <a:lnTo>
                      <a:pt x="0" y="589443"/>
                    </a:lnTo>
                    <a:lnTo>
                      <a:pt x="203200" y="0"/>
                    </a:lnTo>
                    <a:lnTo>
                      <a:pt x="2018797" y="0"/>
                    </a:lnTo>
                    <a:lnTo>
                      <a:pt x="2221997" y="589443"/>
                    </a:lnTo>
                    <a:close/>
                  </a:path>
                </a:pathLst>
              </a:custGeom>
              <a:solidFill>
                <a:srgbClr val="CFD8FF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114300" y="57150"/>
                <a:ext cx="1993397" cy="1121736"/>
              </a:xfrm>
              <a:prstGeom prst="rect">
                <a:avLst/>
              </a:prstGeom>
            </p:spPr>
            <p:txBody>
              <a:bodyPr anchor="ctr" rtlCol="false" tIns="10493" lIns="10493" bIns="10493" rIns="10493"/>
              <a:lstStyle/>
              <a:p>
                <a:pPr algn="ctr">
                  <a:lnSpc>
                    <a:spcPts val="2375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189464" y="405450"/>
              <a:ext cx="3353632" cy="1258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20429" indent="-210214" lvl="1">
                <a:lnSpc>
                  <a:spcPts val="2726"/>
                </a:lnSpc>
                <a:buFont typeface="Arial"/>
                <a:buChar char="•"/>
              </a:pPr>
              <a:r>
                <a:rPr lang="en-US" b="true" sz="19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Claridad</a:t>
              </a:r>
            </a:p>
            <a:p>
              <a:pPr algn="just" marL="420429" indent="-210214" lvl="1">
                <a:lnSpc>
                  <a:spcPts val="2726"/>
                </a:lnSpc>
                <a:buFont typeface="Arial"/>
                <a:buChar char="•"/>
              </a:pPr>
              <a:r>
                <a:rPr lang="en-US" b="true" sz="194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Calidad</a:t>
              </a:r>
            </a:p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7441102" y="8787160"/>
            <a:ext cx="3348064" cy="1373019"/>
            <a:chOff x="0" y="0"/>
            <a:chExt cx="2799581" cy="114809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799581" cy="1148090"/>
            </a:xfrm>
            <a:custGeom>
              <a:avLst/>
              <a:gdLst/>
              <a:ahLst/>
              <a:cxnLst/>
              <a:rect r="r" b="b" t="t" l="l"/>
              <a:pathLst>
                <a:path h="1148090" w="2799581">
                  <a:moveTo>
                    <a:pt x="2799581" y="574045"/>
                  </a:moveTo>
                  <a:lnTo>
                    <a:pt x="2596381" y="1148090"/>
                  </a:lnTo>
                  <a:lnTo>
                    <a:pt x="203200" y="1148090"/>
                  </a:lnTo>
                  <a:lnTo>
                    <a:pt x="0" y="574045"/>
                  </a:lnTo>
                  <a:lnTo>
                    <a:pt x="203200" y="0"/>
                  </a:lnTo>
                  <a:lnTo>
                    <a:pt x="2596381" y="0"/>
                  </a:lnTo>
                  <a:lnTo>
                    <a:pt x="2799581" y="574045"/>
                  </a:lnTo>
                  <a:close/>
                </a:path>
              </a:pathLst>
            </a:custGeom>
            <a:solidFill>
              <a:srgbClr val="CFD8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114300" y="57150"/>
              <a:ext cx="2570981" cy="1090940"/>
            </a:xfrm>
            <a:prstGeom prst="rect">
              <a:avLst/>
            </a:prstGeom>
          </p:spPr>
          <p:txBody>
            <a:bodyPr anchor="ctr" rtlCol="false" tIns="10493" lIns="10493" bIns="10493" rIns="10493"/>
            <a:lstStyle/>
            <a:p>
              <a:pPr algn="ctr">
                <a:lnSpc>
                  <a:spcPts val="2375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-567116" y="8697168"/>
            <a:ext cx="1595816" cy="1589832"/>
          </a:xfrm>
          <a:custGeom>
            <a:avLst/>
            <a:gdLst/>
            <a:ahLst/>
            <a:cxnLst/>
            <a:rect r="r" b="b" t="t" l="l"/>
            <a:pathLst>
              <a:path h="1589832" w="1595816">
                <a:moveTo>
                  <a:pt x="0" y="0"/>
                </a:moveTo>
                <a:lnTo>
                  <a:pt x="1595816" y="0"/>
                </a:lnTo>
                <a:lnTo>
                  <a:pt x="1595816" y="1589832"/>
                </a:lnTo>
                <a:lnTo>
                  <a:pt x="0" y="158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-567116" y="-167180"/>
            <a:ext cx="1595816" cy="1589832"/>
          </a:xfrm>
          <a:custGeom>
            <a:avLst/>
            <a:gdLst/>
            <a:ahLst/>
            <a:cxnLst/>
            <a:rect r="r" b="b" t="t" l="l"/>
            <a:pathLst>
              <a:path h="1589832" w="1595816">
                <a:moveTo>
                  <a:pt x="0" y="0"/>
                </a:moveTo>
                <a:lnTo>
                  <a:pt x="1595816" y="0"/>
                </a:lnTo>
                <a:lnTo>
                  <a:pt x="1595816" y="1589831"/>
                </a:lnTo>
                <a:lnTo>
                  <a:pt x="0" y="1589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4975327" y="9217133"/>
            <a:ext cx="979875" cy="979875"/>
          </a:xfrm>
          <a:custGeom>
            <a:avLst/>
            <a:gdLst/>
            <a:ahLst/>
            <a:cxnLst/>
            <a:rect r="r" b="b" t="t" l="l"/>
            <a:pathLst>
              <a:path h="979875" w="979875">
                <a:moveTo>
                  <a:pt x="0" y="0"/>
                </a:moveTo>
                <a:lnTo>
                  <a:pt x="979875" y="0"/>
                </a:lnTo>
                <a:lnTo>
                  <a:pt x="979875" y="979876"/>
                </a:lnTo>
                <a:lnTo>
                  <a:pt x="0" y="9798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9929584" y="9155460"/>
            <a:ext cx="1041549" cy="1041549"/>
          </a:xfrm>
          <a:custGeom>
            <a:avLst/>
            <a:gdLst/>
            <a:ahLst/>
            <a:cxnLst/>
            <a:rect r="r" b="b" t="t" l="l"/>
            <a:pathLst>
              <a:path h="1041549" w="1041549">
                <a:moveTo>
                  <a:pt x="0" y="0"/>
                </a:moveTo>
                <a:lnTo>
                  <a:pt x="1041549" y="0"/>
                </a:lnTo>
                <a:lnTo>
                  <a:pt x="1041549" y="1041549"/>
                </a:lnTo>
                <a:lnTo>
                  <a:pt x="0" y="10415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7620137" y="9013112"/>
            <a:ext cx="3169029" cy="973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429" indent="-210214" lvl="1">
              <a:lnSpc>
                <a:spcPts val="2726"/>
              </a:lnSpc>
              <a:buFont typeface="Arial"/>
              <a:buChar char="•"/>
            </a:pPr>
            <a:r>
              <a:rPr lang="en-US" b="true" sz="194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Inseguridad </a:t>
            </a:r>
          </a:p>
          <a:p>
            <a:pPr algn="just" marL="420429" indent="-210214" lvl="1">
              <a:lnSpc>
                <a:spcPts val="2726"/>
              </a:lnSpc>
              <a:buFont typeface="Arial"/>
              <a:buChar char="•"/>
            </a:pPr>
            <a:r>
              <a:rPr lang="en-US" b="true" sz="194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Confusión</a:t>
            </a:r>
          </a:p>
          <a:p>
            <a:pPr algn="ctr">
              <a:lnSpc>
                <a:spcPts val="230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01107" y="1028700"/>
            <a:ext cx="7742893" cy="4114800"/>
            <a:chOff x="0" y="0"/>
            <a:chExt cx="10627360" cy="5647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0563860" cy="5584190"/>
            </a:xfrm>
            <a:custGeom>
              <a:avLst/>
              <a:gdLst/>
              <a:ahLst/>
              <a:cxnLst/>
              <a:rect r="r" b="b" t="t" l="l"/>
              <a:pathLst>
                <a:path h="5584190" w="10563860">
                  <a:moveTo>
                    <a:pt x="10563860" y="5584190"/>
                  </a:moveTo>
                  <a:lnTo>
                    <a:pt x="1143000" y="5584190"/>
                  </a:lnTo>
                  <a:cubicBezTo>
                    <a:pt x="511810" y="5584190"/>
                    <a:pt x="0" y="5072380"/>
                    <a:pt x="0" y="4441190"/>
                  </a:cubicBezTo>
                  <a:lnTo>
                    <a:pt x="0" y="0"/>
                  </a:lnTo>
                  <a:lnTo>
                    <a:pt x="9420860" y="0"/>
                  </a:lnTo>
                  <a:cubicBezTo>
                    <a:pt x="10052050" y="0"/>
                    <a:pt x="10563860" y="511810"/>
                    <a:pt x="10563860" y="1143000"/>
                  </a:cubicBezTo>
                  <a:lnTo>
                    <a:pt x="10563860" y="55841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7360" cy="5647690"/>
            </a:xfrm>
            <a:custGeom>
              <a:avLst/>
              <a:gdLst/>
              <a:ahLst/>
              <a:cxnLst/>
              <a:rect r="r" b="b" t="t" l="l"/>
              <a:pathLst>
                <a:path h="5647690" w="10627360">
                  <a:moveTo>
                    <a:pt x="10627360" y="5647690"/>
                  </a:moveTo>
                  <a:lnTo>
                    <a:pt x="1174750" y="5647690"/>
                  </a:lnTo>
                  <a:cubicBezTo>
                    <a:pt x="527050" y="5647690"/>
                    <a:pt x="0" y="5120640"/>
                    <a:pt x="0" y="4472940"/>
                  </a:cubicBezTo>
                  <a:lnTo>
                    <a:pt x="0" y="0"/>
                  </a:lnTo>
                  <a:lnTo>
                    <a:pt x="9452610" y="0"/>
                  </a:lnTo>
                  <a:cubicBezTo>
                    <a:pt x="10100310" y="0"/>
                    <a:pt x="10627360" y="527050"/>
                    <a:pt x="10627360" y="1174750"/>
                  </a:cubicBezTo>
                  <a:lnTo>
                    <a:pt x="10627360" y="5647690"/>
                  </a:lnTo>
                  <a:close/>
                  <a:moveTo>
                    <a:pt x="63500" y="63500"/>
                  </a:moveTo>
                  <a:lnTo>
                    <a:pt x="63500" y="4472940"/>
                  </a:lnTo>
                  <a:cubicBezTo>
                    <a:pt x="63500" y="5085080"/>
                    <a:pt x="562610" y="5584190"/>
                    <a:pt x="1174750" y="5584190"/>
                  </a:cubicBezTo>
                  <a:lnTo>
                    <a:pt x="10563860" y="5584190"/>
                  </a:lnTo>
                  <a:lnTo>
                    <a:pt x="10563860" y="1174750"/>
                  </a:lnTo>
                  <a:cubicBezTo>
                    <a:pt x="10563860" y="562610"/>
                    <a:pt x="10064750" y="63500"/>
                    <a:pt x="9452610" y="63500"/>
                  </a:cubicBezTo>
                  <a:lnTo>
                    <a:pt x="63500" y="635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144000" y="5143500"/>
            <a:ext cx="7742893" cy="4114800"/>
            <a:chOff x="0" y="0"/>
            <a:chExt cx="10627360" cy="56476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0563860" cy="5584190"/>
            </a:xfrm>
            <a:custGeom>
              <a:avLst/>
              <a:gdLst/>
              <a:ahLst/>
              <a:cxnLst/>
              <a:rect r="r" b="b" t="t" l="l"/>
              <a:pathLst>
                <a:path h="5584190" w="10563860">
                  <a:moveTo>
                    <a:pt x="10563860" y="5584190"/>
                  </a:moveTo>
                  <a:lnTo>
                    <a:pt x="1143000" y="5584190"/>
                  </a:lnTo>
                  <a:cubicBezTo>
                    <a:pt x="511810" y="5584190"/>
                    <a:pt x="0" y="5072380"/>
                    <a:pt x="0" y="4441190"/>
                  </a:cubicBezTo>
                  <a:lnTo>
                    <a:pt x="0" y="0"/>
                  </a:lnTo>
                  <a:lnTo>
                    <a:pt x="9420860" y="0"/>
                  </a:lnTo>
                  <a:cubicBezTo>
                    <a:pt x="10052050" y="0"/>
                    <a:pt x="10563860" y="511810"/>
                    <a:pt x="10563860" y="1143000"/>
                  </a:cubicBezTo>
                  <a:lnTo>
                    <a:pt x="10563860" y="5584190"/>
                  </a:lnTo>
                  <a:close/>
                </a:path>
              </a:pathLst>
            </a:custGeom>
            <a:solidFill>
              <a:srgbClr val="272626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7360" cy="5647690"/>
            </a:xfrm>
            <a:custGeom>
              <a:avLst/>
              <a:gdLst/>
              <a:ahLst/>
              <a:cxnLst/>
              <a:rect r="r" b="b" t="t" l="l"/>
              <a:pathLst>
                <a:path h="5647690" w="10627360">
                  <a:moveTo>
                    <a:pt x="10627360" y="5647690"/>
                  </a:moveTo>
                  <a:lnTo>
                    <a:pt x="1174750" y="5647690"/>
                  </a:lnTo>
                  <a:cubicBezTo>
                    <a:pt x="527050" y="5647690"/>
                    <a:pt x="0" y="5120640"/>
                    <a:pt x="0" y="4472940"/>
                  </a:cubicBezTo>
                  <a:lnTo>
                    <a:pt x="0" y="0"/>
                  </a:lnTo>
                  <a:lnTo>
                    <a:pt x="9452610" y="0"/>
                  </a:lnTo>
                  <a:cubicBezTo>
                    <a:pt x="10100310" y="0"/>
                    <a:pt x="10627360" y="527050"/>
                    <a:pt x="10627360" y="1174750"/>
                  </a:cubicBezTo>
                  <a:lnTo>
                    <a:pt x="10627360" y="5647690"/>
                  </a:lnTo>
                  <a:close/>
                  <a:moveTo>
                    <a:pt x="63500" y="63500"/>
                  </a:moveTo>
                  <a:lnTo>
                    <a:pt x="63500" y="4472940"/>
                  </a:lnTo>
                  <a:cubicBezTo>
                    <a:pt x="63500" y="5085080"/>
                    <a:pt x="562610" y="5584190"/>
                    <a:pt x="1174750" y="5584190"/>
                  </a:cubicBezTo>
                  <a:lnTo>
                    <a:pt x="10563860" y="5584190"/>
                  </a:lnTo>
                  <a:lnTo>
                    <a:pt x="10563860" y="1174750"/>
                  </a:lnTo>
                  <a:cubicBezTo>
                    <a:pt x="10563860" y="562610"/>
                    <a:pt x="10064750" y="63500"/>
                    <a:pt x="9452610" y="63500"/>
                  </a:cubicBezTo>
                  <a:lnTo>
                    <a:pt x="63500" y="63500"/>
                  </a:lnTo>
                  <a:close/>
                </a:path>
              </a:pathLst>
            </a:custGeom>
            <a:solidFill>
              <a:srgbClr val="27262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124011" y="8761882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19336" y="7660640"/>
            <a:ext cx="1089881" cy="822365"/>
          </a:xfrm>
          <a:custGeom>
            <a:avLst/>
            <a:gdLst/>
            <a:ahLst/>
            <a:cxnLst/>
            <a:rect r="r" b="b" t="t" l="l"/>
            <a:pathLst>
              <a:path h="822365" w="1089881">
                <a:moveTo>
                  <a:pt x="0" y="0"/>
                </a:moveTo>
                <a:lnTo>
                  <a:pt x="1089881" y="0"/>
                </a:lnTo>
                <a:lnTo>
                  <a:pt x="1089881" y="822365"/>
                </a:lnTo>
                <a:lnTo>
                  <a:pt x="0" y="822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91681" y="2497013"/>
            <a:ext cx="4961745" cy="104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21"/>
              </a:lnSpc>
              <a:spcBef>
                <a:spcPct val="0"/>
              </a:spcBef>
            </a:pPr>
            <a:r>
              <a:rPr lang="en-US" b="true" sz="6015">
                <a:solidFill>
                  <a:srgbClr val="2726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QUÉ 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20243" y="6441017"/>
            <a:ext cx="5888067" cy="104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21"/>
              </a:lnSpc>
              <a:spcBef>
                <a:spcPct val="0"/>
              </a:spcBef>
            </a:pPr>
            <a:r>
              <a:rPr lang="en-US" b="true" sz="6015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QUÉ NO 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5253" y="1693132"/>
            <a:ext cx="5740804" cy="201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0063" indent="-315031" lvl="1">
              <a:lnSpc>
                <a:spcPts val="5515"/>
              </a:lnSpc>
              <a:buFont typeface="Arial"/>
              <a:buChar char="•"/>
            </a:pPr>
            <a:r>
              <a:rPr lang="en-US" b="true" sz="29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Una herramienta de apoyo</a:t>
            </a:r>
          </a:p>
          <a:p>
            <a:pPr algn="l" marL="630063" indent="-315031" lvl="1">
              <a:lnSpc>
                <a:spcPts val="5515"/>
              </a:lnSpc>
              <a:buFont typeface="Arial"/>
              <a:buChar char="•"/>
            </a:pPr>
            <a:r>
              <a:rPr lang="en-US" b="true" sz="29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 verificador de seguridad</a:t>
            </a:r>
          </a:p>
          <a:p>
            <a:pPr algn="l" marL="630063" indent="-315031" lvl="1">
              <a:lnSpc>
                <a:spcPts val="5515"/>
              </a:lnSpc>
              <a:buFont typeface="Arial"/>
              <a:buChar char="•"/>
            </a:pPr>
            <a:r>
              <a:rPr lang="en-US" b="true" sz="29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 lector inteligente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6368" y="6124850"/>
            <a:ext cx="7001757" cy="153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5068" indent="-322534" lvl="1">
              <a:lnSpc>
                <a:spcPts val="6453"/>
              </a:lnSpc>
              <a:buFont typeface="Arial"/>
              <a:buChar char="•"/>
            </a:pPr>
            <a:r>
              <a:rPr lang="en-US" b="true" sz="29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 sustituto médico</a:t>
            </a:r>
          </a:p>
          <a:p>
            <a:pPr algn="l" marL="645068" indent="-322534" lvl="1">
              <a:lnSpc>
                <a:spcPts val="6453"/>
              </a:lnSpc>
              <a:buFont typeface="Arial"/>
              <a:buChar char="•"/>
            </a:pPr>
            <a:r>
              <a:rPr lang="en-US" b="true" sz="29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 verificador de datos generales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827247" y="3712678"/>
            <a:ext cx="890613" cy="998348"/>
          </a:xfrm>
          <a:custGeom>
            <a:avLst/>
            <a:gdLst/>
            <a:ahLst/>
            <a:cxnLst/>
            <a:rect r="r" b="b" t="t" l="l"/>
            <a:pathLst>
              <a:path h="998348" w="890613">
                <a:moveTo>
                  <a:pt x="0" y="0"/>
                </a:moveTo>
                <a:lnTo>
                  <a:pt x="890613" y="0"/>
                </a:lnTo>
                <a:lnTo>
                  <a:pt x="890613" y="998348"/>
                </a:lnTo>
                <a:lnTo>
                  <a:pt x="0" y="998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408231" y="3126372"/>
          <a:ext cx="12827365" cy="5561492"/>
        </p:xfrm>
        <a:graphic>
          <a:graphicData uri="http://schemas.openxmlformats.org/drawingml/2006/table">
            <a:tbl>
              <a:tblPr/>
              <a:tblGrid>
                <a:gridCol w="6413682"/>
                <a:gridCol w="6413682"/>
              </a:tblGrid>
              <a:tr h="1390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62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626"/>
                    </a:solidFill>
                  </a:tcPr>
                </a:tc>
              </a:tr>
              <a:tr h="1390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0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4543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0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99"/>
                        </a:lnSpc>
                        <a:defRPr/>
                      </a:pPr>
                      <a:endParaRPr lang="en-US" sz="1100"/>
                    </a:p>
                  </a:txBody>
                  <a:tcPr marL="181391" marR="181391" marT="181391" marB="181391" anchor="ctr">
                    <a:lnL cmpd="sng" algn="ctr" cap="flat" w="34543">
                      <a:solidFill>
                        <a:srgbClr val="27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4543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8041" y="78473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86400" y="-699516"/>
            <a:ext cx="7315200" cy="1399032"/>
          </a:xfrm>
          <a:custGeom>
            <a:avLst/>
            <a:gdLst/>
            <a:ahLst/>
            <a:cxnLst/>
            <a:rect r="r" b="b" t="t" l="l"/>
            <a:pathLst>
              <a:path h="1399032" w="7315200">
                <a:moveTo>
                  <a:pt x="0" y="0"/>
                </a:moveTo>
                <a:lnTo>
                  <a:pt x="7315200" y="0"/>
                </a:lnTo>
                <a:lnTo>
                  <a:pt x="7315200" y="1399032"/>
                </a:lnTo>
                <a:lnTo>
                  <a:pt x="0" y="13990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9933" y="8018933"/>
            <a:ext cx="2268067" cy="2268067"/>
          </a:xfrm>
          <a:custGeom>
            <a:avLst/>
            <a:gdLst/>
            <a:ahLst/>
            <a:cxnLst/>
            <a:rect r="r" b="b" t="t" l="l"/>
            <a:pathLst>
              <a:path h="2268067" w="2268067">
                <a:moveTo>
                  <a:pt x="0" y="0"/>
                </a:moveTo>
                <a:lnTo>
                  <a:pt x="2268067" y="0"/>
                </a:lnTo>
                <a:lnTo>
                  <a:pt x="2268067" y="2268067"/>
                </a:lnTo>
                <a:lnTo>
                  <a:pt x="0" y="2268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15458" y="1167444"/>
            <a:ext cx="12857085" cy="130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95"/>
              </a:lnSpc>
              <a:spcBef>
                <a:spcPct val="0"/>
              </a:spcBef>
            </a:pPr>
            <a:r>
              <a:rPr lang="en-US" b="true" sz="7568">
                <a:solidFill>
                  <a:srgbClr val="FFFFFF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TABLA COMPARATIVA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9279" y="3398726"/>
            <a:ext cx="5991811" cy="82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3"/>
              </a:lnSpc>
              <a:spcBef>
                <a:spcPct val="0"/>
              </a:spcBef>
            </a:pPr>
            <a:r>
              <a:rPr lang="en-US" b="true" sz="485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 HACE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61675" y="3398726"/>
            <a:ext cx="5754836" cy="82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3"/>
              </a:lnSpc>
              <a:spcBef>
                <a:spcPct val="0"/>
              </a:spcBef>
            </a:pPr>
            <a:r>
              <a:rPr lang="en-US" b="true" sz="485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 NO HACE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25982" y="4824151"/>
            <a:ext cx="5718406" cy="44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14" indent="-281007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Comparar medicamentos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79890" y="4824151"/>
            <a:ext cx="5718406" cy="44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14" indent="-281007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No diagnostica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25982" y="6274333"/>
            <a:ext cx="5718406" cy="90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14" indent="-281007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Escanear y analizar exámenes médicos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61675" y="6274333"/>
            <a:ext cx="5718406" cy="44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14" indent="-281007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No es un sistema de emergencia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25982" y="7724515"/>
            <a:ext cx="5718406" cy="90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14" indent="-281007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Garantizar la seguridad del principio activo de los fármacos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79890" y="7724515"/>
            <a:ext cx="5718406" cy="44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14" indent="-281007" lvl="1">
              <a:lnSpc>
                <a:spcPts val="3644"/>
              </a:lnSpc>
              <a:buFont typeface="Arial"/>
              <a:buChar char="•"/>
            </a:pPr>
            <a:r>
              <a:rPr lang="en-US" sz="2603">
                <a:solidFill>
                  <a:srgbClr val="272626"/>
                </a:solidFill>
                <a:latin typeface="Open Sans"/>
                <a:ea typeface="Open Sans"/>
                <a:cs typeface="Open Sans"/>
                <a:sym typeface="Open Sans"/>
              </a:rPr>
              <a:t>No realiza recetas medicas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938177" cy="2938177"/>
          </a:xfrm>
          <a:custGeom>
            <a:avLst/>
            <a:gdLst/>
            <a:ahLst/>
            <a:cxnLst/>
            <a:rect r="r" b="b" t="t" l="l"/>
            <a:pathLst>
              <a:path h="2938177" w="2938177">
                <a:moveTo>
                  <a:pt x="2938177" y="2938177"/>
                </a:moveTo>
                <a:lnTo>
                  <a:pt x="0" y="2938177"/>
                </a:lnTo>
                <a:lnTo>
                  <a:pt x="0" y="0"/>
                </a:lnTo>
                <a:lnTo>
                  <a:pt x="2938177" y="0"/>
                </a:lnTo>
                <a:lnTo>
                  <a:pt x="2938177" y="29381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7226" y="8228107"/>
            <a:ext cx="4120774" cy="2060387"/>
          </a:xfrm>
          <a:custGeom>
            <a:avLst/>
            <a:gdLst/>
            <a:ahLst/>
            <a:cxnLst/>
            <a:rect r="r" b="b" t="t" l="l"/>
            <a:pathLst>
              <a:path h="2060387" w="4120774">
                <a:moveTo>
                  <a:pt x="0" y="0"/>
                </a:moveTo>
                <a:lnTo>
                  <a:pt x="4120774" y="0"/>
                </a:lnTo>
                <a:lnTo>
                  <a:pt x="4120774" y="2060386"/>
                </a:lnTo>
                <a:lnTo>
                  <a:pt x="0" y="2060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8041" y="78473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34841" y="914541"/>
            <a:ext cx="1525118" cy="1525118"/>
          </a:xfrm>
          <a:custGeom>
            <a:avLst/>
            <a:gdLst/>
            <a:ahLst/>
            <a:cxnLst/>
            <a:rect r="r" b="b" t="t" l="l"/>
            <a:pathLst>
              <a:path h="1525118" w="1525118">
                <a:moveTo>
                  <a:pt x="0" y="0"/>
                </a:moveTo>
                <a:lnTo>
                  <a:pt x="1525118" y="0"/>
                </a:lnTo>
                <a:lnTo>
                  <a:pt x="1525118" y="1525118"/>
                </a:lnTo>
                <a:lnTo>
                  <a:pt x="0" y="1525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9587484"/>
            <a:ext cx="7315200" cy="1399032"/>
          </a:xfrm>
          <a:custGeom>
            <a:avLst/>
            <a:gdLst/>
            <a:ahLst/>
            <a:cxnLst/>
            <a:rect r="r" b="b" t="t" l="l"/>
            <a:pathLst>
              <a:path h="1399032" w="7315200">
                <a:moveTo>
                  <a:pt x="0" y="0"/>
                </a:moveTo>
                <a:lnTo>
                  <a:pt x="7315200" y="0"/>
                </a:lnTo>
                <a:lnTo>
                  <a:pt x="7315200" y="1399032"/>
                </a:lnTo>
                <a:lnTo>
                  <a:pt x="0" y="1399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018514" y="-47482"/>
            <a:ext cx="3304974" cy="2152364"/>
            <a:chOff x="0" y="0"/>
            <a:chExt cx="4406632" cy="2869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06632" cy="2869819"/>
            </a:xfrm>
            <a:custGeom>
              <a:avLst/>
              <a:gdLst/>
              <a:ahLst/>
              <a:cxnLst/>
              <a:rect r="r" b="b" t="t" l="l"/>
              <a:pathLst>
                <a:path h="2869819" w="4406632">
                  <a:moveTo>
                    <a:pt x="0" y="0"/>
                  </a:moveTo>
                  <a:lnTo>
                    <a:pt x="4406632" y="0"/>
                  </a:lnTo>
                  <a:lnTo>
                    <a:pt x="4406632" y="2869819"/>
                  </a:lnTo>
                  <a:lnTo>
                    <a:pt x="0" y="2869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1520446"/>
              <a:ext cx="440663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Botiquin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0013" y="2439659"/>
            <a:ext cx="2084838" cy="1764162"/>
            <a:chOff x="0" y="0"/>
            <a:chExt cx="2779784" cy="23522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79784" cy="2352217"/>
            </a:xfrm>
            <a:custGeom>
              <a:avLst/>
              <a:gdLst/>
              <a:ahLst/>
              <a:cxnLst/>
              <a:rect r="r" b="b" t="t" l="l"/>
              <a:pathLst>
                <a:path h="235221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352217"/>
                  </a:lnTo>
                  <a:lnTo>
                    <a:pt x="0" y="2352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5537" t="0" r="-5537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866163"/>
              <a:ext cx="2779784" cy="957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Comienzo del día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3274851" y="3321740"/>
            <a:ext cx="748391" cy="34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4023243" y="2230109"/>
            <a:ext cx="2084838" cy="2190248"/>
            <a:chOff x="0" y="0"/>
            <a:chExt cx="2779784" cy="29203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79784" cy="2920330"/>
            </a:xfrm>
            <a:custGeom>
              <a:avLst/>
              <a:gdLst/>
              <a:ahLst/>
              <a:cxnLst/>
              <a:rect r="r" b="b" t="t" l="l"/>
              <a:pathLst>
                <a:path h="2920330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920330"/>
                  </a:lnTo>
                  <a:lnTo>
                    <a:pt x="0" y="2920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18950" t="0" r="-1895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866163"/>
              <a:ext cx="2779784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 prepara para ir al médico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6108081" y="3297928"/>
            <a:ext cx="748391" cy="273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6856472" y="2230109"/>
            <a:ext cx="2084838" cy="2135637"/>
            <a:chOff x="0" y="0"/>
            <a:chExt cx="2779784" cy="28475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9784" cy="2847517"/>
            </a:xfrm>
            <a:custGeom>
              <a:avLst/>
              <a:gdLst/>
              <a:ahLst/>
              <a:cxnLst/>
              <a:rect r="r" b="b" t="t" l="l"/>
              <a:pathLst>
                <a:path h="284751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847517"/>
                  </a:lnTo>
                  <a:lnTo>
                    <a:pt x="0" y="284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17231" t="0" r="-17231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866163"/>
              <a:ext cx="2779784" cy="145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Sale de la casa en camino al médico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8941310" y="3297928"/>
            <a:ext cx="568050" cy="49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9509360" y="2439659"/>
            <a:ext cx="2084838" cy="1816233"/>
            <a:chOff x="0" y="0"/>
            <a:chExt cx="2779784" cy="242164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79784" cy="2421643"/>
            </a:xfrm>
            <a:custGeom>
              <a:avLst/>
              <a:gdLst/>
              <a:ahLst/>
              <a:cxnLst/>
              <a:rect r="r" b="b" t="t" l="l"/>
              <a:pathLst>
                <a:path h="2421643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21643"/>
                  </a:lnTo>
                  <a:lnTo>
                    <a:pt x="0" y="242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7176" t="0" r="-7176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856638"/>
              <a:ext cx="2779784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Espera su turno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11594198" y="3347775"/>
            <a:ext cx="685800" cy="177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12279998" y="2439659"/>
            <a:ext cx="2084838" cy="1851793"/>
            <a:chOff x="0" y="0"/>
            <a:chExt cx="2779784" cy="246905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79784" cy="2469057"/>
            </a:xfrm>
            <a:custGeom>
              <a:avLst/>
              <a:gdLst/>
              <a:ahLst/>
              <a:cxnLst/>
              <a:rect r="r" b="b" t="t" l="l"/>
              <a:pathLst>
                <a:path h="246905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69057"/>
                  </a:lnTo>
                  <a:lnTo>
                    <a:pt x="0" y="2469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8295" t="0" r="-8295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866163"/>
              <a:ext cx="2779784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 revisa el doctor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14364837" y="2938177"/>
            <a:ext cx="809625" cy="4273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5174462" y="2400017"/>
            <a:ext cx="1822625" cy="1985279"/>
            <a:chOff x="0" y="0"/>
            <a:chExt cx="2430167" cy="264703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430167" cy="2647039"/>
            </a:xfrm>
            <a:custGeom>
              <a:avLst/>
              <a:gdLst/>
              <a:ahLst/>
              <a:cxnLst/>
              <a:rect r="r" b="b" t="t" l="l"/>
              <a:pathLst>
                <a:path h="2647039" w="2430167">
                  <a:moveTo>
                    <a:pt x="0" y="0"/>
                  </a:moveTo>
                  <a:lnTo>
                    <a:pt x="2430167" y="0"/>
                  </a:lnTo>
                  <a:lnTo>
                    <a:pt x="2430167" y="2647039"/>
                  </a:lnTo>
                  <a:lnTo>
                    <a:pt x="0" y="26470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21489" t="0" r="-21489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0" y="752433"/>
              <a:ext cx="2430167" cy="143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7"/>
                </a:lnSpc>
              </a:pPr>
              <a:r>
                <a:rPr lang="en-US" sz="209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 manda a hacerse examenes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6085774" y="4385296"/>
            <a:ext cx="141839" cy="4971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1190013" y="4882480"/>
            <a:ext cx="2084838" cy="1799723"/>
            <a:chOff x="0" y="0"/>
            <a:chExt cx="2779784" cy="239963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779784" cy="2399630"/>
            </a:xfrm>
            <a:custGeom>
              <a:avLst/>
              <a:gdLst/>
              <a:ahLst/>
              <a:cxnLst/>
              <a:rect r="r" b="b" t="t" l="l"/>
              <a:pathLst>
                <a:path h="2399630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399630"/>
                  </a:lnTo>
                  <a:lnTo>
                    <a:pt x="0" y="2399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6656" t="0" r="-6656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866163"/>
              <a:ext cx="2779784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Los familiares le ayudan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flipH="true" flipV="true">
            <a:off x="3274851" y="5782341"/>
            <a:ext cx="748391" cy="24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4023243" y="4880460"/>
            <a:ext cx="2084838" cy="1851793"/>
            <a:chOff x="0" y="0"/>
            <a:chExt cx="2779784" cy="246905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779784" cy="2469057"/>
            </a:xfrm>
            <a:custGeom>
              <a:avLst/>
              <a:gdLst/>
              <a:ahLst/>
              <a:cxnLst/>
              <a:rect r="r" b="b" t="t" l="l"/>
              <a:pathLst>
                <a:path h="246905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69057"/>
                  </a:lnTo>
                  <a:lnTo>
                    <a:pt x="0" y="2469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8295" t="0" r="-8295" b="0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0" y="866163"/>
              <a:ext cx="2779784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Pide ayuda a familiares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6108081" y="5806356"/>
            <a:ext cx="7483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2" id="42"/>
          <p:cNvGrpSpPr/>
          <p:nvPr/>
        </p:nvGrpSpPr>
        <p:grpSpPr>
          <a:xfrm rot="0">
            <a:off x="6856472" y="4711232"/>
            <a:ext cx="2084838" cy="2190248"/>
            <a:chOff x="0" y="0"/>
            <a:chExt cx="2779784" cy="292033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779784" cy="2920330"/>
            </a:xfrm>
            <a:custGeom>
              <a:avLst/>
              <a:gdLst/>
              <a:ahLst/>
              <a:cxnLst/>
              <a:rect r="r" b="b" t="t" l="l"/>
              <a:pathLst>
                <a:path h="2920330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920330"/>
                  </a:lnTo>
                  <a:lnTo>
                    <a:pt x="0" y="2920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18950" t="0" r="-18950" b="0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0" y="866163"/>
              <a:ext cx="2779784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Le indican que el sistema funciona así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flipH="true">
            <a:off x="8941310" y="5768054"/>
            <a:ext cx="568050" cy="383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9509360" y="4672930"/>
            <a:ext cx="2084838" cy="2190248"/>
            <a:chOff x="0" y="0"/>
            <a:chExt cx="2779784" cy="292033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779784" cy="2920330"/>
            </a:xfrm>
            <a:custGeom>
              <a:avLst/>
              <a:gdLst/>
              <a:ahLst/>
              <a:cxnLst/>
              <a:rect r="r" b="b" t="t" l="l"/>
              <a:pathLst>
                <a:path h="2920330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920330"/>
                  </a:lnTo>
                  <a:lnTo>
                    <a:pt x="0" y="2920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18950" t="0" r="-1895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0" y="866163"/>
              <a:ext cx="2779784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Pregunta por  hay otras opciones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H="true">
            <a:off x="11594198" y="5713444"/>
            <a:ext cx="685800" cy="546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2279998" y="4672930"/>
            <a:ext cx="2084838" cy="2081027"/>
            <a:chOff x="0" y="0"/>
            <a:chExt cx="2779784" cy="277470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779784" cy="2774703"/>
            </a:xfrm>
            <a:custGeom>
              <a:avLst/>
              <a:gdLst/>
              <a:ahLst/>
              <a:cxnLst/>
              <a:rect r="r" b="b" t="t" l="l"/>
              <a:pathLst>
                <a:path h="2774703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774703"/>
                  </a:lnTo>
                  <a:lnTo>
                    <a:pt x="0" y="2774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15512" t="0" r="-15512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0" y="856638"/>
              <a:ext cx="2779784" cy="1389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Le indican que los resultados le llegarán al correo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 flipH="true" flipV="true">
            <a:off x="14364837" y="5713444"/>
            <a:ext cx="820357" cy="771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4" id="54"/>
          <p:cNvGrpSpPr/>
          <p:nvPr/>
        </p:nvGrpSpPr>
        <p:grpSpPr>
          <a:xfrm rot="0">
            <a:off x="15185194" y="4882480"/>
            <a:ext cx="2084838" cy="1816233"/>
            <a:chOff x="0" y="0"/>
            <a:chExt cx="2779784" cy="242164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779784" cy="2421643"/>
            </a:xfrm>
            <a:custGeom>
              <a:avLst/>
              <a:gdLst/>
              <a:ahLst/>
              <a:cxnLst/>
              <a:rect r="r" b="b" t="t" l="l"/>
              <a:pathLst>
                <a:path h="2421643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21643"/>
                  </a:lnTo>
                  <a:lnTo>
                    <a:pt x="0" y="242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7176" t="0" r="-7176" b="0"/>
              </a:stretch>
            </a:blipFill>
          </p:spPr>
        </p:sp>
        <p:sp>
          <p:nvSpPr>
            <p:cNvPr name="TextBox 56" id="56"/>
            <p:cNvSpPr txBox="true"/>
            <p:nvPr/>
          </p:nvSpPr>
          <p:spPr>
            <a:xfrm rot="0">
              <a:off x="0" y="856638"/>
              <a:ext cx="2779784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 realiza los exámenes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2232432" y="6682203"/>
            <a:ext cx="0" cy="6289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90013" y="7311116"/>
            <a:ext cx="2084838" cy="1851793"/>
            <a:chOff x="0" y="0"/>
            <a:chExt cx="2779784" cy="246905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779784" cy="2469057"/>
            </a:xfrm>
            <a:custGeom>
              <a:avLst/>
              <a:gdLst/>
              <a:ahLst/>
              <a:cxnLst/>
              <a:rect r="r" b="b" t="t" l="l"/>
              <a:pathLst>
                <a:path h="246905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69057"/>
                  </a:lnTo>
                  <a:lnTo>
                    <a:pt x="0" y="2469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8295" t="0" r="-8295" b="0"/>
              </a:stretch>
            </a:blipFill>
          </p:spPr>
        </p:sp>
        <p:sp>
          <p:nvSpPr>
            <p:cNvPr name="TextBox 60" id="60"/>
            <p:cNvSpPr txBox="true"/>
            <p:nvPr/>
          </p:nvSpPr>
          <p:spPr>
            <a:xfrm rot="0">
              <a:off x="0" y="866163"/>
              <a:ext cx="2779784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Revisa sus examenes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3274851" y="8209708"/>
            <a:ext cx="683009" cy="273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2" id="62"/>
          <p:cNvGrpSpPr/>
          <p:nvPr/>
        </p:nvGrpSpPr>
        <p:grpSpPr>
          <a:xfrm rot="0">
            <a:off x="3957861" y="7101566"/>
            <a:ext cx="2084838" cy="2216283"/>
            <a:chOff x="0" y="0"/>
            <a:chExt cx="2779784" cy="295504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779784" cy="2955043"/>
            </a:xfrm>
            <a:custGeom>
              <a:avLst/>
              <a:gdLst/>
              <a:ahLst/>
              <a:cxnLst/>
              <a:rect r="r" b="b" t="t" l="l"/>
              <a:pathLst>
                <a:path h="2955043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955043"/>
                  </a:lnTo>
                  <a:lnTo>
                    <a:pt x="0" y="295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19770" t="0" r="-19770" b="0"/>
              </a:stretch>
            </a:blipFill>
          </p:spPr>
        </p:sp>
        <p:sp>
          <p:nvSpPr>
            <p:cNvPr name="TextBox 64" id="64"/>
            <p:cNvSpPr txBox="true"/>
            <p:nvPr/>
          </p:nvSpPr>
          <p:spPr>
            <a:xfrm rot="0">
              <a:off x="0" y="856638"/>
              <a:ext cx="2779784" cy="1569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Los lee pero no los comprende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>
            <a:off x="6042699" y="8209708"/>
            <a:ext cx="813773" cy="645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6856472" y="7101566"/>
            <a:ext cx="2084838" cy="2345308"/>
            <a:chOff x="0" y="0"/>
            <a:chExt cx="2779784" cy="3127077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779784" cy="3127077"/>
            </a:xfrm>
            <a:custGeom>
              <a:avLst/>
              <a:gdLst/>
              <a:ahLst/>
              <a:cxnLst/>
              <a:rect r="r" b="b" t="t" l="l"/>
              <a:pathLst>
                <a:path h="312707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3127077"/>
                  </a:lnTo>
                  <a:lnTo>
                    <a:pt x="0" y="3127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23832" t="0" r="-23832" b="0"/>
              </a:stretch>
            </a:blipFill>
          </p:spPr>
        </p:sp>
        <p:sp>
          <p:nvSpPr>
            <p:cNvPr name="TextBox 68" id="68"/>
            <p:cNvSpPr txBox="true"/>
            <p:nvPr/>
          </p:nvSpPr>
          <p:spPr>
            <a:xfrm rot="0">
              <a:off x="0" y="770909"/>
              <a:ext cx="2779784" cy="1888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5"/>
                </a:lnSpc>
              </a:pPr>
              <a:r>
                <a:rPr lang="en-US" sz="20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Solicita nuevamente hora para médico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V="true">
            <a:off x="8941310" y="8247873"/>
            <a:ext cx="568050" cy="263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0" id="70"/>
          <p:cNvGrpSpPr/>
          <p:nvPr/>
        </p:nvGrpSpPr>
        <p:grpSpPr>
          <a:xfrm rot="0">
            <a:off x="9509360" y="7339757"/>
            <a:ext cx="2084838" cy="1816233"/>
            <a:chOff x="0" y="0"/>
            <a:chExt cx="2779784" cy="2421643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779784" cy="2421643"/>
            </a:xfrm>
            <a:custGeom>
              <a:avLst/>
              <a:gdLst/>
              <a:ahLst/>
              <a:cxnLst/>
              <a:rect r="r" b="b" t="t" l="l"/>
              <a:pathLst>
                <a:path h="2421643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21643"/>
                  </a:lnTo>
                  <a:lnTo>
                    <a:pt x="0" y="242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7176" t="0" r="-7176" b="0"/>
              </a:stretch>
            </a:blipFill>
          </p:spPr>
        </p:sp>
        <p:sp>
          <p:nvSpPr>
            <p:cNvPr name="TextBox 72" id="72"/>
            <p:cNvSpPr txBox="true"/>
            <p:nvPr/>
          </p:nvSpPr>
          <p:spPr>
            <a:xfrm rot="0">
              <a:off x="0" y="856638"/>
              <a:ext cx="2779784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El doctor lo recibe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1594198" y="8247873"/>
            <a:ext cx="685800" cy="167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12279998" y="7338747"/>
            <a:ext cx="2084838" cy="1851793"/>
            <a:chOff x="0" y="0"/>
            <a:chExt cx="2779784" cy="246905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2779784" cy="2469057"/>
            </a:xfrm>
            <a:custGeom>
              <a:avLst/>
              <a:gdLst/>
              <a:ahLst/>
              <a:cxnLst/>
              <a:rect r="r" b="b" t="t" l="l"/>
              <a:pathLst>
                <a:path h="246905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69057"/>
                  </a:lnTo>
                  <a:lnTo>
                    <a:pt x="0" y="2469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8295" t="0" r="-8295" b="0"/>
              </a:stretch>
            </a:blipFill>
          </p:spPr>
        </p:sp>
        <p:sp>
          <p:nvSpPr>
            <p:cNvPr name="TextBox 76" id="76"/>
            <p:cNvSpPr txBox="true"/>
            <p:nvPr/>
          </p:nvSpPr>
          <p:spPr>
            <a:xfrm rot="0">
              <a:off x="0" y="866163"/>
              <a:ext cx="2779784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Le indica los resultados</a:t>
              </a: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14364837" y="8228107"/>
            <a:ext cx="809625" cy="365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8" id="78"/>
          <p:cNvGrpSpPr/>
          <p:nvPr/>
        </p:nvGrpSpPr>
        <p:grpSpPr>
          <a:xfrm rot="0">
            <a:off x="15174462" y="7302210"/>
            <a:ext cx="2084838" cy="1851793"/>
            <a:chOff x="0" y="0"/>
            <a:chExt cx="2779784" cy="246905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779784" cy="2469057"/>
            </a:xfrm>
            <a:custGeom>
              <a:avLst/>
              <a:gdLst/>
              <a:ahLst/>
              <a:cxnLst/>
              <a:rect r="r" b="b" t="t" l="l"/>
              <a:pathLst>
                <a:path h="2469057" w="2779784">
                  <a:moveTo>
                    <a:pt x="0" y="0"/>
                  </a:moveTo>
                  <a:lnTo>
                    <a:pt x="2779784" y="0"/>
                  </a:lnTo>
                  <a:lnTo>
                    <a:pt x="2779784" y="2469057"/>
                  </a:lnTo>
                  <a:lnTo>
                    <a:pt x="0" y="2469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8295" t="0" r="-8295" b="0"/>
              </a:stretch>
            </a:blipFill>
          </p:spPr>
        </p:sp>
        <p:sp>
          <p:nvSpPr>
            <p:cNvPr name="TextBox 80" id="80"/>
            <p:cNvSpPr txBox="true"/>
            <p:nvPr/>
          </p:nvSpPr>
          <p:spPr>
            <a:xfrm rot="0">
              <a:off x="0" y="866163"/>
              <a:ext cx="2779784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Recibe su estado salud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30303" y="871538"/>
            <a:ext cx="18288000" cy="0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7670611"/>
            <a:ext cx="18288000" cy="0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3624857" y="849505"/>
            <a:ext cx="14287" cy="6789549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3653432" y="5129212"/>
            <a:ext cx="3643908" cy="0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931723" y="4455224"/>
            <a:ext cx="3643908" cy="0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7297340" y="857250"/>
            <a:ext cx="14288" cy="6803836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7854856" y="8969281"/>
            <a:ext cx="2625914" cy="0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941248" y="857250"/>
            <a:ext cx="14288" cy="6803836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4599443" y="871538"/>
            <a:ext cx="0" cy="6789549"/>
          </a:xfrm>
          <a:prstGeom prst="line">
            <a:avLst/>
          </a:prstGeom>
          <a:ln cap="flat" w="28575">
            <a:solidFill>
              <a:srgbClr val="028E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458907" y="1028700"/>
            <a:ext cx="2657323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Socios clave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6388" y="1712650"/>
            <a:ext cx="2852707" cy="522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2974" indent="-216487" lvl="1">
              <a:lnSpc>
                <a:spcPts val="2767"/>
              </a:lnSpc>
              <a:buFont typeface="Arial"/>
              <a:buChar char="•"/>
            </a:pPr>
            <a:r>
              <a:rPr lang="en-US" sz="2005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Farmacias y laboratorios farmacéuticos: Para obtener información de lotes con fallas y compuestos activos.</a:t>
            </a:r>
          </a:p>
          <a:p>
            <a:pPr algn="l">
              <a:lnSpc>
                <a:spcPts val="2767"/>
              </a:lnSpc>
            </a:pPr>
          </a:p>
          <a:p>
            <a:pPr algn="l" marL="432974" indent="-216487" lvl="1">
              <a:lnSpc>
                <a:spcPts val="2767"/>
              </a:lnSpc>
              <a:buFont typeface="Arial"/>
              <a:buChar char="•"/>
            </a:pPr>
            <a:r>
              <a:rPr lang="en-US" sz="2005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Profesionales de la salud: Para apoyar en la validación de la información médica y fomentar el uso del software.</a:t>
            </a:r>
          </a:p>
          <a:p>
            <a:pPr algn="l">
              <a:lnSpc>
                <a:spcPts val="276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653432" y="1452562"/>
            <a:ext cx="3624858" cy="388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8" indent="-205104" lvl="1">
              <a:lnSpc>
                <a:spcPts val="2621"/>
              </a:lnSpc>
              <a:buFont typeface="Arial"/>
              <a:buChar char="•"/>
            </a:pPr>
            <a:r>
              <a:rPr lang="en-US" sz="189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Desarrollo continuo de la plataforma y actualización de la base de datos de medicamentos.</a:t>
            </a:r>
          </a:p>
          <a:p>
            <a:pPr algn="l" marL="410208" indent="-205104" lvl="1">
              <a:lnSpc>
                <a:spcPts val="2621"/>
              </a:lnSpc>
              <a:buFont typeface="Arial"/>
              <a:buChar char="•"/>
            </a:pPr>
            <a:r>
              <a:rPr lang="en-US" sz="189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Establecimiento de alianzas con farmacias, médicos y laboratorios.</a:t>
            </a:r>
          </a:p>
          <a:p>
            <a:pPr algn="l" marL="410208" indent="-205104" lvl="1">
              <a:lnSpc>
                <a:spcPts val="2621"/>
              </a:lnSpc>
              <a:buFont typeface="Arial"/>
              <a:buChar char="•"/>
            </a:pPr>
            <a:r>
              <a:rPr lang="en-US" sz="189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Marketing y sensibilización a través de campañas dirigidas a personas mayores y cuidadores.</a:t>
            </a:r>
          </a:p>
          <a:p>
            <a:pPr algn="l">
              <a:lnSpc>
                <a:spcPts val="262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937672" y="5656482"/>
            <a:ext cx="2959417" cy="19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8084" indent="-149042" lvl="1">
              <a:lnSpc>
                <a:spcPts val="1905"/>
              </a:lnSpc>
              <a:buFont typeface="Arial"/>
              <a:buChar char="•"/>
            </a:pPr>
            <a:r>
              <a:rPr lang="en-US" sz="1380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Equipo de desarrollo</a:t>
            </a:r>
          </a:p>
          <a:p>
            <a:pPr algn="l" marL="298084" indent="-149042" lvl="1">
              <a:lnSpc>
                <a:spcPts val="1905"/>
              </a:lnSpc>
              <a:buFont typeface="Arial"/>
              <a:buChar char="•"/>
            </a:pPr>
            <a:r>
              <a:rPr lang="en-US" sz="1380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Base de datos de medicamentos y lotes</a:t>
            </a:r>
          </a:p>
          <a:p>
            <a:pPr algn="l" marL="298084" indent="-149042" lvl="1">
              <a:lnSpc>
                <a:spcPts val="1905"/>
              </a:lnSpc>
              <a:buFont typeface="Arial"/>
              <a:buChar char="•"/>
            </a:pPr>
            <a:r>
              <a:rPr lang="en-US" sz="1380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Tecnología de OCR (Reconocimiento Óptico de Caracteres)</a:t>
            </a:r>
          </a:p>
          <a:p>
            <a:pPr algn="l" marL="298084" indent="-149042" lvl="1">
              <a:lnSpc>
                <a:spcPts val="1905"/>
              </a:lnSpc>
              <a:buFont typeface="Arial"/>
              <a:buChar char="•"/>
            </a:pPr>
            <a:r>
              <a:rPr lang="en-US" sz="1380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Integraciones de seguridad</a:t>
            </a:r>
          </a:p>
          <a:p>
            <a:pPr algn="l">
              <a:lnSpc>
                <a:spcPts val="190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335440" y="1475308"/>
            <a:ext cx="3505795" cy="617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609" indent="-211804" lvl="1">
              <a:lnSpc>
                <a:spcPts val="2707"/>
              </a:lnSpc>
              <a:buFont typeface="Arial"/>
              <a:buChar char="•"/>
            </a:pPr>
            <a:r>
              <a:rPr lang="en-US" sz="1962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Ayudar a las personas de la tercera edad a leer y comprender de manera clara las instrucciones de medicamentos, compararlos por su compuesto activo, verificar lotes con problemas y analizar sus exámenes médicos escaneados o en PDF.</a:t>
            </a:r>
          </a:p>
          <a:p>
            <a:pPr algn="l">
              <a:lnSpc>
                <a:spcPts val="2707"/>
              </a:lnSpc>
            </a:pPr>
          </a:p>
          <a:p>
            <a:pPr algn="l" marL="423609" indent="-211804" lvl="1">
              <a:lnSpc>
                <a:spcPts val="2707"/>
              </a:lnSpc>
              <a:buFont typeface="Arial"/>
              <a:buChar char="•"/>
            </a:pPr>
            <a:r>
              <a:rPr lang="en-US" sz="1962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Brindar seguridad y claridad en la información médica, permitiendo una mejor gestión de la salud de manera autónoma.</a:t>
            </a:r>
          </a:p>
          <a:p>
            <a:pPr algn="l">
              <a:lnSpc>
                <a:spcPts val="2707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026973" y="1624436"/>
            <a:ext cx="3521799" cy="288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793" indent="-226897" lvl="1">
              <a:lnSpc>
                <a:spcPts val="2900"/>
              </a:lnSpc>
              <a:buFont typeface="Arial"/>
              <a:buChar char="•"/>
            </a:pPr>
            <a:r>
              <a:rPr lang="en-US" sz="2101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Interfaz intuitiva y accesible para usuarios con poca experiencia tecnológica.</a:t>
            </a:r>
          </a:p>
          <a:p>
            <a:pPr algn="l" marL="453793" indent="-226897" lvl="1">
              <a:lnSpc>
                <a:spcPts val="2900"/>
              </a:lnSpc>
              <a:buFont typeface="Arial"/>
              <a:buChar char="•"/>
            </a:pPr>
            <a:r>
              <a:rPr lang="en-US" sz="2101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Atención personalizada a través de tutoriales y asistencia técnica.</a:t>
            </a:r>
          </a:p>
          <a:p>
            <a:pPr algn="l">
              <a:lnSpc>
                <a:spcPts val="29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188898" y="4929507"/>
            <a:ext cx="3226339" cy="257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2878" indent="-161439" lvl="1">
              <a:lnSpc>
                <a:spcPts val="2063"/>
              </a:lnSpc>
              <a:buFont typeface="Arial"/>
              <a:buChar char="•"/>
            </a:pPr>
            <a:r>
              <a:rPr lang="en-US" sz="1495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Demostraciones en vivo en farmacias, por medio de alianzas con las mismas.</a:t>
            </a:r>
          </a:p>
          <a:p>
            <a:pPr algn="l" marL="322878" indent="-161439" lvl="1">
              <a:lnSpc>
                <a:spcPts val="2063"/>
              </a:lnSpc>
              <a:buFont typeface="Arial"/>
              <a:buChar char="•"/>
            </a:pPr>
            <a:r>
              <a:rPr lang="en-US" sz="1495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Promoción del producto por medio de redes sociales.</a:t>
            </a:r>
          </a:p>
          <a:p>
            <a:pPr algn="l" marL="322878" indent="-161439" lvl="1">
              <a:lnSpc>
                <a:spcPts val="2063"/>
              </a:lnSpc>
              <a:buFont typeface="Arial"/>
              <a:buChar char="•"/>
            </a:pPr>
            <a:r>
              <a:rPr lang="en-US" sz="1495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Métodos tradicionales, a través de correo, pagina web y publicidades pagadas.</a:t>
            </a:r>
          </a:p>
          <a:p>
            <a:pPr algn="l" marL="322878" indent="-161439" lvl="1">
              <a:lnSpc>
                <a:spcPts val="2063"/>
              </a:lnSpc>
              <a:buFont typeface="Arial"/>
              <a:buChar char="•"/>
            </a:pPr>
            <a:r>
              <a:rPr lang="en-US" sz="1495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Notas de prensa y blogs de discusión.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70880" y="1624436"/>
            <a:ext cx="3558254" cy="606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546" indent="-200773" lvl="1">
              <a:lnSpc>
                <a:spcPts val="2566"/>
              </a:lnSpc>
              <a:buFont typeface="Arial"/>
              <a:buChar char="•"/>
            </a:pPr>
            <a:r>
              <a:rPr lang="en-US" sz="185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Personas de la tercera edad con condiciones médicas que requieren tomar medicamentos y realizarse exámenes regularmente.</a:t>
            </a:r>
          </a:p>
          <a:p>
            <a:pPr algn="l">
              <a:lnSpc>
                <a:spcPts val="2566"/>
              </a:lnSpc>
            </a:pPr>
          </a:p>
          <a:p>
            <a:pPr algn="l" marL="423136" indent="-211568" lvl="1">
              <a:lnSpc>
                <a:spcPts val="2704"/>
              </a:lnSpc>
              <a:buFont typeface="Arial"/>
              <a:buChar char="•"/>
            </a:pPr>
            <a:r>
              <a:rPr lang="en-US" sz="195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Cuidadores y familiares que asisten a personas mayores con problemas de salud.</a:t>
            </a:r>
          </a:p>
          <a:p>
            <a:pPr algn="l">
              <a:lnSpc>
                <a:spcPts val="2704"/>
              </a:lnSpc>
            </a:pPr>
          </a:p>
          <a:p>
            <a:pPr algn="l" marL="423136" indent="-211568" lvl="1">
              <a:lnSpc>
                <a:spcPts val="2704"/>
              </a:lnSpc>
              <a:buFont typeface="Arial"/>
              <a:buChar char="•"/>
            </a:pPr>
            <a:r>
              <a:rPr lang="en-US" sz="195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Profesionales de la salud que buscan una herramienta para mejorar la comunicación con pacientes de edad avanzada.</a:t>
            </a:r>
          </a:p>
          <a:p>
            <a:pPr algn="l">
              <a:lnSpc>
                <a:spcPts val="2842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58907" y="8401100"/>
            <a:ext cx="6555678" cy="1790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7" indent="-226693" lvl="1">
              <a:lnSpc>
                <a:spcPts val="2897"/>
              </a:lnSpc>
              <a:buFont typeface="Arial"/>
              <a:buChar char="•"/>
            </a:pPr>
            <a:r>
              <a:rPr lang="en-US" sz="209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Desarrollo y mantenimiento de la aplicación.</a:t>
            </a:r>
          </a:p>
          <a:p>
            <a:pPr algn="l" marL="453387" indent="-226693" lvl="1">
              <a:lnSpc>
                <a:spcPts val="2897"/>
              </a:lnSpc>
              <a:buFont typeface="Arial"/>
              <a:buChar char="•"/>
            </a:pPr>
            <a:r>
              <a:rPr lang="en-US" sz="209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Actualización continua de la base de datos de medicamentos y exámenes.</a:t>
            </a:r>
          </a:p>
          <a:p>
            <a:pPr algn="l" marL="453387" indent="-226693" lvl="1">
              <a:lnSpc>
                <a:spcPts val="2897"/>
              </a:lnSpc>
              <a:buFont typeface="Arial"/>
              <a:buChar char="•"/>
            </a:pPr>
            <a:r>
              <a:rPr lang="en-US" sz="2099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Costos de soporte técnico y atención al cliente.</a:t>
            </a:r>
          </a:p>
          <a:p>
            <a:pPr algn="l">
              <a:lnSpc>
                <a:spcPts val="289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9654516" y="8423086"/>
            <a:ext cx="8145757" cy="140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423" indent="-222211" lvl="1">
              <a:lnSpc>
                <a:spcPts val="2840"/>
              </a:lnSpc>
              <a:buFont typeface="Arial"/>
              <a:buChar char="•"/>
            </a:pPr>
            <a:r>
              <a:rPr lang="en-US" sz="2058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Publicidad en la aplicación para los usuarios que no estén registrados a usar todas las funciones.</a:t>
            </a:r>
          </a:p>
          <a:p>
            <a:pPr algn="l" marL="444423" indent="-222211" lvl="1">
              <a:lnSpc>
                <a:spcPts val="2840"/>
              </a:lnSpc>
              <a:buFont typeface="Arial"/>
              <a:buChar char="•"/>
            </a:pPr>
            <a:r>
              <a:rPr lang="en-US" sz="2058">
                <a:solidFill>
                  <a:srgbClr val="313E50"/>
                </a:solidFill>
                <a:latin typeface="Open Sans"/>
                <a:ea typeface="Open Sans"/>
                <a:cs typeface="Open Sans"/>
                <a:sym typeface="Open Sans"/>
              </a:rPr>
              <a:t>Suscripciones para usuarios que no quieran tener publicidad en la aplicación y les permita usar todas las funcionalidades.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05993" y="1028700"/>
            <a:ext cx="2834159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Actividades clave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53683" y="5291138"/>
            <a:ext cx="284340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 clave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8907" y="7965886"/>
            <a:ext cx="284340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Estructura de costos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54516" y="7965886"/>
            <a:ext cx="284340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Fuentes de ingresos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366169" y="4586607"/>
            <a:ext cx="284340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Canales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91624" y="1028700"/>
            <a:ext cx="246962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 de valor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70108" y="1028700"/>
            <a:ext cx="324365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Relaciones con clientes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56867" y="1028700"/>
            <a:ext cx="2843407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true">
                <a:solidFill>
                  <a:srgbClr val="028EC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Segmentos de clientes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8163" y="47625"/>
            <a:ext cx="8994446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 b="true">
                <a:solidFill>
                  <a:srgbClr val="3273D8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Tabla modelo de negocio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A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864" y="-541936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30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1516" y="6126157"/>
            <a:ext cx="4323913" cy="4555847"/>
          </a:xfrm>
          <a:custGeom>
            <a:avLst/>
            <a:gdLst/>
            <a:ahLst/>
            <a:cxnLst/>
            <a:rect r="r" b="b" t="t" l="l"/>
            <a:pathLst>
              <a:path h="4555847" w="4323913">
                <a:moveTo>
                  <a:pt x="0" y="0"/>
                </a:moveTo>
                <a:lnTo>
                  <a:pt x="4323913" y="0"/>
                </a:lnTo>
                <a:lnTo>
                  <a:pt x="4323913" y="4555848"/>
                </a:lnTo>
                <a:lnTo>
                  <a:pt x="0" y="4555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06454" y="8032770"/>
            <a:ext cx="6675091" cy="6675091"/>
          </a:xfrm>
          <a:custGeom>
            <a:avLst/>
            <a:gdLst/>
            <a:ahLst/>
            <a:cxnLst/>
            <a:rect r="r" b="b" t="t" l="l"/>
            <a:pathLst>
              <a:path h="6675091" w="6675091">
                <a:moveTo>
                  <a:pt x="0" y="0"/>
                </a:moveTo>
                <a:lnTo>
                  <a:pt x="6675092" y="0"/>
                </a:lnTo>
                <a:lnTo>
                  <a:pt x="6675092" y="6675092"/>
                </a:lnTo>
                <a:lnTo>
                  <a:pt x="0" y="6675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79109" y="6659054"/>
            <a:ext cx="2385311" cy="4114800"/>
          </a:xfrm>
          <a:custGeom>
            <a:avLst/>
            <a:gdLst/>
            <a:ahLst/>
            <a:cxnLst/>
            <a:rect r="r" b="b" t="t" l="l"/>
            <a:pathLst>
              <a:path h="4114800" w="2385311">
                <a:moveTo>
                  <a:pt x="0" y="0"/>
                </a:moveTo>
                <a:lnTo>
                  <a:pt x="2385311" y="0"/>
                </a:lnTo>
                <a:lnTo>
                  <a:pt x="238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89078" y="3045962"/>
            <a:ext cx="3334501" cy="6212338"/>
          </a:xfrm>
          <a:custGeom>
            <a:avLst/>
            <a:gdLst/>
            <a:ahLst/>
            <a:cxnLst/>
            <a:rect r="r" b="b" t="t" l="l"/>
            <a:pathLst>
              <a:path h="6212338" w="3334501">
                <a:moveTo>
                  <a:pt x="0" y="0"/>
                </a:moveTo>
                <a:lnTo>
                  <a:pt x="3334500" y="0"/>
                </a:lnTo>
                <a:lnTo>
                  <a:pt x="3334500" y="6212338"/>
                </a:lnTo>
                <a:lnTo>
                  <a:pt x="0" y="6212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93535" y="2991720"/>
            <a:ext cx="3500929" cy="6266580"/>
          </a:xfrm>
          <a:custGeom>
            <a:avLst/>
            <a:gdLst/>
            <a:ahLst/>
            <a:cxnLst/>
            <a:rect r="r" b="b" t="t" l="l"/>
            <a:pathLst>
              <a:path h="6266580" w="3500929">
                <a:moveTo>
                  <a:pt x="0" y="0"/>
                </a:moveTo>
                <a:lnTo>
                  <a:pt x="3500930" y="0"/>
                </a:lnTo>
                <a:lnTo>
                  <a:pt x="3500930" y="6266580"/>
                </a:lnTo>
                <a:lnTo>
                  <a:pt x="0" y="62665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49268" y="2991720"/>
            <a:ext cx="3368403" cy="6234948"/>
          </a:xfrm>
          <a:custGeom>
            <a:avLst/>
            <a:gdLst/>
            <a:ahLst/>
            <a:cxnLst/>
            <a:rect r="r" b="b" t="t" l="l"/>
            <a:pathLst>
              <a:path h="6234948" w="3368403">
                <a:moveTo>
                  <a:pt x="0" y="0"/>
                </a:moveTo>
                <a:lnTo>
                  <a:pt x="3368403" y="0"/>
                </a:lnTo>
                <a:lnTo>
                  <a:pt x="3368403" y="6234949"/>
                </a:lnTo>
                <a:lnTo>
                  <a:pt x="0" y="62349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66340" y="159703"/>
            <a:ext cx="735830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Mockups 1/3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54311" y="1962150"/>
            <a:ext cx="180403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80759" y="1962150"/>
            <a:ext cx="232648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13499" y="1962150"/>
            <a:ext cx="52399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Master Invitado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DAGPw36_Dhg</dc:identifier>
  <dcterms:modified xsi:type="dcterms:W3CDTF">2011-08-01T06:04:30Z</dcterms:modified>
  <cp:revision>1</cp:revision>
  <dc:title>Presentación Estrategia de Marketing Moderno Azul</dc:title>
</cp:coreProperties>
</file>