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57" r:id="rId4"/>
    <p:sldId id="258" r:id="rId5"/>
    <p:sldId id="287" r:id="rId6"/>
    <p:sldId id="259" r:id="rId7"/>
    <p:sldId id="260" r:id="rId8"/>
    <p:sldId id="261" r:id="rId9"/>
    <p:sldId id="262" r:id="rId10"/>
    <p:sldId id="263" r:id="rId11"/>
    <p:sldId id="264"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75" d="100"/>
          <a:sy n="75" d="100"/>
        </p:scale>
        <p:origin x="4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44835" y="100871"/>
            <a:ext cx="6493219" cy="1414891"/>
          </a:xfrm>
        </p:spPr>
        <p:txBody>
          <a:bodyPr/>
          <a:lstStyle/>
          <a:p>
            <a:r>
              <a:rPr lang="es-ES" dirty="0" smtClean="0"/>
              <a:t>Metodología de sistemas I</a:t>
            </a:r>
            <a:endParaRPr lang="es-ES" dirty="0"/>
          </a:p>
        </p:txBody>
      </p:sp>
      <p:sp>
        <p:nvSpPr>
          <p:cNvPr id="3" name="Subtítulo 2"/>
          <p:cNvSpPr>
            <a:spLocks noGrp="1"/>
          </p:cNvSpPr>
          <p:nvPr>
            <p:ph type="subTitle" idx="1"/>
          </p:nvPr>
        </p:nvSpPr>
        <p:spPr>
          <a:xfrm>
            <a:off x="2652584" y="2131583"/>
            <a:ext cx="5807676" cy="1208860"/>
          </a:xfrm>
        </p:spPr>
        <p:txBody>
          <a:bodyPr>
            <a:normAutofit fontScale="92500" lnSpcReduction="10000"/>
          </a:bodyPr>
          <a:lstStyle/>
          <a:p>
            <a:r>
              <a:rPr lang="es-ES" dirty="0" smtClean="0"/>
              <a:t>Trabajo práctico</a:t>
            </a:r>
          </a:p>
          <a:p>
            <a:r>
              <a:rPr lang="es-ES" dirty="0" smtClean="0"/>
              <a:t>Proyecto de sistema de alquiler de volquetes</a:t>
            </a:r>
            <a:endParaRPr lang="es-ES" dirty="0"/>
          </a:p>
        </p:txBody>
      </p:sp>
      <p:sp>
        <p:nvSpPr>
          <p:cNvPr id="5" name="Subtítulo 2"/>
          <p:cNvSpPr txBox="1">
            <a:spLocks/>
          </p:cNvSpPr>
          <p:nvPr/>
        </p:nvSpPr>
        <p:spPr>
          <a:xfrm>
            <a:off x="6384324" y="4903614"/>
            <a:ext cx="5807676" cy="1801985"/>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s-ES" dirty="0" smtClean="0"/>
              <a:t>Profesora: </a:t>
            </a:r>
            <a:r>
              <a:rPr lang="es-ES" dirty="0" err="1" smtClean="0"/>
              <a:t>Evelina</a:t>
            </a:r>
            <a:r>
              <a:rPr lang="es-ES" dirty="0" smtClean="0"/>
              <a:t> Benavidez</a:t>
            </a:r>
            <a:br>
              <a:rPr lang="es-ES" dirty="0" smtClean="0"/>
            </a:br>
            <a:r>
              <a:rPr lang="es-ES" dirty="0" smtClean="0"/>
              <a:t>curso: 4º a</a:t>
            </a:r>
            <a:br>
              <a:rPr lang="es-ES" dirty="0" smtClean="0"/>
            </a:br>
            <a:r>
              <a:rPr lang="es-ES" dirty="0" smtClean="0"/>
              <a:t>Integrantes:</a:t>
            </a:r>
            <a:br>
              <a:rPr lang="es-ES" dirty="0" smtClean="0"/>
            </a:br>
            <a:r>
              <a:rPr lang="es-ES" dirty="0" smtClean="0"/>
              <a:t>	- </a:t>
            </a:r>
            <a:r>
              <a:rPr lang="es-ES" dirty="0" err="1" smtClean="0"/>
              <a:t>Nicolas</a:t>
            </a:r>
            <a:r>
              <a:rPr lang="es-ES" dirty="0" smtClean="0"/>
              <a:t> </a:t>
            </a:r>
            <a:r>
              <a:rPr lang="es-ES" dirty="0" err="1" smtClean="0"/>
              <a:t>stellisano</a:t>
            </a:r>
            <a:r>
              <a:rPr lang="es-ES" dirty="0" smtClean="0"/>
              <a:t/>
            </a:r>
            <a:br>
              <a:rPr lang="es-ES" dirty="0" smtClean="0"/>
            </a:br>
            <a:r>
              <a:rPr lang="es-ES" dirty="0" smtClean="0"/>
              <a:t>	- Kenny </a:t>
            </a:r>
            <a:r>
              <a:rPr lang="es-ES" dirty="0" err="1" smtClean="0"/>
              <a:t>chancafe</a:t>
            </a:r>
            <a:r>
              <a:rPr lang="es-ES" dirty="0" smtClean="0"/>
              <a:t> robles</a:t>
            </a:r>
            <a:br>
              <a:rPr lang="es-ES" dirty="0" smtClean="0"/>
            </a:br>
            <a:r>
              <a:rPr lang="es-ES" dirty="0" smtClean="0"/>
              <a:t>	- </a:t>
            </a:r>
            <a:r>
              <a:rPr lang="es-ES" dirty="0" err="1" smtClean="0"/>
              <a:t>julian</a:t>
            </a:r>
            <a:r>
              <a:rPr lang="es-ES" dirty="0" smtClean="0"/>
              <a:t> </a:t>
            </a:r>
            <a:r>
              <a:rPr lang="es-ES" dirty="0" err="1" smtClean="0"/>
              <a:t>martire</a:t>
            </a:r>
            <a:r>
              <a:rPr lang="es-ES" dirty="0" smtClean="0"/>
              <a:t/>
            </a:r>
            <a:br>
              <a:rPr lang="es-ES" dirty="0" smtClean="0"/>
            </a:br>
            <a:r>
              <a:rPr lang="es-ES" dirty="0" smtClean="0"/>
              <a:t>	- </a:t>
            </a:r>
            <a:r>
              <a:rPr lang="es-ES" dirty="0" err="1" smtClean="0"/>
              <a:t>nicolas</a:t>
            </a:r>
            <a:r>
              <a:rPr lang="es-ES" dirty="0" smtClean="0"/>
              <a:t> Cabrera</a:t>
            </a:r>
            <a:br>
              <a:rPr lang="es-ES" dirty="0" smtClean="0"/>
            </a:br>
            <a:r>
              <a:rPr lang="es-ES" dirty="0" smtClean="0"/>
              <a:t>	- Guillermo </a:t>
            </a:r>
            <a:r>
              <a:rPr lang="es-ES" dirty="0" err="1" smtClean="0"/>
              <a:t>fink</a:t>
            </a:r>
            <a:endParaRPr lang="es-ES" dirty="0" smtClean="0"/>
          </a:p>
        </p:txBody>
      </p:sp>
    </p:spTree>
    <p:extLst>
      <p:ext uri="{BB962C8B-B14F-4D97-AF65-F5344CB8AC3E}">
        <p14:creationId xmlns:p14="http://schemas.microsoft.com/office/powerpoint/2010/main" val="901916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650" y="622570"/>
            <a:ext cx="7261090" cy="6164248"/>
          </a:xfrm>
          <a:prstGeom prst="rect">
            <a:avLst/>
          </a:prstGeom>
        </p:spPr>
      </p:pic>
    </p:spTree>
    <p:extLst>
      <p:ext uri="{BB962C8B-B14F-4D97-AF65-F5344CB8AC3E}">
        <p14:creationId xmlns:p14="http://schemas.microsoft.com/office/powerpoint/2010/main" val="204352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180" y="483152"/>
            <a:ext cx="9460160" cy="6238661"/>
          </a:xfrm>
          <a:prstGeom prst="rect">
            <a:avLst/>
          </a:prstGeom>
        </p:spPr>
      </p:pic>
    </p:spTree>
    <p:extLst>
      <p:ext uri="{BB962C8B-B14F-4D97-AF65-F5344CB8AC3E}">
        <p14:creationId xmlns:p14="http://schemas.microsoft.com/office/powerpoint/2010/main" val="243784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59" y="594903"/>
            <a:ext cx="7646245" cy="6263098"/>
          </a:xfrm>
          <a:prstGeom prst="rect">
            <a:avLst/>
          </a:prstGeom>
        </p:spPr>
      </p:pic>
    </p:spTree>
    <p:extLst>
      <p:ext uri="{BB962C8B-B14F-4D97-AF65-F5344CB8AC3E}">
        <p14:creationId xmlns:p14="http://schemas.microsoft.com/office/powerpoint/2010/main" val="184830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Diccionario de datos</a:t>
            </a:r>
            <a:endParaRPr lang="es-ES" dirty="0"/>
          </a:p>
        </p:txBody>
      </p:sp>
      <p:graphicFrame>
        <p:nvGraphicFramePr>
          <p:cNvPr id="12" name="Tabla 11"/>
          <p:cNvGraphicFramePr>
            <a:graphicFrameLocks noGrp="1"/>
          </p:cNvGraphicFramePr>
          <p:nvPr>
            <p:extLst>
              <p:ext uri="{D42A27DB-BD31-4B8C-83A1-F6EECF244321}">
                <p14:modId xmlns:p14="http://schemas.microsoft.com/office/powerpoint/2010/main" val="2556844290"/>
              </p:ext>
            </p:extLst>
          </p:nvPr>
        </p:nvGraphicFramePr>
        <p:xfrm>
          <a:off x="1614790" y="768480"/>
          <a:ext cx="8968903" cy="5894966"/>
        </p:xfrm>
        <a:graphic>
          <a:graphicData uri="http://schemas.openxmlformats.org/drawingml/2006/table">
            <a:tbl>
              <a:tblPr firstRow="1" firstCol="1" bandRow="1">
                <a:tableStyleId>{5C22544A-7EE6-4342-B048-85BDC9FD1C3A}</a:tableStyleId>
              </a:tblPr>
              <a:tblGrid>
                <a:gridCol w="2299119">
                  <a:extLst>
                    <a:ext uri="{9D8B030D-6E8A-4147-A177-3AD203B41FA5}">
                      <a16:colId xmlns:a16="http://schemas.microsoft.com/office/drawing/2014/main" val="884427282"/>
                    </a:ext>
                  </a:extLst>
                </a:gridCol>
                <a:gridCol w="6669784">
                  <a:extLst>
                    <a:ext uri="{9D8B030D-6E8A-4147-A177-3AD203B41FA5}">
                      <a16:colId xmlns:a16="http://schemas.microsoft.com/office/drawing/2014/main" val="1965136843"/>
                    </a:ext>
                  </a:extLst>
                </a:gridCol>
              </a:tblGrid>
              <a:tr h="1733813">
                <a:tc>
                  <a:txBody>
                    <a:bodyPr/>
                    <a:lstStyle/>
                    <a:p>
                      <a:pPr>
                        <a:lnSpc>
                          <a:spcPct val="107000"/>
                        </a:lnSpc>
                        <a:spcAft>
                          <a:spcPts val="0"/>
                        </a:spcAft>
                      </a:pPr>
                      <a:r>
                        <a:rPr lang="es-AR" sz="1300">
                          <a:effectLst/>
                        </a:rPr>
                        <a:t>Alquiler</a:t>
                      </a:r>
                      <a:endParaRPr lang="es-ES" sz="900">
                        <a:effectLst/>
                      </a:endParaRPr>
                    </a:p>
                    <a:p>
                      <a:pPr>
                        <a:lnSpc>
                          <a:spcPct val="107000"/>
                        </a:lnSpc>
                        <a:spcAft>
                          <a:spcPts val="0"/>
                        </a:spcAft>
                      </a:pPr>
                      <a:r>
                        <a:rPr lang="es-AR" sz="1300">
                          <a:effectLst/>
                        </a:rPr>
                        <a:t> </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@IdAlquiler  + fechaEntrega + </a:t>
                      </a:r>
                      <a:r>
                        <a:rPr lang="es-AR" sz="1300" u="sng">
                          <a:effectLst/>
                        </a:rPr>
                        <a:t>fechaRetorno</a:t>
                      </a:r>
                      <a:r>
                        <a:rPr lang="es-AR" sz="1300">
                          <a:effectLst/>
                        </a:rPr>
                        <a:t> + idCliente + IdDeposito + estadoAlq + importeTotal + totalCEAMSE + totalLimpieza+ totalEnCamion + tipoDomicilio + firmaDigital + aclaracion</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3337214981"/>
                  </a:ext>
                </a:extLst>
              </a:tr>
              <a:tr h="346763">
                <a:tc>
                  <a:txBody>
                    <a:bodyPr/>
                    <a:lstStyle/>
                    <a:p>
                      <a:pPr>
                        <a:lnSpc>
                          <a:spcPct val="107000"/>
                        </a:lnSpc>
                        <a:spcAft>
                          <a:spcPts val="0"/>
                        </a:spcAft>
                      </a:pPr>
                      <a:r>
                        <a:rPr lang="es-AR" sz="1300">
                          <a:effectLst/>
                        </a:rPr>
                        <a:t>aclaración</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1{carácterLegal3}50</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1042998721"/>
                  </a:ext>
                </a:extLst>
              </a:tr>
              <a:tr h="1040288">
                <a:tc>
                  <a:txBody>
                    <a:bodyPr/>
                    <a:lstStyle/>
                    <a:p>
                      <a:pPr>
                        <a:lnSpc>
                          <a:spcPct val="107000"/>
                        </a:lnSpc>
                        <a:spcAft>
                          <a:spcPts val="0"/>
                        </a:spcAft>
                      </a:pPr>
                      <a:r>
                        <a:rPr lang="es-AR" sz="1300">
                          <a:effectLst/>
                        </a:rPr>
                        <a:t>ALQUILERES</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 Datos de la operación de alquiler de unidades contratadas *</a:t>
                      </a:r>
                      <a:endParaRPr lang="es-ES" sz="900">
                        <a:effectLst/>
                      </a:endParaRPr>
                    </a:p>
                    <a:p>
                      <a:pPr>
                        <a:lnSpc>
                          <a:spcPct val="107000"/>
                        </a:lnSpc>
                        <a:spcAft>
                          <a:spcPts val="0"/>
                        </a:spcAft>
                      </a:pPr>
                      <a:r>
                        <a:rPr lang="es-AR" sz="1300">
                          <a:effectLst/>
                        </a:rPr>
                        <a:t>= { Alquiler }</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3300350946"/>
                  </a:ext>
                </a:extLst>
              </a:tr>
              <a:tr h="346763">
                <a:tc>
                  <a:txBody>
                    <a:bodyPr/>
                    <a:lstStyle/>
                    <a:p>
                      <a:pPr>
                        <a:lnSpc>
                          <a:spcPct val="107000"/>
                        </a:lnSpc>
                        <a:spcAft>
                          <a:spcPts val="0"/>
                        </a:spcAft>
                      </a:pPr>
                      <a:r>
                        <a:rPr lang="es-AR" sz="1300">
                          <a:effectLst/>
                        </a:rPr>
                        <a:t>apellido</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1{carácterLegal3}50</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1102406645"/>
                  </a:ext>
                </a:extLst>
              </a:tr>
              <a:tr h="1040288">
                <a:tc>
                  <a:txBody>
                    <a:bodyPr/>
                    <a:lstStyle/>
                    <a:p>
                      <a:pPr>
                        <a:lnSpc>
                          <a:spcPct val="107000"/>
                        </a:lnSpc>
                        <a:spcAft>
                          <a:spcPts val="0"/>
                        </a:spcAft>
                      </a:pPr>
                      <a:r>
                        <a:rPr lang="es-AR" sz="1300">
                          <a:effectLst/>
                        </a:rPr>
                        <a:t>AREAINFLUENCIA</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 Dato correspondiente al área de influencia de cada localidad  donde se encuentran los depósitos *</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2580220237"/>
                  </a:ext>
                </a:extLst>
              </a:tr>
              <a:tr h="693525">
                <a:tc>
                  <a:txBody>
                    <a:bodyPr/>
                    <a:lstStyle/>
                    <a:p>
                      <a:pPr>
                        <a:lnSpc>
                          <a:spcPct val="107000"/>
                        </a:lnSpc>
                        <a:spcAft>
                          <a:spcPts val="0"/>
                        </a:spcAft>
                      </a:pPr>
                      <a:r>
                        <a:rPr lang="es-AR" sz="1300">
                          <a:effectLst/>
                        </a:rPr>
                        <a:t>AreaInfluencia</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@IdAreaInfluencia + descripción</a:t>
                      </a:r>
                      <a:endParaRPr lang="es-ES" sz="900">
                        <a:effectLst/>
                      </a:endParaRPr>
                    </a:p>
                    <a:p>
                      <a:pPr>
                        <a:lnSpc>
                          <a:spcPct val="107000"/>
                        </a:lnSpc>
                        <a:spcAft>
                          <a:spcPts val="0"/>
                        </a:spcAft>
                      </a:pPr>
                      <a:r>
                        <a:rPr lang="es-AR" sz="1300">
                          <a:effectLst/>
                        </a:rPr>
                        <a:t> </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1814964967"/>
                  </a:ext>
                </a:extLst>
              </a:tr>
              <a:tr h="346763">
                <a:tc>
                  <a:txBody>
                    <a:bodyPr/>
                    <a:lstStyle/>
                    <a:p>
                      <a:pPr>
                        <a:lnSpc>
                          <a:spcPct val="107000"/>
                        </a:lnSpc>
                        <a:spcAft>
                          <a:spcPts val="0"/>
                        </a:spcAft>
                      </a:pPr>
                      <a:r>
                        <a:rPr lang="es-AR" sz="1300">
                          <a:effectLst/>
                        </a:rPr>
                        <a:t>CalculoR</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@IdCalculoR + distancia + montoAdicional</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1296452611"/>
                  </a:ext>
                </a:extLst>
              </a:tr>
              <a:tr h="346763">
                <a:tc>
                  <a:txBody>
                    <a:bodyPr/>
                    <a:lstStyle/>
                    <a:p>
                      <a:pPr>
                        <a:lnSpc>
                          <a:spcPct val="107000"/>
                        </a:lnSpc>
                        <a:spcAft>
                          <a:spcPts val="0"/>
                        </a:spcAft>
                      </a:pPr>
                      <a:r>
                        <a:rPr lang="es-AR" sz="1300">
                          <a:effectLst/>
                        </a:rPr>
                        <a:t>CALCULOSR</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dirty="0">
                          <a:effectLst/>
                        </a:rPr>
                        <a:t>*Lista de recargos por distancia*={</a:t>
                      </a:r>
                      <a:r>
                        <a:rPr lang="es-AR" sz="1300" dirty="0" err="1">
                          <a:effectLst/>
                        </a:rPr>
                        <a:t>CalculoR</a:t>
                      </a:r>
                      <a:r>
                        <a:rPr lang="es-AR" sz="1300" dirty="0">
                          <a:effectLst/>
                        </a:rPr>
                        <a:t>}</a:t>
                      </a:r>
                      <a:endParaRPr lang="es-E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4085416620"/>
                  </a:ext>
                </a:extLst>
              </a:tr>
            </a:tbl>
          </a:graphicData>
        </a:graphic>
      </p:graphicFrame>
    </p:spTree>
    <p:extLst>
      <p:ext uri="{BB962C8B-B14F-4D97-AF65-F5344CB8AC3E}">
        <p14:creationId xmlns:p14="http://schemas.microsoft.com/office/powerpoint/2010/main" val="206353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Diccionario de datos</a:t>
            </a:r>
            <a:endParaRPr lang="es-ES" dirty="0"/>
          </a:p>
        </p:txBody>
      </p:sp>
      <p:graphicFrame>
        <p:nvGraphicFramePr>
          <p:cNvPr id="3" name="Tabla 2"/>
          <p:cNvGraphicFramePr>
            <a:graphicFrameLocks noGrp="1"/>
          </p:cNvGraphicFramePr>
          <p:nvPr>
            <p:extLst>
              <p:ext uri="{D42A27DB-BD31-4B8C-83A1-F6EECF244321}">
                <p14:modId xmlns:p14="http://schemas.microsoft.com/office/powerpoint/2010/main" val="1465302404"/>
              </p:ext>
            </p:extLst>
          </p:nvPr>
        </p:nvGraphicFramePr>
        <p:xfrm>
          <a:off x="1634247" y="739303"/>
          <a:ext cx="9124544" cy="5894960"/>
        </p:xfrm>
        <a:graphic>
          <a:graphicData uri="http://schemas.openxmlformats.org/drawingml/2006/table">
            <a:tbl>
              <a:tblPr firstRow="1" firstCol="1" bandRow="1">
                <a:tableStyleId>{5C22544A-7EE6-4342-B048-85BDC9FD1C3A}</a:tableStyleId>
              </a:tblPr>
              <a:tblGrid>
                <a:gridCol w="2339017">
                  <a:extLst>
                    <a:ext uri="{9D8B030D-6E8A-4147-A177-3AD203B41FA5}">
                      <a16:colId xmlns:a16="http://schemas.microsoft.com/office/drawing/2014/main" val="3482930360"/>
                    </a:ext>
                  </a:extLst>
                </a:gridCol>
                <a:gridCol w="6785527">
                  <a:extLst>
                    <a:ext uri="{9D8B030D-6E8A-4147-A177-3AD203B41FA5}">
                      <a16:colId xmlns:a16="http://schemas.microsoft.com/office/drawing/2014/main" val="301441068"/>
                    </a:ext>
                  </a:extLst>
                </a:gridCol>
              </a:tblGrid>
              <a:tr h="583897">
                <a:tc>
                  <a:txBody>
                    <a:bodyPr/>
                    <a:lstStyle/>
                    <a:p>
                      <a:pPr>
                        <a:lnSpc>
                          <a:spcPct val="107000"/>
                        </a:lnSpc>
                        <a:spcAft>
                          <a:spcPts val="0"/>
                        </a:spcAft>
                      </a:pPr>
                      <a:r>
                        <a:rPr lang="es-AR" sz="1600">
                          <a:effectLst/>
                        </a:rPr>
                        <a:t>Camión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@IdCamion + patente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7847784"/>
                  </a:ext>
                </a:extLst>
              </a:tr>
              <a:tr h="583897">
                <a:tc>
                  <a:txBody>
                    <a:bodyPr/>
                    <a:lstStyle/>
                    <a:p>
                      <a:pPr>
                        <a:lnSpc>
                          <a:spcPct val="107000"/>
                        </a:lnSpc>
                        <a:spcAft>
                          <a:spcPts val="0"/>
                        </a:spcAft>
                      </a:pPr>
                      <a:r>
                        <a:rPr lang="es-AR" sz="1600">
                          <a:effectLst/>
                        </a:rPr>
                        <a:t>CAMIONES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*Rodado para transporte de volquetes*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5776976"/>
                  </a:ext>
                </a:extLst>
              </a:tr>
              <a:tr h="583897">
                <a:tc>
                  <a:txBody>
                    <a:bodyPr/>
                    <a:lstStyle/>
                    <a:p>
                      <a:pPr>
                        <a:lnSpc>
                          <a:spcPct val="107000"/>
                        </a:lnSpc>
                        <a:spcAft>
                          <a:spcPts val="0"/>
                        </a:spcAft>
                      </a:pPr>
                      <a:r>
                        <a:rPr lang="es-AR" sz="1600">
                          <a:effectLst/>
                        </a:rPr>
                        <a:t>cantidad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1{carácterLegal1}5</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9771682"/>
                  </a:ext>
                </a:extLst>
              </a:tr>
              <a:tr h="583897">
                <a:tc>
                  <a:txBody>
                    <a:bodyPr/>
                    <a:lstStyle/>
                    <a:p>
                      <a:pPr>
                        <a:lnSpc>
                          <a:spcPct val="107000"/>
                        </a:lnSpc>
                        <a:spcAft>
                          <a:spcPts val="0"/>
                        </a:spcAft>
                      </a:pPr>
                      <a:r>
                        <a:rPr lang="es-AR" sz="1600">
                          <a:effectLst/>
                        </a:rPr>
                        <a:t>carácterLegal1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[0-9]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3620317"/>
                  </a:ext>
                </a:extLst>
              </a:tr>
              <a:tr h="583897">
                <a:tc>
                  <a:txBody>
                    <a:bodyPr/>
                    <a:lstStyle/>
                    <a:p>
                      <a:pPr>
                        <a:lnSpc>
                          <a:spcPct val="107000"/>
                        </a:lnSpc>
                        <a:spcAft>
                          <a:spcPts val="0"/>
                        </a:spcAft>
                      </a:pPr>
                      <a:r>
                        <a:rPr lang="es-AR" sz="1600">
                          <a:effectLst/>
                        </a:rPr>
                        <a:t>carácterLegal2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[A-Z|a-z|@|.|_|-]</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5234754"/>
                  </a:ext>
                </a:extLst>
              </a:tr>
              <a:tr h="583897">
                <a:tc>
                  <a:txBody>
                    <a:bodyPr/>
                    <a:lstStyle/>
                    <a:p>
                      <a:pPr>
                        <a:lnSpc>
                          <a:spcPct val="107000"/>
                        </a:lnSpc>
                        <a:spcAft>
                          <a:spcPts val="0"/>
                        </a:spcAft>
                      </a:pPr>
                      <a:r>
                        <a:rPr lang="es-AR" sz="1600">
                          <a:effectLst/>
                        </a:rPr>
                        <a:t>carácterLegal3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[A-Z|a-z|” “|´|0-9]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5012867"/>
                  </a:ext>
                </a:extLst>
              </a:tr>
              <a:tr h="1195789">
                <a:tc>
                  <a:txBody>
                    <a:bodyPr/>
                    <a:lstStyle/>
                    <a:p>
                      <a:pPr>
                        <a:lnSpc>
                          <a:spcPct val="107000"/>
                        </a:lnSpc>
                        <a:spcAft>
                          <a:spcPts val="0"/>
                        </a:spcAft>
                      </a:pPr>
                      <a:r>
                        <a:rPr lang="es-AR" sz="1600">
                          <a:effectLst/>
                        </a:rPr>
                        <a:t>Ceamse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@IdCeamse + idAreaInfluencia + nombre + domicilio + teléfono + horarioAtencion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9351208"/>
                  </a:ext>
                </a:extLst>
              </a:tr>
              <a:tr h="1195789">
                <a:tc>
                  <a:txBody>
                    <a:bodyPr/>
                    <a:lstStyle/>
                    <a:p>
                      <a:pPr>
                        <a:lnSpc>
                          <a:spcPct val="107000"/>
                        </a:lnSpc>
                        <a:spcAft>
                          <a:spcPts val="0"/>
                        </a:spcAft>
                      </a:pPr>
                      <a:r>
                        <a:rPr lang="es-AR" sz="1600">
                          <a:effectLst/>
                        </a:rPr>
                        <a:t>CEAMSES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dirty="0">
                          <a:effectLst/>
                        </a:rPr>
                        <a:t>*Datos propios de diferentes CEAMSE* = {</a:t>
                      </a:r>
                      <a:r>
                        <a:rPr lang="es-AR" sz="1600" dirty="0" err="1">
                          <a:effectLst/>
                        </a:rPr>
                        <a:t>Ceamse</a:t>
                      </a:r>
                      <a:r>
                        <a:rPr lang="es-AR" sz="1600" dirty="0">
                          <a:effectLst/>
                        </a:rPr>
                        <a:t>}</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2263983"/>
                  </a:ext>
                </a:extLst>
              </a:tr>
            </a:tbl>
          </a:graphicData>
        </a:graphic>
      </p:graphicFrame>
    </p:spTree>
    <p:extLst>
      <p:ext uri="{BB962C8B-B14F-4D97-AF65-F5344CB8AC3E}">
        <p14:creationId xmlns:p14="http://schemas.microsoft.com/office/powerpoint/2010/main" val="412489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Diccionario de datos</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1585003878"/>
              </p:ext>
            </p:extLst>
          </p:nvPr>
        </p:nvGraphicFramePr>
        <p:xfrm>
          <a:off x="1614792" y="622572"/>
          <a:ext cx="8861898" cy="5963053"/>
        </p:xfrm>
        <a:graphic>
          <a:graphicData uri="http://schemas.openxmlformats.org/drawingml/2006/table">
            <a:tbl>
              <a:tblPr firstRow="1" firstCol="1" bandRow="1">
                <a:tableStyleId>{5C22544A-7EE6-4342-B048-85BDC9FD1C3A}</a:tableStyleId>
              </a:tblPr>
              <a:tblGrid>
                <a:gridCol w="2271689">
                  <a:extLst>
                    <a:ext uri="{9D8B030D-6E8A-4147-A177-3AD203B41FA5}">
                      <a16:colId xmlns:a16="http://schemas.microsoft.com/office/drawing/2014/main" val="1783178198"/>
                    </a:ext>
                  </a:extLst>
                </a:gridCol>
                <a:gridCol w="6590209">
                  <a:extLst>
                    <a:ext uri="{9D8B030D-6E8A-4147-A177-3AD203B41FA5}">
                      <a16:colId xmlns:a16="http://schemas.microsoft.com/office/drawing/2014/main" val="4069196069"/>
                    </a:ext>
                  </a:extLst>
                </a:gridCol>
              </a:tblGrid>
              <a:tr h="1520193">
                <a:tc>
                  <a:txBody>
                    <a:bodyPr/>
                    <a:lstStyle/>
                    <a:p>
                      <a:pPr>
                        <a:lnSpc>
                          <a:spcPct val="107000"/>
                        </a:lnSpc>
                        <a:spcAft>
                          <a:spcPts val="0"/>
                        </a:spcAft>
                      </a:pPr>
                      <a:r>
                        <a:rPr lang="es-AR" sz="1600" dirty="0">
                          <a:effectLst/>
                        </a:rPr>
                        <a:t>CLIENTES</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 Datos propios de los diferentes tipos de clientes *</a:t>
                      </a:r>
                      <a:endParaRPr lang="es-ES" sz="1100">
                        <a:effectLst/>
                      </a:endParaRPr>
                    </a:p>
                    <a:p>
                      <a:pPr>
                        <a:lnSpc>
                          <a:spcPct val="107000"/>
                        </a:lnSpc>
                        <a:spcAft>
                          <a:spcPts val="0"/>
                        </a:spcAft>
                      </a:pPr>
                      <a:r>
                        <a:rPr lang="es-AR" sz="1600">
                          <a:effectLst/>
                        </a:rPr>
                        <a:t>= { Cliente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0690954"/>
                  </a:ext>
                </a:extLst>
              </a:tr>
              <a:tr h="491035">
                <a:tc>
                  <a:txBody>
                    <a:bodyPr/>
                    <a:lstStyle/>
                    <a:p>
                      <a:pPr>
                        <a:lnSpc>
                          <a:spcPct val="107000"/>
                        </a:lnSpc>
                        <a:spcAft>
                          <a:spcPts val="0"/>
                        </a:spcAft>
                      </a:pPr>
                      <a:r>
                        <a:rPr lang="es-AR" sz="1600" u="sng">
                          <a:effectLst/>
                        </a:rPr>
                        <a:t>contacto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apellidos + nombres + domicilio + teléfono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733657"/>
                  </a:ext>
                </a:extLst>
              </a:tr>
              <a:tr h="491035">
                <a:tc>
                  <a:txBody>
                    <a:bodyPr/>
                    <a:lstStyle/>
                    <a:p>
                      <a:pPr>
                        <a:lnSpc>
                          <a:spcPct val="107000"/>
                        </a:lnSpc>
                        <a:spcAft>
                          <a:spcPts val="0"/>
                        </a:spcAft>
                      </a:pPr>
                      <a:r>
                        <a:rPr lang="es-AR" sz="1600">
                          <a:effectLst/>
                        </a:rPr>
                        <a:t>cp</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dirty="0">
                          <a:effectLst/>
                        </a:rPr>
                        <a:t>1{carácterLegal1}4</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0045073"/>
                  </a:ext>
                </a:extLst>
              </a:tr>
              <a:tr h="491035">
                <a:tc>
                  <a:txBody>
                    <a:bodyPr/>
                    <a:lstStyle/>
                    <a:p>
                      <a:pPr>
                        <a:lnSpc>
                          <a:spcPct val="107000"/>
                        </a:lnSpc>
                        <a:spcAft>
                          <a:spcPts val="0"/>
                        </a:spcAft>
                      </a:pPr>
                      <a:r>
                        <a:rPr lang="es-AR" sz="1600">
                          <a:effectLst/>
                        </a:rPr>
                        <a:t>cuil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1{carácterLegal1}11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867876"/>
                  </a:ext>
                </a:extLst>
              </a:tr>
              <a:tr h="491035">
                <a:tc>
                  <a:txBody>
                    <a:bodyPr/>
                    <a:lstStyle/>
                    <a:p>
                      <a:pPr>
                        <a:lnSpc>
                          <a:spcPct val="107000"/>
                        </a:lnSpc>
                        <a:spcAft>
                          <a:spcPts val="0"/>
                        </a:spcAft>
                      </a:pPr>
                      <a:r>
                        <a:rPr lang="es-AR" sz="1600">
                          <a:effectLst/>
                        </a:rPr>
                        <a:t>cuit</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1{carácterLegal1}11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1896387"/>
                  </a:ext>
                </a:extLst>
              </a:tr>
              <a:tr h="491035">
                <a:tc>
                  <a:txBody>
                    <a:bodyPr/>
                    <a:lstStyle/>
                    <a:p>
                      <a:pPr>
                        <a:lnSpc>
                          <a:spcPct val="107000"/>
                        </a:lnSpc>
                        <a:spcAft>
                          <a:spcPts val="0"/>
                        </a:spcAft>
                      </a:pPr>
                      <a:r>
                        <a:rPr lang="es-AR" sz="1600">
                          <a:effectLst/>
                        </a:rPr>
                        <a:t>departamento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1{carácterLegal3}2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7143264"/>
                  </a:ext>
                </a:extLst>
              </a:tr>
              <a:tr h="1005615">
                <a:tc>
                  <a:txBody>
                    <a:bodyPr/>
                    <a:lstStyle/>
                    <a:p>
                      <a:pPr>
                        <a:lnSpc>
                          <a:spcPct val="107000"/>
                        </a:lnSpc>
                        <a:spcAft>
                          <a:spcPts val="0"/>
                        </a:spcAft>
                      </a:pPr>
                      <a:r>
                        <a:rPr lang="es-AR" sz="1600">
                          <a:effectLst/>
                        </a:rPr>
                        <a:t>Depósito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@IdDeposito + domicilio + teléfono + descripcion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6644184"/>
                  </a:ext>
                </a:extLst>
              </a:tr>
              <a:tr h="491035">
                <a:tc>
                  <a:txBody>
                    <a:bodyPr/>
                    <a:lstStyle/>
                    <a:p>
                      <a:pPr>
                        <a:lnSpc>
                          <a:spcPct val="107000"/>
                        </a:lnSpc>
                        <a:spcAft>
                          <a:spcPts val="0"/>
                        </a:spcAft>
                      </a:pPr>
                      <a:r>
                        <a:rPr lang="es-AR" sz="1600">
                          <a:effectLst/>
                        </a:rPr>
                        <a:t>DEPOSITOS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 Datos del depósito de volquetes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1970842"/>
                  </a:ext>
                </a:extLst>
              </a:tr>
              <a:tr h="491035">
                <a:tc>
                  <a:txBody>
                    <a:bodyPr/>
                    <a:lstStyle/>
                    <a:p>
                      <a:pPr>
                        <a:lnSpc>
                          <a:spcPct val="107000"/>
                        </a:lnSpc>
                        <a:spcAft>
                          <a:spcPts val="0"/>
                        </a:spcAft>
                      </a:pPr>
                      <a:r>
                        <a:rPr lang="es-AR" sz="1600">
                          <a:effectLst/>
                        </a:rPr>
                        <a:t>descripción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dirty="0">
                          <a:effectLst/>
                        </a:rPr>
                        <a:t>1{carácterLegal3}50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694514"/>
                  </a:ext>
                </a:extLst>
              </a:tr>
            </a:tbl>
          </a:graphicData>
        </a:graphic>
      </p:graphicFrame>
    </p:spTree>
    <p:extLst>
      <p:ext uri="{BB962C8B-B14F-4D97-AF65-F5344CB8AC3E}">
        <p14:creationId xmlns:p14="http://schemas.microsoft.com/office/powerpoint/2010/main" val="429406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err="1" smtClean="0"/>
              <a:t>DIAgrama</a:t>
            </a:r>
            <a:r>
              <a:rPr lang="es-ES" dirty="0" smtClean="0"/>
              <a:t> entidad-relación (der)</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39" y="622571"/>
            <a:ext cx="10365802" cy="6099242"/>
          </a:xfrm>
          <a:prstGeom prst="rect">
            <a:avLst/>
          </a:prstGeom>
        </p:spPr>
      </p:pic>
    </p:spTree>
    <p:extLst>
      <p:ext uri="{BB962C8B-B14F-4D97-AF65-F5344CB8AC3E}">
        <p14:creationId xmlns:p14="http://schemas.microsoft.com/office/powerpoint/2010/main" val="1784068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Nivelación ascendente</a:t>
            </a:r>
            <a:endParaRPr lang="es-ES" dirty="0"/>
          </a:p>
        </p:txBody>
      </p:sp>
    </p:spTree>
    <p:extLst>
      <p:ext uri="{BB962C8B-B14F-4D97-AF65-F5344CB8AC3E}">
        <p14:creationId xmlns:p14="http://schemas.microsoft.com/office/powerpoint/2010/main" val="80883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Figura 0</a:t>
            </a:r>
            <a:endParaRPr lang="es-ES" dirty="0"/>
          </a:p>
        </p:txBody>
      </p:sp>
      <p:sp>
        <p:nvSpPr>
          <p:cNvPr id="3" name="2 Elipse"/>
          <p:cNvSpPr/>
          <p:nvPr/>
        </p:nvSpPr>
        <p:spPr>
          <a:xfrm>
            <a:off x="2365829" y="885372"/>
            <a:ext cx="2206172" cy="2162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t>1</a:t>
            </a:r>
          </a:p>
          <a:p>
            <a:pPr algn="ctr"/>
            <a:r>
              <a:rPr lang="es-AR" b="1" dirty="0" smtClean="0"/>
              <a:t>Subsistema de Atención al Cliente</a:t>
            </a:r>
            <a:endParaRPr lang="es-AR" b="1" dirty="0"/>
          </a:p>
        </p:txBody>
      </p:sp>
      <p:sp>
        <p:nvSpPr>
          <p:cNvPr id="8" name="7 Elipse"/>
          <p:cNvSpPr/>
          <p:nvPr/>
        </p:nvSpPr>
        <p:spPr>
          <a:xfrm>
            <a:off x="7395028" y="885372"/>
            <a:ext cx="2206172" cy="2162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t>2</a:t>
            </a:r>
          </a:p>
          <a:p>
            <a:pPr algn="ctr"/>
            <a:r>
              <a:rPr lang="es-AR" b="1" dirty="0" smtClean="0"/>
              <a:t>Subsistema de Entregas y Retiros</a:t>
            </a:r>
            <a:endParaRPr lang="es-AR" b="1" dirty="0"/>
          </a:p>
        </p:txBody>
      </p:sp>
      <p:sp>
        <p:nvSpPr>
          <p:cNvPr id="9" name="8 Elipse"/>
          <p:cNvSpPr/>
          <p:nvPr/>
        </p:nvSpPr>
        <p:spPr>
          <a:xfrm>
            <a:off x="8287660" y="3973285"/>
            <a:ext cx="2206172" cy="2162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3</a:t>
            </a:r>
          </a:p>
          <a:p>
            <a:pPr algn="ctr"/>
            <a:r>
              <a:rPr lang="es-AR" dirty="0" smtClean="0"/>
              <a:t>Subsistema de Transporte</a:t>
            </a:r>
            <a:endParaRPr lang="es-AR" dirty="0"/>
          </a:p>
        </p:txBody>
      </p:sp>
      <p:sp>
        <p:nvSpPr>
          <p:cNvPr id="10" name="9 Elipse"/>
          <p:cNvSpPr/>
          <p:nvPr/>
        </p:nvSpPr>
        <p:spPr>
          <a:xfrm>
            <a:off x="1458686" y="3973285"/>
            <a:ext cx="2206172" cy="2162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5</a:t>
            </a:r>
          </a:p>
          <a:p>
            <a:pPr algn="ctr"/>
            <a:r>
              <a:rPr lang="es-AR" dirty="0" smtClean="0"/>
              <a:t>Subsistema de RRHH y Liquidación</a:t>
            </a:r>
            <a:endParaRPr lang="es-AR" dirty="0"/>
          </a:p>
        </p:txBody>
      </p:sp>
      <p:sp>
        <p:nvSpPr>
          <p:cNvPr id="11" name="10 Elipse"/>
          <p:cNvSpPr/>
          <p:nvPr/>
        </p:nvSpPr>
        <p:spPr>
          <a:xfrm>
            <a:off x="4880428" y="3973285"/>
            <a:ext cx="2206172" cy="2162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4</a:t>
            </a:r>
          </a:p>
          <a:p>
            <a:pPr algn="ctr"/>
            <a:r>
              <a:rPr lang="es-AR" dirty="0" smtClean="0"/>
              <a:t>Subsistema de Pagos y Cobranzas</a:t>
            </a:r>
            <a:endParaRPr lang="es-AR" dirty="0"/>
          </a:p>
        </p:txBody>
      </p:sp>
      <p:cxnSp>
        <p:nvCxnSpPr>
          <p:cNvPr id="16" name="15 Conector recto de flecha"/>
          <p:cNvCxnSpPr>
            <a:stCxn id="8" idx="4"/>
            <a:endCxn id="9" idx="0"/>
          </p:cNvCxnSpPr>
          <p:nvPr/>
        </p:nvCxnSpPr>
        <p:spPr>
          <a:xfrm>
            <a:off x="8498114" y="3048000"/>
            <a:ext cx="892632" cy="925285"/>
          </a:xfrm>
          <a:prstGeom prst="straightConnector1">
            <a:avLst/>
          </a:prstGeom>
          <a:ln w="2540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3" idx="5"/>
            <a:endCxn id="11" idx="1"/>
          </p:cNvCxnSpPr>
          <p:nvPr/>
        </p:nvCxnSpPr>
        <p:spPr>
          <a:xfrm>
            <a:off x="4248915" y="2731290"/>
            <a:ext cx="954599" cy="1558705"/>
          </a:xfrm>
          <a:prstGeom prst="straightConnector1">
            <a:avLst/>
          </a:prstGeom>
          <a:ln w="2540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endCxn id="3" idx="1"/>
          </p:cNvCxnSpPr>
          <p:nvPr/>
        </p:nvCxnSpPr>
        <p:spPr>
          <a:xfrm>
            <a:off x="1182914" y="609600"/>
            <a:ext cx="1506001" cy="59248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3" idx="6"/>
            <a:endCxn id="8" idx="2"/>
          </p:cNvCxnSpPr>
          <p:nvPr/>
        </p:nvCxnSpPr>
        <p:spPr>
          <a:xfrm>
            <a:off x="4572001" y="1966686"/>
            <a:ext cx="2823027"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0" name="69 Conector recto de flecha"/>
          <p:cNvCxnSpPr>
            <a:stCxn id="11" idx="6"/>
            <a:endCxn id="9" idx="2"/>
          </p:cNvCxnSpPr>
          <p:nvPr/>
        </p:nvCxnSpPr>
        <p:spPr>
          <a:xfrm>
            <a:off x="7086600" y="5054599"/>
            <a:ext cx="1201060"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a:stCxn id="11" idx="7"/>
            <a:endCxn id="8" idx="3"/>
          </p:cNvCxnSpPr>
          <p:nvPr/>
        </p:nvCxnSpPr>
        <p:spPr>
          <a:xfrm flipV="1">
            <a:off x="6763514" y="2731290"/>
            <a:ext cx="954600" cy="1558705"/>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6" name="75 Conector recto de flecha"/>
          <p:cNvCxnSpPr>
            <a:stCxn id="10" idx="2"/>
          </p:cNvCxnSpPr>
          <p:nvPr/>
        </p:nvCxnSpPr>
        <p:spPr>
          <a:xfrm flipH="1">
            <a:off x="798286" y="5054599"/>
            <a:ext cx="660400" cy="108131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1" name="80 Conector recto de flecha"/>
          <p:cNvCxnSpPr>
            <a:stCxn id="11" idx="2"/>
            <a:endCxn id="10" idx="6"/>
          </p:cNvCxnSpPr>
          <p:nvPr/>
        </p:nvCxnSpPr>
        <p:spPr>
          <a:xfrm flipH="1">
            <a:off x="3664858" y="5054599"/>
            <a:ext cx="1215570"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14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Nivelación descendente</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762" y="622570"/>
            <a:ext cx="9444638" cy="6099085"/>
          </a:xfrm>
          <a:prstGeom prst="rect">
            <a:avLst/>
          </a:prstGeom>
        </p:spPr>
      </p:pic>
    </p:spTree>
    <p:extLst>
      <p:ext uri="{BB962C8B-B14F-4D97-AF65-F5344CB8AC3E}">
        <p14:creationId xmlns:p14="http://schemas.microsoft.com/office/powerpoint/2010/main" val="275599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DESCRIPCION GENERAL</a:t>
            </a:r>
            <a:endParaRPr lang="es-AR" dirty="0"/>
          </a:p>
        </p:txBody>
      </p:sp>
      <p:sp>
        <p:nvSpPr>
          <p:cNvPr id="3" name="Marcador de contenido 2"/>
          <p:cNvSpPr>
            <a:spLocks noGrp="1"/>
          </p:cNvSpPr>
          <p:nvPr>
            <p:ph idx="1"/>
          </p:nvPr>
        </p:nvSpPr>
        <p:spPr/>
        <p:txBody>
          <a:bodyPr/>
          <a:lstStyle/>
          <a:p>
            <a:r>
              <a:rPr lang="es-AR" dirty="0" smtClean="0"/>
              <a:t>Se trata del sistema para una empresa que se dedica al alquiler de volquetes a pedido y en diferentes opciones para cubrir las necesidades de sus clientes en tiempo y forma apropiada, además en caso de contingencia poder solventarlas con alquileres externos.</a:t>
            </a:r>
            <a:endParaRPr lang="es-AR" dirty="0"/>
          </a:p>
        </p:txBody>
      </p:sp>
    </p:spTree>
    <p:extLst>
      <p:ext uri="{BB962C8B-B14F-4D97-AF65-F5344CB8AC3E}">
        <p14:creationId xmlns:p14="http://schemas.microsoft.com/office/powerpoint/2010/main" val="3273178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Nivelación descendente</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48" y="589046"/>
            <a:ext cx="10145351" cy="6268954"/>
          </a:xfrm>
          <a:prstGeom prst="rect">
            <a:avLst/>
          </a:prstGeom>
        </p:spPr>
      </p:pic>
    </p:spTree>
    <p:extLst>
      <p:ext uri="{BB962C8B-B14F-4D97-AF65-F5344CB8AC3E}">
        <p14:creationId xmlns:p14="http://schemas.microsoft.com/office/powerpoint/2010/main" val="2384927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Nivelación descendente</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580" y="588774"/>
            <a:ext cx="10215620" cy="6269226"/>
          </a:xfrm>
          <a:prstGeom prst="rect">
            <a:avLst/>
          </a:prstGeom>
        </p:spPr>
      </p:pic>
    </p:spTree>
    <p:extLst>
      <p:ext uri="{BB962C8B-B14F-4D97-AF65-F5344CB8AC3E}">
        <p14:creationId xmlns:p14="http://schemas.microsoft.com/office/powerpoint/2010/main" val="30812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Burbuja atómica / </a:t>
            </a:r>
            <a:r>
              <a:rPr lang="es-ES" dirty="0" err="1" smtClean="0"/>
              <a:t>ep</a:t>
            </a:r>
            <a:endParaRPr lang="es-ES" dirty="0"/>
          </a:p>
        </p:txBody>
      </p:sp>
      <p:sp>
        <p:nvSpPr>
          <p:cNvPr id="3" name="2 Elipse"/>
          <p:cNvSpPr/>
          <p:nvPr/>
        </p:nvSpPr>
        <p:spPr>
          <a:xfrm>
            <a:off x="1924050" y="752475"/>
            <a:ext cx="2686050" cy="2657475"/>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extrusionClr>
                <a:schemeClr val="bg1"/>
              </a:extrusionClr>
            </a:sp3d>
          </a:bodyPr>
          <a:lstStyle/>
          <a:p>
            <a:pPr algn="ctr"/>
            <a:r>
              <a:rPr lang="es-AR" dirty="0" smtClean="0">
                <a:solidFill>
                  <a:schemeClr val="bg1"/>
                </a:solidFill>
              </a:rPr>
              <a:t>1.1</a:t>
            </a:r>
          </a:p>
          <a:p>
            <a:pPr algn="ctr"/>
            <a:r>
              <a:rPr lang="es-AR" dirty="0" smtClean="0">
                <a:solidFill>
                  <a:schemeClr val="bg1"/>
                </a:solidFill>
              </a:rPr>
              <a:t>Registro de Alquiler</a:t>
            </a:r>
            <a:endParaRPr lang="es-AR" dirty="0">
              <a:solidFill>
                <a:schemeClr val="bg1"/>
              </a:solidFill>
            </a:endParaRPr>
          </a:p>
        </p:txBody>
      </p:sp>
      <p:sp>
        <p:nvSpPr>
          <p:cNvPr id="4" name="3 Elipse"/>
          <p:cNvSpPr/>
          <p:nvPr/>
        </p:nvSpPr>
        <p:spPr>
          <a:xfrm>
            <a:off x="6619875" y="1457325"/>
            <a:ext cx="1885949" cy="18669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1.1.1</a:t>
            </a:r>
          </a:p>
          <a:p>
            <a:pPr algn="ctr"/>
            <a:r>
              <a:rPr lang="es-AR" dirty="0" smtClean="0">
                <a:solidFill>
                  <a:schemeClr val="bg1"/>
                </a:solidFill>
              </a:rPr>
              <a:t>Agregar Cliente</a:t>
            </a:r>
            <a:endParaRPr lang="es-AR" dirty="0">
              <a:solidFill>
                <a:schemeClr val="bg1"/>
              </a:solidFill>
            </a:endParaRPr>
          </a:p>
        </p:txBody>
      </p:sp>
      <p:sp>
        <p:nvSpPr>
          <p:cNvPr id="5" name="4 Elipse"/>
          <p:cNvSpPr/>
          <p:nvPr/>
        </p:nvSpPr>
        <p:spPr>
          <a:xfrm>
            <a:off x="5410200" y="4200525"/>
            <a:ext cx="1914525" cy="190976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1.1.2</a:t>
            </a:r>
          </a:p>
          <a:p>
            <a:pPr algn="ctr"/>
            <a:r>
              <a:rPr lang="es-AR" dirty="0" smtClean="0">
                <a:solidFill>
                  <a:schemeClr val="bg1"/>
                </a:solidFill>
              </a:rPr>
              <a:t>Actualizar Cliente</a:t>
            </a:r>
            <a:endParaRPr lang="es-AR" dirty="0">
              <a:solidFill>
                <a:schemeClr val="bg1"/>
              </a:solidFill>
            </a:endParaRPr>
          </a:p>
        </p:txBody>
      </p:sp>
      <p:sp>
        <p:nvSpPr>
          <p:cNvPr id="6" name="5 Elipse"/>
          <p:cNvSpPr/>
          <p:nvPr/>
        </p:nvSpPr>
        <p:spPr>
          <a:xfrm>
            <a:off x="2028824" y="4695825"/>
            <a:ext cx="1971676" cy="198596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1.1.3</a:t>
            </a:r>
          </a:p>
          <a:p>
            <a:pPr algn="ctr"/>
            <a:r>
              <a:rPr lang="es-AR" dirty="0" smtClean="0">
                <a:solidFill>
                  <a:schemeClr val="bg1"/>
                </a:solidFill>
              </a:rPr>
              <a:t>Procesar Pedido</a:t>
            </a:r>
            <a:endParaRPr lang="es-AR" dirty="0">
              <a:solidFill>
                <a:schemeClr val="bg1"/>
              </a:solidFill>
            </a:endParaRPr>
          </a:p>
        </p:txBody>
      </p:sp>
      <p:cxnSp>
        <p:nvCxnSpPr>
          <p:cNvPr id="8" name="7 Conector recto de flecha"/>
          <p:cNvCxnSpPr/>
          <p:nvPr/>
        </p:nvCxnSpPr>
        <p:spPr>
          <a:xfrm>
            <a:off x="4610100" y="2081212"/>
            <a:ext cx="2009775" cy="80963"/>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a:endCxn id="5" idx="1"/>
          </p:cNvCxnSpPr>
          <p:nvPr/>
        </p:nvCxnSpPr>
        <p:spPr>
          <a:xfrm>
            <a:off x="4229100" y="3005137"/>
            <a:ext cx="1461476" cy="1475066"/>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3" idx="4"/>
            <a:endCxn id="6" idx="0"/>
          </p:cNvCxnSpPr>
          <p:nvPr/>
        </p:nvCxnSpPr>
        <p:spPr>
          <a:xfrm flipH="1">
            <a:off x="3014662" y="3409950"/>
            <a:ext cx="252413" cy="1285875"/>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31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endu\Desktop\finaltp\INTERFAZ_REGISTRO_CLIEN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07908"/>
            <a:ext cx="9144000" cy="585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352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proceso</a:t>
            </a: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525" y="1747838"/>
            <a:ext cx="4705350"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934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9" y="223792"/>
            <a:ext cx="7784329" cy="6445521"/>
          </a:xfrm>
          <a:prstGeom prst="rect">
            <a:avLst/>
          </a:prstGeom>
        </p:spPr>
      </p:pic>
    </p:spTree>
    <p:extLst>
      <p:ext uri="{BB962C8B-B14F-4D97-AF65-F5344CB8AC3E}">
        <p14:creationId xmlns:p14="http://schemas.microsoft.com/office/powerpoint/2010/main" val="1319618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528637"/>
            <a:ext cx="6667500" cy="5800725"/>
          </a:xfrm>
          <a:prstGeom prst="rect">
            <a:avLst/>
          </a:prstGeom>
        </p:spPr>
      </p:pic>
    </p:spTree>
    <p:extLst>
      <p:ext uri="{BB962C8B-B14F-4D97-AF65-F5344CB8AC3E}">
        <p14:creationId xmlns:p14="http://schemas.microsoft.com/office/powerpoint/2010/main" val="977211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872" y="1277257"/>
            <a:ext cx="9803132" cy="3585029"/>
          </a:xfrm>
          <a:prstGeom prst="rect">
            <a:avLst/>
          </a:prstGeom>
        </p:spPr>
      </p:pic>
    </p:spTree>
    <p:extLst>
      <p:ext uri="{BB962C8B-B14F-4D97-AF65-F5344CB8AC3E}">
        <p14:creationId xmlns:p14="http://schemas.microsoft.com/office/powerpoint/2010/main" val="3931547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189" y="725940"/>
            <a:ext cx="10107840" cy="5049296"/>
          </a:xfrm>
          <a:prstGeom prst="rect">
            <a:avLst/>
          </a:prstGeom>
        </p:spPr>
      </p:pic>
    </p:spTree>
    <p:extLst>
      <p:ext uri="{BB962C8B-B14F-4D97-AF65-F5344CB8AC3E}">
        <p14:creationId xmlns:p14="http://schemas.microsoft.com/office/powerpoint/2010/main" val="962336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455" y="899885"/>
            <a:ext cx="9898744" cy="4949372"/>
          </a:xfrm>
          <a:prstGeom prst="rect">
            <a:avLst/>
          </a:prstGeom>
        </p:spPr>
      </p:pic>
    </p:spTree>
    <p:extLst>
      <p:ext uri="{BB962C8B-B14F-4D97-AF65-F5344CB8AC3E}">
        <p14:creationId xmlns:p14="http://schemas.microsoft.com/office/powerpoint/2010/main" val="271387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7316" y="99535"/>
            <a:ext cx="9905998" cy="1478570"/>
          </a:xfrm>
        </p:spPr>
        <p:txBody>
          <a:bodyPr/>
          <a:lstStyle/>
          <a:p>
            <a:r>
              <a:rPr lang="es-ES" dirty="0" smtClean="0"/>
              <a:t>Proyecto: sistema de alquiler de volquetes</a:t>
            </a:r>
            <a:endParaRPr lang="es-ES" dirty="0"/>
          </a:p>
        </p:txBody>
      </p:sp>
      <p:sp>
        <p:nvSpPr>
          <p:cNvPr id="3" name="Marcador de contenido 2"/>
          <p:cNvSpPr>
            <a:spLocks noGrp="1"/>
          </p:cNvSpPr>
          <p:nvPr>
            <p:ph idx="1"/>
          </p:nvPr>
        </p:nvSpPr>
        <p:spPr>
          <a:xfrm>
            <a:off x="1141412" y="1268627"/>
            <a:ext cx="9905999" cy="5478162"/>
          </a:xfrm>
        </p:spPr>
        <p:txBody>
          <a:bodyPr/>
          <a:lstStyle/>
          <a:p>
            <a:r>
              <a:rPr lang="es-ES" dirty="0" smtClean="0"/>
              <a:t>El sistema consta con la capacidad de poder resolver:</a:t>
            </a:r>
          </a:p>
          <a:p>
            <a:endParaRPr lang="es-ES" dirty="0" smtClean="0"/>
          </a:p>
          <a:p>
            <a:pPr lvl="1"/>
            <a:r>
              <a:rPr lang="es-ES" dirty="0" smtClean="0"/>
              <a:t>Alquiler de volquetes</a:t>
            </a:r>
          </a:p>
          <a:p>
            <a:pPr lvl="1"/>
            <a:r>
              <a:rPr lang="es-ES" dirty="0" smtClean="0"/>
              <a:t>Reserva de volquetes</a:t>
            </a:r>
          </a:p>
          <a:p>
            <a:pPr lvl="1"/>
            <a:r>
              <a:rPr lang="es-ES" dirty="0" smtClean="0"/>
              <a:t>Cancelación de reserva y alquiler</a:t>
            </a:r>
          </a:p>
          <a:p>
            <a:pPr lvl="1"/>
            <a:r>
              <a:rPr lang="es-ES" dirty="0" smtClean="0"/>
              <a:t>Alta de clientes tanto para empresas como particulares</a:t>
            </a:r>
          </a:p>
          <a:p>
            <a:pPr lvl="1"/>
            <a:r>
              <a:rPr lang="es-ES" dirty="0" smtClean="0"/>
              <a:t>Modificación y actualización de clientes</a:t>
            </a:r>
          </a:p>
          <a:p>
            <a:pPr lvl="1"/>
            <a:r>
              <a:rPr lang="es-ES" dirty="0" smtClean="0"/>
              <a:t>Posibilidad de declarar otro domicilio de entrega y registrarlo para futuras entregas</a:t>
            </a:r>
          </a:p>
          <a:p>
            <a:pPr lvl="1"/>
            <a:r>
              <a:rPr lang="es-ES" dirty="0" smtClean="0"/>
              <a:t>Manejo de los distintos estados del volquete desde el retiro del depósito, entrega en el domicilio declarado, vaciado en CEAMSE, limpieza del mismo y retorno al depósito</a:t>
            </a:r>
          </a:p>
          <a:p>
            <a:endParaRPr lang="es-ES" dirty="0"/>
          </a:p>
        </p:txBody>
      </p:sp>
    </p:spTree>
    <p:extLst>
      <p:ext uri="{BB962C8B-B14F-4D97-AF65-F5344CB8AC3E}">
        <p14:creationId xmlns:p14="http://schemas.microsoft.com/office/powerpoint/2010/main" val="222813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8505" y="58345"/>
            <a:ext cx="9905998" cy="954909"/>
          </a:xfrm>
        </p:spPr>
        <p:txBody>
          <a:bodyPr/>
          <a:lstStyle/>
          <a:p>
            <a:r>
              <a:rPr lang="es-ES" dirty="0" smtClean="0"/>
              <a:t>Muestreo de acontecimientos</a:t>
            </a:r>
            <a:endParaRPr lang="es-ES" dirty="0"/>
          </a:p>
        </p:txBody>
      </p:sp>
      <p:sp>
        <p:nvSpPr>
          <p:cNvPr id="3" name="Marcador de contenido 2"/>
          <p:cNvSpPr>
            <a:spLocks noGrp="1"/>
          </p:cNvSpPr>
          <p:nvPr>
            <p:ph idx="1"/>
          </p:nvPr>
        </p:nvSpPr>
        <p:spPr>
          <a:xfrm>
            <a:off x="1248504" y="1013253"/>
            <a:ext cx="9905999" cy="5659395"/>
          </a:xfrm>
        </p:spPr>
        <p:txBody>
          <a:bodyPr/>
          <a:lstStyle/>
          <a:p>
            <a:r>
              <a:rPr lang="es-ES" dirty="0" smtClean="0"/>
              <a:t>Acontecimientos referidos a la atención al cliente</a:t>
            </a:r>
          </a:p>
          <a:p>
            <a:pPr lvl="1">
              <a:spcBef>
                <a:spcPts val="300"/>
              </a:spcBef>
            </a:pPr>
            <a:r>
              <a:rPr lang="es-ES" dirty="0" smtClean="0"/>
              <a:t>El cliente cancela Alquiler</a:t>
            </a:r>
          </a:p>
          <a:p>
            <a:pPr lvl="1">
              <a:spcBef>
                <a:spcPts val="300"/>
              </a:spcBef>
            </a:pPr>
            <a:r>
              <a:rPr lang="es-ES" dirty="0" smtClean="0"/>
              <a:t>El cliente cancela reserva</a:t>
            </a:r>
          </a:p>
          <a:p>
            <a:pPr lvl="1">
              <a:spcBef>
                <a:spcPts val="300"/>
              </a:spcBef>
            </a:pPr>
            <a:r>
              <a:rPr lang="es-ES" dirty="0" smtClean="0"/>
              <a:t>El cliente paga el restante de la reserva</a:t>
            </a:r>
          </a:p>
          <a:p>
            <a:pPr lvl="1">
              <a:spcBef>
                <a:spcPts val="300"/>
              </a:spcBef>
            </a:pPr>
            <a:r>
              <a:rPr lang="es-ES" dirty="0" smtClean="0"/>
              <a:t>El cliente pide prorroga</a:t>
            </a:r>
          </a:p>
          <a:p>
            <a:pPr lvl="1">
              <a:spcBef>
                <a:spcPts val="300"/>
              </a:spcBef>
            </a:pPr>
            <a:r>
              <a:rPr lang="es-ES" dirty="0" smtClean="0"/>
              <a:t>El cliente solicita pedido de volquetes</a:t>
            </a:r>
            <a:endParaRPr lang="es-ES" dirty="0"/>
          </a:p>
          <a:p>
            <a:pPr>
              <a:spcBef>
                <a:spcPts val="300"/>
              </a:spcBef>
            </a:pPr>
            <a:r>
              <a:rPr lang="es-ES" dirty="0" smtClean="0"/>
              <a:t>Acontecimientos referidos a la entrega y retiros</a:t>
            </a:r>
          </a:p>
          <a:p>
            <a:pPr lvl="1">
              <a:spcBef>
                <a:spcPts val="300"/>
              </a:spcBef>
            </a:pPr>
            <a:r>
              <a:rPr lang="es-ES" dirty="0" smtClean="0"/>
              <a:t>El camionero entrega el pedido</a:t>
            </a:r>
          </a:p>
          <a:p>
            <a:pPr lvl="1">
              <a:spcBef>
                <a:spcPts val="300"/>
              </a:spcBef>
            </a:pPr>
            <a:r>
              <a:rPr lang="es-ES" dirty="0" smtClean="0"/>
              <a:t>El camionero retira el pedido (cliente)</a:t>
            </a:r>
          </a:p>
          <a:p>
            <a:pPr lvl="1">
              <a:spcBef>
                <a:spcPts val="300"/>
              </a:spcBef>
            </a:pPr>
            <a:r>
              <a:rPr lang="es-ES" dirty="0" smtClean="0"/>
              <a:t>El camionero retira el pedido (depósito)</a:t>
            </a:r>
          </a:p>
          <a:p>
            <a:pPr lvl="1">
              <a:spcBef>
                <a:spcPts val="300"/>
              </a:spcBef>
            </a:pPr>
            <a:r>
              <a:rPr lang="es-ES" dirty="0" smtClean="0"/>
              <a:t>El camionero entrega volquete a CEAMSE</a:t>
            </a:r>
          </a:p>
          <a:p>
            <a:pPr lvl="1">
              <a:spcBef>
                <a:spcPts val="300"/>
              </a:spcBef>
            </a:pPr>
            <a:r>
              <a:rPr lang="es-ES" dirty="0" smtClean="0"/>
              <a:t>El camionero retira volquete de CEAMSE</a:t>
            </a:r>
          </a:p>
          <a:p>
            <a:pPr lvl="1">
              <a:spcBef>
                <a:spcPts val="300"/>
              </a:spcBef>
            </a:pPr>
            <a:r>
              <a:rPr lang="es-ES" dirty="0" smtClean="0"/>
              <a:t>El camionero entrega volquete a sector de limpieza</a:t>
            </a:r>
          </a:p>
        </p:txBody>
      </p:sp>
    </p:spTree>
    <p:extLst>
      <p:ext uri="{BB962C8B-B14F-4D97-AF65-F5344CB8AC3E}">
        <p14:creationId xmlns:p14="http://schemas.microsoft.com/office/powerpoint/2010/main" val="248806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DECLARACION DE PROPOSITO</a:t>
            </a:r>
            <a:endParaRPr lang="es-AR" dirty="0"/>
          </a:p>
        </p:txBody>
      </p:sp>
      <p:sp>
        <p:nvSpPr>
          <p:cNvPr id="3" name="Marcador de contenido 2"/>
          <p:cNvSpPr>
            <a:spLocks noGrp="1"/>
          </p:cNvSpPr>
          <p:nvPr>
            <p:ph idx="1"/>
          </p:nvPr>
        </p:nvSpPr>
        <p:spPr/>
        <p:txBody>
          <a:bodyPr/>
          <a:lstStyle/>
          <a:p>
            <a:r>
              <a:rPr lang="es-AR" dirty="0" smtClean="0"/>
              <a:t>El propósito del sistema es poder cubrir las necesidades de la empresa con mejoras en sus operaciones, pudiendo obtener informes en tiempo real del estado del sistema, además mejorar el tiempo de entrega y retiro añadiendo funcionalidades de área de influencia, teniendo un impacto también en el análisis del mercado propio de la empresa. </a:t>
            </a:r>
            <a:endParaRPr lang="es-AR" dirty="0"/>
          </a:p>
        </p:txBody>
      </p:sp>
    </p:spTree>
    <p:extLst>
      <p:ext uri="{BB962C8B-B14F-4D97-AF65-F5344CB8AC3E}">
        <p14:creationId xmlns:p14="http://schemas.microsoft.com/office/powerpoint/2010/main" val="4463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DE CONTEXTO</a:t>
            </a:r>
            <a:endParaRPr lang="es-ES" dirty="0"/>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247125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997" y="622570"/>
            <a:ext cx="7739302" cy="6068669"/>
          </a:xfrm>
        </p:spPr>
      </p:pic>
    </p:spTree>
    <p:extLst>
      <p:ext uri="{BB962C8B-B14F-4D97-AF65-F5344CB8AC3E}">
        <p14:creationId xmlns:p14="http://schemas.microsoft.com/office/powerpoint/2010/main" val="84003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208" y="622569"/>
            <a:ext cx="8998395" cy="6079787"/>
          </a:xfrm>
        </p:spPr>
      </p:pic>
    </p:spTree>
    <p:extLst>
      <p:ext uri="{BB962C8B-B14F-4D97-AF65-F5344CB8AC3E}">
        <p14:creationId xmlns:p14="http://schemas.microsoft.com/office/powerpoint/2010/main" val="334108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345" y="622570"/>
            <a:ext cx="8842335" cy="6121286"/>
          </a:xfrm>
          <a:prstGeom prst="rect">
            <a:avLst/>
          </a:prstGeom>
        </p:spPr>
      </p:pic>
    </p:spTree>
    <p:extLst>
      <p:ext uri="{BB962C8B-B14F-4D97-AF65-F5344CB8AC3E}">
        <p14:creationId xmlns:p14="http://schemas.microsoft.com/office/powerpoint/2010/main" val="985274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205</TotalTime>
  <Words>581</Words>
  <Application>Microsoft Office PowerPoint</Application>
  <PresentationFormat>Panorámica</PresentationFormat>
  <Paragraphs>122</Paragraphs>
  <Slides>29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Times New Roman</vt:lpstr>
      <vt:lpstr>Trebuchet MS</vt:lpstr>
      <vt:lpstr>Tw Cen MT</vt:lpstr>
      <vt:lpstr>Circuito</vt:lpstr>
      <vt:lpstr>Metodología de sistemas I</vt:lpstr>
      <vt:lpstr>DESCRIPCION GENERAL</vt:lpstr>
      <vt:lpstr>Proyecto: sistema de alquiler de volquetes</vt:lpstr>
      <vt:lpstr>Muestreo de acontecimientos</vt:lpstr>
      <vt:lpstr>DECLARACION DE PROPOSITO</vt:lpstr>
      <vt:lpstr>DIAGRAMA DE CONTEXTO</vt:lpstr>
      <vt:lpstr>DFD – Particionados asincrónicos</vt:lpstr>
      <vt:lpstr>DFD – Particionados asincrónicos</vt:lpstr>
      <vt:lpstr>DFD – Particionados asincrónicos</vt:lpstr>
      <vt:lpstr>DFD – Particionados asincrónicos</vt:lpstr>
      <vt:lpstr>DFD – Particionados asincrónicos</vt:lpstr>
      <vt:lpstr>DFD – Particionados asincrónicos</vt:lpstr>
      <vt:lpstr>Diccionario de datos</vt:lpstr>
      <vt:lpstr>Diccionario de datos</vt:lpstr>
      <vt:lpstr>Diccionario de datos</vt:lpstr>
      <vt:lpstr>DIAgrama entidad-relación (der)</vt:lpstr>
      <vt:lpstr>Nivelación ascendente</vt:lpstr>
      <vt:lpstr>Figura 0</vt:lpstr>
      <vt:lpstr>Nivelación descendente</vt:lpstr>
      <vt:lpstr>Nivelación descendente</vt:lpstr>
      <vt:lpstr>Nivelación descendente</vt:lpstr>
      <vt:lpstr>Burbuja atómica / ep</vt:lpstr>
      <vt:lpstr>Presentación de PowerPoint</vt:lpstr>
      <vt:lpstr>Especificación de proceso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de sistemas I</dc:title>
  <dc:creator>Guillermo Fink (AR)</dc:creator>
  <cp:lastModifiedBy>Usuario de Windows</cp:lastModifiedBy>
  <cp:revision>17</cp:revision>
  <dcterms:created xsi:type="dcterms:W3CDTF">2017-11-23T13:10:13Z</dcterms:created>
  <dcterms:modified xsi:type="dcterms:W3CDTF">2017-11-24T03:52:03Z</dcterms:modified>
</cp:coreProperties>
</file>