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1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44835" y="100871"/>
            <a:ext cx="6493219" cy="1414891"/>
          </a:xfrm>
        </p:spPr>
        <p:txBody>
          <a:bodyPr/>
          <a:lstStyle/>
          <a:p>
            <a:r>
              <a:rPr lang="es-ES" dirty="0" smtClean="0"/>
              <a:t>Metodología de sistemas 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52584" y="2131583"/>
            <a:ext cx="5807676" cy="1208860"/>
          </a:xfrm>
        </p:spPr>
        <p:txBody>
          <a:bodyPr/>
          <a:lstStyle/>
          <a:p>
            <a:r>
              <a:rPr lang="es-ES" dirty="0" smtClean="0"/>
              <a:t>Trabajo práctico</a:t>
            </a:r>
          </a:p>
          <a:p>
            <a:r>
              <a:rPr lang="es-ES" dirty="0" smtClean="0"/>
              <a:t>Proyecto de sistema de alquiler de volquetes</a:t>
            </a:r>
            <a:endParaRPr lang="es-E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384324" y="4903614"/>
            <a:ext cx="5807676" cy="1801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Profesora: </a:t>
            </a:r>
            <a:r>
              <a:rPr lang="es-ES" dirty="0" err="1" smtClean="0"/>
              <a:t>Evelina</a:t>
            </a:r>
            <a:r>
              <a:rPr lang="es-ES" dirty="0" smtClean="0"/>
              <a:t> Benavidez</a:t>
            </a:r>
            <a:br>
              <a:rPr lang="es-ES" dirty="0" smtClean="0"/>
            </a:br>
            <a:r>
              <a:rPr lang="es-ES" dirty="0" smtClean="0"/>
              <a:t>curso: 4º a</a:t>
            </a:r>
            <a:br>
              <a:rPr lang="es-ES" dirty="0" smtClean="0"/>
            </a:br>
            <a:r>
              <a:rPr lang="es-ES" dirty="0" smtClean="0"/>
              <a:t>Integrantes:</a:t>
            </a:r>
            <a:br>
              <a:rPr lang="es-ES" dirty="0" smtClean="0"/>
            </a:br>
            <a:r>
              <a:rPr lang="es-ES" dirty="0" smtClean="0"/>
              <a:t>	- </a:t>
            </a:r>
            <a:r>
              <a:rPr lang="es-ES" dirty="0" err="1" smtClean="0"/>
              <a:t>Nicolas</a:t>
            </a:r>
            <a:r>
              <a:rPr lang="es-ES" dirty="0" smtClean="0"/>
              <a:t> </a:t>
            </a:r>
            <a:r>
              <a:rPr lang="es-ES" dirty="0" err="1" smtClean="0"/>
              <a:t>stellisano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- Kenny </a:t>
            </a:r>
            <a:r>
              <a:rPr lang="es-ES" dirty="0" err="1" smtClean="0"/>
              <a:t>chancafe</a:t>
            </a:r>
            <a:r>
              <a:rPr lang="es-ES" dirty="0" smtClean="0"/>
              <a:t> robles</a:t>
            </a:r>
            <a:br>
              <a:rPr lang="es-ES" dirty="0" smtClean="0"/>
            </a:br>
            <a:r>
              <a:rPr lang="es-ES" dirty="0" smtClean="0"/>
              <a:t>	- </a:t>
            </a:r>
            <a:r>
              <a:rPr lang="es-ES" dirty="0" err="1" smtClean="0"/>
              <a:t>julian</a:t>
            </a:r>
            <a:r>
              <a:rPr lang="es-ES" dirty="0" smtClean="0"/>
              <a:t> </a:t>
            </a:r>
            <a:r>
              <a:rPr lang="es-ES" dirty="0" err="1" smtClean="0"/>
              <a:t>martire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- </a:t>
            </a:r>
            <a:r>
              <a:rPr lang="es-ES" dirty="0" err="1" smtClean="0"/>
              <a:t>nicolas</a:t>
            </a:r>
            <a:r>
              <a:rPr lang="es-ES" dirty="0" smtClean="0"/>
              <a:t> Cabrera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	- Guillermo </a:t>
            </a:r>
            <a:r>
              <a:rPr lang="es-ES" dirty="0" err="1" smtClean="0"/>
              <a:t>fink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0191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59" y="594903"/>
            <a:ext cx="7646245" cy="62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0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Diccionario de datos</a:t>
            </a:r>
            <a:endParaRPr lang="es-ES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44290"/>
              </p:ext>
            </p:extLst>
          </p:nvPr>
        </p:nvGraphicFramePr>
        <p:xfrm>
          <a:off x="1614790" y="768480"/>
          <a:ext cx="8968903" cy="5894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9119">
                  <a:extLst>
                    <a:ext uri="{9D8B030D-6E8A-4147-A177-3AD203B41FA5}">
                      <a16:colId xmlns:a16="http://schemas.microsoft.com/office/drawing/2014/main" val="884427282"/>
                    </a:ext>
                  </a:extLst>
                </a:gridCol>
                <a:gridCol w="6669784">
                  <a:extLst>
                    <a:ext uri="{9D8B030D-6E8A-4147-A177-3AD203B41FA5}">
                      <a16:colId xmlns:a16="http://schemas.microsoft.com/office/drawing/2014/main" val="1965136843"/>
                    </a:ext>
                  </a:extLst>
                </a:gridCol>
              </a:tblGrid>
              <a:tr h="17338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Alquiler</a:t>
                      </a:r>
                      <a:endParaRPr lang="es-E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@IdAlquiler  + fechaEntrega + </a:t>
                      </a:r>
                      <a:r>
                        <a:rPr lang="es-AR" sz="1300" u="sng">
                          <a:effectLst/>
                        </a:rPr>
                        <a:t>fechaRetorno</a:t>
                      </a:r>
                      <a:r>
                        <a:rPr lang="es-AR" sz="1300">
                          <a:effectLst/>
                        </a:rPr>
                        <a:t> + idCliente + IdDeposito + estadoAlq + importeTotal + totalCEAMSE + totalLimpieza+ totalEnCamion + tipoDomicilio + firmaDigital + aclaracion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val="3337214981"/>
                  </a:ext>
                </a:extLst>
              </a:tr>
              <a:tr h="34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aclaración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1{carácterLegal3}50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val="1042998721"/>
                  </a:ext>
                </a:extLst>
              </a:tr>
              <a:tr h="1040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ALQUILERES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* Datos de la operación de alquiler de unidades contratadas *</a:t>
                      </a:r>
                      <a:endParaRPr lang="es-E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= { Alquiler }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val="3300350946"/>
                  </a:ext>
                </a:extLst>
              </a:tr>
              <a:tr h="34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apellido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1{carácterLegal3}50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val="1102406645"/>
                  </a:ext>
                </a:extLst>
              </a:tr>
              <a:tr h="1040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AREAINFLUENCIA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* Dato correspondiente al área de influencia de cada localidad  donde se encuentran los depósitos *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val="2580220237"/>
                  </a:ext>
                </a:extLst>
              </a:tr>
              <a:tr h="693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AreaInfluencia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@IdAreaInfluencia + descripción</a:t>
                      </a:r>
                      <a:endParaRPr lang="es-ES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val="1814964967"/>
                  </a:ext>
                </a:extLst>
              </a:tr>
              <a:tr h="34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CalculoR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@IdCalculoR + distancia + montoAdicional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val="1296452611"/>
                  </a:ext>
                </a:extLst>
              </a:tr>
              <a:tr h="34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CALCULOSR</a:t>
                      </a:r>
                      <a:endParaRPr lang="es-E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300" dirty="0">
                          <a:effectLst/>
                        </a:rPr>
                        <a:t>*Lista de recargos por distancia*={</a:t>
                      </a:r>
                      <a:r>
                        <a:rPr lang="es-AR" sz="1300" dirty="0" err="1">
                          <a:effectLst/>
                        </a:rPr>
                        <a:t>CalculoR</a:t>
                      </a:r>
                      <a:r>
                        <a:rPr lang="es-AR" sz="1300" dirty="0">
                          <a:effectLst/>
                        </a:rPr>
                        <a:t>}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58" marR="54758" marT="0" marB="0"/>
                </a:tc>
                <a:extLst>
                  <a:ext uri="{0D108BD9-81ED-4DB2-BD59-A6C34878D82A}">
                    <a16:rowId xmlns:a16="http://schemas.microsoft.com/office/drawing/2014/main" val="4085416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53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Diccionario de datos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02404"/>
              </p:ext>
            </p:extLst>
          </p:nvPr>
        </p:nvGraphicFramePr>
        <p:xfrm>
          <a:off x="1634247" y="739303"/>
          <a:ext cx="9124544" cy="589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9017">
                  <a:extLst>
                    <a:ext uri="{9D8B030D-6E8A-4147-A177-3AD203B41FA5}">
                      <a16:colId xmlns:a16="http://schemas.microsoft.com/office/drawing/2014/main" val="3482930360"/>
                    </a:ext>
                  </a:extLst>
                </a:gridCol>
                <a:gridCol w="6785527">
                  <a:extLst>
                    <a:ext uri="{9D8B030D-6E8A-4147-A177-3AD203B41FA5}">
                      <a16:colId xmlns:a16="http://schemas.microsoft.com/office/drawing/2014/main" val="301441068"/>
                    </a:ext>
                  </a:extLst>
                </a:gridCol>
              </a:tblGrid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Camión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@IdCamion + patente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847784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CAMIONES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*Rodado para transporte de volquetes*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5776976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cantidad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1{carácterLegal1}5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9771682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carácterLegal1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[0-9]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620317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carácterLegal2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[A-Z|a-z|@|.|_|-]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5234754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carácterLegal3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[A-Z|a-z|” “|´|0-9]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012867"/>
                  </a:ext>
                </a:extLst>
              </a:tr>
              <a:tr h="11957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Ceamse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@IdCeamse + idAreaInfluencia + nombre + domicilio + teléfono + horarioAtencion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9351208"/>
                  </a:ext>
                </a:extLst>
              </a:tr>
              <a:tr h="11957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CEAMSES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*Datos propios de diferentes CEAMSE* = {</a:t>
                      </a:r>
                      <a:r>
                        <a:rPr lang="es-AR" sz="1600" dirty="0" err="1">
                          <a:effectLst/>
                        </a:rPr>
                        <a:t>Ceamse</a:t>
                      </a:r>
                      <a:r>
                        <a:rPr lang="es-AR" sz="1600" dirty="0">
                          <a:effectLst/>
                        </a:rPr>
                        <a:t>}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26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89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Diccionario de datos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03878"/>
              </p:ext>
            </p:extLst>
          </p:nvPr>
        </p:nvGraphicFramePr>
        <p:xfrm>
          <a:off x="1614792" y="622572"/>
          <a:ext cx="8861898" cy="5963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1689">
                  <a:extLst>
                    <a:ext uri="{9D8B030D-6E8A-4147-A177-3AD203B41FA5}">
                      <a16:colId xmlns:a16="http://schemas.microsoft.com/office/drawing/2014/main" val="1783178198"/>
                    </a:ext>
                  </a:extLst>
                </a:gridCol>
                <a:gridCol w="6590209">
                  <a:extLst>
                    <a:ext uri="{9D8B030D-6E8A-4147-A177-3AD203B41FA5}">
                      <a16:colId xmlns:a16="http://schemas.microsoft.com/office/drawing/2014/main" val="4069196069"/>
                    </a:ext>
                  </a:extLst>
                </a:gridCol>
              </a:tblGrid>
              <a:tr h="1520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CLIENTES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* Datos propios de los diferentes tipos de clientes *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= { Cliente }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0690954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u="sng">
                          <a:effectLst/>
                        </a:rPr>
                        <a:t>contacto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apellidos + nombres + domicilio + teléfono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4733657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cp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1{carácterLegal1}4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0045073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cuil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1{carácterLegal1}11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0867876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cuit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1{carácterLegal1}11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896387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departamento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1{carácterLegal3}2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7143264"/>
                  </a:ext>
                </a:extLst>
              </a:tr>
              <a:tr h="1005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Depósito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@IdDeposito + domicilio + teléfono + descripcion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644184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DEPOSITOS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* Datos del depósito de volquetes *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1970842"/>
                  </a:ext>
                </a:extLst>
              </a:tr>
              <a:tr h="491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descripción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1{carácterLegal3}50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94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6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err="1" smtClean="0"/>
              <a:t>DIAgrama</a:t>
            </a:r>
            <a:r>
              <a:rPr lang="es-ES" dirty="0" smtClean="0"/>
              <a:t> entidad-relación (der)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9" y="622571"/>
            <a:ext cx="10365802" cy="60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Nivelación ascendente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883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Figura 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01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Nivelación descendente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62" y="622570"/>
            <a:ext cx="9444638" cy="60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Nivelación descendente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8" y="589046"/>
            <a:ext cx="10145351" cy="62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Nivelación descendente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80" y="588774"/>
            <a:ext cx="10215620" cy="62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7316" y="99535"/>
            <a:ext cx="9905998" cy="1478570"/>
          </a:xfrm>
        </p:spPr>
        <p:txBody>
          <a:bodyPr/>
          <a:lstStyle/>
          <a:p>
            <a:r>
              <a:rPr lang="es-ES" dirty="0" smtClean="0"/>
              <a:t>Proyecto: sistema de alquiler de volquetes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68627"/>
            <a:ext cx="9905999" cy="5478162"/>
          </a:xfrm>
        </p:spPr>
        <p:txBody>
          <a:bodyPr/>
          <a:lstStyle/>
          <a:p>
            <a:r>
              <a:rPr lang="es-ES" dirty="0" smtClean="0"/>
              <a:t>El sistema consta con la capacidad de poder resolver: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Alquiler de volquetes</a:t>
            </a:r>
          </a:p>
          <a:p>
            <a:pPr lvl="1"/>
            <a:r>
              <a:rPr lang="es-ES" dirty="0" smtClean="0"/>
              <a:t>Reserva de volquetes</a:t>
            </a:r>
          </a:p>
          <a:p>
            <a:pPr lvl="1"/>
            <a:r>
              <a:rPr lang="es-ES" dirty="0" smtClean="0"/>
              <a:t>Cancelación de reserva y alquiler</a:t>
            </a:r>
          </a:p>
          <a:p>
            <a:pPr lvl="1"/>
            <a:r>
              <a:rPr lang="es-ES" dirty="0" smtClean="0"/>
              <a:t>Alta de clientes tanto para empresas como particulares</a:t>
            </a:r>
          </a:p>
          <a:p>
            <a:pPr lvl="1"/>
            <a:r>
              <a:rPr lang="es-ES" dirty="0" smtClean="0"/>
              <a:t>Modificación y actualización de clientes</a:t>
            </a:r>
          </a:p>
          <a:p>
            <a:pPr lvl="1"/>
            <a:r>
              <a:rPr lang="es-ES" dirty="0" smtClean="0"/>
              <a:t>Posibilidad de declarar otro domicilio de entrega y registrarlo para futuras entregas</a:t>
            </a:r>
          </a:p>
          <a:p>
            <a:pPr lvl="1"/>
            <a:r>
              <a:rPr lang="es-ES" dirty="0" smtClean="0"/>
              <a:t>Manejo de los distintos estados del volquete desde el retiro del depósito, entrega en el domicilio declarado, vaciado en CEAMSE, limpieza del mismo y retorno al depósito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813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Burbuja atómica / </a:t>
            </a:r>
            <a:r>
              <a:rPr lang="es-ES" dirty="0" err="1" smtClean="0"/>
              <a:t>ep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31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8505" y="58345"/>
            <a:ext cx="9905998" cy="954909"/>
          </a:xfrm>
        </p:spPr>
        <p:txBody>
          <a:bodyPr/>
          <a:lstStyle/>
          <a:p>
            <a:r>
              <a:rPr lang="es-ES" dirty="0" smtClean="0"/>
              <a:t>Muestreo de acontecimientos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8504" y="1013253"/>
            <a:ext cx="9905999" cy="5659395"/>
          </a:xfrm>
        </p:spPr>
        <p:txBody>
          <a:bodyPr/>
          <a:lstStyle/>
          <a:p>
            <a:r>
              <a:rPr lang="es-ES" dirty="0" smtClean="0"/>
              <a:t>Acontecimientos referidos a la atención al cliente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cancela Alquiler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cancela reserva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paga el restante de la reserva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pide prorroga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cliente solicita pedido de volquetes</a:t>
            </a:r>
            <a:endParaRPr lang="es-ES" dirty="0"/>
          </a:p>
          <a:p>
            <a:pPr>
              <a:spcBef>
                <a:spcPts val="300"/>
              </a:spcBef>
            </a:pPr>
            <a:r>
              <a:rPr lang="es-ES" dirty="0" smtClean="0"/>
              <a:t>Acontecimientos referidos a la entrega y retiros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entrega el pedido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retira el pedido (cliente)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retira el pedido (depósito)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entrega volquete a CEAMSE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retira volquete de CEAMSE</a:t>
            </a:r>
          </a:p>
          <a:p>
            <a:pPr lvl="1">
              <a:spcBef>
                <a:spcPts val="300"/>
              </a:spcBef>
            </a:pPr>
            <a:r>
              <a:rPr lang="es-ES" dirty="0" smtClean="0"/>
              <a:t>El camionero entrega volquete a sector de limpieza</a:t>
            </a:r>
          </a:p>
        </p:txBody>
      </p:sp>
    </p:spTree>
    <p:extLst>
      <p:ext uri="{BB962C8B-B14F-4D97-AF65-F5344CB8AC3E}">
        <p14:creationId xmlns:p14="http://schemas.microsoft.com/office/powerpoint/2010/main" val="248806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CONTEXTO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125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97" y="622570"/>
            <a:ext cx="7739302" cy="6068669"/>
          </a:xfrm>
        </p:spPr>
      </p:pic>
    </p:spTree>
    <p:extLst>
      <p:ext uri="{BB962C8B-B14F-4D97-AF65-F5344CB8AC3E}">
        <p14:creationId xmlns:p14="http://schemas.microsoft.com/office/powerpoint/2010/main" val="84003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08" y="622569"/>
            <a:ext cx="8998395" cy="6079787"/>
          </a:xfrm>
        </p:spPr>
      </p:pic>
    </p:spTree>
    <p:extLst>
      <p:ext uri="{BB962C8B-B14F-4D97-AF65-F5344CB8AC3E}">
        <p14:creationId xmlns:p14="http://schemas.microsoft.com/office/powerpoint/2010/main" val="334108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45" y="622570"/>
            <a:ext cx="8842335" cy="61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7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50" y="622570"/>
            <a:ext cx="7261090" cy="61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2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6743" y="0"/>
            <a:ext cx="10094998" cy="622570"/>
          </a:xfrm>
        </p:spPr>
        <p:txBody>
          <a:bodyPr/>
          <a:lstStyle/>
          <a:p>
            <a:r>
              <a:rPr lang="es-ES" dirty="0" smtClean="0"/>
              <a:t>DFD – Particionados asincrónicos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80" y="483152"/>
            <a:ext cx="9460160" cy="62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47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127</TotalTime>
  <Words>430</Words>
  <Application>Microsoft Office PowerPoint</Application>
  <PresentationFormat>Panorámica</PresentationFormat>
  <Paragraphs>99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Tw Cen MT</vt:lpstr>
      <vt:lpstr>Circuito</vt:lpstr>
      <vt:lpstr>Metodología de sistemas I</vt:lpstr>
      <vt:lpstr>Proyecto: sistema de alquiler de volquetes</vt:lpstr>
      <vt:lpstr>Muestreo de acontecimientos</vt:lpstr>
      <vt:lpstr>DIAGRAMA DE CONTEXTO</vt:lpstr>
      <vt:lpstr>DFD – Particionados asincrónicos</vt:lpstr>
      <vt:lpstr>DFD – Particionados asincrónicos</vt:lpstr>
      <vt:lpstr>DFD – Particionados asincrónicos</vt:lpstr>
      <vt:lpstr>DFD – Particionados asincrónicos</vt:lpstr>
      <vt:lpstr>DFD – Particionados asincrónicos</vt:lpstr>
      <vt:lpstr>DFD – Particionados asincrónicos</vt:lpstr>
      <vt:lpstr>Diccionario de datos</vt:lpstr>
      <vt:lpstr>Diccionario de datos</vt:lpstr>
      <vt:lpstr>Diccionario de datos</vt:lpstr>
      <vt:lpstr>DIAgrama entidad-relación (der)</vt:lpstr>
      <vt:lpstr>Nivelación ascendente</vt:lpstr>
      <vt:lpstr>Figura 0</vt:lpstr>
      <vt:lpstr>Nivelación descendente</vt:lpstr>
      <vt:lpstr>Nivelación descendente</vt:lpstr>
      <vt:lpstr>Nivelación descendente</vt:lpstr>
      <vt:lpstr>Burbuja atómica / 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sistemas I</dc:title>
  <dc:creator>Guillermo Fink (AR)</dc:creator>
  <cp:lastModifiedBy>Guillermo Fink (AR)</cp:lastModifiedBy>
  <cp:revision>9</cp:revision>
  <dcterms:created xsi:type="dcterms:W3CDTF">2017-11-23T13:10:13Z</dcterms:created>
  <dcterms:modified xsi:type="dcterms:W3CDTF">2017-11-23T18:03:25Z</dcterms:modified>
</cp:coreProperties>
</file>