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8" r:id="rId3"/>
    <p:sldId id="257" r:id="rId4"/>
    <p:sldId id="259" r:id="rId5"/>
    <p:sldId id="260" r:id="rId6"/>
    <p:sldId id="284" r:id="rId7"/>
    <p:sldId id="261" r:id="rId8"/>
    <p:sldId id="285" r:id="rId9"/>
    <p:sldId id="262" r:id="rId10"/>
    <p:sldId id="263" r:id="rId11"/>
    <p:sldId id="286" r:id="rId12"/>
    <p:sldId id="278" r:id="rId13"/>
    <p:sldId id="287" r:id="rId14"/>
    <p:sldId id="266" r:id="rId15"/>
    <p:sldId id="288" r:id="rId16"/>
    <p:sldId id="265" r:id="rId17"/>
    <p:sldId id="289" r:id="rId18"/>
    <p:sldId id="264" r:id="rId19"/>
    <p:sldId id="290" r:id="rId20"/>
    <p:sldId id="276" r:id="rId21"/>
    <p:sldId id="277" r:id="rId22"/>
    <p:sldId id="279" r:id="rId23"/>
  </p:sldIdLst>
  <p:sldSz cx="9144000" cy="5143500" type="screen16x9"/>
  <p:notesSz cx="6858000" cy="9144000"/>
  <p:embeddedFontLst>
    <p:embeddedFont>
      <p:font typeface="Inconsolata" charset="0"/>
      <p:regular r:id="rId25"/>
      <p:bold r:id="rId26"/>
    </p:embeddedFont>
    <p:embeddedFont>
      <p:font typeface="Nixie One"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A34425B0-C50F-4E67-821D-E0A9E468AF0E}">
  <a:tblStyle styleId="{A34425B0-C50F-4E67-821D-E0A9E468AF0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236"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475481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80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469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114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588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13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861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13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32E64"/>
        </a:solidFill>
        <a:effectLst/>
      </p:bgPr>
    </p:bg>
    <p:spTree>
      <p:nvGrpSpPr>
        <p:cNvPr id="1" name="Shape 9"/>
        <p:cNvGrpSpPr/>
        <p:nvPr/>
      </p:nvGrpSpPr>
      <p:grpSpPr>
        <a:xfrm>
          <a:off x="0" y="0"/>
          <a:ext cx="0" cy="0"/>
          <a:chOff x="0" y="0"/>
          <a:chExt cx="0" cy="0"/>
        </a:xfrm>
      </p:grpSpPr>
      <p:sp>
        <p:nvSpPr>
          <p:cNvPr id="10" name="Google Shape;10;p2"/>
          <p:cNvSpPr/>
          <p:nvPr/>
        </p:nvSpPr>
        <p:spPr>
          <a:xfrm>
            <a:off x="5642650" y="1196950"/>
            <a:ext cx="1796700" cy="17967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761400" y="1539876"/>
            <a:ext cx="505800" cy="505800"/>
          </a:xfrm>
          <a:prstGeom prst="ellips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955250" y="3661200"/>
            <a:ext cx="1159800" cy="1159800"/>
          </a:xfrm>
          <a:prstGeom prst="ellipse">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45352" y="1685552"/>
            <a:ext cx="1559612" cy="155961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4" name="Google Shape;14;p2"/>
          <p:cNvSpPr/>
          <p:nvPr/>
        </p:nvSpPr>
        <p:spPr>
          <a:xfrm>
            <a:off x="6736351" y="1301392"/>
            <a:ext cx="1159800" cy="1003500"/>
          </a:xfrm>
          <a:prstGeom prst="triangle">
            <a:avLst>
              <a:gd name="adj" fmla="val 50000"/>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799123">
            <a:off x="-359856" y="1954148"/>
            <a:ext cx="1176000" cy="1117800"/>
          </a:xfrm>
          <a:prstGeom prst="pentagon">
            <a:avLst>
              <a:gd name="hf" fmla="val 105146"/>
              <a:gd name="vf" fmla="val 110557"/>
            </a:avLst>
          </a:prstGeom>
          <a:noFill/>
          <a:ln w="114300" cap="flat" cmpd="sng">
            <a:solidFill>
              <a:srgbClr val="FF99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99880">
            <a:off x="1365793" y="1978994"/>
            <a:ext cx="1829316" cy="1738722"/>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92400" y="904800"/>
            <a:ext cx="1796700" cy="1796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9200" y="3014525"/>
            <a:ext cx="1226592" cy="1226592"/>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96172" y="1378560"/>
            <a:ext cx="1424722" cy="142472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0" name="Google Shape;20;p2"/>
          <p:cNvSpPr/>
          <p:nvPr/>
        </p:nvSpPr>
        <p:spPr>
          <a:xfrm>
            <a:off x="2694350" y="694075"/>
            <a:ext cx="3755100" cy="3755100"/>
          </a:xfrm>
          <a:prstGeom prst="ellipse">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2"/>
          <p:cNvSpPr/>
          <p:nvPr/>
        </p:nvSpPr>
        <p:spPr>
          <a:xfrm>
            <a:off x="2378899" y="2701499"/>
            <a:ext cx="462000" cy="4620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20850" y="3525150"/>
            <a:ext cx="462000" cy="3996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2025975" y="1258251"/>
            <a:ext cx="584400" cy="5058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7439350" y="1196950"/>
            <a:ext cx="425700" cy="3684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587275" y="808800"/>
            <a:ext cx="731400" cy="731400"/>
          </a:xfrm>
          <a:prstGeom prst="donut">
            <a:avLst>
              <a:gd name="adj" fmla="val 10551"/>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18800" y="3924750"/>
            <a:ext cx="632700" cy="632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56000" y="3149475"/>
            <a:ext cx="1383355" cy="1058469"/>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372">
            <a:off x="7518650" y="3105312"/>
            <a:ext cx="751500" cy="714300"/>
          </a:xfrm>
          <a:prstGeom prst="pentagon">
            <a:avLst>
              <a:gd name="hf" fmla="val 105146"/>
              <a:gd name="vf" fmla="val 110557"/>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1" name="click.wav"/>
          </p:stSnd>
        </p:sndAc>
      </p:transition>
    </mc:Choice>
    <mc:Fallback xmlns="">
      <p:transition spd="slow">
        <p:blinds/>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6804" y="-364106"/>
            <a:ext cx="9492216" cy="5864919"/>
            <a:chOff x="-76804" y="-364106"/>
            <a:chExt cx="9492216" cy="5864919"/>
          </a:xfrm>
        </p:grpSpPr>
        <p:sp>
          <p:nvSpPr>
            <p:cNvPr id="32" name="Google Shape;32;p3"/>
            <p:cNvSpPr/>
            <p:nvPr/>
          </p:nvSpPr>
          <p:spPr>
            <a:xfrm>
              <a:off x="0" y="0"/>
              <a:ext cx="9144000" cy="35280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343698" y="3286144"/>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39" name="Google Shape;39;p3"/>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4456350" y="3414379"/>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 name="Google Shape;55;p3"/>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lstStyle>
            <a:lvl1pPr lvl="0" algn="ctr" rtl="0">
              <a:spcBef>
                <a:spcPts val="0"/>
              </a:spcBef>
              <a:spcAft>
                <a:spcPts val="0"/>
              </a:spcAft>
              <a:buClr>
                <a:srgbClr val="FF9900"/>
              </a:buClr>
              <a:buSzPts val="1400"/>
              <a:buNone/>
              <a:defRPr sz="1400">
                <a:solidFill>
                  <a:srgbClr val="FF9900"/>
                </a:solidFill>
              </a:defRPr>
            </a:lvl1pPr>
            <a:lvl2pPr lvl="1" algn="ctr" rtl="0">
              <a:spcBef>
                <a:spcPts val="0"/>
              </a:spcBef>
              <a:spcAft>
                <a:spcPts val="0"/>
              </a:spcAft>
              <a:buClr>
                <a:srgbClr val="FF9900"/>
              </a:buClr>
              <a:buSzPts val="1400"/>
              <a:buNone/>
              <a:defRPr sz="1400">
                <a:solidFill>
                  <a:srgbClr val="FF9900"/>
                </a:solidFill>
              </a:defRPr>
            </a:lvl2pPr>
            <a:lvl3pPr lvl="2" algn="ctr" rtl="0">
              <a:spcBef>
                <a:spcPts val="0"/>
              </a:spcBef>
              <a:spcAft>
                <a:spcPts val="0"/>
              </a:spcAft>
              <a:buClr>
                <a:srgbClr val="FF9900"/>
              </a:buClr>
              <a:buSzPts val="1400"/>
              <a:buNone/>
              <a:defRPr sz="1400">
                <a:solidFill>
                  <a:srgbClr val="FF9900"/>
                </a:solidFill>
              </a:defRPr>
            </a:lvl3pPr>
            <a:lvl4pPr lvl="3" algn="ctr" rtl="0">
              <a:spcBef>
                <a:spcPts val="0"/>
              </a:spcBef>
              <a:spcAft>
                <a:spcPts val="0"/>
              </a:spcAft>
              <a:buClr>
                <a:srgbClr val="FF9900"/>
              </a:buClr>
              <a:buSzPts val="1400"/>
              <a:buNone/>
              <a:defRPr sz="1400">
                <a:solidFill>
                  <a:srgbClr val="FF9900"/>
                </a:solidFill>
              </a:defRPr>
            </a:lvl4pPr>
            <a:lvl5pPr lvl="4" algn="ctr" rtl="0">
              <a:spcBef>
                <a:spcPts val="0"/>
              </a:spcBef>
              <a:spcAft>
                <a:spcPts val="0"/>
              </a:spcAft>
              <a:buClr>
                <a:srgbClr val="FF9900"/>
              </a:buClr>
              <a:buSzPts val="1400"/>
              <a:buNone/>
              <a:defRPr sz="1400">
                <a:solidFill>
                  <a:srgbClr val="FF9900"/>
                </a:solidFill>
              </a:defRPr>
            </a:lvl5pPr>
            <a:lvl6pPr lvl="5" algn="ctr" rtl="0">
              <a:spcBef>
                <a:spcPts val="0"/>
              </a:spcBef>
              <a:spcAft>
                <a:spcPts val="0"/>
              </a:spcAft>
              <a:buClr>
                <a:srgbClr val="FF9900"/>
              </a:buClr>
              <a:buSzPts val="1400"/>
              <a:buNone/>
              <a:defRPr sz="1400">
                <a:solidFill>
                  <a:srgbClr val="FF9900"/>
                </a:solidFill>
              </a:defRPr>
            </a:lvl6pPr>
            <a:lvl7pPr lvl="6" algn="ctr" rtl="0">
              <a:spcBef>
                <a:spcPts val="0"/>
              </a:spcBef>
              <a:spcAft>
                <a:spcPts val="0"/>
              </a:spcAft>
              <a:buClr>
                <a:srgbClr val="FF9900"/>
              </a:buClr>
              <a:buSzPts val="1400"/>
              <a:buNone/>
              <a:defRPr sz="1400">
                <a:solidFill>
                  <a:srgbClr val="FF9900"/>
                </a:solidFill>
              </a:defRPr>
            </a:lvl7pPr>
            <a:lvl8pPr lvl="7" algn="ctr" rtl="0">
              <a:spcBef>
                <a:spcPts val="0"/>
              </a:spcBef>
              <a:spcAft>
                <a:spcPts val="0"/>
              </a:spcAft>
              <a:buClr>
                <a:srgbClr val="FF9900"/>
              </a:buClr>
              <a:buSzPts val="1400"/>
              <a:buNone/>
              <a:defRPr sz="1400">
                <a:solidFill>
                  <a:srgbClr val="FF9900"/>
                </a:solidFill>
              </a:defRPr>
            </a:lvl8pPr>
            <a:lvl9pPr lvl="8" algn="ctr" rtl="0">
              <a:spcBef>
                <a:spcPts val="0"/>
              </a:spcBef>
              <a:spcAft>
                <a:spcPts val="0"/>
              </a:spcAft>
              <a:buClr>
                <a:srgbClr val="FF9900"/>
              </a:buClr>
              <a:buSzPts val="1400"/>
              <a:buNone/>
              <a:defRPr sz="1400">
                <a:solidFill>
                  <a:srgbClr val="FF9900"/>
                </a:solidFill>
              </a:defRPr>
            </a:lvl9pPr>
          </a:lstStyle>
          <a:p>
            <a:endParaRPr/>
          </a:p>
        </p:txBody>
      </p:sp>
      <p:sp>
        <p:nvSpPr>
          <p:cNvPr id="56" name="Google Shape;56;p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1" name="click.wav"/>
          </p:stSnd>
        </p:sndAc>
      </p:transition>
    </mc:Choice>
    <mc:Fallback xmlns="">
      <p:transition spd="slow">
        <p:blinds/>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7"/>
        <p:cNvGrpSpPr/>
        <p:nvPr/>
      </p:nvGrpSpPr>
      <p:grpSpPr>
        <a:xfrm>
          <a:off x="0" y="0"/>
          <a:ext cx="0" cy="0"/>
          <a:chOff x="0" y="0"/>
          <a:chExt cx="0" cy="0"/>
        </a:xfrm>
      </p:grpSpPr>
      <p:grpSp>
        <p:nvGrpSpPr>
          <p:cNvPr id="58" name="Google Shape;58;p4"/>
          <p:cNvGrpSpPr/>
          <p:nvPr/>
        </p:nvGrpSpPr>
        <p:grpSpPr>
          <a:xfrm>
            <a:off x="-76804" y="-364106"/>
            <a:ext cx="9492216" cy="5864919"/>
            <a:chOff x="-76804" y="-364106"/>
            <a:chExt cx="9492216" cy="5864919"/>
          </a:xfrm>
        </p:grpSpPr>
        <p:sp>
          <p:nvSpPr>
            <p:cNvPr id="59" name="Google Shape;59;p4"/>
            <p:cNvSpPr/>
            <p:nvPr/>
          </p:nvSpPr>
          <p:spPr>
            <a:xfrm>
              <a:off x="1156225" y="1135700"/>
              <a:ext cx="6831600" cy="28722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66" name="Google Shape;66;p4"/>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lstStyle>
            <a:lvl1pPr marL="457200" lvl="0" indent="-355600" algn="ctr" rtl="0">
              <a:spcBef>
                <a:spcPts val="600"/>
              </a:spcBef>
              <a:spcAft>
                <a:spcPts val="0"/>
              </a:spcAft>
              <a:buSzPts val="2000"/>
              <a:buFont typeface="Nixie One"/>
              <a:buChar char="◍"/>
              <a:defRPr>
                <a:latin typeface="Nixie One"/>
                <a:ea typeface="Nixie One"/>
                <a:cs typeface="Nixie One"/>
                <a:sym typeface="Nixie One"/>
              </a:defRPr>
            </a:lvl1pPr>
            <a:lvl2pPr marL="914400" lvl="1" indent="-355600" algn="ctr" rtl="0">
              <a:spcBef>
                <a:spcPts val="0"/>
              </a:spcBef>
              <a:spcAft>
                <a:spcPts val="0"/>
              </a:spcAft>
              <a:buSzPts val="2000"/>
              <a:buFont typeface="Nixie One"/>
              <a:buChar char="◌"/>
              <a:defRPr>
                <a:latin typeface="Nixie One"/>
                <a:ea typeface="Nixie One"/>
                <a:cs typeface="Nixie One"/>
                <a:sym typeface="Nixie One"/>
              </a:defRPr>
            </a:lvl2pPr>
            <a:lvl3pPr marL="1371600" lvl="2" indent="-355600" algn="ctr" rtl="0">
              <a:spcBef>
                <a:spcPts val="0"/>
              </a:spcBef>
              <a:spcAft>
                <a:spcPts val="0"/>
              </a:spcAft>
              <a:buSzPts val="2000"/>
              <a:buFont typeface="Nixie One"/>
              <a:buChar char="◌"/>
              <a:defRPr>
                <a:latin typeface="Nixie One"/>
                <a:ea typeface="Nixie One"/>
                <a:cs typeface="Nixie One"/>
                <a:sym typeface="Nixie One"/>
              </a:defRPr>
            </a:lvl3pPr>
            <a:lvl4pPr marL="1828800" lvl="3" indent="-355600" algn="ctr" rtl="0">
              <a:spcBef>
                <a:spcPts val="0"/>
              </a:spcBef>
              <a:spcAft>
                <a:spcPts val="0"/>
              </a:spcAft>
              <a:buSzPts val="2000"/>
              <a:buFont typeface="Nixie One"/>
              <a:buChar char="◌"/>
              <a:defRPr>
                <a:latin typeface="Nixie One"/>
                <a:ea typeface="Nixie One"/>
                <a:cs typeface="Nixie One"/>
                <a:sym typeface="Nixie One"/>
              </a:defRPr>
            </a:lvl4pPr>
            <a:lvl5pPr marL="2286000" lvl="4" indent="-355600" algn="ctr" rtl="0">
              <a:spcBef>
                <a:spcPts val="0"/>
              </a:spcBef>
              <a:spcAft>
                <a:spcPts val="0"/>
              </a:spcAft>
              <a:buSzPts val="2000"/>
              <a:buFont typeface="Nixie One"/>
              <a:buChar char="◌"/>
              <a:defRPr>
                <a:latin typeface="Nixie One"/>
                <a:ea typeface="Nixie One"/>
                <a:cs typeface="Nixie One"/>
                <a:sym typeface="Nixie One"/>
              </a:defRPr>
            </a:lvl5pPr>
            <a:lvl6pPr marL="2743200" lvl="5" indent="-355600" algn="ctr" rtl="0">
              <a:spcBef>
                <a:spcPts val="0"/>
              </a:spcBef>
              <a:spcAft>
                <a:spcPts val="0"/>
              </a:spcAft>
              <a:buSzPts val="2000"/>
              <a:buFont typeface="Nixie One"/>
              <a:buChar char="◌"/>
              <a:defRPr>
                <a:latin typeface="Nixie One"/>
                <a:ea typeface="Nixie One"/>
                <a:cs typeface="Nixie One"/>
                <a:sym typeface="Nixie One"/>
              </a:defRPr>
            </a:lvl6pPr>
            <a:lvl7pPr marL="3200400" lvl="6" indent="-355600" algn="ctr" rtl="0">
              <a:spcBef>
                <a:spcPts val="0"/>
              </a:spcBef>
              <a:spcAft>
                <a:spcPts val="0"/>
              </a:spcAft>
              <a:buSzPts val="2000"/>
              <a:buFont typeface="Nixie One"/>
              <a:buChar char="◌"/>
              <a:defRPr>
                <a:latin typeface="Nixie One"/>
                <a:ea typeface="Nixie One"/>
                <a:cs typeface="Nixie One"/>
                <a:sym typeface="Nixie One"/>
              </a:defRPr>
            </a:lvl7pPr>
            <a:lvl8pPr marL="3657600" lvl="7" indent="-355600" algn="ctr" rtl="0">
              <a:spcBef>
                <a:spcPts val="0"/>
              </a:spcBef>
              <a:spcAft>
                <a:spcPts val="0"/>
              </a:spcAft>
              <a:buSzPts val="2000"/>
              <a:buFont typeface="Nixie One"/>
              <a:buChar char="◌"/>
              <a:defRPr>
                <a:latin typeface="Nixie One"/>
                <a:ea typeface="Nixie One"/>
                <a:cs typeface="Nixie One"/>
                <a:sym typeface="Nixie One"/>
              </a:defRPr>
            </a:lvl8pPr>
            <a:lvl9pPr marL="4114800" lvl="8" indent="-355600" algn="ctr">
              <a:spcBef>
                <a:spcPts val="0"/>
              </a:spcBef>
              <a:spcAft>
                <a:spcPts val="0"/>
              </a:spcAft>
              <a:buSzPts val="2000"/>
              <a:buFont typeface="Nixie One"/>
              <a:buChar char="◌"/>
              <a:defRPr>
                <a:latin typeface="Nixie One"/>
                <a:ea typeface="Nixie One"/>
                <a:cs typeface="Nixie One"/>
                <a:sym typeface="Nixie One"/>
              </a:defRPr>
            </a:lvl9pPr>
          </a:lstStyle>
          <a:p>
            <a:endParaRPr/>
          </a:p>
        </p:txBody>
      </p:sp>
      <p:sp>
        <p:nvSpPr>
          <p:cNvPr id="81" name="Google Shape;81;p4"/>
          <p:cNvSpPr txBox="1"/>
          <p:nvPr/>
        </p:nvSpPr>
        <p:spPr>
          <a:xfrm>
            <a:off x="4261450" y="1149165"/>
            <a:ext cx="621000" cy="42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rgbClr val="FF9900"/>
                </a:solidFill>
                <a:latin typeface="Nixie One"/>
                <a:ea typeface="Nixie One"/>
                <a:cs typeface="Nixie One"/>
                <a:sym typeface="Nixie One"/>
              </a:rPr>
              <a:t>“</a:t>
            </a:r>
            <a:endParaRPr sz="7200">
              <a:solidFill>
                <a:srgbClr val="FF9900"/>
              </a:solidFill>
              <a:latin typeface="Nixie One"/>
              <a:ea typeface="Nixie One"/>
              <a:cs typeface="Nixie One"/>
              <a:sym typeface="Nixie One"/>
            </a:endParaRPr>
          </a:p>
        </p:txBody>
      </p:sp>
      <p:sp>
        <p:nvSpPr>
          <p:cNvPr id="82" name="Google Shape;82;p4"/>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1" name="click.wav"/>
          </p:stSnd>
        </p:sndAc>
      </p:transition>
    </mc:Choice>
    <mc:Fallback xmlns="">
      <p:transition spd="slow">
        <p:blinds/>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grpSp>
        <p:nvGrpSpPr>
          <p:cNvPr id="84" name="Google Shape;84;p5"/>
          <p:cNvGrpSpPr/>
          <p:nvPr/>
        </p:nvGrpSpPr>
        <p:grpSpPr>
          <a:xfrm>
            <a:off x="-76804" y="-364106"/>
            <a:ext cx="9492216" cy="5864919"/>
            <a:chOff x="-76804" y="-364106"/>
            <a:chExt cx="9492216" cy="5864919"/>
          </a:xfrm>
        </p:grpSpPr>
        <p:sp>
          <p:nvSpPr>
            <p:cNvPr id="85" name="Google Shape;85;p5"/>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92" name="Google Shape;92;p5"/>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5"/>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08" name="Google Shape;108;p5"/>
          <p:cNvSpPr txBox="1">
            <a:spLocks noGrp="1"/>
          </p:cNvSpPr>
          <p:nvPr>
            <p:ph type="body" idx="1"/>
          </p:nvPr>
        </p:nvSpPr>
        <p:spPr>
          <a:xfrm>
            <a:off x="1750800" y="1513000"/>
            <a:ext cx="5642400" cy="3099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109" name="Google Shape;109;p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1" name="click.wav"/>
          </p:stSnd>
        </p:sndAc>
      </p:transition>
    </mc:Choice>
    <mc:Fallback xmlns="">
      <p:transition spd="slow">
        <p:blinds/>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0"/>
        <p:cNvGrpSpPr/>
        <p:nvPr/>
      </p:nvGrpSpPr>
      <p:grpSpPr>
        <a:xfrm>
          <a:off x="0" y="0"/>
          <a:ext cx="0" cy="0"/>
          <a:chOff x="0" y="0"/>
          <a:chExt cx="0" cy="0"/>
        </a:xfrm>
      </p:grpSpPr>
      <p:grpSp>
        <p:nvGrpSpPr>
          <p:cNvPr id="111" name="Google Shape;111;p6"/>
          <p:cNvGrpSpPr/>
          <p:nvPr/>
        </p:nvGrpSpPr>
        <p:grpSpPr>
          <a:xfrm>
            <a:off x="-76804" y="-364106"/>
            <a:ext cx="9492216" cy="5864919"/>
            <a:chOff x="-76804" y="-364106"/>
            <a:chExt cx="9492216" cy="5864919"/>
          </a:xfrm>
        </p:grpSpPr>
        <p:sp>
          <p:nvSpPr>
            <p:cNvPr id="112" name="Google Shape;112;p6"/>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19" name="Google Shape;119;p6"/>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6"/>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5" name="Google Shape;135;p6"/>
          <p:cNvSpPr txBox="1">
            <a:spLocks noGrp="1"/>
          </p:cNvSpPr>
          <p:nvPr>
            <p:ph type="body" idx="1"/>
          </p:nvPr>
        </p:nvSpPr>
        <p:spPr>
          <a:xfrm>
            <a:off x="1248675" y="1519600"/>
            <a:ext cx="3226200" cy="30075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6" name="Google Shape;136;p6"/>
          <p:cNvSpPr txBox="1">
            <a:spLocks noGrp="1"/>
          </p:cNvSpPr>
          <p:nvPr>
            <p:ph type="body" idx="2"/>
          </p:nvPr>
        </p:nvSpPr>
        <p:spPr>
          <a:xfrm>
            <a:off x="4669128" y="1519600"/>
            <a:ext cx="3226200" cy="30075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7" name="Google Shape;137;p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1" name="click.wav"/>
          </p:stSnd>
        </p:sndAc>
      </p:transition>
    </mc:Choice>
    <mc:Fallback xmlns="">
      <p:transition spd="slow">
        <p:blinds/>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38"/>
        <p:cNvGrpSpPr/>
        <p:nvPr/>
      </p:nvGrpSpPr>
      <p:grpSpPr>
        <a:xfrm>
          <a:off x="0" y="0"/>
          <a:ext cx="0" cy="0"/>
          <a:chOff x="0" y="0"/>
          <a:chExt cx="0" cy="0"/>
        </a:xfrm>
      </p:grpSpPr>
      <p:grpSp>
        <p:nvGrpSpPr>
          <p:cNvPr id="139" name="Google Shape;139;p7"/>
          <p:cNvGrpSpPr/>
          <p:nvPr/>
        </p:nvGrpSpPr>
        <p:grpSpPr>
          <a:xfrm>
            <a:off x="-76804" y="-364106"/>
            <a:ext cx="9492216" cy="5864919"/>
            <a:chOff x="-76804" y="-364106"/>
            <a:chExt cx="9492216" cy="5864919"/>
          </a:xfrm>
        </p:grpSpPr>
        <p:sp>
          <p:nvSpPr>
            <p:cNvPr id="140" name="Google Shape;140;p7"/>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47" name="Google Shape;147;p7"/>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63" name="Google Shape;163;p7"/>
          <p:cNvSpPr txBox="1">
            <a:spLocks noGrp="1"/>
          </p:cNvSpPr>
          <p:nvPr>
            <p:ph type="body" idx="1"/>
          </p:nvPr>
        </p:nvSpPr>
        <p:spPr>
          <a:xfrm>
            <a:off x="801325" y="1520975"/>
            <a:ext cx="2410200" cy="3084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64" name="Google Shape;164;p7"/>
          <p:cNvSpPr txBox="1">
            <a:spLocks noGrp="1"/>
          </p:cNvSpPr>
          <p:nvPr>
            <p:ph type="body" idx="2"/>
          </p:nvPr>
        </p:nvSpPr>
        <p:spPr>
          <a:xfrm>
            <a:off x="3334886" y="1520975"/>
            <a:ext cx="2410200" cy="3084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65" name="Google Shape;165;p7"/>
          <p:cNvSpPr txBox="1">
            <a:spLocks noGrp="1"/>
          </p:cNvSpPr>
          <p:nvPr>
            <p:ph type="body" idx="3"/>
          </p:nvPr>
        </p:nvSpPr>
        <p:spPr>
          <a:xfrm>
            <a:off x="5868447" y="1520975"/>
            <a:ext cx="2410200" cy="3084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66" name="Google Shape;166;p7"/>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1" name="click.wav"/>
          </p:stSnd>
        </p:sndAc>
      </p:transition>
    </mc:Choice>
    <mc:Fallback xmlns="">
      <p:transition spd="slow">
        <p:blinds/>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9"/>
        <p:cNvGrpSpPr/>
        <p:nvPr/>
      </p:nvGrpSpPr>
      <p:grpSpPr>
        <a:xfrm>
          <a:off x="0" y="0"/>
          <a:ext cx="0" cy="0"/>
          <a:chOff x="0" y="0"/>
          <a:chExt cx="0" cy="0"/>
        </a:xfrm>
      </p:grpSpPr>
      <p:grpSp>
        <p:nvGrpSpPr>
          <p:cNvPr id="220" name="Google Shape;220;p10"/>
          <p:cNvGrpSpPr/>
          <p:nvPr/>
        </p:nvGrpSpPr>
        <p:grpSpPr>
          <a:xfrm>
            <a:off x="-76804" y="-364106"/>
            <a:ext cx="9492216" cy="5864919"/>
            <a:chOff x="-76804" y="-364106"/>
            <a:chExt cx="9492216" cy="5864919"/>
          </a:xfrm>
        </p:grpSpPr>
        <p:sp>
          <p:nvSpPr>
            <p:cNvPr id="221" name="Google Shape;221;p10"/>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26" name="Google Shape;226;p10"/>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0"/>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1" name="click.wav"/>
          </p:stSnd>
        </p:sndAc>
      </p:transition>
    </mc:Choice>
    <mc:Fallback xmlns="">
      <p:transition spd="slow">
        <p:blinds/>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half">
  <p:cSld name="BLANK_1">
    <p:spTree>
      <p:nvGrpSpPr>
        <p:cNvPr id="1" name="Shape 241"/>
        <p:cNvGrpSpPr/>
        <p:nvPr/>
      </p:nvGrpSpPr>
      <p:grpSpPr>
        <a:xfrm>
          <a:off x="0" y="0"/>
          <a:ext cx="0" cy="0"/>
          <a:chOff x="0" y="0"/>
          <a:chExt cx="0" cy="0"/>
        </a:xfrm>
      </p:grpSpPr>
      <p:sp>
        <p:nvSpPr>
          <p:cNvPr id="242" name="Google Shape;242;p11"/>
          <p:cNvSpPr/>
          <p:nvPr/>
        </p:nvSpPr>
        <p:spPr>
          <a:xfrm>
            <a:off x="4578600" y="0"/>
            <a:ext cx="4565400" cy="51435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1"/>
          <p:cNvGrpSpPr/>
          <p:nvPr/>
        </p:nvGrpSpPr>
        <p:grpSpPr>
          <a:xfrm>
            <a:off x="-76804" y="-364106"/>
            <a:ext cx="9492216" cy="5864919"/>
            <a:chOff x="-76804" y="-364106"/>
            <a:chExt cx="9492216" cy="5864919"/>
          </a:xfrm>
        </p:grpSpPr>
        <p:sp>
          <p:nvSpPr>
            <p:cNvPr id="244" name="Google Shape;244;p11"/>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rot="1763">
              <a:off x="8737998" y="3634823"/>
              <a:ext cx="585000" cy="556500"/>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49" name="Google Shape;249;p11"/>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1"/>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1" name="click.wav"/>
          </p:stSnd>
        </p:sndAc>
      </p:transition>
    </mc:Choice>
    <mc:Fallback xmlns="">
      <p:transition spd="slow">
        <p:blinds/>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audio" Target="../media/audio1.wav"/><Relationship Id="rId5" Type="http://schemas.openxmlformats.org/officeDocument/2006/relationships/slideLayout" Target="../slideLayouts/slideLayout5.xml"/><Relationship Id="rId10"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32E6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47950" y="0"/>
            <a:ext cx="5048100" cy="1147800"/>
          </a:xfrm>
          <a:prstGeom prst="rect">
            <a:avLst/>
          </a:prstGeom>
          <a:noFill/>
          <a:ln>
            <a:noFill/>
          </a:ln>
        </p:spPr>
        <p:txBody>
          <a:bodyPr spcFirstLastPara="1" wrap="square" lIns="91425" tIns="91425" rIns="91425" bIns="91425" anchor="ctr" anchorCtr="0"/>
          <a:lstStyle>
            <a:lvl1pPr lvl="0"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1pPr>
            <a:lvl2pPr lvl="1"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2pPr>
            <a:lvl3pPr lvl="2"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3pPr>
            <a:lvl4pPr lvl="3"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4pPr>
            <a:lvl5pPr lvl="4"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5pPr>
            <a:lvl6pPr lvl="5"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6pPr>
            <a:lvl7pPr lvl="6"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7pPr>
            <a:lvl8pPr lvl="7"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8pPr>
            <a:lvl9pPr lvl="8"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50800" y="1513000"/>
            <a:ext cx="5642400" cy="30999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1pPr>
            <a:lvl2pPr marL="914400" lvl="1"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2pPr>
            <a:lvl3pPr marL="1371600" lvl="2"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3pPr>
            <a:lvl4pPr marL="1828800" lvl="3"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4pPr>
            <a:lvl5pPr marL="2286000" lvl="4"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5pPr>
            <a:lvl6pPr marL="2743200" lvl="5"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6pPr>
            <a:lvl7pPr marL="3200400" lvl="6"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7pPr>
            <a:lvl8pPr marL="3657600" lvl="7"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8pPr>
            <a:lvl9pPr marL="4114800" lvl="8"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4297650" y="4778750"/>
            <a:ext cx="548700" cy="364800"/>
          </a:xfrm>
          <a:prstGeom prst="rect">
            <a:avLst/>
          </a:prstGeom>
          <a:noFill/>
          <a:ln>
            <a:noFill/>
          </a:ln>
        </p:spPr>
        <p:txBody>
          <a:bodyPr spcFirstLastPara="1" wrap="square" lIns="91425" tIns="91425" rIns="91425" bIns="91425" anchor="t" anchorCtr="0">
            <a:noAutofit/>
          </a:bodyPr>
          <a:lstStyle>
            <a:lvl1pPr lvl="0" algn="ctr">
              <a:buNone/>
              <a:defRPr sz="1200">
                <a:solidFill>
                  <a:srgbClr val="8E7CC3"/>
                </a:solidFill>
                <a:latin typeface="Nixie One"/>
                <a:ea typeface="Nixie One"/>
                <a:cs typeface="Nixie One"/>
                <a:sym typeface="Nixie One"/>
              </a:defRPr>
            </a:lvl1pPr>
            <a:lvl2pPr lvl="1" algn="ctr">
              <a:buNone/>
              <a:defRPr sz="1200">
                <a:solidFill>
                  <a:srgbClr val="8E7CC3"/>
                </a:solidFill>
                <a:latin typeface="Nixie One"/>
                <a:ea typeface="Nixie One"/>
                <a:cs typeface="Nixie One"/>
                <a:sym typeface="Nixie One"/>
              </a:defRPr>
            </a:lvl2pPr>
            <a:lvl3pPr lvl="2" algn="ctr">
              <a:buNone/>
              <a:defRPr sz="1200">
                <a:solidFill>
                  <a:srgbClr val="8E7CC3"/>
                </a:solidFill>
                <a:latin typeface="Nixie One"/>
                <a:ea typeface="Nixie One"/>
                <a:cs typeface="Nixie One"/>
                <a:sym typeface="Nixie One"/>
              </a:defRPr>
            </a:lvl3pPr>
            <a:lvl4pPr lvl="3" algn="ctr">
              <a:buNone/>
              <a:defRPr sz="1200">
                <a:solidFill>
                  <a:srgbClr val="8E7CC3"/>
                </a:solidFill>
                <a:latin typeface="Nixie One"/>
                <a:ea typeface="Nixie One"/>
                <a:cs typeface="Nixie One"/>
                <a:sym typeface="Nixie One"/>
              </a:defRPr>
            </a:lvl4pPr>
            <a:lvl5pPr lvl="4" algn="ctr">
              <a:buNone/>
              <a:defRPr sz="1200">
                <a:solidFill>
                  <a:srgbClr val="8E7CC3"/>
                </a:solidFill>
                <a:latin typeface="Nixie One"/>
                <a:ea typeface="Nixie One"/>
                <a:cs typeface="Nixie One"/>
                <a:sym typeface="Nixie One"/>
              </a:defRPr>
            </a:lvl5pPr>
            <a:lvl6pPr lvl="5" algn="ctr">
              <a:buNone/>
              <a:defRPr sz="1200">
                <a:solidFill>
                  <a:srgbClr val="8E7CC3"/>
                </a:solidFill>
                <a:latin typeface="Nixie One"/>
                <a:ea typeface="Nixie One"/>
                <a:cs typeface="Nixie One"/>
                <a:sym typeface="Nixie One"/>
              </a:defRPr>
            </a:lvl6pPr>
            <a:lvl7pPr lvl="6" algn="ctr">
              <a:buNone/>
              <a:defRPr sz="1200">
                <a:solidFill>
                  <a:srgbClr val="8E7CC3"/>
                </a:solidFill>
                <a:latin typeface="Nixie One"/>
                <a:ea typeface="Nixie One"/>
                <a:cs typeface="Nixie One"/>
                <a:sym typeface="Nixie One"/>
              </a:defRPr>
            </a:lvl7pPr>
            <a:lvl8pPr lvl="7" algn="ctr">
              <a:buNone/>
              <a:defRPr sz="1200">
                <a:solidFill>
                  <a:srgbClr val="8E7CC3"/>
                </a:solidFill>
                <a:latin typeface="Nixie One"/>
                <a:ea typeface="Nixie One"/>
                <a:cs typeface="Nixie One"/>
                <a:sym typeface="Nixie One"/>
              </a:defRPr>
            </a:lvl8pPr>
            <a:lvl9pPr lvl="8" algn="ctr">
              <a:buNone/>
              <a:defRPr sz="1200">
                <a:solidFill>
                  <a:srgbClr val="8E7CC3"/>
                </a:solidFill>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Lst>
  <mc:AlternateContent xmlns:mc="http://schemas.openxmlformats.org/markup-compatibility/2006" xmlns:p14="http://schemas.microsoft.com/office/powerpoint/2010/main">
    <mc:Choice Requires="p14">
      <p:transition spd="slow" p14:dur="2000">
        <p:blinds/>
        <p:sndAc>
          <p:stSnd>
            <p:snd r:embed="rId10" name="click.wav"/>
          </p:stSnd>
        </p:sndAc>
      </p:transition>
    </mc:Choice>
    <mc:Fallback xmlns="">
      <p:transition spd="slow">
        <p:blinds/>
        <p:sndAc>
          <p:stSnd>
            <p:snd r:embed="rId11" name="click.wav"/>
          </p:stSnd>
        </p:sndAc>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audio" Target="../media/audio1.wav"/><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audio" Target="../media/audio1.wav"/><Relationship Id="rId5" Type="http://schemas.openxmlformats.org/officeDocument/2006/relationships/image" Target="../media/image1.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6.emf"/><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audio" Target="../media/audio1.wav"/><Relationship Id="rId5" Type="http://schemas.openxmlformats.org/officeDocument/2006/relationships/image" Target="../media/image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 Id="rId9"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audio" Target="../media/audio1.wav"/><Relationship Id="rId5" Type="http://schemas.openxmlformats.org/officeDocument/2006/relationships/image" Target="../media/image1.pn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audio" Target="../media/audio1.wav"/><Relationship Id="rId5" Type="http://schemas.openxmlformats.org/officeDocument/2006/relationships/image" Target="../media/image9.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audio" Target="../media/audio1.wav"/><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audio" Target="../media/audio1.wav"/><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Gestor de Pedidos.</a:t>
            </a:r>
            <a:endParaRPr dirty="0"/>
          </a:p>
        </p:txBody>
      </p:sp>
      <p:sp>
        <p:nvSpPr>
          <p:cNvPr id="2" name="Rectángulo 1"/>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3" name="Imagen 2"/>
          <p:cNvPicPr>
            <a:picLocks noChangeAspect="1"/>
          </p:cNvPicPr>
          <p:nvPr/>
        </p:nvPicPr>
        <p:blipFill>
          <a:blip r:embed="rId4"/>
          <a:stretch>
            <a:fillRect/>
          </a:stretch>
        </p:blipFill>
        <p:spPr>
          <a:xfrm>
            <a:off x="8008883" y="3353283"/>
            <a:ext cx="1051034" cy="1000072"/>
          </a:xfrm>
          <a:prstGeom prst="rect">
            <a:avLst/>
          </a:prstGeom>
        </p:spPr>
      </p:pic>
      <p:sp>
        <p:nvSpPr>
          <p:cNvPr id="4" name="Rectángulo 3"/>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9"/>
          <p:cNvSpPr txBox="1">
            <a:spLocks noGrp="1"/>
          </p:cNvSpPr>
          <p:nvPr>
            <p:ph type="body" idx="1"/>
          </p:nvPr>
        </p:nvSpPr>
        <p:spPr>
          <a:xfrm>
            <a:off x="451945" y="1519600"/>
            <a:ext cx="4022930" cy="3007500"/>
          </a:xfrm>
          <a:prstGeom prst="rect">
            <a:avLst/>
          </a:prstGeom>
        </p:spPr>
        <p:txBody>
          <a:bodyPr spcFirstLastPara="1" wrap="square" lIns="91425" tIns="91425" rIns="91425" bIns="91425" anchor="t" anchorCtr="0">
            <a:noAutofit/>
          </a:bodyPr>
          <a:lstStyle/>
          <a:p>
            <a:r>
              <a:rPr lang="es-AR" sz="1200" dirty="0" smtClean="0"/>
              <a:t>El </a:t>
            </a:r>
            <a:r>
              <a:rPr lang="es-AR" sz="1200" dirty="0"/>
              <a:t>sistema debe funcionar en una página web. </a:t>
            </a:r>
          </a:p>
          <a:p>
            <a:r>
              <a:rPr lang="es-AR" sz="1200" dirty="0" smtClean="0"/>
              <a:t>El </a:t>
            </a:r>
            <a:r>
              <a:rPr lang="es-AR" sz="1200" dirty="0"/>
              <a:t>sistema se conectará con el servidor de la UTN para poder guardar los datos. </a:t>
            </a:r>
          </a:p>
          <a:p>
            <a:r>
              <a:rPr lang="es-AR" sz="1200" dirty="0" smtClean="0"/>
              <a:t>El </a:t>
            </a:r>
            <a:r>
              <a:rPr lang="es-AR" sz="1200" dirty="0"/>
              <a:t>sistema permitirá ciertos datos sin necesidad de estar </a:t>
            </a:r>
            <a:r>
              <a:rPr lang="es-AR" sz="1200" dirty="0" err="1"/>
              <a:t>logueado</a:t>
            </a:r>
            <a:r>
              <a:rPr lang="es-AR" sz="1200" dirty="0"/>
              <a:t>. </a:t>
            </a:r>
          </a:p>
          <a:p>
            <a:r>
              <a:rPr lang="es-AR" sz="1200" dirty="0" smtClean="0"/>
              <a:t>El </a:t>
            </a:r>
            <a:r>
              <a:rPr lang="es-AR" sz="1200" dirty="0"/>
              <a:t>sistema también permite un usuario administrador crea el usuario y ver estadísticas. </a:t>
            </a:r>
          </a:p>
          <a:p>
            <a:r>
              <a:rPr lang="es-AR" sz="1200" dirty="0" smtClean="0"/>
              <a:t>El </a:t>
            </a:r>
            <a:r>
              <a:rPr lang="es-AR" sz="1200" dirty="0"/>
              <a:t>sistema deberá enviar mails con un archivo adjunto PDF a determinados emails. </a:t>
            </a:r>
          </a:p>
          <a:p>
            <a:r>
              <a:rPr lang="es-AR" sz="1200" dirty="0" smtClean="0"/>
              <a:t>El </a:t>
            </a:r>
            <a:r>
              <a:rPr lang="es-AR" sz="1200" dirty="0"/>
              <a:t>sistema deberá poder crear archivos PDF y enviarlos por correo como archivo adjunto. </a:t>
            </a:r>
            <a:endParaRPr sz="1200" dirty="0"/>
          </a:p>
        </p:txBody>
      </p:sp>
      <p:sp>
        <p:nvSpPr>
          <p:cNvPr id="331" name="Google Shape;331;p19"/>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Requisitos:</a:t>
            </a:r>
            <a:endParaRPr dirty="0"/>
          </a:p>
        </p:txBody>
      </p:sp>
      <p:sp>
        <p:nvSpPr>
          <p:cNvPr id="332" name="Google Shape;332;p19"/>
          <p:cNvSpPr txBox="1">
            <a:spLocks noGrp="1"/>
          </p:cNvSpPr>
          <p:nvPr>
            <p:ph type="body" idx="2"/>
          </p:nvPr>
        </p:nvSpPr>
        <p:spPr>
          <a:xfrm>
            <a:off x="4669127" y="1519600"/>
            <a:ext cx="3602513" cy="3007500"/>
          </a:xfrm>
          <a:prstGeom prst="rect">
            <a:avLst/>
          </a:prstGeom>
        </p:spPr>
        <p:txBody>
          <a:bodyPr spcFirstLastPara="1" wrap="square" lIns="91425" tIns="91425" rIns="91425" bIns="91425" anchor="t" anchorCtr="0">
            <a:noAutofit/>
          </a:bodyPr>
          <a:lstStyle/>
          <a:p>
            <a:r>
              <a:rPr lang="es-AR" sz="1200" dirty="0" smtClean="0"/>
              <a:t>El </a:t>
            </a:r>
            <a:r>
              <a:rPr lang="es-AR" sz="1200" dirty="0"/>
              <a:t>sistema depende del </a:t>
            </a:r>
            <a:r>
              <a:rPr lang="es-AR" sz="1200" dirty="0" smtClean="0"/>
              <a:t>internet.</a:t>
            </a:r>
            <a:endParaRPr lang="es-AR" sz="1200" dirty="0"/>
          </a:p>
          <a:p>
            <a:r>
              <a:rPr lang="es-AR" sz="1200" dirty="0" smtClean="0"/>
              <a:t>El </a:t>
            </a:r>
            <a:r>
              <a:rPr lang="es-AR" sz="1200" dirty="0"/>
              <a:t>servidor debe contar con </a:t>
            </a:r>
            <a:r>
              <a:rPr lang="es-AR" sz="1200" dirty="0" err="1"/>
              <a:t>mysql</a:t>
            </a:r>
            <a:r>
              <a:rPr lang="es-AR" sz="1200" dirty="0"/>
              <a:t> </a:t>
            </a:r>
            <a:r>
              <a:rPr lang="es-AR" sz="1200" dirty="0" smtClean="0"/>
              <a:t>5.7.</a:t>
            </a:r>
            <a:endParaRPr lang="es-AR" sz="1200" dirty="0"/>
          </a:p>
          <a:p>
            <a:r>
              <a:rPr lang="es-AR" sz="1200" dirty="0" smtClean="0"/>
              <a:t>El </a:t>
            </a:r>
            <a:r>
              <a:rPr lang="es-AR" sz="1200" dirty="0"/>
              <a:t>servidor debe contar con </a:t>
            </a:r>
            <a:r>
              <a:rPr lang="es-AR" sz="1200" dirty="0" err="1"/>
              <a:t>Python</a:t>
            </a:r>
            <a:r>
              <a:rPr lang="es-AR" sz="1200" dirty="0"/>
              <a:t> </a:t>
            </a:r>
            <a:r>
              <a:rPr lang="es-AR" sz="1200" dirty="0" smtClean="0"/>
              <a:t>2.7.11 </a:t>
            </a:r>
            <a:r>
              <a:rPr lang="es-AR" sz="1200" dirty="0"/>
              <a:t>y </a:t>
            </a:r>
            <a:r>
              <a:rPr lang="es-AR" sz="1200" dirty="0" err="1" smtClean="0"/>
              <a:t>Flask</a:t>
            </a:r>
            <a:r>
              <a:rPr lang="es-AR" sz="1200" dirty="0"/>
              <a:t>.</a:t>
            </a:r>
          </a:p>
          <a:p>
            <a:r>
              <a:rPr lang="es-AR" sz="1200" dirty="0" smtClean="0"/>
              <a:t>La pagina web debe ser responsiva.</a:t>
            </a:r>
            <a:endParaRPr lang="es-AR" sz="1200" dirty="0"/>
          </a:p>
          <a:p>
            <a:r>
              <a:rPr lang="es-AR" sz="1200" dirty="0" smtClean="0"/>
              <a:t>Debe </a:t>
            </a:r>
            <a:r>
              <a:rPr lang="es-AR" sz="1200" dirty="0"/>
              <a:t>tener la librería </a:t>
            </a:r>
            <a:r>
              <a:rPr lang="es-AR" sz="1200" dirty="0" err="1" smtClean="0"/>
              <a:t>reportlab</a:t>
            </a:r>
            <a:r>
              <a:rPr lang="es-AR" sz="1200" dirty="0" smtClean="0"/>
              <a:t>.</a:t>
            </a:r>
            <a:endParaRPr sz="1200" dirty="0"/>
          </a:p>
        </p:txBody>
      </p:sp>
      <p:sp>
        <p:nvSpPr>
          <p:cNvPr id="333" name="Google Shape;333;p19"/>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6" name="Rectángulo 5"/>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7" name="Imagen 6"/>
          <p:cNvPicPr>
            <a:picLocks noChangeAspect="1"/>
          </p:cNvPicPr>
          <p:nvPr/>
        </p:nvPicPr>
        <p:blipFill>
          <a:blip r:embed="rId4"/>
          <a:stretch>
            <a:fillRect/>
          </a:stretch>
        </p:blipFill>
        <p:spPr>
          <a:xfrm>
            <a:off x="8008883" y="3353283"/>
            <a:ext cx="1051034" cy="1000072"/>
          </a:xfrm>
          <a:prstGeom prst="rect">
            <a:avLst/>
          </a:prstGeom>
        </p:spPr>
      </p:pic>
      <p:sp>
        <p:nvSpPr>
          <p:cNvPr id="8" name="Rectángulo 7"/>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8"/>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solidFill>
                  <a:srgbClr val="6D9EEB"/>
                </a:solidFill>
              </a:rPr>
              <a:t>4.</a:t>
            </a:r>
            <a:endParaRPr sz="6000" dirty="0">
              <a:solidFill>
                <a:srgbClr val="6D9EEB"/>
              </a:solidFill>
            </a:endParaRPr>
          </a:p>
          <a:p>
            <a:pPr marL="0" lvl="0" indent="0" algn="ctr" rtl="0">
              <a:spcBef>
                <a:spcPts val="0"/>
              </a:spcBef>
              <a:spcAft>
                <a:spcPts val="0"/>
              </a:spcAft>
              <a:buNone/>
            </a:pPr>
            <a:r>
              <a:rPr lang="en" dirty="0" smtClean="0"/>
              <a:t>DIAGRAMAS</a:t>
            </a:r>
            <a:endParaRPr dirty="0"/>
          </a:p>
        </p:txBody>
      </p:sp>
      <p:sp>
        <p:nvSpPr>
          <p:cNvPr id="291" name="Google Shape;291;p15"/>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p>
            <a:r>
              <a:rPr lang="es-AR" dirty="0" smtClean="0"/>
              <a:t>CASOS DE USOS</a:t>
            </a:r>
            <a:endParaRPr lang="es-AR" dirty="0"/>
          </a:p>
          <a:p>
            <a:pPr marL="0" lvl="0" indent="0" algn="ctr" rtl="0">
              <a:spcBef>
                <a:spcPts val="0"/>
              </a:spcBef>
              <a:spcAft>
                <a:spcPts val="0"/>
              </a:spcAft>
              <a:buNone/>
            </a:pPr>
            <a:endParaRPr dirty="0"/>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5" name="Rectángulo 4"/>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6" name="Imagen 5"/>
          <p:cNvPicPr>
            <a:picLocks noChangeAspect="1"/>
          </p:cNvPicPr>
          <p:nvPr/>
        </p:nvPicPr>
        <p:blipFill>
          <a:blip r:embed="rId4"/>
          <a:stretch>
            <a:fillRect/>
          </a:stretch>
        </p:blipFill>
        <p:spPr>
          <a:xfrm>
            <a:off x="8008883" y="3353283"/>
            <a:ext cx="1051034" cy="1000072"/>
          </a:xfrm>
          <a:prstGeom prst="rect">
            <a:avLst/>
          </a:prstGeom>
        </p:spPr>
      </p:pic>
      <p:sp>
        <p:nvSpPr>
          <p:cNvPr id="7" name="Rectángulo 6"/>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360698137"/>
      </p:ext>
    </p:extLst>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4"/>
          <p:cNvSpPr/>
          <p:nvPr/>
        </p:nvSpPr>
        <p:spPr>
          <a:xfrm>
            <a:off x="4624552" y="388883"/>
            <a:ext cx="4211145" cy="459302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8E7CC3"/>
          </a:solidFill>
          <a:ln w="9525" cap="flat" cmpd="sng">
            <a:solidFill>
              <a:srgbClr val="0E0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txBox="1">
            <a:spLocks noGrp="1"/>
          </p:cNvSpPr>
          <p:nvPr>
            <p:ph type="body" idx="4294967295"/>
          </p:nvPr>
        </p:nvSpPr>
        <p:spPr>
          <a:xfrm>
            <a:off x="566479" y="838950"/>
            <a:ext cx="3731171" cy="3465600"/>
          </a:xfrm>
          <a:prstGeom prst="rect">
            <a:avLst/>
          </a:prstGeom>
        </p:spPr>
        <p:txBody>
          <a:bodyPr spcFirstLastPara="1" wrap="square" lIns="91425" tIns="91425" rIns="91425" bIns="91425" anchor="ctr" anchorCtr="0">
            <a:noAutofit/>
          </a:bodyPr>
          <a:lstStyle/>
          <a:p>
            <a:pPr marL="0" lvl="0" indent="0" algn="just">
              <a:buNone/>
            </a:pPr>
            <a:r>
              <a:rPr lang="es-AR" sz="1800" dirty="0" smtClean="0">
                <a:latin typeface="Nixie One"/>
                <a:ea typeface="Nixie One"/>
                <a:cs typeface="Nixie One"/>
                <a:sym typeface="Nixie One"/>
              </a:rPr>
              <a:t>RECORDANDO</a:t>
            </a:r>
          </a:p>
          <a:p>
            <a:pPr marL="0" lvl="0" indent="0" algn="just">
              <a:buNone/>
            </a:pPr>
            <a:r>
              <a:rPr lang="es-AR" sz="1800" dirty="0" smtClean="0"/>
              <a:t>Los </a:t>
            </a:r>
            <a:r>
              <a:rPr lang="es-AR" sz="1800" dirty="0"/>
              <a:t>personales que participaran en un caso de uso se denominan actores. En el contexto de ingeniería de software, un caso de uso es una secuencia de interacciones que se desarrollarán entre un sistema y sus actores en respuesta a un evento que inicia un actor principal sobre el propio sistema. </a:t>
            </a:r>
            <a:endParaRPr sz="1800" dirty="0">
              <a:latin typeface="Nixie One"/>
              <a:ea typeface="Nixie One"/>
              <a:cs typeface="Nixie One"/>
              <a:sym typeface="Nixie One"/>
            </a:endParaRPr>
          </a:p>
        </p:txBody>
      </p:sp>
      <p:sp>
        <p:nvSpPr>
          <p:cNvPr id="467" name="Google Shape;467;p34"/>
          <p:cNvSpPr/>
          <p:nvPr/>
        </p:nvSpPr>
        <p:spPr>
          <a:xfrm>
            <a:off x="5131052" y="1239250"/>
            <a:ext cx="3539700" cy="22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
                <a:solidFill>
                  <a:srgbClr val="8E7CC3"/>
                </a:solidFill>
                <a:latin typeface="Inconsolata"/>
                <a:ea typeface="Inconsolata"/>
                <a:cs typeface="Inconsolata"/>
                <a:sym typeface="Inconsolata"/>
              </a:rPr>
              <a:t>Place your screenshot here</a:t>
            </a:r>
            <a:endParaRPr sz="600">
              <a:solidFill>
                <a:srgbClr val="8E7CC3"/>
              </a:solidFill>
              <a:latin typeface="Inconsolata"/>
              <a:ea typeface="Inconsolata"/>
              <a:cs typeface="Inconsolata"/>
              <a:sym typeface="Inconsolata"/>
            </a:endParaRPr>
          </a:p>
        </p:txBody>
      </p:sp>
      <p:sp>
        <p:nvSpPr>
          <p:cNvPr id="468" name="Google Shape;468;p34"/>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635" y="630621"/>
            <a:ext cx="4046482" cy="3468413"/>
          </a:xfrm>
          <a:prstGeom prst="rect">
            <a:avLst/>
          </a:prstGeom>
        </p:spPr>
      </p:pic>
      <p:sp>
        <p:nvSpPr>
          <p:cNvPr id="7" name="Rectángulo 6"/>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8" name="Imagen 7"/>
          <p:cNvPicPr>
            <a:picLocks noChangeAspect="1"/>
          </p:cNvPicPr>
          <p:nvPr/>
        </p:nvPicPr>
        <p:blipFill>
          <a:blip r:embed="rId5"/>
          <a:stretch>
            <a:fillRect/>
          </a:stretch>
        </p:blipFill>
        <p:spPr>
          <a:xfrm>
            <a:off x="8008883" y="3353283"/>
            <a:ext cx="1051034" cy="1000072"/>
          </a:xfrm>
          <a:prstGeom prst="rect">
            <a:avLst/>
          </a:prstGeom>
        </p:spPr>
      </p:pic>
      <p:sp>
        <p:nvSpPr>
          <p:cNvPr id="9" name="Rectángulo 8"/>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6" name="click.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5</a:t>
            </a:r>
            <a:r>
              <a:rPr lang="en" sz="6000" dirty="0" smtClean="0">
                <a:solidFill>
                  <a:srgbClr val="6D9EEB"/>
                </a:solidFill>
              </a:rPr>
              <a:t>.</a:t>
            </a:r>
            <a:endParaRPr sz="6000" dirty="0">
              <a:solidFill>
                <a:srgbClr val="6D9EEB"/>
              </a:solidFill>
            </a:endParaRPr>
          </a:p>
          <a:p>
            <a:pPr marL="0" lvl="0" indent="0" algn="ctr" rtl="0">
              <a:spcBef>
                <a:spcPts val="0"/>
              </a:spcBef>
              <a:spcAft>
                <a:spcPts val="0"/>
              </a:spcAft>
              <a:buNone/>
            </a:pPr>
            <a:r>
              <a:rPr lang="en" dirty="0" smtClean="0"/>
              <a:t>DIAGRAMAS</a:t>
            </a:r>
            <a:endParaRPr dirty="0"/>
          </a:p>
        </p:txBody>
      </p:sp>
      <p:sp>
        <p:nvSpPr>
          <p:cNvPr id="291" name="Google Shape;291;p15"/>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p>
            <a:r>
              <a:rPr lang="es-AR" dirty="0" smtClean="0"/>
              <a:t>ENTIDAD RELACIÓN</a:t>
            </a:r>
            <a:endParaRPr lang="es-AR" dirty="0"/>
          </a:p>
          <a:p>
            <a:pPr marL="0" lvl="0" indent="0" algn="ctr" rtl="0">
              <a:spcBef>
                <a:spcPts val="0"/>
              </a:spcBef>
              <a:spcAft>
                <a:spcPts val="0"/>
              </a:spcAft>
              <a:buNone/>
            </a:pPr>
            <a:endParaRPr dirty="0"/>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5" name="Rectángulo 4"/>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6" name="Imagen 5"/>
          <p:cNvPicPr>
            <a:picLocks noChangeAspect="1"/>
          </p:cNvPicPr>
          <p:nvPr/>
        </p:nvPicPr>
        <p:blipFill>
          <a:blip r:embed="rId4"/>
          <a:stretch>
            <a:fillRect/>
          </a:stretch>
        </p:blipFill>
        <p:spPr>
          <a:xfrm>
            <a:off x="8008883" y="3353283"/>
            <a:ext cx="1051034" cy="1000072"/>
          </a:xfrm>
          <a:prstGeom prst="rect">
            <a:avLst/>
          </a:prstGeom>
        </p:spPr>
      </p:pic>
      <p:sp>
        <p:nvSpPr>
          <p:cNvPr id="7" name="Rectángulo 6"/>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06710437"/>
      </p:ext>
    </p:extLst>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354"/>
        <p:cNvGrpSpPr/>
        <p:nvPr/>
      </p:nvGrpSpPr>
      <p:grpSpPr>
        <a:xfrm>
          <a:off x="0" y="0"/>
          <a:ext cx="0" cy="0"/>
          <a:chOff x="0" y="0"/>
          <a:chExt cx="0" cy="0"/>
        </a:xfrm>
      </p:grpSpPr>
      <p:sp>
        <p:nvSpPr>
          <p:cNvPr id="355" name="Google Shape;355;p22"/>
          <p:cNvSpPr txBox="1">
            <a:spLocks noGrp="1"/>
          </p:cNvSpPr>
          <p:nvPr>
            <p:ph type="title" idx="4294967295"/>
          </p:nvPr>
        </p:nvSpPr>
        <p:spPr>
          <a:xfrm>
            <a:off x="4088524" y="-105103"/>
            <a:ext cx="4773409" cy="13137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smtClean="0"/>
              <a:t>¿Como almacenaremos nuestros datos?</a:t>
            </a:r>
            <a:endParaRPr b="0" dirty="0"/>
          </a:p>
          <a:p>
            <a:pPr marL="0" lvl="0" indent="0" algn="ctr" rtl="0">
              <a:spcBef>
                <a:spcPts val="0"/>
              </a:spcBef>
              <a:spcAft>
                <a:spcPts val="0"/>
              </a:spcAft>
              <a:buNone/>
            </a:pPr>
            <a:r>
              <a:rPr lang="en" dirty="0" smtClean="0">
                <a:solidFill>
                  <a:srgbClr val="FF9900"/>
                </a:solidFill>
              </a:rPr>
              <a:t>NUESTRO DER:.</a:t>
            </a:r>
            <a:endParaRPr dirty="0">
              <a:solidFill>
                <a:srgbClr val="FF9900"/>
              </a:solidFill>
            </a:endParaRPr>
          </a:p>
        </p:txBody>
      </p:sp>
      <p:sp>
        <p:nvSpPr>
          <p:cNvPr id="356" name="Google Shape;356;p22"/>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FFFFFF"/>
                </a:solidFill>
              </a:rPr>
              <a:t>14</a:t>
            </a:fld>
            <a:endParaRPr>
              <a:solidFill>
                <a:srgbClr val="FFFFFF"/>
              </a:solidFill>
            </a:endParaRPr>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4509" y="819807"/>
            <a:ext cx="7327424" cy="4036239"/>
          </a:xfrm>
          <a:prstGeom prst="rect">
            <a:avLst/>
          </a:prstGeom>
        </p:spPr>
      </p:pic>
      <p:sp>
        <p:nvSpPr>
          <p:cNvPr id="5" name="Google Shape;361;p23"/>
          <p:cNvSpPr/>
          <p:nvPr/>
        </p:nvSpPr>
        <p:spPr>
          <a:xfrm>
            <a:off x="280134" y="2510507"/>
            <a:ext cx="2106000" cy="2106000"/>
          </a:xfrm>
          <a:prstGeom prst="ellipse">
            <a:avLst/>
          </a:prstGeom>
          <a:noFill/>
          <a:ln w="1524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Inconsolata"/>
                <a:ea typeface="Inconsolata"/>
                <a:cs typeface="Inconsolata"/>
                <a:sym typeface="Inconsolata"/>
              </a:rPr>
              <a:t>DER</a:t>
            </a:r>
            <a:endParaRPr dirty="0">
              <a:solidFill>
                <a:srgbClr val="FFFFFF"/>
              </a:solidFill>
              <a:latin typeface="Inconsolata"/>
              <a:ea typeface="Inconsolata"/>
              <a:cs typeface="Inconsolata"/>
              <a:sym typeface="Inconsolata"/>
            </a:endParaRPr>
          </a:p>
        </p:txBody>
      </p:sp>
      <p:sp>
        <p:nvSpPr>
          <p:cNvPr id="6" name="Rectángulo 5"/>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7" name="Imagen 6"/>
          <p:cNvPicPr>
            <a:picLocks noChangeAspect="1"/>
          </p:cNvPicPr>
          <p:nvPr/>
        </p:nvPicPr>
        <p:blipFill>
          <a:blip r:embed="rId6"/>
          <a:stretch>
            <a:fillRect/>
          </a:stretch>
        </p:blipFill>
        <p:spPr>
          <a:xfrm>
            <a:off x="8008883" y="3353283"/>
            <a:ext cx="1051034" cy="1000072"/>
          </a:xfrm>
          <a:prstGeom prst="rect">
            <a:avLst/>
          </a:prstGeom>
        </p:spPr>
      </p:pic>
      <p:sp>
        <p:nvSpPr>
          <p:cNvPr id="8" name="Rectángulo 7"/>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8"/>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7" name="click.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solidFill>
                  <a:srgbClr val="6D9EEB"/>
                </a:solidFill>
              </a:rPr>
              <a:t>6.</a:t>
            </a:r>
            <a:endParaRPr sz="6000" dirty="0">
              <a:solidFill>
                <a:srgbClr val="6D9EEB"/>
              </a:solidFill>
            </a:endParaRPr>
          </a:p>
          <a:p>
            <a:pPr marL="0" lvl="0" indent="0" algn="ctr" rtl="0">
              <a:spcBef>
                <a:spcPts val="0"/>
              </a:spcBef>
              <a:spcAft>
                <a:spcPts val="0"/>
              </a:spcAft>
              <a:buNone/>
            </a:pPr>
            <a:r>
              <a:rPr lang="en" dirty="0" smtClean="0"/>
              <a:t>LA WEB</a:t>
            </a:r>
            <a:endParaRPr dirty="0"/>
          </a:p>
        </p:txBody>
      </p:sp>
      <p:sp>
        <p:nvSpPr>
          <p:cNvPr id="291" name="Google Shape;291;p15"/>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p>
            <a:r>
              <a:rPr lang="es-AR" dirty="0" smtClean="0"/>
              <a:t>ARBOL DE NAVEGACIÓN</a:t>
            </a:r>
            <a:endParaRPr lang="es-AR" dirty="0"/>
          </a:p>
          <a:p>
            <a:pPr marL="0" lvl="0" indent="0" algn="ctr" rtl="0">
              <a:spcBef>
                <a:spcPts val="0"/>
              </a:spcBef>
              <a:spcAft>
                <a:spcPts val="0"/>
              </a:spcAft>
              <a:buNone/>
            </a:pPr>
            <a:endParaRPr dirty="0"/>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5" name="Rectángulo 4"/>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6" name="Imagen 5"/>
          <p:cNvPicPr>
            <a:picLocks noChangeAspect="1"/>
          </p:cNvPicPr>
          <p:nvPr/>
        </p:nvPicPr>
        <p:blipFill>
          <a:blip r:embed="rId4"/>
          <a:stretch>
            <a:fillRect/>
          </a:stretch>
        </p:blipFill>
        <p:spPr>
          <a:xfrm>
            <a:off x="8008883" y="3353283"/>
            <a:ext cx="1051034" cy="1000072"/>
          </a:xfrm>
          <a:prstGeom prst="rect">
            <a:avLst/>
          </a:prstGeom>
        </p:spPr>
      </p:pic>
      <p:sp>
        <p:nvSpPr>
          <p:cNvPr id="7" name="Rectángulo 6"/>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2110453"/>
      </p:ext>
    </p:extLst>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1"/>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Navegar por nuestra web</a:t>
            </a:r>
            <a:endParaRPr dirty="0"/>
          </a:p>
        </p:txBody>
      </p:sp>
      <p:sp>
        <p:nvSpPr>
          <p:cNvPr id="348" name="Google Shape;348;p21"/>
          <p:cNvSpPr txBox="1">
            <a:spLocks noGrp="1"/>
          </p:cNvSpPr>
          <p:nvPr>
            <p:ph type="body" idx="1"/>
          </p:nvPr>
        </p:nvSpPr>
        <p:spPr>
          <a:xfrm>
            <a:off x="147146" y="906156"/>
            <a:ext cx="2617076" cy="4138810"/>
          </a:xfrm>
          <a:prstGeom prst="rect">
            <a:avLst/>
          </a:prstGeom>
        </p:spPr>
        <p:txBody>
          <a:bodyPr spcFirstLastPara="1" wrap="square" lIns="91425" tIns="91425" rIns="91425" bIns="91425" anchor="t" anchorCtr="0">
            <a:noAutofit/>
          </a:bodyPr>
          <a:lstStyle/>
          <a:p>
            <a:pPr marL="0" lvl="0" indent="0" algn="just">
              <a:buNone/>
            </a:pPr>
            <a:r>
              <a:rPr lang="es-AR" sz="1400" dirty="0"/>
              <a:t>Se realizó un mapa de navegación de la página web para orientar al </a:t>
            </a:r>
            <a:r>
              <a:rPr lang="es-AR" sz="1400" dirty="0" smtClean="0"/>
              <a:t>usuario. Cuando </a:t>
            </a:r>
            <a:r>
              <a:rPr lang="es-AR" sz="1400" dirty="0"/>
              <a:t>la web este en su completo funcionamiento se realizará lo mismo. </a:t>
            </a:r>
            <a:endParaRPr sz="1400" dirty="0"/>
          </a:p>
        </p:txBody>
      </p:sp>
      <p:pic>
        <p:nvPicPr>
          <p:cNvPr id="349" name="Google Shape;349;p21"/>
          <p:cNvPicPr preferRelativeResize="0"/>
          <p:nvPr/>
        </p:nvPicPr>
        <p:blipFill>
          <a:blip r:embed="rId4">
            <a:alphaModFix/>
          </a:blip>
          <a:stretch>
            <a:fillRect/>
          </a:stretch>
        </p:blipFill>
        <p:spPr>
          <a:xfrm>
            <a:off x="286037" y="2637173"/>
            <a:ext cx="2339294" cy="2141577"/>
          </a:xfrm>
          <a:prstGeom prst="ellipse">
            <a:avLst/>
          </a:prstGeom>
          <a:noFill/>
          <a:ln>
            <a:noFill/>
          </a:ln>
        </p:spPr>
      </p:pic>
      <p:sp>
        <p:nvSpPr>
          <p:cNvPr id="350" name="Google Shape;350;p21"/>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pic>
        <p:nvPicPr>
          <p:cNvPr id="2" name="Imagen 1"/>
          <p:cNvPicPr>
            <a:picLocks noChangeAspect="1"/>
          </p:cNvPicPr>
          <p:nvPr/>
        </p:nvPicPr>
        <p:blipFill>
          <a:blip r:embed="rId5"/>
          <a:stretch>
            <a:fillRect/>
          </a:stretch>
        </p:blipFill>
        <p:spPr>
          <a:xfrm>
            <a:off x="2699689" y="1291163"/>
            <a:ext cx="5373728" cy="3416135"/>
          </a:xfrm>
          <a:prstGeom prst="rect">
            <a:avLst/>
          </a:prstGeom>
        </p:spPr>
      </p:pic>
      <p:pic>
        <p:nvPicPr>
          <p:cNvPr id="7" name="Imagen 6"/>
          <p:cNvPicPr>
            <a:picLocks noChangeAspect="1"/>
          </p:cNvPicPr>
          <p:nvPr/>
        </p:nvPicPr>
        <p:blipFill>
          <a:blip r:embed="rId5"/>
          <a:stretch>
            <a:fillRect/>
          </a:stretch>
        </p:blipFill>
        <p:spPr>
          <a:xfrm rot="20998537">
            <a:off x="1621525" y="3512457"/>
            <a:ext cx="657307" cy="559127"/>
          </a:xfrm>
          <a:prstGeom prst="rect">
            <a:avLst/>
          </a:prstGeom>
        </p:spPr>
      </p:pic>
      <p:sp>
        <p:nvSpPr>
          <p:cNvPr id="8" name="Rectángulo 7"/>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9" name="Imagen 8"/>
          <p:cNvPicPr>
            <a:picLocks noChangeAspect="1"/>
          </p:cNvPicPr>
          <p:nvPr/>
        </p:nvPicPr>
        <p:blipFill>
          <a:blip r:embed="rId6"/>
          <a:stretch>
            <a:fillRect/>
          </a:stretch>
        </p:blipFill>
        <p:spPr>
          <a:xfrm>
            <a:off x="8008883" y="3353283"/>
            <a:ext cx="1051034" cy="1000072"/>
          </a:xfrm>
          <a:prstGeom prst="rect">
            <a:avLst/>
          </a:prstGeom>
        </p:spPr>
      </p:pic>
      <p:sp>
        <p:nvSpPr>
          <p:cNvPr id="10" name="Rectángulo 9"/>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7" name="click.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7</a:t>
            </a:r>
            <a:r>
              <a:rPr lang="en" sz="6000" dirty="0" smtClean="0">
                <a:solidFill>
                  <a:srgbClr val="6D9EEB"/>
                </a:solidFill>
              </a:rPr>
              <a:t>.</a:t>
            </a:r>
            <a:endParaRPr sz="6000" dirty="0">
              <a:solidFill>
                <a:srgbClr val="6D9EEB"/>
              </a:solidFill>
            </a:endParaRPr>
          </a:p>
          <a:p>
            <a:pPr marL="0" lvl="0" indent="0" algn="ctr" rtl="0">
              <a:spcBef>
                <a:spcPts val="0"/>
              </a:spcBef>
              <a:spcAft>
                <a:spcPts val="0"/>
              </a:spcAft>
              <a:buNone/>
            </a:pPr>
            <a:r>
              <a:rPr lang="en" dirty="0" smtClean="0"/>
              <a:t>ALOJAMIENTO</a:t>
            </a:r>
            <a:endParaRPr dirty="0"/>
          </a:p>
        </p:txBody>
      </p:sp>
      <p:sp>
        <p:nvSpPr>
          <p:cNvPr id="291" name="Google Shape;291;p15"/>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p>
            <a:r>
              <a:rPr lang="es-AR" dirty="0" smtClean="0"/>
              <a:t>YA PUEDEN VISITAR NUESTRA WEB</a:t>
            </a:r>
            <a:endParaRPr lang="es-AR" dirty="0"/>
          </a:p>
          <a:p>
            <a:pPr marL="0" lvl="0" indent="0" algn="ctr" rtl="0">
              <a:spcBef>
                <a:spcPts val="0"/>
              </a:spcBef>
              <a:spcAft>
                <a:spcPts val="0"/>
              </a:spcAft>
              <a:buNone/>
            </a:pPr>
            <a:endParaRPr dirty="0"/>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5" name="Rectángulo 4"/>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6" name="Imagen 5"/>
          <p:cNvPicPr>
            <a:picLocks noChangeAspect="1"/>
          </p:cNvPicPr>
          <p:nvPr/>
        </p:nvPicPr>
        <p:blipFill>
          <a:blip r:embed="rId4"/>
          <a:stretch>
            <a:fillRect/>
          </a:stretch>
        </p:blipFill>
        <p:spPr>
          <a:xfrm>
            <a:off x="8008883" y="3353283"/>
            <a:ext cx="1051034" cy="1000072"/>
          </a:xfrm>
          <a:prstGeom prst="rect">
            <a:avLst/>
          </a:prstGeom>
        </p:spPr>
      </p:pic>
      <p:sp>
        <p:nvSpPr>
          <p:cNvPr id="7" name="Rectángulo 6"/>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09338477"/>
      </p:ext>
    </p:extLst>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0"/>
          <p:cNvSpPr txBox="1">
            <a:spLocks noGrp="1"/>
          </p:cNvSpPr>
          <p:nvPr>
            <p:ph type="title"/>
          </p:nvPr>
        </p:nvSpPr>
        <p:spPr>
          <a:xfrm>
            <a:off x="1838526" y="287127"/>
            <a:ext cx="5466947" cy="877259"/>
          </a:xfrm>
          <a:prstGeom prst="rect">
            <a:avLst/>
          </a:prstGeom>
        </p:spPr>
        <p:txBody>
          <a:bodyPr spcFirstLastPara="1" wrap="square" lIns="91425" tIns="91425" rIns="91425" bIns="91425" anchor="ctr" anchorCtr="0">
            <a:noAutofit/>
          </a:bodyPr>
          <a:lstStyle/>
          <a:p>
            <a:pPr lvl="0"/>
            <a:r>
              <a:rPr lang="es-AR" dirty="0"/>
              <a:t>http://martinolmos.pythonanywhere.com/</a:t>
            </a:r>
            <a:endParaRPr dirty="0"/>
          </a:p>
        </p:txBody>
      </p:sp>
      <p:sp>
        <p:nvSpPr>
          <p:cNvPr id="339" name="Google Shape;339;p20"/>
          <p:cNvSpPr txBox="1">
            <a:spLocks noGrp="1"/>
          </p:cNvSpPr>
          <p:nvPr>
            <p:ph type="body" idx="1"/>
          </p:nvPr>
        </p:nvSpPr>
        <p:spPr>
          <a:xfrm>
            <a:off x="767255" y="1051034"/>
            <a:ext cx="2444270" cy="355394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AR" b="1" dirty="0" smtClean="0"/>
              <a:t>Como inicio los esperara:</a:t>
            </a:r>
            <a:endParaRPr dirty="0"/>
          </a:p>
        </p:txBody>
      </p:sp>
      <p:sp>
        <p:nvSpPr>
          <p:cNvPr id="342" name="Google Shape;342;p20"/>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pic>
        <p:nvPicPr>
          <p:cNvPr id="5" name="Imagen 4"/>
          <p:cNvPicPr>
            <a:picLocks noChangeAspect="1"/>
          </p:cNvPicPr>
          <p:nvPr/>
        </p:nvPicPr>
        <p:blipFill rotWithShape="1">
          <a:blip r:embed="rId4"/>
          <a:srcRect l="-310" t="16890" r="1447" b="10177"/>
          <a:stretch/>
        </p:blipFill>
        <p:spPr>
          <a:xfrm>
            <a:off x="910401" y="1513775"/>
            <a:ext cx="7098481" cy="3264975"/>
          </a:xfrm>
          <a:prstGeom prst="rect">
            <a:avLst/>
          </a:prstGeom>
        </p:spPr>
      </p:pic>
      <p:sp>
        <p:nvSpPr>
          <p:cNvPr id="11" name="Rectángulo 10"/>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12" name="Imagen 11"/>
          <p:cNvPicPr>
            <a:picLocks noChangeAspect="1"/>
          </p:cNvPicPr>
          <p:nvPr/>
        </p:nvPicPr>
        <p:blipFill>
          <a:blip r:embed="rId5"/>
          <a:stretch>
            <a:fillRect/>
          </a:stretch>
        </p:blipFill>
        <p:spPr>
          <a:xfrm>
            <a:off x="8008883" y="3353283"/>
            <a:ext cx="1051034" cy="1000072"/>
          </a:xfrm>
          <a:prstGeom prst="rect">
            <a:avLst/>
          </a:prstGeom>
        </p:spPr>
      </p:pic>
      <p:sp>
        <p:nvSpPr>
          <p:cNvPr id="13" name="Rectángulo 12"/>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6" name="click.wav"/>
          </p:stSnd>
        </p:sndAc>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solidFill>
                  <a:srgbClr val="6D9EEB"/>
                </a:solidFill>
              </a:rPr>
              <a:t>8.</a:t>
            </a:r>
          </a:p>
          <a:p>
            <a:pPr marL="0" lvl="0" indent="0" algn="ctr" rtl="0">
              <a:spcBef>
                <a:spcPts val="0"/>
              </a:spcBef>
              <a:spcAft>
                <a:spcPts val="0"/>
              </a:spcAft>
              <a:buNone/>
            </a:pPr>
            <a:r>
              <a:rPr lang="en" dirty="0" smtClean="0"/>
              <a:t>VISTAS</a:t>
            </a:r>
            <a:endParaRPr dirty="0"/>
          </a:p>
        </p:txBody>
      </p:sp>
      <p:sp>
        <p:nvSpPr>
          <p:cNvPr id="291" name="Google Shape;291;p15"/>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p>
            <a:r>
              <a:rPr lang="es-AR" dirty="0" smtClean="0"/>
              <a:t>ALGUNA DE NUESTRAS VISTAS:</a:t>
            </a:r>
            <a:endParaRPr lang="es-AR" dirty="0"/>
          </a:p>
          <a:p>
            <a:pPr marL="0" lvl="0" indent="0" algn="ctr" rtl="0">
              <a:spcBef>
                <a:spcPts val="0"/>
              </a:spcBef>
              <a:spcAft>
                <a:spcPts val="0"/>
              </a:spcAft>
              <a:buNone/>
            </a:pPr>
            <a:endParaRPr dirty="0"/>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5" name="Rectángulo 4"/>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6" name="Imagen 5"/>
          <p:cNvPicPr>
            <a:picLocks noChangeAspect="1"/>
          </p:cNvPicPr>
          <p:nvPr/>
        </p:nvPicPr>
        <p:blipFill>
          <a:blip r:embed="rId4"/>
          <a:stretch>
            <a:fillRect/>
          </a:stretch>
        </p:blipFill>
        <p:spPr>
          <a:xfrm>
            <a:off x="8008883" y="3353283"/>
            <a:ext cx="1051034" cy="1000072"/>
          </a:xfrm>
          <a:prstGeom prst="rect">
            <a:avLst/>
          </a:prstGeom>
        </p:spPr>
      </p:pic>
      <p:sp>
        <p:nvSpPr>
          <p:cNvPr id="7" name="Rectángulo 6"/>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948838939"/>
      </p:ext>
    </p:extLst>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ctrTitle" idx="4294967295"/>
          </p:nvPr>
        </p:nvSpPr>
        <p:spPr>
          <a:xfrm>
            <a:off x="1580886" y="830706"/>
            <a:ext cx="5859300" cy="59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smtClean="0">
                <a:solidFill>
                  <a:srgbClr val="6D9EEB"/>
                </a:solidFill>
              </a:rPr>
              <a:t>¿Quienes somos?</a:t>
            </a:r>
            <a:endParaRPr sz="4400" dirty="0">
              <a:solidFill>
                <a:srgbClr val="6D9EEB"/>
              </a:solidFill>
            </a:endParaRPr>
          </a:p>
        </p:txBody>
      </p:sp>
      <p:sp>
        <p:nvSpPr>
          <p:cNvPr id="283" name="Google Shape;283;p14"/>
          <p:cNvSpPr txBox="1">
            <a:spLocks noGrp="1"/>
          </p:cNvSpPr>
          <p:nvPr>
            <p:ph type="subTitle" idx="4294967295"/>
          </p:nvPr>
        </p:nvSpPr>
        <p:spPr>
          <a:xfrm>
            <a:off x="1635476" y="2235628"/>
            <a:ext cx="5859300" cy="1497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AR" sz="1400" b="1" dirty="0" smtClean="0">
                <a:solidFill>
                  <a:srgbClr val="FF9900"/>
                </a:solidFill>
              </a:rPr>
              <a:t>Trabajo realizado por: </a:t>
            </a:r>
            <a:endParaRPr sz="1400" b="1" dirty="0">
              <a:solidFill>
                <a:srgbClr val="FF9900"/>
              </a:solidFill>
            </a:endParaRPr>
          </a:p>
          <a:p>
            <a:pPr marL="0" lvl="0" indent="0" algn="ctr">
              <a:buClr>
                <a:schemeClr val="dk1"/>
              </a:buClr>
              <a:buSzPts val="1100"/>
              <a:buNone/>
            </a:pPr>
            <a:r>
              <a:rPr lang="es-AR" dirty="0"/>
              <a:t>Nicolás </a:t>
            </a:r>
            <a:r>
              <a:rPr lang="es-AR" dirty="0" err="1"/>
              <a:t>Tressa</a:t>
            </a:r>
            <a:r>
              <a:rPr lang="es-AR" dirty="0"/>
              <a:t>, José Lucero, </a:t>
            </a:r>
            <a:r>
              <a:rPr lang="es-AR" dirty="0" smtClean="0"/>
              <a:t>Martín </a:t>
            </a:r>
            <a:r>
              <a:rPr lang="es-AR" dirty="0"/>
              <a:t>Olmos, Griselda Benítez Haugg.</a:t>
            </a:r>
            <a:endParaRPr sz="1400" b="1" dirty="0"/>
          </a:p>
        </p:txBody>
      </p:sp>
      <p:sp>
        <p:nvSpPr>
          <p:cNvPr id="285" name="Google Shape;285;p14"/>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9" name="Rectángulo 8"/>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10" name="Imagen 9"/>
          <p:cNvPicPr>
            <a:picLocks noChangeAspect="1"/>
          </p:cNvPicPr>
          <p:nvPr/>
        </p:nvPicPr>
        <p:blipFill>
          <a:blip r:embed="rId4"/>
          <a:stretch>
            <a:fillRect/>
          </a:stretch>
        </p:blipFill>
        <p:spPr>
          <a:xfrm>
            <a:off x="8008883" y="3353283"/>
            <a:ext cx="1051034" cy="1000072"/>
          </a:xfrm>
          <a:prstGeom prst="rect">
            <a:avLst/>
          </a:prstGeom>
        </p:spPr>
      </p:pic>
      <p:sp>
        <p:nvSpPr>
          <p:cNvPr id="11" name="Rectángulo 10"/>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9" name="click.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2"/>
          <p:cNvSpPr/>
          <p:nvPr/>
        </p:nvSpPr>
        <p:spPr>
          <a:xfrm>
            <a:off x="5129048" y="255174"/>
            <a:ext cx="2333297" cy="4789792"/>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6D9EEB"/>
          </a:solidFill>
          <a:ln w="9525" cap="flat" cmpd="sng">
            <a:solidFill>
              <a:srgbClr val="0E0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txBox="1">
            <a:spLocks noGrp="1"/>
          </p:cNvSpPr>
          <p:nvPr>
            <p:ph type="body" idx="4294967295"/>
          </p:nvPr>
        </p:nvSpPr>
        <p:spPr>
          <a:xfrm>
            <a:off x="1364725" y="839000"/>
            <a:ext cx="2286900" cy="34656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s-AR" sz="1800" dirty="0" smtClean="0">
                <a:latin typeface="Nixie One"/>
                <a:ea typeface="Nixie One"/>
                <a:cs typeface="Nixie One"/>
                <a:sym typeface="Nixie One"/>
              </a:rPr>
              <a:t>SOLICITUD</a:t>
            </a:r>
            <a:endParaRPr sz="1800" dirty="0">
              <a:latin typeface="Nixie One"/>
              <a:ea typeface="Nixie One"/>
              <a:cs typeface="Nixie One"/>
              <a:sym typeface="Nixie One"/>
            </a:endParaRPr>
          </a:p>
          <a:p>
            <a:pPr marL="0" lvl="0" indent="0" algn="r" rtl="0">
              <a:spcBef>
                <a:spcPts val="600"/>
              </a:spcBef>
              <a:spcAft>
                <a:spcPts val="0"/>
              </a:spcAft>
              <a:buNone/>
            </a:pPr>
            <a:r>
              <a:rPr lang="en" sz="1400" dirty="0" smtClean="0"/>
              <a:t>Vista en el celular</a:t>
            </a:r>
          </a:p>
        </p:txBody>
      </p:sp>
      <p:sp>
        <p:nvSpPr>
          <p:cNvPr id="452" name="Google Shape;452;p32"/>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4839" y="945931"/>
            <a:ext cx="1933246" cy="3436883"/>
          </a:xfrm>
          <a:prstGeom prst="rect">
            <a:avLst/>
          </a:prstGeom>
        </p:spPr>
      </p:pic>
      <p:sp>
        <p:nvSpPr>
          <p:cNvPr id="7" name="Rectángulo 6"/>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8" name="Imagen 7"/>
          <p:cNvPicPr>
            <a:picLocks noChangeAspect="1"/>
          </p:cNvPicPr>
          <p:nvPr/>
        </p:nvPicPr>
        <p:blipFill>
          <a:blip r:embed="rId5"/>
          <a:stretch>
            <a:fillRect/>
          </a:stretch>
        </p:blipFill>
        <p:spPr>
          <a:xfrm>
            <a:off x="8008883" y="3353283"/>
            <a:ext cx="1051034" cy="1000072"/>
          </a:xfrm>
          <a:prstGeom prst="rect">
            <a:avLst/>
          </a:prstGeom>
        </p:spPr>
      </p:pic>
      <p:sp>
        <p:nvSpPr>
          <p:cNvPr id="9" name="Rectángulo 8"/>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6" name="click.wav"/>
          </p:stSnd>
        </p:sndAc>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3"/>
          <p:cNvSpPr txBox="1">
            <a:spLocks noGrp="1"/>
          </p:cNvSpPr>
          <p:nvPr>
            <p:ph type="body" idx="4294967295"/>
          </p:nvPr>
        </p:nvSpPr>
        <p:spPr>
          <a:xfrm>
            <a:off x="1364725" y="839000"/>
            <a:ext cx="2286900" cy="34656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s-AR" sz="1800" dirty="0" smtClean="0">
                <a:latin typeface="Nixie One"/>
                <a:ea typeface="Nixie One"/>
                <a:cs typeface="Nixie One"/>
                <a:sym typeface="Nixie One"/>
              </a:rPr>
              <a:t>WEB</a:t>
            </a:r>
            <a:endParaRPr sz="1800" dirty="0">
              <a:latin typeface="Nixie One"/>
              <a:ea typeface="Nixie One"/>
              <a:cs typeface="Nixie One"/>
              <a:sym typeface="Nixie One"/>
            </a:endParaRPr>
          </a:p>
          <a:p>
            <a:pPr marL="0" lvl="0" indent="0" algn="r" rtl="0">
              <a:spcBef>
                <a:spcPts val="600"/>
              </a:spcBef>
              <a:spcAft>
                <a:spcPts val="0"/>
              </a:spcAft>
              <a:buNone/>
            </a:pPr>
            <a:r>
              <a:rPr lang="en" sz="1400" dirty="0" smtClean="0"/>
              <a:t>responsiva.</a:t>
            </a:r>
            <a:endParaRPr sz="1400" dirty="0"/>
          </a:p>
        </p:txBody>
      </p:sp>
      <p:sp>
        <p:nvSpPr>
          <p:cNvPr id="459" name="Google Shape;459;p33"/>
          <p:cNvSpPr/>
          <p:nvPr/>
        </p:nvSpPr>
        <p:spPr>
          <a:xfrm>
            <a:off x="5586989" y="1114993"/>
            <a:ext cx="2186100" cy="290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 dirty="0">
              <a:solidFill>
                <a:srgbClr val="8E7CC3"/>
              </a:solidFill>
              <a:latin typeface="Inconsolata"/>
              <a:ea typeface="Inconsolata"/>
              <a:cs typeface="Inconsolata"/>
              <a:sym typeface="Inconsolata"/>
            </a:endParaRPr>
          </a:p>
        </p:txBody>
      </p:sp>
      <p:sp>
        <p:nvSpPr>
          <p:cNvPr id="460" name="Google Shape;460;p3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7" name="Rectángulo 6"/>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8" name="Imagen 7"/>
          <p:cNvPicPr>
            <a:picLocks noChangeAspect="1"/>
          </p:cNvPicPr>
          <p:nvPr/>
        </p:nvPicPr>
        <p:blipFill>
          <a:blip r:embed="rId4"/>
          <a:stretch>
            <a:fillRect/>
          </a:stretch>
        </p:blipFill>
        <p:spPr>
          <a:xfrm>
            <a:off x="8008883" y="3353283"/>
            <a:ext cx="1051034" cy="1000072"/>
          </a:xfrm>
          <a:prstGeom prst="rect">
            <a:avLst/>
          </a:prstGeom>
        </p:spPr>
      </p:pic>
      <p:sp>
        <p:nvSpPr>
          <p:cNvPr id="9" name="Rectángulo 8"/>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7" name="Google Shape;457;p33"/>
          <p:cNvSpPr/>
          <p:nvPr/>
        </p:nvSpPr>
        <p:spPr>
          <a:xfrm>
            <a:off x="4714605" y="420415"/>
            <a:ext cx="3294277" cy="3783724"/>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9900"/>
          </a:solidFill>
          <a:ln w="9525" cap="flat" cmpd="sng">
            <a:solidFill>
              <a:srgbClr val="0E00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6877" y="750627"/>
            <a:ext cx="2849691" cy="3102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6" name="click.wav"/>
          </p:stSnd>
        </p:sndAc>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5"/>
          <p:cNvSpPr txBox="1">
            <a:spLocks noGrp="1"/>
          </p:cNvSpPr>
          <p:nvPr>
            <p:ph type="ctrTitle" idx="4294967295"/>
          </p:nvPr>
        </p:nvSpPr>
        <p:spPr>
          <a:xfrm>
            <a:off x="1648521" y="858605"/>
            <a:ext cx="5859300" cy="59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rgbClr val="6D9EEB"/>
                </a:solidFill>
              </a:rPr>
              <a:t>GRACIAS!</a:t>
            </a:r>
            <a:endParaRPr sz="6000" dirty="0">
              <a:solidFill>
                <a:srgbClr val="6D9EEB"/>
              </a:solidFill>
            </a:endParaRPr>
          </a:p>
        </p:txBody>
      </p:sp>
      <p:sp>
        <p:nvSpPr>
          <p:cNvPr id="474" name="Google Shape;474;p35"/>
          <p:cNvSpPr txBox="1">
            <a:spLocks noGrp="1"/>
          </p:cNvSpPr>
          <p:nvPr>
            <p:ph type="subTitle" idx="4294967295"/>
          </p:nvPr>
        </p:nvSpPr>
        <p:spPr>
          <a:xfrm>
            <a:off x="1685843" y="1651141"/>
            <a:ext cx="5859300" cy="1497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b="1" dirty="0" smtClean="0">
                <a:solidFill>
                  <a:srgbClr val="FF9900"/>
                </a:solidFill>
              </a:rPr>
              <a:t>¿Alguna duda?</a:t>
            </a:r>
            <a:endParaRPr sz="1400" b="1" dirty="0">
              <a:solidFill>
                <a:srgbClr val="FF9900"/>
              </a:solidFill>
            </a:endParaRPr>
          </a:p>
          <a:p>
            <a:pPr marL="0" lvl="0" indent="0" algn="ctr" rtl="0">
              <a:spcBef>
                <a:spcPts val="600"/>
              </a:spcBef>
              <a:spcAft>
                <a:spcPts val="0"/>
              </a:spcAft>
              <a:buClr>
                <a:schemeClr val="dk1"/>
              </a:buClr>
              <a:buSzPts val="1100"/>
              <a:buFont typeface="Arial"/>
              <a:buNone/>
            </a:pPr>
            <a:r>
              <a:rPr lang="en" sz="1400" dirty="0" smtClean="0"/>
              <a:t>Los invitamos a ver la web en funcionamento…</a:t>
            </a:r>
            <a:endParaRPr sz="1400" b="1" dirty="0"/>
          </a:p>
        </p:txBody>
      </p:sp>
      <p:sp>
        <p:nvSpPr>
          <p:cNvPr id="476" name="Google Shape;476;p3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6" name="Rectángulo 5"/>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7" name="Imagen 6"/>
          <p:cNvPicPr>
            <a:picLocks noChangeAspect="1"/>
          </p:cNvPicPr>
          <p:nvPr/>
        </p:nvPicPr>
        <p:blipFill>
          <a:blip r:embed="rId4"/>
          <a:stretch>
            <a:fillRect/>
          </a:stretch>
        </p:blipFill>
        <p:spPr>
          <a:xfrm>
            <a:off x="8008883" y="3353283"/>
            <a:ext cx="1051034" cy="1000072"/>
          </a:xfrm>
          <a:prstGeom prst="rect">
            <a:avLst/>
          </a:prstGeom>
        </p:spPr>
      </p:pic>
      <p:sp>
        <p:nvSpPr>
          <p:cNvPr id="8" name="Rectángulo 7"/>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8"/>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Rectangle 1"/>
          <p:cNvSpPr/>
          <p:nvPr/>
        </p:nvSpPr>
        <p:spPr>
          <a:xfrm>
            <a:off x="976605" y="2639920"/>
            <a:ext cx="7464489" cy="523220"/>
          </a:xfrm>
          <a:prstGeom prst="rect">
            <a:avLst/>
          </a:prstGeom>
        </p:spPr>
        <p:txBody>
          <a:bodyPr wrap="square">
            <a:spAutoFit/>
          </a:bodyPr>
          <a:lstStyle/>
          <a:p>
            <a:r>
              <a:rPr lang="es-AR" sz="2800" dirty="0">
                <a:solidFill>
                  <a:schemeClr val="bg1"/>
                </a:solidFill>
              </a:rPr>
              <a:t>http://martinolmos.pythonanywhere.com/</a:t>
            </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¿Cómo es nuestro sitio web?</a:t>
            </a:r>
            <a:endParaRPr dirty="0"/>
          </a:p>
        </p:txBody>
      </p:sp>
      <p:sp>
        <p:nvSpPr>
          <p:cNvPr id="274" name="Google Shape;274;p13"/>
          <p:cNvSpPr txBox="1">
            <a:spLocks noGrp="1"/>
          </p:cNvSpPr>
          <p:nvPr>
            <p:ph type="body" idx="2"/>
          </p:nvPr>
        </p:nvSpPr>
        <p:spPr>
          <a:xfrm>
            <a:off x="4162925" y="1597100"/>
            <a:ext cx="3732300" cy="278571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s-AR" sz="1200" b="1" dirty="0" smtClean="0">
                <a:solidFill>
                  <a:srgbClr val="C20E9B"/>
                </a:solidFill>
              </a:rPr>
              <a:t>Áreas en desarrollo:</a:t>
            </a:r>
          </a:p>
          <a:p>
            <a:pPr marL="0" lvl="0" indent="0">
              <a:buClr>
                <a:schemeClr val="dk1"/>
              </a:buClr>
              <a:buSzPts val="1100"/>
              <a:buNone/>
            </a:pPr>
            <a:r>
              <a:rPr lang="es-AR" sz="1200" dirty="0" smtClean="0"/>
              <a:t>5- será </a:t>
            </a:r>
            <a:r>
              <a:rPr lang="es-AR" sz="1200" dirty="0"/>
              <a:t>estadísticas que solamente </a:t>
            </a:r>
            <a:r>
              <a:rPr lang="es-AR" sz="1200" dirty="0" smtClean="0"/>
              <a:t>podrán </a:t>
            </a:r>
            <a:r>
              <a:rPr lang="es-AR" sz="1200" dirty="0"/>
              <a:t>ver lo que tienen permiso de extraer información del sistemas. Todas estas información se enviara a la base de datos y dependiendo el </a:t>
            </a:r>
            <a:r>
              <a:rPr lang="es-AR" sz="1200" dirty="0" smtClean="0"/>
              <a:t>área</a:t>
            </a:r>
            <a:endParaRPr sz="1200" dirty="0">
              <a:solidFill>
                <a:srgbClr val="C20E9B"/>
              </a:solidFill>
            </a:endParaRPr>
          </a:p>
        </p:txBody>
      </p:sp>
      <p:sp>
        <p:nvSpPr>
          <p:cNvPr id="276" name="Google Shape;276;p13"/>
          <p:cNvSpPr txBox="1">
            <a:spLocks noGrp="1"/>
          </p:cNvSpPr>
          <p:nvPr>
            <p:ph type="body" idx="1"/>
          </p:nvPr>
        </p:nvSpPr>
        <p:spPr>
          <a:xfrm>
            <a:off x="641131" y="1176262"/>
            <a:ext cx="3275144" cy="262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s-AR" sz="1200" b="1" dirty="0" smtClean="0">
                <a:solidFill>
                  <a:srgbClr val="6D9EEB"/>
                </a:solidFill>
              </a:rPr>
              <a:t>áreas:</a:t>
            </a:r>
            <a:endParaRPr sz="1200" dirty="0">
              <a:solidFill>
                <a:srgbClr val="6D9EEB"/>
              </a:solidFill>
            </a:endParaRPr>
          </a:p>
          <a:p>
            <a:pPr marL="0" lvl="0" indent="0" algn="just">
              <a:buClr>
                <a:schemeClr val="dk1"/>
              </a:buClr>
              <a:buSzPts val="1100"/>
              <a:buNone/>
            </a:pPr>
            <a:r>
              <a:rPr lang="es-AR" sz="1200" dirty="0" smtClean="0"/>
              <a:t>1- Matriculación: Poder matricular usuarios en aulas virtuales creadas previamente mediante nuestra web con el uso de un </a:t>
            </a:r>
            <a:r>
              <a:rPr lang="es-AR" sz="1200" dirty="0"/>
              <a:t>archivo </a:t>
            </a:r>
            <a:r>
              <a:rPr lang="es-AR" sz="1200" dirty="0" smtClean="0"/>
              <a:t>Excel que puede ser descargado desde la misma página. </a:t>
            </a:r>
          </a:p>
          <a:p>
            <a:pPr marL="0" lvl="0" indent="0" algn="just">
              <a:buClr>
                <a:schemeClr val="dk1"/>
              </a:buClr>
              <a:buSzPts val="1100"/>
              <a:buNone/>
            </a:pPr>
            <a:r>
              <a:rPr lang="es-AR" sz="1200" dirty="0" smtClean="0"/>
              <a:t>2- </a:t>
            </a:r>
            <a:r>
              <a:rPr lang="es-AR" sz="1200" dirty="0"/>
              <a:t>A</a:t>
            </a:r>
            <a:r>
              <a:rPr lang="es-AR" sz="1200" dirty="0" smtClean="0"/>
              <a:t>ulas: </a:t>
            </a:r>
            <a:r>
              <a:rPr lang="es-AR" sz="1200" dirty="0"/>
              <a:t>esto va a contemplar los pasos administrativos para la gestión de un espacio curricular en una aula virtual, es decir, crear un aula, reutilizar o eliminar. </a:t>
            </a:r>
            <a:endParaRPr lang="es-AR" sz="1200" dirty="0" smtClean="0"/>
          </a:p>
          <a:p>
            <a:pPr marL="0" lvl="0" indent="0" algn="just">
              <a:buClr>
                <a:schemeClr val="dk1"/>
              </a:buClr>
              <a:buSzPts val="1100"/>
              <a:buNone/>
            </a:pPr>
            <a:r>
              <a:rPr lang="es-AR" sz="1200" dirty="0" smtClean="0"/>
              <a:t>3- Capacitación: brinda la posibilidad de .anotarse online a talleres y la solicitud online de cursos. </a:t>
            </a:r>
            <a:endParaRPr sz="1200" dirty="0"/>
          </a:p>
          <a:p>
            <a:pPr marL="0" lvl="0" indent="0" algn="just" rtl="0">
              <a:spcBef>
                <a:spcPts val="600"/>
              </a:spcBef>
              <a:spcAft>
                <a:spcPts val="0"/>
              </a:spcAft>
              <a:buNone/>
            </a:pPr>
            <a:endParaRPr sz="1200" dirty="0"/>
          </a:p>
        </p:txBody>
      </p:sp>
      <p:sp>
        <p:nvSpPr>
          <p:cNvPr id="277" name="Google Shape;277;p1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8" name="Rectángulo 7"/>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9" name="Imagen 8"/>
          <p:cNvPicPr>
            <a:picLocks noChangeAspect="1"/>
          </p:cNvPicPr>
          <p:nvPr/>
        </p:nvPicPr>
        <p:blipFill>
          <a:blip r:embed="rId4"/>
          <a:stretch>
            <a:fillRect/>
          </a:stretch>
        </p:blipFill>
        <p:spPr>
          <a:xfrm>
            <a:off x="8008883" y="3353283"/>
            <a:ext cx="1051034" cy="1000072"/>
          </a:xfrm>
          <a:prstGeom prst="rect">
            <a:avLst/>
          </a:prstGeom>
        </p:spPr>
      </p:pic>
      <p:sp>
        <p:nvSpPr>
          <p:cNvPr id="10" name="Rectángulo 9"/>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1.</a:t>
            </a:r>
            <a:endParaRPr sz="6000" dirty="0">
              <a:solidFill>
                <a:srgbClr val="6D9EEB"/>
              </a:solidFill>
            </a:endParaRPr>
          </a:p>
          <a:p>
            <a:pPr marL="0" lvl="0" indent="0" algn="ctr" rtl="0">
              <a:spcBef>
                <a:spcPts val="0"/>
              </a:spcBef>
              <a:spcAft>
                <a:spcPts val="0"/>
              </a:spcAft>
              <a:buNone/>
            </a:pPr>
            <a:r>
              <a:rPr lang="en" dirty="0" smtClean="0"/>
              <a:t>Prototipado</a:t>
            </a:r>
            <a:endParaRPr dirty="0"/>
          </a:p>
        </p:txBody>
      </p:sp>
      <p:sp>
        <p:nvSpPr>
          <p:cNvPr id="291" name="Google Shape;291;p15"/>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Establecer la matriz de actividades del MCV</a:t>
            </a:r>
            <a:endParaRPr dirty="0"/>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5" name="Rectángulo 4"/>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6" name="Imagen 5"/>
          <p:cNvPicPr>
            <a:picLocks noChangeAspect="1"/>
          </p:cNvPicPr>
          <p:nvPr/>
        </p:nvPicPr>
        <p:blipFill>
          <a:blip r:embed="rId4"/>
          <a:stretch>
            <a:fillRect/>
          </a:stretch>
        </p:blipFill>
        <p:spPr>
          <a:xfrm>
            <a:off x="8008883" y="3353283"/>
            <a:ext cx="1051034" cy="1000072"/>
          </a:xfrm>
          <a:prstGeom prst="rect">
            <a:avLst/>
          </a:prstGeom>
        </p:spPr>
      </p:pic>
      <p:sp>
        <p:nvSpPr>
          <p:cNvPr id="7" name="Rectángulo 6"/>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body" idx="1"/>
          </p:nvPr>
        </p:nvSpPr>
        <p:spPr>
          <a:xfrm>
            <a:off x="1471447" y="1375149"/>
            <a:ext cx="6127531" cy="2566229"/>
          </a:xfrm>
          <a:prstGeom prst="rect">
            <a:avLst/>
          </a:prstGeom>
        </p:spPr>
        <p:txBody>
          <a:bodyPr spcFirstLastPara="1" wrap="square" lIns="91425" tIns="91425" rIns="91425" bIns="91425" anchor="ctr" anchorCtr="0">
            <a:noAutofit/>
          </a:bodyPr>
          <a:lstStyle/>
          <a:p>
            <a:r>
              <a:rPr lang="es-AR" dirty="0"/>
              <a:t>Nuestro diseño constara de 4 maqueta y 3 </a:t>
            </a:r>
            <a:r>
              <a:rPr lang="es-AR" dirty="0" smtClean="0"/>
              <a:t>prototipos.</a:t>
            </a:r>
          </a:p>
          <a:p>
            <a:r>
              <a:rPr lang="es-AR" dirty="0"/>
              <a:t>El primer prototipo </a:t>
            </a:r>
            <a:r>
              <a:rPr lang="es-AR" dirty="0" smtClean="0"/>
              <a:t>tendrá </a:t>
            </a:r>
            <a:r>
              <a:rPr lang="es-AR" dirty="0"/>
              <a:t>los casos de uso </a:t>
            </a:r>
            <a:r>
              <a:rPr lang="es-AR" dirty="0" smtClean="0"/>
              <a:t>capacitación </a:t>
            </a:r>
            <a:r>
              <a:rPr lang="es-AR" dirty="0"/>
              <a:t>y </a:t>
            </a:r>
            <a:r>
              <a:rPr lang="es-AR" dirty="0" smtClean="0"/>
              <a:t>micro talleres</a:t>
            </a:r>
            <a:r>
              <a:rPr lang="es-AR" dirty="0"/>
              <a:t>, el segundo prototipo </a:t>
            </a:r>
            <a:r>
              <a:rPr lang="es-AR" dirty="0" smtClean="0"/>
              <a:t>tendrá </a:t>
            </a:r>
            <a:r>
              <a:rPr lang="es-AR" dirty="0"/>
              <a:t>los casos de uso </a:t>
            </a:r>
            <a:r>
              <a:rPr lang="es-AR" dirty="0" smtClean="0"/>
              <a:t>ABM aula </a:t>
            </a:r>
            <a:r>
              <a:rPr lang="es-AR" dirty="0"/>
              <a:t>y </a:t>
            </a:r>
            <a:r>
              <a:rPr lang="es-AR" dirty="0" smtClean="0"/>
              <a:t>matriculación, </a:t>
            </a:r>
            <a:r>
              <a:rPr lang="es-AR" dirty="0"/>
              <a:t>el tercer y ultimo </a:t>
            </a:r>
            <a:r>
              <a:rPr lang="es-AR" dirty="0" smtClean="0"/>
              <a:t>prototipo tendrá </a:t>
            </a:r>
            <a:r>
              <a:rPr lang="es-AR" dirty="0"/>
              <a:t>los casos de </a:t>
            </a:r>
            <a:r>
              <a:rPr lang="es-AR" dirty="0" smtClean="0"/>
              <a:t>uso, estadísticas </a:t>
            </a:r>
            <a:r>
              <a:rPr lang="es-AR" dirty="0"/>
              <a:t>y </a:t>
            </a:r>
            <a:r>
              <a:rPr lang="es-AR" dirty="0" smtClean="0"/>
              <a:t>creación </a:t>
            </a:r>
            <a:r>
              <a:rPr lang="es-AR" dirty="0"/>
              <a:t>de cuenta. </a:t>
            </a:r>
          </a:p>
          <a:p>
            <a:endParaRPr lang="es-AR" dirty="0"/>
          </a:p>
        </p:txBody>
      </p:sp>
      <p:sp>
        <p:nvSpPr>
          <p:cNvPr id="298" name="Google Shape;298;p1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Rectángulo 3"/>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5" name="Imagen 4"/>
          <p:cNvPicPr>
            <a:picLocks noChangeAspect="1"/>
          </p:cNvPicPr>
          <p:nvPr/>
        </p:nvPicPr>
        <p:blipFill>
          <a:blip r:embed="rId4"/>
          <a:stretch>
            <a:fillRect/>
          </a:stretch>
        </p:blipFill>
        <p:spPr>
          <a:xfrm>
            <a:off x="8008883" y="3353283"/>
            <a:ext cx="1051034" cy="1000072"/>
          </a:xfrm>
          <a:prstGeom prst="rect">
            <a:avLst/>
          </a:prstGeom>
        </p:spPr>
      </p:pic>
      <p:sp>
        <p:nvSpPr>
          <p:cNvPr id="6" name="Rectángulo 5"/>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2</a:t>
            </a:r>
            <a:r>
              <a:rPr lang="en" sz="6000" dirty="0" smtClean="0">
                <a:solidFill>
                  <a:srgbClr val="6D9EEB"/>
                </a:solidFill>
              </a:rPr>
              <a:t>.</a:t>
            </a:r>
            <a:endParaRPr sz="6000" dirty="0">
              <a:solidFill>
                <a:srgbClr val="6D9EEB"/>
              </a:solidFill>
            </a:endParaRPr>
          </a:p>
          <a:p>
            <a:pPr marL="0" lvl="0" indent="0" algn="ctr" rtl="0">
              <a:spcBef>
                <a:spcPts val="0"/>
              </a:spcBef>
              <a:spcAft>
                <a:spcPts val="0"/>
              </a:spcAft>
              <a:buNone/>
            </a:pPr>
            <a:r>
              <a:rPr lang="en" dirty="0" smtClean="0"/>
              <a:t>Calidad</a:t>
            </a:r>
            <a:endParaRPr dirty="0"/>
          </a:p>
        </p:txBody>
      </p:sp>
      <p:sp>
        <p:nvSpPr>
          <p:cNvPr id="291" name="Google Shape;291;p15"/>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p>
            <a:r>
              <a:rPr lang="es-AR" i="1" dirty="0" smtClean="0"/>
              <a:t>IDENTIFICAR NECESIDADES DE MEJORA DE LA CALIDAD. </a:t>
            </a:r>
            <a:endParaRPr lang="es-AR" dirty="0" smtClean="0"/>
          </a:p>
          <a:p>
            <a:pPr marL="0" lvl="0" indent="0" algn="ctr" rtl="0">
              <a:spcBef>
                <a:spcPts val="0"/>
              </a:spcBef>
              <a:spcAft>
                <a:spcPts val="0"/>
              </a:spcAft>
              <a:buNone/>
            </a:pPr>
            <a:endParaRPr dirty="0"/>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5" name="Rectángulo 4"/>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6" name="Imagen 5"/>
          <p:cNvPicPr>
            <a:picLocks noChangeAspect="1"/>
          </p:cNvPicPr>
          <p:nvPr/>
        </p:nvPicPr>
        <p:blipFill>
          <a:blip r:embed="rId4"/>
          <a:stretch>
            <a:fillRect/>
          </a:stretch>
        </p:blipFill>
        <p:spPr>
          <a:xfrm>
            <a:off x="8008883" y="3353283"/>
            <a:ext cx="1051034" cy="1000072"/>
          </a:xfrm>
          <a:prstGeom prst="rect">
            <a:avLst/>
          </a:prstGeom>
        </p:spPr>
      </p:pic>
      <p:sp>
        <p:nvSpPr>
          <p:cNvPr id="7" name="Rectángulo 6"/>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23145050"/>
      </p:ext>
    </p:extLst>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Mejoras de calidad</a:t>
            </a:r>
            <a:endParaRPr dirty="0"/>
          </a:p>
        </p:txBody>
      </p:sp>
      <p:sp>
        <p:nvSpPr>
          <p:cNvPr id="304" name="Google Shape;304;p17"/>
          <p:cNvSpPr txBox="1">
            <a:spLocks noGrp="1"/>
          </p:cNvSpPr>
          <p:nvPr>
            <p:ph type="body" idx="1"/>
          </p:nvPr>
        </p:nvSpPr>
        <p:spPr>
          <a:xfrm>
            <a:off x="1750800" y="1513000"/>
            <a:ext cx="5642400" cy="3099900"/>
          </a:xfrm>
          <a:prstGeom prst="rect">
            <a:avLst/>
          </a:prstGeom>
        </p:spPr>
        <p:txBody>
          <a:bodyPr spcFirstLastPara="1" wrap="square" lIns="91425" tIns="91425" rIns="91425" bIns="91425" anchor="t" anchorCtr="0">
            <a:noAutofit/>
          </a:bodyPr>
          <a:lstStyle/>
          <a:p>
            <a:r>
              <a:rPr lang="es-AR" sz="1200" dirty="0" smtClean="0"/>
              <a:t>1- </a:t>
            </a:r>
            <a:r>
              <a:rPr lang="es-AR" sz="1200" dirty="0"/>
              <a:t>Hacer una página responsiva. </a:t>
            </a:r>
          </a:p>
          <a:p>
            <a:r>
              <a:rPr lang="es-AR" sz="1200" dirty="0"/>
              <a:t>2- Modificar campos de formularios. </a:t>
            </a:r>
          </a:p>
          <a:p>
            <a:r>
              <a:rPr lang="es-AR" sz="1200" dirty="0"/>
              <a:t>3- Poner una barra de navegación lateral. </a:t>
            </a:r>
          </a:p>
          <a:p>
            <a:r>
              <a:rPr lang="es-AR" sz="1200" dirty="0"/>
              <a:t>4- Poner un </a:t>
            </a:r>
            <a:r>
              <a:rPr lang="es-AR" sz="1200" dirty="0" err="1"/>
              <a:t>login</a:t>
            </a:r>
            <a:r>
              <a:rPr lang="es-AR" sz="1200" dirty="0"/>
              <a:t>. </a:t>
            </a:r>
          </a:p>
          <a:p>
            <a:r>
              <a:rPr lang="es-AR" sz="1200" dirty="0"/>
              <a:t>5- La posibilidad de bajar un archivo </a:t>
            </a:r>
          </a:p>
          <a:p>
            <a:r>
              <a:rPr lang="es-AR" sz="1200" dirty="0"/>
              <a:t>6- La posibilidad de subir un archivo </a:t>
            </a:r>
          </a:p>
          <a:p>
            <a:r>
              <a:rPr lang="es-AR" sz="1200" dirty="0"/>
              <a:t>7- El color de diferentes partes de la web </a:t>
            </a:r>
          </a:p>
          <a:p>
            <a:r>
              <a:rPr lang="es-AR" sz="1200" dirty="0"/>
              <a:t>8- Separar los botones entre sí </a:t>
            </a:r>
          </a:p>
          <a:p>
            <a:r>
              <a:rPr lang="es-AR" sz="1200" dirty="0"/>
              <a:t>9- Necesidad de poner un logo </a:t>
            </a:r>
          </a:p>
          <a:p>
            <a:r>
              <a:rPr lang="es-AR" sz="1200" dirty="0"/>
              <a:t>10- Necesidad de poner un video </a:t>
            </a:r>
          </a:p>
          <a:p>
            <a:r>
              <a:rPr lang="es-AR" sz="1200" dirty="0"/>
              <a:t>11- Botón de administración </a:t>
            </a:r>
          </a:p>
          <a:p>
            <a:pPr marL="457200" lvl="0" indent="-355600" algn="l" rtl="0">
              <a:spcBef>
                <a:spcPts val="600"/>
              </a:spcBef>
              <a:spcAft>
                <a:spcPts val="0"/>
              </a:spcAft>
              <a:buSzPts val="2000"/>
              <a:buChar char="◍"/>
            </a:pPr>
            <a:endParaRPr dirty="0"/>
          </a:p>
        </p:txBody>
      </p:sp>
      <p:sp>
        <p:nvSpPr>
          <p:cNvPr id="305" name="Google Shape;305;p17"/>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5" name="Rectángulo 4"/>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6" name="Imagen 5"/>
          <p:cNvPicPr>
            <a:picLocks noChangeAspect="1"/>
          </p:cNvPicPr>
          <p:nvPr/>
        </p:nvPicPr>
        <p:blipFill>
          <a:blip r:embed="rId4"/>
          <a:stretch>
            <a:fillRect/>
          </a:stretch>
        </p:blipFill>
        <p:spPr>
          <a:xfrm>
            <a:off x="8008883" y="3353283"/>
            <a:ext cx="1051034" cy="1000072"/>
          </a:xfrm>
          <a:prstGeom prst="rect">
            <a:avLst/>
          </a:prstGeom>
        </p:spPr>
      </p:pic>
      <p:sp>
        <p:nvSpPr>
          <p:cNvPr id="7" name="Rectángulo 6"/>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6D9EEB"/>
                </a:solidFill>
              </a:rPr>
              <a:t>3</a:t>
            </a:r>
            <a:r>
              <a:rPr lang="en" sz="6000" dirty="0" smtClean="0">
                <a:solidFill>
                  <a:srgbClr val="6D9EEB"/>
                </a:solidFill>
              </a:rPr>
              <a:t>.</a:t>
            </a:r>
            <a:endParaRPr sz="6000" dirty="0">
              <a:solidFill>
                <a:srgbClr val="6D9EEB"/>
              </a:solidFill>
            </a:endParaRPr>
          </a:p>
          <a:p>
            <a:pPr marL="0" lvl="0" indent="0" algn="ctr" rtl="0">
              <a:spcBef>
                <a:spcPts val="0"/>
              </a:spcBef>
              <a:spcAft>
                <a:spcPts val="0"/>
              </a:spcAft>
              <a:buNone/>
            </a:pPr>
            <a:r>
              <a:rPr lang="en" dirty="0" smtClean="0"/>
              <a:t>REQUISITOS</a:t>
            </a:r>
            <a:endParaRPr dirty="0"/>
          </a:p>
        </p:txBody>
      </p:sp>
      <p:sp>
        <p:nvSpPr>
          <p:cNvPr id="291" name="Google Shape;291;p15"/>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p>
            <a:r>
              <a:rPr lang="es-AR" dirty="0" smtClean="0"/>
              <a:t>PROCESO </a:t>
            </a:r>
            <a:r>
              <a:rPr lang="es-AR" dirty="0"/>
              <a:t>DE ANÁLISIS DE REQUISITOS </a:t>
            </a:r>
          </a:p>
          <a:p>
            <a:pPr marL="0" lvl="0" indent="0" algn="ctr" rtl="0">
              <a:spcBef>
                <a:spcPts val="0"/>
              </a:spcBef>
              <a:spcAft>
                <a:spcPts val="0"/>
              </a:spcAft>
              <a:buNone/>
            </a:pPr>
            <a:endParaRPr dirty="0"/>
          </a:p>
        </p:txBody>
      </p:sp>
      <p:sp>
        <p:nvSpPr>
          <p:cNvPr id="292" name="Google Shape;292;p15"/>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5" name="Rectángulo 4"/>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6" name="Imagen 5"/>
          <p:cNvPicPr>
            <a:picLocks noChangeAspect="1"/>
          </p:cNvPicPr>
          <p:nvPr/>
        </p:nvPicPr>
        <p:blipFill>
          <a:blip r:embed="rId4"/>
          <a:stretch>
            <a:fillRect/>
          </a:stretch>
        </p:blipFill>
        <p:spPr>
          <a:xfrm>
            <a:off x="8008883" y="3353283"/>
            <a:ext cx="1051034" cy="1000072"/>
          </a:xfrm>
          <a:prstGeom prst="rect">
            <a:avLst/>
          </a:prstGeom>
        </p:spPr>
      </p:pic>
      <p:sp>
        <p:nvSpPr>
          <p:cNvPr id="7" name="Rectángulo 6"/>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74540769"/>
      </p:ext>
    </p:extLst>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ctrTitle" idx="4294967295"/>
          </p:nvPr>
        </p:nvSpPr>
        <p:spPr>
          <a:xfrm>
            <a:off x="0" y="-268802"/>
            <a:ext cx="4401254" cy="24498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t>Requisitos</a:t>
            </a:r>
            <a:endParaRPr sz="6000" dirty="0"/>
          </a:p>
        </p:txBody>
      </p:sp>
      <p:sp>
        <p:nvSpPr>
          <p:cNvPr id="311" name="Google Shape;311;p18"/>
          <p:cNvSpPr txBox="1">
            <a:spLocks noGrp="1"/>
          </p:cNvSpPr>
          <p:nvPr>
            <p:ph type="subTitle" idx="4294967295"/>
          </p:nvPr>
        </p:nvSpPr>
        <p:spPr>
          <a:xfrm>
            <a:off x="1450428" y="1785434"/>
            <a:ext cx="5580822" cy="2868121"/>
          </a:xfrm>
          <a:prstGeom prst="rect">
            <a:avLst/>
          </a:prstGeom>
        </p:spPr>
        <p:txBody>
          <a:bodyPr spcFirstLastPara="1" wrap="square" lIns="91425" tIns="91425" rIns="91425" bIns="91425" anchor="t" anchorCtr="0">
            <a:noAutofit/>
          </a:bodyPr>
          <a:lstStyle/>
          <a:p>
            <a:r>
              <a:rPr lang="es-AR" sz="1400" dirty="0" smtClean="0"/>
              <a:t>Crear </a:t>
            </a:r>
            <a:r>
              <a:rPr lang="es-AR" sz="1400" dirty="0"/>
              <a:t>un aula virtual. </a:t>
            </a:r>
          </a:p>
          <a:p>
            <a:r>
              <a:rPr lang="es-AR" sz="1400" dirty="0" smtClean="0"/>
              <a:t>Modificar </a:t>
            </a:r>
            <a:r>
              <a:rPr lang="es-AR" sz="1400" dirty="0"/>
              <a:t>aulas virtuales ya creadas. </a:t>
            </a:r>
          </a:p>
          <a:p>
            <a:r>
              <a:rPr lang="es-AR" sz="1400" dirty="0" smtClean="0"/>
              <a:t>Eliminar </a:t>
            </a:r>
            <a:r>
              <a:rPr lang="es-AR" sz="1400" dirty="0"/>
              <a:t>aulas virtuales ya creadas. </a:t>
            </a:r>
          </a:p>
          <a:p>
            <a:r>
              <a:rPr lang="es-AR" sz="1400" dirty="0" smtClean="0"/>
              <a:t>Permitir </a:t>
            </a:r>
            <a:r>
              <a:rPr lang="es-AR" sz="1400" dirty="0"/>
              <a:t>matricular gente en las aulas virtuales. </a:t>
            </a:r>
          </a:p>
          <a:p>
            <a:r>
              <a:rPr lang="es-AR" sz="1400" dirty="0" smtClean="0"/>
              <a:t>Permite </a:t>
            </a:r>
            <a:r>
              <a:rPr lang="es-AR" sz="1400" dirty="0"/>
              <a:t>profesor solicitar una tutoría. </a:t>
            </a:r>
          </a:p>
          <a:p>
            <a:r>
              <a:rPr lang="es-AR" sz="1400" dirty="0" smtClean="0"/>
              <a:t>Permite tanto a docentes como a estudiantes inscribirse a un micro talleres. </a:t>
            </a:r>
            <a:endParaRPr sz="1400" dirty="0"/>
          </a:p>
        </p:txBody>
      </p:sp>
      <p:sp>
        <p:nvSpPr>
          <p:cNvPr id="312" name="Google Shape;312;p18"/>
          <p:cNvSpPr/>
          <p:nvPr/>
        </p:nvSpPr>
        <p:spPr>
          <a:xfrm>
            <a:off x="4810215" y="2408815"/>
            <a:ext cx="264679" cy="252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18"/>
          <p:cNvGrpSpPr/>
          <p:nvPr/>
        </p:nvGrpSpPr>
        <p:grpSpPr>
          <a:xfrm>
            <a:off x="5092530" y="422522"/>
            <a:ext cx="1133902" cy="1134217"/>
            <a:chOff x="6654650" y="3665275"/>
            <a:chExt cx="409100" cy="409125"/>
          </a:xfrm>
        </p:grpSpPr>
        <p:sp>
          <p:nvSpPr>
            <p:cNvPr id="314" name="Google Shape;314;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8"/>
          <p:cNvGrpSpPr/>
          <p:nvPr/>
        </p:nvGrpSpPr>
        <p:grpSpPr>
          <a:xfrm rot="1056884">
            <a:off x="6959210" y="567731"/>
            <a:ext cx="749149" cy="749220"/>
            <a:chOff x="570875" y="4322250"/>
            <a:chExt cx="443300" cy="443325"/>
          </a:xfrm>
        </p:grpSpPr>
        <p:sp>
          <p:nvSpPr>
            <p:cNvPr id="317" name="Google Shape;317;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8"/>
          <p:cNvSpPr/>
          <p:nvPr/>
        </p:nvSpPr>
        <p:spPr>
          <a:xfrm rot="2466561">
            <a:off x="3702704" y="855182"/>
            <a:ext cx="367718" cy="3511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rot="-1609299">
            <a:off x="4010781" y="1430395"/>
            <a:ext cx="264642" cy="2526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rot="2926312">
            <a:off x="5615348" y="1630572"/>
            <a:ext cx="198187" cy="189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rot="-1609224">
            <a:off x="4790643" y="362885"/>
            <a:ext cx="178561" cy="1704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18" name="Rectángulo 17"/>
          <p:cNvSpPr/>
          <p:nvPr/>
        </p:nvSpPr>
        <p:spPr>
          <a:xfrm>
            <a:off x="8008883" y="4353355"/>
            <a:ext cx="1051033" cy="707886"/>
          </a:xfrm>
          <a:prstGeom prst="rect">
            <a:avLst/>
          </a:prstGeom>
          <a:solidFill>
            <a:schemeClr val="bg1"/>
          </a:solidFill>
        </p:spPr>
        <p:txBody>
          <a:bodyPr wrap="square">
            <a:spAutoFit/>
          </a:bodyPr>
          <a:lstStyle/>
          <a:p>
            <a:pPr algn="ctr"/>
            <a:r>
              <a:rPr lang="en" sz="1000" b="1" dirty="0" smtClean="0">
                <a:solidFill>
                  <a:schemeClr val="tx1"/>
                </a:solidFill>
                <a:latin typeface="Nixie One" panose="020B0604020202020204" charset="0"/>
              </a:rPr>
              <a:t>PROYECTO DE SOTFWARE 2018</a:t>
            </a:r>
            <a:endParaRPr lang="es-AR" sz="1000" b="1" dirty="0">
              <a:solidFill>
                <a:schemeClr val="tx1"/>
              </a:solidFill>
              <a:latin typeface="Nixie One" panose="020B0604020202020204" charset="0"/>
            </a:endParaRPr>
          </a:p>
        </p:txBody>
      </p:sp>
      <p:pic>
        <p:nvPicPr>
          <p:cNvPr id="19" name="Imagen 18"/>
          <p:cNvPicPr>
            <a:picLocks noChangeAspect="1"/>
          </p:cNvPicPr>
          <p:nvPr/>
        </p:nvPicPr>
        <p:blipFill>
          <a:blip r:embed="rId4"/>
          <a:stretch>
            <a:fillRect/>
          </a:stretch>
        </p:blipFill>
        <p:spPr>
          <a:xfrm>
            <a:off x="8008883" y="3353283"/>
            <a:ext cx="1051034" cy="1000072"/>
          </a:xfrm>
          <a:prstGeom prst="rect">
            <a:avLst/>
          </a:prstGeom>
        </p:spPr>
      </p:pic>
      <p:sp>
        <p:nvSpPr>
          <p:cNvPr id="20" name="Rectángulo 19"/>
          <p:cNvSpPr/>
          <p:nvPr/>
        </p:nvSpPr>
        <p:spPr>
          <a:xfrm>
            <a:off x="8008883" y="3353283"/>
            <a:ext cx="1051033" cy="1707958"/>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p:cNvSpPr/>
          <p:nvPr/>
        </p:nvSpPr>
        <p:spPr>
          <a:xfrm>
            <a:off x="8008883" y="3353283"/>
            <a:ext cx="1051033" cy="1000072"/>
          </a:xfrm>
          <a:prstGeom prst="rect">
            <a:avLst/>
          </a:prstGeom>
          <a:no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mc:AlternateContent xmlns:mc="http://schemas.openxmlformats.org/markup-compatibility/2006" xmlns:p14="http://schemas.microsoft.com/office/powerpoint/2010/main">
    <mc:Choice Requires="p14">
      <p:transition spd="slow" p14:dur="2000">
        <p:blinds/>
        <p:sndAc>
          <p:stSnd>
            <p:snd r:embed="rId3" name="click.wav"/>
          </p:stSnd>
        </p:sndAc>
      </p:transition>
    </mc:Choice>
    <mc:Fallback xmlns="">
      <p:transition spd="slow">
        <p:blinds/>
        <p:sndAc>
          <p:stSnd>
            <p:snd r:embed="rId5" name="click.wav"/>
          </p:stSnd>
        </p:sndAc>
      </p:transition>
    </mc:Fallback>
  </mc:AlternateContent>
  <p:timing>
    <p:tnLst>
      <p:par>
        <p:cTn id="1" dur="indefinite" restart="never" nodeType="tmRoot"/>
      </p:par>
    </p:tnLst>
  </p:timing>
</p:sld>
</file>

<file path=ppt/theme/theme1.xml><?xml version="1.0" encoding="utf-8"?>
<a:theme xmlns:a="http://schemas.openxmlformats.org/drawingml/2006/main" name="Hecat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749</Words>
  <Application>Microsoft Office PowerPoint</Application>
  <PresentationFormat>On-screen Show (16:9)</PresentationFormat>
  <Paragraphs>129</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Inconsolata</vt:lpstr>
      <vt:lpstr>Nixie One</vt:lpstr>
      <vt:lpstr>Hecate template</vt:lpstr>
      <vt:lpstr>Gestor de Pedidos.</vt:lpstr>
      <vt:lpstr>¿Quienes somos?</vt:lpstr>
      <vt:lpstr>¿Cómo es nuestro sitio web?</vt:lpstr>
      <vt:lpstr>1. Prototipado</vt:lpstr>
      <vt:lpstr>PowerPoint Presentation</vt:lpstr>
      <vt:lpstr>2. Calidad</vt:lpstr>
      <vt:lpstr>Mejoras de calidad</vt:lpstr>
      <vt:lpstr>3. REQUISITOS</vt:lpstr>
      <vt:lpstr>Requisitos</vt:lpstr>
      <vt:lpstr>Requisitos:</vt:lpstr>
      <vt:lpstr>4. DIAGRAMAS</vt:lpstr>
      <vt:lpstr>PowerPoint Presentation</vt:lpstr>
      <vt:lpstr>5. DIAGRAMAS</vt:lpstr>
      <vt:lpstr>¿Como almacenaremos nuestros datos? NUESTRO DER:.</vt:lpstr>
      <vt:lpstr>6. LA WEB</vt:lpstr>
      <vt:lpstr>Navegar por nuestra web</vt:lpstr>
      <vt:lpstr>7. ALOJAMIENTO</vt:lpstr>
      <vt:lpstr>http://martinolmos.pythonanywhere.com/</vt:lpstr>
      <vt:lpstr>8. VISTAS</vt:lpstr>
      <vt:lpstr>PowerPoint Presentation</vt:lpstr>
      <vt:lpstr>PowerPoint Presentation</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Pedidos.</dc:title>
  <dc:creator>Griselda</dc:creator>
  <cp:lastModifiedBy>martin</cp:lastModifiedBy>
  <cp:revision>18</cp:revision>
  <dcterms:modified xsi:type="dcterms:W3CDTF">2018-11-19T22:38:46Z</dcterms:modified>
</cp:coreProperties>
</file>