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2" r:id="rId6"/>
    <p:sldId id="361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43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18/05/2023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0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9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1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5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10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78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18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18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18 mai 2023</a:t>
            </a:fld>
            <a:endParaRPr lang="fr-FR" noProof="0" dirty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13/05/2023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18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18 mai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18 mai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 dirty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18 mai 2023</a:t>
            </a:fld>
            <a:endParaRPr lang="fr-FR" noProof="0" dirty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18 mai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18 mai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Architecture technique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imeng.org/cha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lexandre2.bodin@epita.fr" TargetMode="External"/><Relationship Id="rId4" Type="http://schemas.openxmlformats.org/officeDocument/2006/relationships/hyperlink" Target="mailto:nicolas.bodin@triviatech.f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wk.to/software/live-ch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kperf.fr/" TargetMode="External"/><Relationship Id="rId4" Type="http://schemas.openxmlformats.org/officeDocument/2006/relationships/hyperlink" Target="https://www.ovhcloud.com/fr/domai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 dirty="0"/>
              <a:t>Patch Services</a:t>
            </a:r>
            <a:br>
              <a:rPr lang="fr-FR" dirty="0"/>
            </a:br>
            <a:r>
              <a:rPr lang="fr-FR" sz="4800" dirty="0" err="1"/>
              <a:t>developement</a:t>
            </a:r>
            <a:endParaRPr lang="fr-FR" dirty="0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 dirty="0">
                <a:latin typeface="+mj-lt"/>
              </a:rPr>
              <a:t>Projet et architecture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Lot 1</a:t>
            </a:r>
          </a:p>
          <a:p>
            <a:pPr rtl="0"/>
            <a:r>
              <a:rPr lang="fr-FR" dirty="0"/>
              <a:t>13/05/2023</a:t>
            </a:r>
          </a:p>
          <a:p>
            <a:pPr rtl="0"/>
            <a:endParaRPr lang="fr-FR" dirty="0"/>
          </a:p>
        </p:txBody>
      </p:sp>
      <p:pic>
        <p:nvPicPr>
          <p:cNvPr id="10" name="Image 9" descr="Une image contenant Graphique, graphisme, Caractère coloré, Police&#10;&#10;Description générée automatiquement">
            <a:extLst>
              <a:ext uri="{FF2B5EF4-FFF2-40B4-BE49-F238E27FC236}">
                <a16:creationId xmlns:a16="http://schemas.microsoft.com/office/drawing/2014/main" id="{19380088-D299-0999-4E07-516838C73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02799"/>
            <a:ext cx="1831686" cy="1864869"/>
          </a:xfrm>
          <a:prstGeom prst="rect">
            <a:avLst/>
          </a:prstGeom>
        </p:spPr>
      </p:pic>
      <p:pic>
        <p:nvPicPr>
          <p:cNvPr id="7" name="Image 6" descr="Une image contenant Graphique, Police, graphisme, texte&#10;&#10;Description générée automatiquement">
            <a:extLst>
              <a:ext uri="{FF2B5EF4-FFF2-40B4-BE49-F238E27FC236}">
                <a16:creationId xmlns:a16="http://schemas.microsoft.com/office/drawing/2014/main" id="{3F78FDD4-B5C4-5247-57F0-C06D506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74" y="219379"/>
            <a:ext cx="2781026" cy="163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77504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Extensions possibles lot 2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5214586" cy="2759775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/>
              <a:t>Tableau de bord à la connexion avec son historique (traitements du mois / année) </a:t>
            </a:r>
            <a:r>
              <a:rPr lang="fr-FR" sz="1400" dirty="0" err="1"/>
              <a:t>cf</a:t>
            </a:r>
            <a:r>
              <a:rPr lang="fr-FR" sz="1400" dirty="0"/>
              <a:t> 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Recherche « avancée » dans l’historique (filtrage dates , type ou marque véhicule etc…)</a:t>
            </a:r>
          </a:p>
          <a:p>
            <a:pPr rtl="0"/>
            <a:r>
              <a:rPr lang="fr-FR" dirty="0"/>
              <a:t>…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/>
              <a:t>AC Engineering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36016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« On </a:t>
            </a:r>
            <a:r>
              <a:rPr lang="fr-FR" dirty="0" err="1"/>
              <a:t>boarding</a:t>
            </a:r>
            <a:r>
              <a:rPr lang="fr-FR" dirty="0"/>
              <a:t> » : possibilité à des non clients de s’inscrire directement depuis l’application en ligne, éventuellement en mode démo (soumettre un fichier en automatique mais payant pour télécharger)</a:t>
            </a:r>
          </a:p>
          <a:p>
            <a:pPr rtl="0"/>
            <a:r>
              <a:rPr lang="fr-FR" dirty="0"/>
              <a:t>Tableau de bord de l’utilisation de la plateforme graphiques (par client / pays  / nbre moyen de binaires traités) : repérer des clients qui n’utilisent pas ou qui auraient besoin d’une upgrade en « silver » ou « gold ».</a:t>
            </a:r>
          </a:p>
          <a:p>
            <a:pPr marL="0" indent="0" rtl="0">
              <a:buNone/>
            </a:pPr>
            <a:r>
              <a:rPr lang="fr-FR" dirty="0"/>
              <a:t>	</a:t>
            </a:r>
            <a:r>
              <a:rPr lang="fr-FR" dirty="0">
                <a:hlinkClick r:id="rId3"/>
              </a:rPr>
              <a:t>https://primeng.org/chart</a:t>
            </a:r>
            <a:endParaRPr lang="fr-FR" dirty="0"/>
          </a:p>
          <a:p>
            <a:r>
              <a:rPr lang="fr-FR" dirty="0"/>
              <a:t>Double authentification pour limiter le partage de connexion. Archivage des </a:t>
            </a:r>
            <a:r>
              <a:rPr lang="fr-FR" dirty="0" err="1"/>
              <a:t>ip</a:t>
            </a:r>
            <a:r>
              <a:rPr lang="fr-FR" dirty="0"/>
              <a:t> de connexion par client même si cela a ses limites : consultable pas AC Engineering</a:t>
            </a:r>
          </a:p>
          <a:p>
            <a:r>
              <a:rPr lang="fr-FR" dirty="0"/>
              <a:t>…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10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18 mai 2023</a:t>
            </a:fld>
            <a:endParaRPr lang="fr-FR" sz="11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DC0D1D-DEDC-CFB2-9FFC-45E327A73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36" y="3031961"/>
            <a:ext cx="3324573" cy="4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9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13" name="Espace réservé d’image 12" descr="Portrait de l’un des membres de l’équipe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9227" y="3981115"/>
            <a:ext cx="4914900" cy="1571197"/>
          </a:xfrm>
        </p:spPr>
        <p:txBody>
          <a:bodyPr rtlCol="0"/>
          <a:lstStyle/>
          <a:p>
            <a:pPr rtl="0"/>
            <a:r>
              <a:rPr lang="fr-FR" b="1" dirty="0"/>
              <a:t>Contacts </a:t>
            </a:r>
          </a:p>
          <a:p>
            <a:pPr rtl="0"/>
            <a:r>
              <a:rPr lang="fr-FR" dirty="0">
                <a:hlinkClick r:id="rId4"/>
              </a:rPr>
              <a:t>nicolas.bodin@triviatech.fr</a:t>
            </a:r>
            <a:endParaRPr lang="fr-FR" dirty="0"/>
          </a:p>
          <a:p>
            <a:pPr rtl="0"/>
            <a:r>
              <a:rPr lang="fr-FR" dirty="0">
                <a:hlinkClick r:id="rId5"/>
              </a:rPr>
              <a:t>alexandre2.bodin@epita.fr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 dirty="0"/>
              <a:t>Objet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01. Contexte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Contexte et besoins du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rtlCol="0"/>
          <a:lstStyle/>
          <a:p>
            <a:pPr rtl="0"/>
            <a:r>
              <a:rPr lang="fr-FR" dirty="0"/>
              <a:t>02. Technologies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Technologies logicielles utilisées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 dirty="0"/>
              <a:t>03. Architecture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50517"/>
          </a:xfrm>
        </p:spPr>
        <p:txBody>
          <a:bodyPr rtlCol="0"/>
          <a:lstStyle/>
          <a:p>
            <a:pPr rtl="0"/>
            <a:r>
              <a:rPr lang="fr-FR" dirty="0"/>
              <a:t>Architecture technique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 dirty="0"/>
              <a:t>04. Lot 1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50517"/>
          </a:xfrm>
        </p:spPr>
        <p:txBody>
          <a:bodyPr rtlCol="0"/>
          <a:lstStyle/>
          <a:p>
            <a:pPr rtl="0"/>
            <a:r>
              <a:rPr lang="fr-FR" dirty="0"/>
              <a:t>Périmètre du lot 1</a:t>
            </a:r>
          </a:p>
          <a:p>
            <a:pPr rtl="0"/>
            <a:r>
              <a:rPr lang="fr-FR" dirty="0"/>
              <a:t>Livrables attendus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fr-FR" dirty="0"/>
              <a:t>05. Extensions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50517"/>
          </a:xfrm>
        </p:spPr>
        <p:txBody>
          <a:bodyPr rtlCol="0"/>
          <a:lstStyle/>
          <a:p>
            <a:pPr rtl="0"/>
            <a:r>
              <a:rPr lang="fr-FR" dirty="0"/>
              <a:t>Extensions possibles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5B79743-610D-4BA8-96AB-359F8CBCCAD5}" type="datetime4">
              <a:rPr lang="fr-FR" smtClean="0"/>
              <a:t>18 mai 2023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Contexte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Le projet vise à offrir une interface modernisée pour permettre aux clients d’AC Engineering de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Soumettre un fichier binaire de données diagnostic moteur (pour EGR/DPF/DTC)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Choisir des transformations à appliquer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Obtenir immédiatement ou rapidement une version séquencée à télécharger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dirty="0"/>
              <a:t>Accéder à l’historique des fichiers (originaux et séquencés)</a:t>
            </a:r>
          </a:p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29E50CD6-4086-4F74-BE9D-7473625CEF13}" type="datetime4">
              <a:rPr lang="fr-FR" smtClean="0"/>
              <a:t>18 mai 2023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B35BB8-C4EF-3FB4-E446-964B51AB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450" y="0"/>
            <a:ext cx="4372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dirty="0"/>
              <a:t>Fonctionnalités lot 1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Client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5"/>
            <a:ext cx="5214586" cy="275977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fr-FR" sz="1400" dirty="0"/>
              <a:t>Login sécurisé (https, session avec </a:t>
            </a:r>
            <a:r>
              <a:rPr lang="fr-FR" sz="1400" dirty="0" err="1"/>
              <a:t>token</a:t>
            </a:r>
            <a:r>
              <a:rPr lang="fr-FR" sz="1400" dirty="0"/>
              <a:t> JWT)</a:t>
            </a:r>
          </a:p>
          <a:p>
            <a:pPr rtl="0"/>
            <a:r>
              <a:rPr lang="fr-FR" sz="1400" dirty="0"/>
              <a:t>Mots de passe chiffrés en base SHA256 ou &gt;</a:t>
            </a:r>
          </a:p>
          <a:p>
            <a:pPr rtl="0"/>
            <a:r>
              <a:rPr lang="fr-FR" sz="1400" dirty="0"/>
              <a:t>Soumission de fichier via interface web</a:t>
            </a:r>
          </a:p>
          <a:p>
            <a:pPr rtl="0"/>
            <a:r>
              <a:rPr lang="fr-FR" sz="1400" dirty="0"/>
              <a:t>Choix des traitements à appliquer par clics sur options + </a:t>
            </a:r>
            <a:r>
              <a:rPr lang="fr-FR" sz="1400" dirty="0" err="1"/>
              <a:t>immat</a:t>
            </a:r>
            <a:r>
              <a:rPr lang="fr-FR" sz="1400" dirty="0"/>
              <a:t>. véhicule</a:t>
            </a:r>
          </a:p>
          <a:p>
            <a:pPr rtl="0"/>
            <a:r>
              <a:rPr lang="fr-FR" sz="1400" dirty="0"/>
              <a:t>Création d’un ticket de traitement (automatique ou manuelle AC Engineering selon les options choisies). Numéro unique généré.</a:t>
            </a:r>
          </a:p>
          <a:p>
            <a:pPr rtl="0"/>
            <a:r>
              <a:rPr lang="fr-FR" sz="1400" dirty="0"/>
              <a:t>Accès à la liste des tickets en cours, traités ou historique: téléchargement des fichiers d’origine et traités (format zip) / n° ticket ou </a:t>
            </a:r>
            <a:r>
              <a:rPr lang="fr-FR" sz="1400" dirty="0" err="1"/>
              <a:t>immat</a:t>
            </a:r>
            <a:r>
              <a:rPr lang="fr-FR" sz="1400" dirty="0"/>
              <a:t>. véhicule</a:t>
            </a:r>
          </a:p>
          <a:p>
            <a:pPr rtl="0"/>
            <a:r>
              <a:rPr lang="fr-FR" sz="1400" dirty="0"/>
              <a:t>Mail une fois ticket traité</a:t>
            </a:r>
          </a:p>
          <a:p>
            <a:pPr rtl="0"/>
            <a:r>
              <a:rPr lang="fr-FR" sz="1400" dirty="0"/>
              <a:t>Communiquer avec AC Engineering via un chat en temps réel</a:t>
            </a:r>
          </a:p>
          <a:p>
            <a:pPr rtl="0"/>
            <a:r>
              <a:rPr lang="fr-FR" sz="1400" dirty="0"/>
              <a:t>Gestion automatique Français / anglais suivant langue du navigateur </a:t>
            </a:r>
          </a:p>
          <a:p>
            <a:pPr rtl="0"/>
            <a:endParaRPr lang="fr-FR" sz="1400" dirty="0"/>
          </a:p>
          <a:p>
            <a:pPr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/>
              <a:t>AC Engineering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fr-FR" dirty="0"/>
              <a:t>Création de compte clients : profils avec limite de soumissions de tickets / jour (1, 5, illimité)</a:t>
            </a:r>
          </a:p>
          <a:p>
            <a:pPr rtl="0"/>
            <a:r>
              <a:rPr lang="fr-FR" dirty="0"/>
              <a:t>Liste des clients actifs (+ désactiver leur login)</a:t>
            </a:r>
          </a:p>
          <a:p>
            <a:pPr rtl="0"/>
            <a:r>
              <a:rPr lang="fr-FR" dirty="0"/>
              <a:t>« Corbeille » des tickets à traiter : télécharger fichier source et soumettre</a:t>
            </a:r>
          </a:p>
          <a:p>
            <a:pPr rtl="0"/>
            <a:r>
              <a:rPr lang="fr-FR" dirty="0"/>
              <a:t>Recherche d’un ticket par numéro ou immatriculation véhicule</a:t>
            </a:r>
          </a:p>
          <a:p>
            <a:pPr rtl="0"/>
            <a:r>
              <a:rPr lang="fr-FR" dirty="0"/>
              <a:t>Réception de messages ‘live chat’</a:t>
            </a: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18 mai 2023</a:t>
            </a:fld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157110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Technologies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Serveur Windows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Un serveur </a:t>
            </a:r>
            <a:r>
              <a:rPr lang="fr-FR" dirty="0" err="1"/>
              <a:t>windows</a:t>
            </a:r>
            <a:r>
              <a:rPr lang="fr-FR" dirty="0"/>
              <a:t> est requis pour pouvoir utiliser le logiciel </a:t>
            </a:r>
            <a:r>
              <a:rPr lang="fr-FR" dirty="0" err="1"/>
              <a:t>DaVinci</a:t>
            </a:r>
            <a:r>
              <a:rPr lang="fr-FR" dirty="0"/>
              <a:t> qui ne fonctionne que sous </a:t>
            </a:r>
            <a:r>
              <a:rPr lang="fr-FR" dirty="0" err="1"/>
              <a:t>windows</a:t>
            </a:r>
            <a:endParaRPr lang="fr-FR" dirty="0"/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C#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Le développement de l’applicatif est réalisé en langage C# : réception des fichiers clients, création des tickets, login, traitements de AC </a:t>
            </a:r>
            <a:r>
              <a:rPr lang="fr-FR" dirty="0" err="1"/>
              <a:t>Engeneering</a:t>
            </a:r>
            <a:endParaRPr lang="fr-FR" dirty="0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Application Web : Angular</a:t>
            </a:r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Les clients ne verront jamais les applications tourner sur le serveur </a:t>
            </a:r>
            <a:r>
              <a:rPr lang="fr-FR" dirty="0" err="1"/>
              <a:t>windows</a:t>
            </a:r>
            <a:r>
              <a:rPr lang="fr-FR" dirty="0"/>
              <a:t> ni leurs interfaces. Une interface web plus moderne leur est proposée (html, CSS pour la mis en forme et </a:t>
            </a:r>
            <a:r>
              <a:rPr lang="fr-FR" dirty="0" err="1"/>
              <a:t>angular</a:t>
            </a:r>
            <a:r>
              <a:rPr lang="fr-FR" dirty="0"/>
              <a:t> (javascript) pour la dynamique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/>
              <a:t>Sauvegarde données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449585" cy="574318"/>
          </a:xfrm>
        </p:spPr>
        <p:txBody>
          <a:bodyPr rtlCol="0"/>
          <a:lstStyle/>
          <a:p>
            <a:pPr rtl="0"/>
            <a:r>
              <a:rPr lang="fr-FR" dirty="0"/>
              <a:t>Les comptes clients, les tickets en cours ou historiques sont dans une base de données (MySQL ou PostgreSQL)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fr-FR" dirty="0"/>
              <a:t>Sauvegarde fichiers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5"/>
            <a:ext cx="4838700" cy="1507821"/>
          </a:xfrm>
        </p:spPr>
        <p:txBody>
          <a:bodyPr rtlCol="0"/>
          <a:lstStyle/>
          <a:p>
            <a:pPr rtl="0"/>
            <a:r>
              <a:rPr lang="fr-FR" dirty="0"/>
              <a:t>Les fichiers soumis par le client sont stockés sue le serveur </a:t>
            </a:r>
            <a:r>
              <a:rPr lang="fr-FR" dirty="0" err="1"/>
              <a:t>windows</a:t>
            </a:r>
            <a:r>
              <a:rPr lang="fr-FR" dirty="0"/>
              <a:t> avec une règle de nommage simple</a:t>
            </a:r>
          </a:p>
          <a:p>
            <a:pPr rtl="0"/>
            <a:r>
              <a:rPr lang="fr-FR" dirty="0"/>
              <a:t>&lt;CLIENT&gt;/&lt;année&gt;/&lt;mois&gt;/</a:t>
            </a:r>
            <a:r>
              <a:rPr lang="fr-FR" dirty="0" err="1"/>
              <a:t>fichier_origine</a:t>
            </a:r>
            <a:endParaRPr lang="fr-FR" dirty="0"/>
          </a:p>
          <a:p>
            <a:r>
              <a:rPr lang="fr-FR" dirty="0"/>
              <a:t>&lt;CLIENT&gt;/&lt;année&gt;/&lt;mois&gt;/</a:t>
            </a:r>
            <a:r>
              <a:rPr lang="fr-FR" dirty="0" err="1"/>
              <a:t>fichier_modifié</a:t>
            </a:r>
            <a:endParaRPr lang="fr-FR" dirty="0"/>
          </a:p>
          <a:p>
            <a:r>
              <a:rPr lang="fr-FR" dirty="0"/>
              <a:t>Le stockage est compressé au format .zip pour gagner de la place dans ‘historique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18 mai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000231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Architecture technique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6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18 mai 2023</a:t>
            </a:fld>
            <a:endParaRPr lang="fr-FR" sz="11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C45FB3-E3DA-BBA6-926E-5FD05AEDA96A}"/>
              </a:ext>
            </a:extLst>
          </p:cNvPr>
          <p:cNvSpPr/>
          <p:nvPr/>
        </p:nvSpPr>
        <p:spPr bwMode="auto">
          <a:xfrm>
            <a:off x="6357736" y="1905120"/>
            <a:ext cx="4458676" cy="39600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35000">
                <a:srgbClr val="CCECFF"/>
              </a:gs>
              <a:gs pos="100000">
                <a:srgbClr val="FFFFFF"/>
              </a:gs>
            </a:gsLst>
            <a:lin ang="16200000" scaled="1"/>
          </a:gradFill>
          <a:ln w="9525" cap="rnd" cmpd="sng" algn="ctr">
            <a:noFill/>
            <a:prstDash val="solid"/>
            <a:headEnd/>
            <a:tailEnd/>
          </a:ln>
          <a:effectLst>
            <a:glow rad="101600">
              <a:srgbClr val="99CCFF">
                <a:alpha val="40000"/>
              </a:srgbClr>
            </a:glow>
          </a:effectLst>
        </p:spPr>
        <p:txBody>
          <a:bodyPr lIns="74045" tIns="37023" rIns="74045" bIns="37023" spcCol="0" rtlCol="0" anchor="b"/>
          <a:lstStyle/>
          <a:p>
            <a:pPr marL="0" marR="0" lvl="0" indent="0" algn="r" defTabSz="8139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Serveur WINDOWS</a:t>
            </a:r>
          </a:p>
        </p:txBody>
      </p:sp>
      <p:sp>
        <p:nvSpPr>
          <p:cNvPr id="87" name="AutoShape 57">
            <a:extLst>
              <a:ext uri="{FF2B5EF4-FFF2-40B4-BE49-F238E27FC236}">
                <a16:creationId xmlns:a16="http://schemas.microsoft.com/office/drawing/2014/main" id="{57105F5B-C565-E2B9-D436-1869D7E9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995" y="2759498"/>
            <a:ext cx="1481131" cy="1794917"/>
          </a:xfrm>
          <a:prstGeom prst="roundRect">
            <a:avLst>
              <a:gd name="adj" fmla="val 591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88" name="AutoShape 57">
            <a:extLst>
              <a:ext uri="{FF2B5EF4-FFF2-40B4-BE49-F238E27FC236}">
                <a16:creationId xmlns:a16="http://schemas.microsoft.com/office/drawing/2014/main" id="{B4316A77-F436-335F-1FC7-95FFFC16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395" y="3666986"/>
            <a:ext cx="2013081" cy="854248"/>
          </a:xfrm>
          <a:prstGeom prst="roundRect">
            <a:avLst>
              <a:gd name="adj" fmla="val 591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504F5D-C19E-5F8E-B58B-D04794DF847D}"/>
              </a:ext>
            </a:extLst>
          </p:cNvPr>
          <p:cNvSpPr/>
          <p:nvPr/>
        </p:nvSpPr>
        <p:spPr bwMode="auto">
          <a:xfrm>
            <a:off x="3226811" y="2069058"/>
            <a:ext cx="2160000" cy="1211499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35000">
                <a:srgbClr val="CCECFF"/>
              </a:gs>
              <a:gs pos="100000">
                <a:srgbClr val="FFFFFF"/>
              </a:gs>
            </a:gsLst>
            <a:lin ang="16200000" scaled="1"/>
          </a:gradFill>
          <a:ln w="9525" cap="rnd" cmpd="sng" algn="ctr">
            <a:noFill/>
            <a:prstDash val="solid"/>
            <a:headEnd/>
            <a:tailEnd/>
          </a:ln>
          <a:effectLst>
            <a:glow rad="101600">
              <a:srgbClr val="99CCFF">
                <a:alpha val="40000"/>
              </a:srgbClr>
            </a:glow>
          </a:effectLst>
        </p:spPr>
        <p:txBody>
          <a:bodyPr lIns="74045" tIns="37023" rIns="74045" bIns="37023" spcCol="0" rtlCol="0" anchor="b"/>
          <a:lstStyle/>
          <a:p>
            <a:pPr marL="0" marR="0" lvl="0" indent="9147" algn="r" defTabSz="81290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F7F7F"/>
              </a:buClr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rPr>
              <a:t>PC + Réseau du Client</a:t>
            </a:r>
          </a:p>
        </p:txBody>
      </p:sp>
      <p:sp>
        <p:nvSpPr>
          <p:cNvPr id="90" name="Nuage 89">
            <a:extLst>
              <a:ext uri="{FF2B5EF4-FFF2-40B4-BE49-F238E27FC236}">
                <a16:creationId xmlns:a16="http://schemas.microsoft.com/office/drawing/2014/main" id="{66CC8594-E0D4-5B07-AEC8-E51FAA221B7E}"/>
              </a:ext>
            </a:extLst>
          </p:cNvPr>
          <p:cNvSpPr/>
          <p:nvPr/>
        </p:nvSpPr>
        <p:spPr>
          <a:xfrm>
            <a:off x="5502359" y="3222660"/>
            <a:ext cx="999505" cy="845787"/>
          </a:xfrm>
          <a:prstGeom prst="cloud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" charset="0"/>
                <a:cs typeface="Segoe UI Light" panose="020B0502040204020203" pitchFamily="34" charset="0"/>
              </a:rPr>
              <a:t>Internet</a:t>
            </a:r>
          </a:p>
        </p:txBody>
      </p:sp>
      <p:grpSp>
        <p:nvGrpSpPr>
          <p:cNvPr id="91" name="Groupe 2">
            <a:extLst>
              <a:ext uri="{FF2B5EF4-FFF2-40B4-BE49-F238E27FC236}">
                <a16:creationId xmlns:a16="http://schemas.microsoft.com/office/drawing/2014/main" id="{2D07B6E2-A9C8-5C11-1742-EE9D4DDAACDC}"/>
              </a:ext>
            </a:extLst>
          </p:cNvPr>
          <p:cNvGrpSpPr>
            <a:grpSpLocks/>
          </p:cNvGrpSpPr>
          <p:nvPr/>
        </p:nvGrpSpPr>
        <p:grpSpPr bwMode="auto">
          <a:xfrm>
            <a:off x="3314396" y="2088272"/>
            <a:ext cx="760413" cy="558404"/>
            <a:chOff x="1870157" y="1772738"/>
            <a:chExt cx="759850" cy="468217"/>
          </a:xfrm>
        </p:grpSpPr>
        <p:sp>
          <p:nvSpPr>
            <p:cNvPr id="92" name="AutoShape 105">
              <a:extLst>
                <a:ext uri="{FF2B5EF4-FFF2-40B4-BE49-F238E27FC236}">
                  <a16:creationId xmlns:a16="http://schemas.microsoft.com/office/drawing/2014/main" id="{BB818696-D25D-264E-A599-27B8BEC3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157" y="1772738"/>
              <a:ext cx="759850" cy="46821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b" anchorCtr="1"/>
            <a:lstStyle/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Client</a:t>
              </a:r>
            </a:p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(</a:t>
              </a:r>
              <a:r>
                <a:rPr lang="fr-FR" sz="700" kern="0" dirty="0" err="1">
                  <a:solidFill>
                    <a:prstClr val="white"/>
                  </a:solidFill>
                  <a:latin typeface="Segoe UI "/>
                </a:rPr>
                <a:t>Navugateur</a:t>
              </a: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 web)</a:t>
              </a:r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3E168836-38C7-4EBA-70E8-8016CCBF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21956" y="1802890"/>
              <a:ext cx="235934" cy="204723"/>
            </a:xfrm>
            <a:prstGeom prst="rect">
              <a:avLst/>
            </a:prstGeom>
          </p:spPr>
        </p:pic>
      </p:grpSp>
      <p:pic>
        <p:nvPicPr>
          <p:cNvPr id="94" name="Image 93">
            <a:extLst>
              <a:ext uri="{FF2B5EF4-FFF2-40B4-BE49-F238E27FC236}">
                <a16:creationId xmlns:a16="http://schemas.microsoft.com/office/drawing/2014/main" id="{759FD289-D9F0-FEB5-376F-82B89391C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31" y="2052224"/>
            <a:ext cx="360000" cy="360000"/>
          </a:xfrm>
          <a:prstGeom prst="rect">
            <a:avLst/>
          </a:prstGeom>
        </p:spPr>
      </p:pic>
      <p:cxnSp>
        <p:nvCxnSpPr>
          <p:cNvPr id="95" name="Straight Arrow Connector 379">
            <a:extLst>
              <a:ext uri="{FF2B5EF4-FFF2-40B4-BE49-F238E27FC236}">
                <a16:creationId xmlns:a16="http://schemas.microsoft.com/office/drawing/2014/main" id="{EBE06CBE-EA66-0580-430D-E51831ADEFA1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053980" y="2367079"/>
            <a:ext cx="3472305" cy="1191011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96" name="Image 95">
            <a:extLst>
              <a:ext uri="{FF2B5EF4-FFF2-40B4-BE49-F238E27FC236}">
                <a16:creationId xmlns:a16="http://schemas.microsoft.com/office/drawing/2014/main" id="{1612825C-9C4C-6679-C956-5A88CF034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949" y="2195648"/>
            <a:ext cx="231734" cy="380778"/>
          </a:xfrm>
          <a:prstGeom prst="rect">
            <a:avLst/>
          </a:prstGeom>
        </p:spPr>
      </p:pic>
      <p:sp>
        <p:nvSpPr>
          <p:cNvPr id="97" name="TextBox 27">
            <a:extLst>
              <a:ext uri="{FF2B5EF4-FFF2-40B4-BE49-F238E27FC236}">
                <a16:creationId xmlns:a16="http://schemas.microsoft.com/office/drawing/2014/main" id="{6F91C7B2-102C-B66D-70D8-DC7293725D4A}"/>
              </a:ext>
            </a:extLst>
          </p:cNvPr>
          <p:cNvSpPr txBox="1"/>
          <p:nvPr/>
        </p:nvSpPr>
        <p:spPr>
          <a:xfrm>
            <a:off x="8516869" y="4068448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98" name="AutoShape 81">
            <a:extLst>
              <a:ext uri="{FF2B5EF4-FFF2-40B4-BE49-F238E27FC236}">
                <a16:creationId xmlns:a16="http://schemas.microsoft.com/office/drawing/2014/main" id="{71BEB9DF-8586-C0FA-846D-F9C362B2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463" y="4985317"/>
            <a:ext cx="1049140" cy="429496"/>
          </a:xfrm>
          <a:prstGeom prst="roundRect">
            <a:avLst>
              <a:gd name="adj" fmla="val 16667"/>
            </a:avLst>
          </a:prstGeom>
          <a:solidFill>
            <a:srgbClr val="E15500"/>
          </a:solidFill>
          <a:ln w="9525" cap="flat" cmpd="sng" algn="ctr">
            <a:solidFill>
              <a:srgbClr val="FF5F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20" tIns="45709" rIns="91420" bIns="45709" anchor="ctr"/>
          <a:lstStyle/>
          <a:p>
            <a:pPr algn="ctr" defTabSz="812727">
              <a:defRPr/>
            </a:pPr>
            <a:r>
              <a:rPr lang="fr-FR" sz="700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Base de données</a:t>
            </a:r>
          </a:p>
          <a:p>
            <a:pPr algn="ctr" defTabSz="812727">
              <a:defRPr/>
            </a:pPr>
            <a:endParaRPr lang="fr-FR" sz="700" kern="0" dirty="0">
              <a:solidFill>
                <a:prstClr val="white"/>
              </a:solidFill>
              <a:latin typeface="Segoe UI Light"/>
              <a:cs typeface="Calibri" pitchFamily="34" charset="0"/>
            </a:endParaRPr>
          </a:p>
        </p:txBody>
      </p:sp>
      <p:sp>
        <p:nvSpPr>
          <p:cNvPr id="99" name="TextBox 27">
            <a:extLst>
              <a:ext uri="{FF2B5EF4-FFF2-40B4-BE49-F238E27FC236}">
                <a16:creationId xmlns:a16="http://schemas.microsoft.com/office/drawing/2014/main" id="{95E34012-2C18-038F-0527-B0D542E569A1}"/>
              </a:ext>
            </a:extLst>
          </p:cNvPr>
          <p:cNvSpPr txBox="1"/>
          <p:nvPr/>
        </p:nvSpPr>
        <p:spPr>
          <a:xfrm>
            <a:off x="9781466" y="3216475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00" name="TextBox 27">
            <a:extLst>
              <a:ext uri="{FF2B5EF4-FFF2-40B4-BE49-F238E27FC236}">
                <a16:creationId xmlns:a16="http://schemas.microsoft.com/office/drawing/2014/main" id="{6B74A1D5-968D-C51B-5BA9-98D3EB4CB5B7}"/>
              </a:ext>
            </a:extLst>
          </p:cNvPr>
          <p:cNvSpPr txBox="1"/>
          <p:nvPr/>
        </p:nvSpPr>
        <p:spPr>
          <a:xfrm>
            <a:off x="9187185" y="3903336"/>
            <a:ext cx="135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101" name="Elbow Connector 330">
            <a:extLst>
              <a:ext uri="{FF2B5EF4-FFF2-40B4-BE49-F238E27FC236}">
                <a16:creationId xmlns:a16="http://schemas.microsoft.com/office/drawing/2014/main" id="{FDCDB206-0568-63DE-C735-31EB781A73FA}"/>
              </a:ext>
            </a:extLst>
          </p:cNvPr>
          <p:cNvCxnSpPr>
            <a:cxnSpLocks/>
            <a:stCxn id="137" idx="2"/>
            <a:endCxn id="98" idx="0"/>
          </p:cNvCxnSpPr>
          <p:nvPr/>
        </p:nvCxnSpPr>
        <p:spPr>
          <a:xfrm rot="5400000">
            <a:off x="9348777" y="4603060"/>
            <a:ext cx="764514" cy="1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F3A447">
                <a:lumMod val="75000"/>
              </a:srgbClr>
            </a:solidFill>
            <a:prstDash val="solid"/>
            <a:headEnd type="triangle"/>
            <a:tailEnd type="triangle"/>
          </a:ln>
          <a:effectLst/>
        </p:spPr>
      </p:cxn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6C606A6B-E33A-D211-3AFA-4CD312261060}"/>
              </a:ext>
            </a:extLst>
          </p:cNvPr>
          <p:cNvGrpSpPr/>
          <p:nvPr/>
        </p:nvGrpSpPr>
        <p:grpSpPr>
          <a:xfrm>
            <a:off x="2180109" y="4786900"/>
            <a:ext cx="907681" cy="1087566"/>
            <a:chOff x="69298" y="3505117"/>
            <a:chExt cx="907681" cy="10875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76DC1987-D698-127E-BC47-A2C1EC20EFC9}"/>
                </a:ext>
              </a:extLst>
            </p:cNvPr>
            <p:cNvGrpSpPr/>
            <p:nvPr/>
          </p:nvGrpSpPr>
          <p:grpSpPr>
            <a:xfrm>
              <a:off x="69298" y="3795886"/>
              <a:ext cx="907681" cy="796797"/>
              <a:chOff x="2373743" y="3687894"/>
              <a:chExt cx="907494" cy="796797"/>
            </a:xfrm>
          </p:grpSpPr>
          <p:sp>
            <p:nvSpPr>
              <p:cNvPr id="106" name="AutoShape 66">
                <a:extLst>
                  <a:ext uri="{FF2B5EF4-FFF2-40B4-BE49-F238E27FC236}">
                    <a16:creationId xmlns:a16="http://schemas.microsoft.com/office/drawing/2014/main" id="{565248D0-C3EA-D4B5-B959-6B201EDB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743" y="3687894"/>
                <a:ext cx="896392" cy="180000"/>
              </a:xfrm>
              <a:prstGeom prst="roundRect">
                <a:avLst>
                  <a:gd name="adj" fmla="val 16667"/>
                </a:avLst>
              </a:prstGeom>
              <a:solidFill>
                <a:srgbClr val="A1E100"/>
              </a:solidFill>
              <a:ln w="9525" cap="flat" cmpd="sng" algn="ctr">
                <a:solidFill>
                  <a:srgbClr val="000000"/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none" lIns="91145" tIns="45571" rIns="91145" bIns="45571" anchor="ctr"/>
              <a:lstStyle/>
              <a:p>
                <a:pPr marL="0" marR="0" lvl="0" indent="0" algn="ctr" defTabSz="81272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Application Web</a:t>
                </a:r>
              </a:p>
            </p:txBody>
          </p:sp>
          <p:sp>
            <p:nvSpPr>
              <p:cNvPr id="107" name="AutoShape 66">
                <a:extLst>
                  <a:ext uri="{FF2B5EF4-FFF2-40B4-BE49-F238E27FC236}">
                    <a16:creationId xmlns:a16="http://schemas.microsoft.com/office/drawing/2014/main" id="{DD854146-FD40-0C34-4F79-52145524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709" y="4009406"/>
                <a:ext cx="894428" cy="178883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lIns="91145" tIns="45571" rIns="91145" bIns="45571" anchor="ctr"/>
              <a:lstStyle/>
              <a:p>
                <a:pPr marL="0" marR="0" lvl="0" indent="0" algn="ctr" defTabSz="81272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Light"/>
                  </a:rPr>
                  <a:t>Composant technique</a:t>
                </a:r>
              </a:p>
            </p:txBody>
          </p:sp>
          <p:sp>
            <p:nvSpPr>
              <p:cNvPr id="108" name="AutoShape 122">
                <a:extLst>
                  <a:ext uri="{FF2B5EF4-FFF2-40B4-BE49-F238E27FC236}">
                    <a16:creationId xmlns:a16="http://schemas.microsoft.com/office/drawing/2014/main" id="{CEF2CF97-4F22-4E4D-DB12-C2EC5797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744" y="4304691"/>
                <a:ext cx="907493" cy="180000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25400" algn="ctr">
                <a:solidFill>
                  <a:sysClr val="window" lastClr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91145" tIns="17941" rIns="91145" bIns="17941" anchor="ctr" anchorCtr="1"/>
              <a:lstStyle/>
              <a:p>
                <a:pPr marL="0" marR="0" lvl="0" indent="0" algn="ctr" defTabSz="81272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Light"/>
                  </a:rPr>
                  <a:t>Poste de travail</a:t>
                </a:r>
              </a:p>
            </p:txBody>
          </p:sp>
        </p:grpSp>
        <p:sp>
          <p:nvSpPr>
            <p:cNvPr id="105" name="AutoShape 81">
              <a:extLst>
                <a:ext uri="{FF2B5EF4-FFF2-40B4-BE49-F238E27FC236}">
                  <a16:creationId xmlns:a16="http://schemas.microsoft.com/office/drawing/2014/main" id="{A3CB68BD-8306-70D7-59BB-63EB13C7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07" y="3505117"/>
              <a:ext cx="896400" cy="180000"/>
            </a:xfrm>
            <a:prstGeom prst="roundRect">
              <a:avLst>
                <a:gd name="adj" fmla="val 16667"/>
              </a:avLst>
            </a:prstGeom>
            <a:solidFill>
              <a:srgbClr val="E15500"/>
            </a:solidFill>
            <a:ln w="9525" cap="flat" cmpd="sng" algn="ctr">
              <a:solidFill>
                <a:srgbClr val="FF67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lIns="91420" tIns="45709" rIns="91420" bIns="45709" anchor="ctr"/>
            <a:lstStyle/>
            <a:p>
              <a:pPr marL="0" marR="0" lvl="0" indent="0" algn="ctr" defTabSz="8127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cs typeface="Calibri" pitchFamily="34" charset="0"/>
                </a:rPr>
                <a:t>Base de données</a:t>
              </a:r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E2F2C50C-27F4-5760-901A-714F212AAF4D}"/>
              </a:ext>
            </a:extLst>
          </p:cNvPr>
          <p:cNvGrpSpPr/>
          <p:nvPr/>
        </p:nvGrpSpPr>
        <p:grpSpPr>
          <a:xfrm>
            <a:off x="2219218" y="2292966"/>
            <a:ext cx="1207141" cy="515525"/>
            <a:chOff x="108407" y="1156308"/>
            <a:chExt cx="1207141" cy="515525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0FBA0258-B5CD-D6E7-9ABA-5238B196E8C1}"/>
                </a:ext>
              </a:extLst>
            </p:cNvPr>
            <p:cNvGrpSpPr/>
            <p:nvPr/>
          </p:nvGrpSpPr>
          <p:grpSpPr>
            <a:xfrm>
              <a:off x="113324" y="1156308"/>
              <a:ext cx="1202224" cy="342575"/>
              <a:chOff x="107504" y="1264137"/>
              <a:chExt cx="1202224" cy="342575"/>
            </a:xfrm>
          </p:grpSpPr>
          <p:cxnSp>
            <p:nvCxnSpPr>
              <p:cNvPr id="113" name="Straight Arrow Connector 351">
                <a:extLst>
                  <a:ext uri="{FF2B5EF4-FFF2-40B4-BE49-F238E27FC236}">
                    <a16:creationId xmlns:a16="http://schemas.microsoft.com/office/drawing/2014/main" id="{AAB307CC-49A7-F7A8-62D5-D87810C08260}"/>
                  </a:ext>
                </a:extLst>
              </p:cNvPr>
              <p:cNvCxnSpPr/>
              <p:nvPr/>
            </p:nvCxnSpPr>
            <p:spPr>
              <a:xfrm>
                <a:off x="107504" y="1358363"/>
                <a:ext cx="306574" cy="748"/>
              </a:xfrm>
              <a:prstGeom prst="straightConnector1">
                <a:avLst/>
              </a:prstGeom>
              <a:noFill/>
              <a:ln w="22225" cap="flat" cmpd="sng" algn="ctr">
                <a:solidFill>
                  <a:srgbClr val="92D050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14" name="TextBox 352">
                <a:extLst>
                  <a:ext uri="{FF2B5EF4-FFF2-40B4-BE49-F238E27FC236}">
                    <a16:creationId xmlns:a16="http://schemas.microsoft.com/office/drawing/2014/main" id="{34BD2C0E-0EF4-8D66-FF3F-C8F81715C207}"/>
                  </a:ext>
                </a:extLst>
              </p:cNvPr>
              <p:cNvSpPr txBox="1"/>
              <p:nvPr/>
            </p:nvSpPr>
            <p:spPr>
              <a:xfrm>
                <a:off x="433003" y="1264137"/>
                <a:ext cx="554955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defTabSz="8133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 Light"/>
                  </a:rPr>
                  <a:t>https</a:t>
                </a:r>
              </a:p>
            </p:txBody>
          </p:sp>
          <p:cxnSp>
            <p:nvCxnSpPr>
              <p:cNvPr id="115" name="Straight Arrow Connector 362">
                <a:extLst>
                  <a:ext uri="{FF2B5EF4-FFF2-40B4-BE49-F238E27FC236}">
                    <a16:creationId xmlns:a16="http://schemas.microsoft.com/office/drawing/2014/main" id="{6A6A1A62-691B-F7BA-7F85-BB692192A659}"/>
                  </a:ext>
                </a:extLst>
              </p:cNvPr>
              <p:cNvCxnSpPr/>
              <p:nvPr/>
            </p:nvCxnSpPr>
            <p:spPr>
              <a:xfrm>
                <a:off x="107504" y="1525579"/>
                <a:ext cx="306574" cy="748"/>
              </a:xfrm>
              <a:prstGeom prst="straightConnector1">
                <a:avLst/>
              </a:prstGeom>
              <a:noFill/>
              <a:ln w="22225" cap="flat" cmpd="sng" algn="ctr">
                <a:solidFill>
                  <a:srgbClr val="FFFFFF">
                    <a:lumMod val="65000"/>
                  </a:srgb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16" name="TextBox 363">
                <a:extLst>
                  <a:ext uri="{FF2B5EF4-FFF2-40B4-BE49-F238E27FC236}">
                    <a16:creationId xmlns:a16="http://schemas.microsoft.com/office/drawing/2014/main" id="{896C123D-4C63-CD59-69E8-24977A24DD2D}"/>
                  </a:ext>
                </a:extLst>
              </p:cNvPr>
              <p:cNvSpPr txBox="1"/>
              <p:nvPr/>
            </p:nvSpPr>
            <p:spPr>
              <a:xfrm>
                <a:off x="430596" y="1426509"/>
                <a:ext cx="879132" cy="180203"/>
              </a:xfrm>
              <a:prstGeom prst="rect">
                <a:avLst/>
              </a:prstGeom>
              <a:noFill/>
            </p:spPr>
            <p:txBody>
              <a:bodyPr wrap="square" lIns="35890" tIns="35890" rIns="35890" bIns="35890" rtlCol="0">
                <a:spAutoFit/>
              </a:bodyPr>
              <a:lstStyle/>
              <a:p>
                <a:pPr marL="0" marR="0" lvl="0" indent="0" defTabSz="8133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 Light"/>
                  </a:rPr>
                  <a:t>rest/https</a:t>
                </a:r>
              </a:p>
            </p:txBody>
          </p:sp>
        </p:grpSp>
        <p:cxnSp>
          <p:nvCxnSpPr>
            <p:cNvPr id="111" name="Straight Arrow Connector 362">
              <a:extLst>
                <a:ext uri="{FF2B5EF4-FFF2-40B4-BE49-F238E27FC236}">
                  <a16:creationId xmlns:a16="http://schemas.microsoft.com/office/drawing/2014/main" id="{3B834AA8-193C-A059-1198-1F6939B3B62C}"/>
                </a:ext>
              </a:extLst>
            </p:cNvPr>
            <p:cNvCxnSpPr/>
            <p:nvPr/>
          </p:nvCxnSpPr>
          <p:spPr>
            <a:xfrm>
              <a:off x="108407" y="1590700"/>
              <a:ext cx="306574" cy="748"/>
            </a:xfrm>
            <a:prstGeom prst="straightConnector1">
              <a:avLst/>
            </a:prstGeom>
            <a:noFill/>
            <a:ln w="22225" cap="flat" cmpd="sng" algn="ctr">
              <a:solidFill>
                <a:srgbClr val="DD7E0E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112" name="TextBox 363">
              <a:extLst>
                <a:ext uri="{FF2B5EF4-FFF2-40B4-BE49-F238E27FC236}">
                  <a16:creationId xmlns:a16="http://schemas.microsoft.com/office/drawing/2014/main" id="{2F091762-D621-DF44-8201-62905E166894}"/>
                </a:ext>
              </a:extLst>
            </p:cNvPr>
            <p:cNvSpPr txBox="1"/>
            <p:nvPr/>
          </p:nvSpPr>
          <p:spPr>
            <a:xfrm>
              <a:off x="431499" y="1491630"/>
              <a:ext cx="879132" cy="180203"/>
            </a:xfrm>
            <a:prstGeom prst="rect">
              <a:avLst/>
            </a:prstGeom>
            <a:noFill/>
          </p:spPr>
          <p:txBody>
            <a:bodyPr wrap="square" lIns="35890" tIns="35890" rIns="35890" bIns="35890" rtlCol="0">
              <a:spAutoFit/>
            </a:bodyPr>
            <a:lstStyle/>
            <a:p>
              <a:pPr marL="0" marR="0" lvl="0" indent="0" defTabSz="8133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700" b="0" i="0" u="none" strike="noStrike" kern="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rPr>
                <a:t>sql</a:t>
              </a:r>
              <a:endParaRPr kumimoji="0" lang="fr-FR" sz="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17" name="AutoShape 57">
            <a:extLst>
              <a:ext uri="{FF2B5EF4-FFF2-40B4-BE49-F238E27FC236}">
                <a16:creationId xmlns:a16="http://schemas.microsoft.com/office/drawing/2014/main" id="{7AB04CD4-E755-FBDC-C308-AD93ED8B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340" y="2608487"/>
            <a:ext cx="1698031" cy="3183297"/>
          </a:xfrm>
          <a:prstGeom prst="roundRect">
            <a:avLst>
              <a:gd name="adj" fmla="val 3927"/>
            </a:avLst>
          </a:prstGeom>
          <a:noFill/>
          <a:ln w="12700" cap="flat" cmpd="sng" algn="ctr">
            <a:solidFill>
              <a:srgbClr val="0070C0"/>
            </a:solidFill>
            <a:prstDash val="dash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algn="ctr" defTabSz="813261">
              <a:defRPr/>
            </a:pPr>
            <a:endParaRPr lang="en-US" sz="1100" kern="0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18" name="Image 117">
            <a:extLst>
              <a:ext uri="{FF2B5EF4-FFF2-40B4-BE49-F238E27FC236}">
                <a16:creationId xmlns:a16="http://schemas.microsoft.com/office/drawing/2014/main" id="{0852D019-B929-DA2A-50AB-22A19C174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8838" y="2445235"/>
            <a:ext cx="268189" cy="314263"/>
          </a:xfrm>
          <a:prstGeom prst="rect">
            <a:avLst/>
          </a:prstGeom>
        </p:spPr>
      </p:pic>
      <p:sp>
        <p:nvSpPr>
          <p:cNvPr id="119" name="TextBox 27">
            <a:extLst>
              <a:ext uri="{FF2B5EF4-FFF2-40B4-BE49-F238E27FC236}">
                <a16:creationId xmlns:a16="http://schemas.microsoft.com/office/drawing/2014/main" id="{622AF1E8-B640-E7D8-5A0A-72CACA1E501B}"/>
              </a:ext>
            </a:extLst>
          </p:cNvPr>
          <p:cNvSpPr txBox="1"/>
          <p:nvPr/>
        </p:nvSpPr>
        <p:spPr>
          <a:xfrm>
            <a:off x="6820149" y="5488863"/>
            <a:ext cx="56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700" b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Frontend </a:t>
            </a:r>
            <a:r>
              <a:rPr lang="fr-FR" sz="700" b="1" err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fr-FR" sz="700" b="1">
              <a:solidFill>
                <a:srgbClr val="0070C0"/>
              </a:solidFill>
              <a:latin typeface="Segoe UI 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AutoShape 57">
            <a:extLst>
              <a:ext uri="{FF2B5EF4-FFF2-40B4-BE49-F238E27FC236}">
                <a16:creationId xmlns:a16="http://schemas.microsoft.com/office/drawing/2014/main" id="{027EE15F-FE99-F98E-18F2-472A5A66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621" y="3508353"/>
            <a:ext cx="2333935" cy="2314018"/>
          </a:xfrm>
          <a:prstGeom prst="roundRect">
            <a:avLst>
              <a:gd name="adj" fmla="val 2298"/>
            </a:avLst>
          </a:prstGeom>
          <a:noFill/>
          <a:ln w="12700" cap="flat" cmpd="sng" algn="ctr">
            <a:solidFill>
              <a:srgbClr val="0070C0"/>
            </a:solidFill>
            <a:prstDash val="dash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pPr algn="ctr" defTabSz="813261">
              <a:defRPr/>
            </a:pPr>
            <a:endParaRPr lang="en-US" sz="1100" kern="0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184AC08-D233-27E4-9451-71F68E634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625" y="3322137"/>
            <a:ext cx="268189" cy="314263"/>
          </a:xfrm>
          <a:prstGeom prst="rect">
            <a:avLst/>
          </a:prstGeom>
        </p:spPr>
      </p:pic>
      <p:sp>
        <p:nvSpPr>
          <p:cNvPr id="122" name="TextBox 27">
            <a:extLst>
              <a:ext uri="{FF2B5EF4-FFF2-40B4-BE49-F238E27FC236}">
                <a16:creationId xmlns:a16="http://schemas.microsoft.com/office/drawing/2014/main" id="{C6BFBAB9-B5FF-87E3-EE95-E83693314073}"/>
              </a:ext>
            </a:extLst>
          </p:cNvPr>
          <p:cNvSpPr txBox="1"/>
          <p:nvPr/>
        </p:nvSpPr>
        <p:spPr>
          <a:xfrm>
            <a:off x="8650621" y="5477902"/>
            <a:ext cx="56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700" b="1" err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fr-FR" sz="700" b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700" b="1" err="1">
                <a:solidFill>
                  <a:srgbClr val="0070C0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subnet</a:t>
            </a:r>
            <a:endParaRPr lang="fr-FR" sz="700" b="1">
              <a:solidFill>
                <a:srgbClr val="0070C0"/>
              </a:solidFill>
              <a:latin typeface="Segoe UI Ligh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Straight Arrow Connector 379">
            <a:extLst>
              <a:ext uri="{FF2B5EF4-FFF2-40B4-BE49-F238E27FC236}">
                <a16:creationId xmlns:a16="http://schemas.microsoft.com/office/drawing/2014/main" id="{BB896624-AB1F-A0B1-708E-BF9976E155D4}"/>
              </a:ext>
            </a:extLst>
          </p:cNvPr>
          <p:cNvCxnSpPr>
            <a:cxnSpLocks/>
            <a:stCxn id="137" idx="1"/>
            <a:endCxn id="149" idx="3"/>
          </p:cNvCxnSpPr>
          <p:nvPr/>
        </p:nvCxnSpPr>
        <p:spPr>
          <a:xfrm rot="10800000">
            <a:off x="8344193" y="3558090"/>
            <a:ext cx="849768" cy="465240"/>
          </a:xfrm>
          <a:prstGeom prst="bentConnector3">
            <a:avLst>
              <a:gd name="adj1" fmla="val 70496"/>
            </a:avLst>
          </a:prstGeom>
          <a:noFill/>
          <a:ln w="22225" cap="flat" cmpd="sng" algn="ctr">
            <a:solidFill>
              <a:srgbClr val="FFFFFF">
                <a:lumMod val="6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24" name="TextBox 27">
            <a:extLst>
              <a:ext uri="{FF2B5EF4-FFF2-40B4-BE49-F238E27FC236}">
                <a16:creationId xmlns:a16="http://schemas.microsoft.com/office/drawing/2014/main" id="{8167E0FE-D5F5-21D6-9C0B-ABB2122FE581}"/>
              </a:ext>
            </a:extLst>
          </p:cNvPr>
          <p:cNvSpPr txBox="1"/>
          <p:nvPr/>
        </p:nvSpPr>
        <p:spPr>
          <a:xfrm>
            <a:off x="8704280" y="3731232"/>
            <a:ext cx="75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7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Appel </a:t>
            </a:r>
          </a:p>
          <a:p>
            <a:pPr>
              <a:defRPr/>
            </a:pPr>
            <a:r>
              <a:rPr lang="fr-FR" sz="700">
                <a:solidFill>
                  <a:prstClr val="black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rPr>
              <a:t>API REST</a:t>
            </a:r>
          </a:p>
        </p:txBody>
      </p:sp>
      <p:pic>
        <p:nvPicPr>
          <p:cNvPr id="125" name="Image 124">
            <a:extLst>
              <a:ext uri="{FF2B5EF4-FFF2-40B4-BE49-F238E27FC236}">
                <a16:creationId xmlns:a16="http://schemas.microsoft.com/office/drawing/2014/main" id="{30CD4F6F-1CEB-74B6-6004-4980FBEB1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720" y="3460127"/>
            <a:ext cx="231734" cy="380778"/>
          </a:xfrm>
          <a:prstGeom prst="rect">
            <a:avLst/>
          </a:prstGeom>
        </p:spPr>
      </p:pic>
      <p:grpSp>
        <p:nvGrpSpPr>
          <p:cNvPr id="126" name="Group 430">
            <a:extLst>
              <a:ext uri="{FF2B5EF4-FFF2-40B4-BE49-F238E27FC236}">
                <a16:creationId xmlns:a16="http://schemas.microsoft.com/office/drawing/2014/main" id="{F8AAFB56-35B7-F649-BEE9-43D5E7601B0D}"/>
              </a:ext>
            </a:extLst>
          </p:cNvPr>
          <p:cNvGrpSpPr/>
          <p:nvPr/>
        </p:nvGrpSpPr>
        <p:grpSpPr>
          <a:xfrm>
            <a:off x="7120057" y="2916320"/>
            <a:ext cx="268189" cy="1486448"/>
            <a:chOff x="4070665" y="2746956"/>
            <a:chExt cx="811193" cy="162663"/>
          </a:xfrm>
          <a:solidFill>
            <a:srgbClr val="FFFFFF">
              <a:lumMod val="85000"/>
            </a:srgbClr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489DA1D-7649-DF93-4E22-F400E1DBE4AB}"/>
                </a:ext>
              </a:extLst>
            </p:cNvPr>
            <p:cNvSpPr/>
            <p:nvPr/>
          </p:nvSpPr>
          <p:spPr bwMode="auto">
            <a:xfrm>
              <a:off x="4306511" y="2772198"/>
              <a:ext cx="69550" cy="77757"/>
            </a:xfrm>
            <a:prstGeom prst="rect">
              <a:avLst/>
            </a:prstGeom>
            <a:grp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28" name="AutoShape 66">
              <a:extLst>
                <a:ext uri="{FF2B5EF4-FFF2-40B4-BE49-F238E27FC236}">
                  <a16:creationId xmlns:a16="http://schemas.microsoft.com/office/drawing/2014/main" id="{D9942AD7-07AE-3183-17D7-A65C51DD9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665" y="2746956"/>
              <a:ext cx="811193" cy="162663"/>
            </a:xfrm>
            <a:prstGeom prst="roundRect">
              <a:avLst>
                <a:gd name="adj" fmla="val 16667"/>
              </a:avLst>
            </a:prstGeom>
            <a:grp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wrap="none" lIns="91420" tIns="45709" rIns="91420" bIns="45709" anchor="ctr"/>
            <a:lstStyle/>
            <a:p>
              <a:pPr marL="0" marR="0" lvl="0" indent="0" algn="ctr" defTabSz="82066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</a:rPr>
                <a:t>Apache </a:t>
              </a:r>
              <a:r>
                <a:rPr kumimoji="0" lang="fr-FR" sz="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</a:rPr>
                <a:t>webserver</a:t>
              </a:r>
              <a:r>
                <a:rPr kumimoji="0" lang="fr-F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</a:rPr>
                <a:t> SSL</a:t>
              </a:r>
            </a:p>
          </p:txBody>
        </p:sp>
      </p:grpSp>
      <p:grpSp>
        <p:nvGrpSpPr>
          <p:cNvPr id="129" name="Group 309">
            <a:extLst>
              <a:ext uri="{FF2B5EF4-FFF2-40B4-BE49-F238E27FC236}">
                <a16:creationId xmlns:a16="http://schemas.microsoft.com/office/drawing/2014/main" id="{858E1F73-F92F-1232-7609-CD9D26DB80BA}"/>
              </a:ext>
            </a:extLst>
          </p:cNvPr>
          <p:cNvGrpSpPr/>
          <p:nvPr/>
        </p:nvGrpSpPr>
        <p:grpSpPr>
          <a:xfrm>
            <a:off x="4913947" y="2156446"/>
            <a:ext cx="321259" cy="678063"/>
            <a:chOff x="3372463" y="2751333"/>
            <a:chExt cx="696316" cy="22772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3643840-F94A-E8F3-9B70-0D4062135203}"/>
                </a:ext>
              </a:extLst>
            </p:cNvPr>
            <p:cNvSpPr/>
            <p:nvPr/>
          </p:nvSpPr>
          <p:spPr bwMode="auto">
            <a:xfrm>
              <a:off x="3574909" y="2876425"/>
              <a:ext cx="45719" cy="54558"/>
            </a:xfrm>
            <a:prstGeom prst="rect">
              <a:avLst/>
            </a:prstGeom>
            <a:no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131" name="Group 430">
              <a:extLst>
                <a:ext uri="{FF2B5EF4-FFF2-40B4-BE49-F238E27FC236}">
                  <a16:creationId xmlns:a16="http://schemas.microsoft.com/office/drawing/2014/main" id="{E9296758-8C84-EB2C-4F4E-06E2C0C7B440}"/>
                </a:ext>
              </a:extLst>
            </p:cNvPr>
            <p:cNvGrpSpPr/>
            <p:nvPr/>
          </p:nvGrpSpPr>
          <p:grpSpPr>
            <a:xfrm>
              <a:off x="3372463" y="2751333"/>
              <a:ext cx="696316" cy="227724"/>
              <a:chOff x="4070665" y="2705438"/>
              <a:chExt cx="811193" cy="265294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C33C476-D649-520C-ED2D-DD6455736207}"/>
                  </a:ext>
                </a:extLst>
              </p:cNvPr>
              <p:cNvSpPr/>
              <p:nvPr/>
            </p:nvSpPr>
            <p:spPr bwMode="auto">
              <a:xfrm>
                <a:off x="4306511" y="2772198"/>
                <a:ext cx="69550" cy="77757"/>
              </a:xfrm>
              <a:prstGeom prst="rect">
                <a:avLst/>
              </a:prstGeom>
              <a:noFill/>
              <a:ln w="9525">
                <a:solidFill>
                  <a:srgbClr val="A5B592"/>
                </a:solidFill>
                <a:miter lim="800000"/>
                <a:headEnd/>
                <a:tailEnd/>
              </a:ln>
            </p:spPr>
            <p:txBody>
              <a:bodyPr lIns="74049" tIns="37025" rIns="74049" bIns="37025" rtlCol="0" anchor="ctr"/>
              <a:lstStyle/>
              <a:p>
                <a:pPr marL="0" marR="0" lvl="0" indent="9235" algn="ctr" defTabSz="82085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F7F7F"/>
                  </a:buClr>
                  <a:buSzTx/>
                  <a:buFontTx/>
                  <a:buNone/>
                  <a:tabLst/>
                  <a:defRPr/>
                </a:pPr>
                <a:endParaRPr kumimoji="0" lang="fr-FR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33" name="AutoShape 66">
                <a:extLst>
                  <a:ext uri="{FF2B5EF4-FFF2-40B4-BE49-F238E27FC236}">
                    <a16:creationId xmlns:a16="http://schemas.microsoft.com/office/drawing/2014/main" id="{387DBC5D-E6E7-050A-D127-23F10517C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665" y="2705438"/>
                <a:ext cx="811193" cy="26529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vert270" wrap="none" lIns="91420" tIns="45709" rIns="91420" bIns="45709" anchor="ctr"/>
              <a:lstStyle/>
              <a:p>
                <a:pPr marL="0" marR="0" lvl="0" indent="0" algn="ctr" defTabSz="82066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</a:rPr>
                  <a:t>Proxy</a:t>
                </a:r>
              </a:p>
            </p:txBody>
          </p:sp>
        </p:grpSp>
      </p:grpSp>
      <p:sp>
        <p:nvSpPr>
          <p:cNvPr id="137" name="AutoShape 66">
            <a:extLst>
              <a:ext uri="{FF2B5EF4-FFF2-40B4-BE49-F238E27FC236}">
                <a16:creationId xmlns:a16="http://schemas.microsoft.com/office/drawing/2014/main" id="{535787D4-9D82-C2E4-18E6-B396C367A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961" y="3825857"/>
            <a:ext cx="1074145" cy="394946"/>
          </a:xfrm>
          <a:prstGeom prst="roundRect">
            <a:avLst>
              <a:gd name="adj" fmla="val 16667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145" tIns="45571" rIns="91145" bIns="45571" anchor="ctr"/>
          <a:lstStyle/>
          <a:p>
            <a:pPr marL="0" marR="0" lvl="0" indent="0" algn="ctr" defTabSz="8127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800" kern="0" dirty="0">
                <a:solidFill>
                  <a:prstClr val="black"/>
                </a:solidFill>
                <a:latin typeface="Segoe UI Light"/>
              </a:rPr>
              <a:t>Patch Services</a:t>
            </a:r>
          </a:p>
          <a:p>
            <a:pPr marL="0" marR="0" lvl="0" indent="0" algn="ctr" defTabSz="8127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Applicatif C#</a:t>
            </a:r>
          </a:p>
        </p:txBody>
      </p:sp>
      <p:sp>
        <p:nvSpPr>
          <p:cNvPr id="140" name="AutoShape 81">
            <a:extLst>
              <a:ext uri="{FF2B5EF4-FFF2-40B4-BE49-F238E27FC236}">
                <a16:creationId xmlns:a16="http://schemas.microsoft.com/office/drawing/2014/main" id="{B56C8759-CC80-CA25-FE9E-4E329E3B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223" y="2646676"/>
            <a:ext cx="890974" cy="746267"/>
          </a:xfrm>
          <a:prstGeom prst="roundRect">
            <a:avLst>
              <a:gd name="adj" fmla="val 16667"/>
            </a:avLst>
          </a:prstGeom>
          <a:solidFill>
            <a:srgbClr val="E15500"/>
          </a:solidFill>
          <a:ln w="9525" cap="flat" cmpd="sng" algn="ctr">
            <a:solidFill>
              <a:srgbClr val="FF5F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20" tIns="45709" rIns="91420" bIns="45709" anchor="ctr"/>
          <a:lstStyle/>
          <a:p>
            <a:pPr algn="ctr" defTabSz="812727">
              <a:defRPr/>
            </a:pP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Fichiers</a:t>
            </a:r>
          </a:p>
          <a:p>
            <a:pPr algn="ctr" defTabSz="812727">
              <a:defRPr/>
            </a:pP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(</a:t>
            </a:r>
            <a:r>
              <a:rPr lang="fr-FR" sz="700" b="1" kern="0" dirty="0" err="1">
                <a:solidFill>
                  <a:prstClr val="white"/>
                </a:solidFill>
                <a:latin typeface="Segoe UI Light"/>
                <a:cs typeface="Calibri" pitchFamily="34" charset="0"/>
              </a:rPr>
              <a:t>bianires</a:t>
            </a: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 clients)</a:t>
            </a:r>
          </a:p>
          <a:p>
            <a:pPr algn="ctr" defTabSz="812727">
              <a:defRPr/>
            </a:pPr>
            <a:r>
              <a:rPr lang="fr-FR" sz="700" b="1" kern="0" dirty="0">
                <a:solidFill>
                  <a:prstClr val="white"/>
                </a:solidFill>
                <a:latin typeface="Segoe UI Light"/>
                <a:cs typeface="Calibri" pitchFamily="34" charset="0"/>
              </a:rPr>
              <a:t>ZIP</a:t>
            </a:r>
          </a:p>
        </p:txBody>
      </p:sp>
      <p:cxnSp>
        <p:nvCxnSpPr>
          <p:cNvPr id="141" name="Straight Arrow Connector 379">
            <a:extLst>
              <a:ext uri="{FF2B5EF4-FFF2-40B4-BE49-F238E27FC236}">
                <a16:creationId xmlns:a16="http://schemas.microsoft.com/office/drawing/2014/main" id="{7F3BAB97-5BDB-B813-F89F-740D903F8842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rot="5400000">
            <a:off x="9666915" y="3457062"/>
            <a:ext cx="432914" cy="304676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49" name="AutoShape 57">
            <a:extLst>
              <a:ext uri="{FF2B5EF4-FFF2-40B4-BE49-F238E27FC236}">
                <a16:creationId xmlns:a16="http://schemas.microsoft.com/office/drawing/2014/main" id="{BF3548C3-B7AB-DAD0-312B-38116BE5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285" y="3099443"/>
            <a:ext cx="817908" cy="917293"/>
          </a:xfrm>
          <a:prstGeom prst="roundRect">
            <a:avLst>
              <a:gd name="adj" fmla="val 16667"/>
            </a:avLst>
          </a:prstGeom>
          <a:solidFill>
            <a:srgbClr val="A1E100"/>
          </a:solidFill>
          <a:ln w="9525" cap="flat" cmpd="sng" algn="ctr">
            <a:solidFill>
              <a:srgbClr val="000000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91435" tIns="45717" rIns="91435" bIns="45717" anchor="ctr"/>
          <a:lstStyle/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Segoe UI Light"/>
              </a:rPr>
              <a:t>Patch Services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ctr" defTabSz="8132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</a:rPr>
              <a:t>Node / Angular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56FA4F9-0AD5-39B9-B2EA-C7A4AE7839E3}"/>
              </a:ext>
            </a:extLst>
          </p:cNvPr>
          <p:cNvSpPr/>
          <p:nvPr/>
        </p:nvSpPr>
        <p:spPr bwMode="auto">
          <a:xfrm>
            <a:off x="3263349" y="4090692"/>
            <a:ext cx="2160000" cy="1211499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35000">
                <a:srgbClr val="CCECFF"/>
              </a:gs>
              <a:gs pos="100000">
                <a:srgbClr val="FFFFFF"/>
              </a:gs>
            </a:gsLst>
            <a:lin ang="16200000" scaled="1"/>
          </a:gradFill>
          <a:ln w="9525" cap="rnd" cmpd="sng" algn="ctr">
            <a:noFill/>
            <a:prstDash val="solid"/>
            <a:headEnd/>
            <a:tailEnd/>
          </a:ln>
          <a:effectLst>
            <a:glow rad="101600">
              <a:srgbClr val="99CCFF">
                <a:alpha val="40000"/>
              </a:srgbClr>
            </a:glow>
          </a:effectLst>
        </p:spPr>
        <p:txBody>
          <a:bodyPr lIns="74045" tIns="37023" rIns="74045" bIns="37023" spcCol="0" rtlCol="0" anchor="b"/>
          <a:lstStyle/>
          <a:p>
            <a:pPr marL="0" marR="0" lvl="0" indent="9147" algn="r" defTabSz="812907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F7F7F"/>
              </a:buClr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rPr>
              <a:t>PC + Réseau AC Engineering</a:t>
            </a:r>
          </a:p>
        </p:txBody>
      </p:sp>
      <p:grpSp>
        <p:nvGrpSpPr>
          <p:cNvPr id="161" name="Groupe 2">
            <a:extLst>
              <a:ext uri="{FF2B5EF4-FFF2-40B4-BE49-F238E27FC236}">
                <a16:creationId xmlns:a16="http://schemas.microsoft.com/office/drawing/2014/main" id="{BD3800C4-0A89-E613-C221-AD8EB55E2A1F}"/>
              </a:ext>
            </a:extLst>
          </p:cNvPr>
          <p:cNvGrpSpPr>
            <a:grpSpLocks/>
          </p:cNvGrpSpPr>
          <p:nvPr/>
        </p:nvGrpSpPr>
        <p:grpSpPr bwMode="auto">
          <a:xfrm>
            <a:off x="3304229" y="4282499"/>
            <a:ext cx="760413" cy="558404"/>
            <a:chOff x="1707710" y="3484793"/>
            <a:chExt cx="759850" cy="468217"/>
          </a:xfrm>
        </p:grpSpPr>
        <p:sp>
          <p:nvSpPr>
            <p:cNvPr id="162" name="AutoShape 105">
              <a:extLst>
                <a:ext uri="{FF2B5EF4-FFF2-40B4-BE49-F238E27FC236}">
                  <a16:creationId xmlns:a16="http://schemas.microsoft.com/office/drawing/2014/main" id="{E2E62BAA-BD07-31D5-C4FB-DDA8FBDA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710" y="3484793"/>
              <a:ext cx="759850" cy="468217"/>
            </a:xfrm>
            <a:prstGeom prst="roundRect">
              <a:avLst>
                <a:gd name="adj" fmla="val 16667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b" anchorCtr="1"/>
            <a:lstStyle/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AC </a:t>
              </a:r>
              <a:r>
                <a:rPr lang="fr-FR" sz="700" kern="0" dirty="0" err="1">
                  <a:solidFill>
                    <a:prstClr val="white"/>
                  </a:solidFill>
                  <a:latin typeface="Segoe UI "/>
                </a:rPr>
                <a:t>Egineering</a:t>
              </a:r>
              <a:endParaRPr lang="fr-FR" sz="700" kern="0" dirty="0">
                <a:solidFill>
                  <a:prstClr val="white"/>
                </a:solidFill>
                <a:latin typeface="Segoe UI "/>
              </a:endParaRPr>
            </a:p>
            <a:p>
              <a:pPr algn="ctr" defTabSz="819389">
                <a:defRPr/>
              </a:pP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(</a:t>
              </a:r>
              <a:r>
                <a:rPr lang="fr-FR" sz="700" kern="0" dirty="0" err="1">
                  <a:solidFill>
                    <a:prstClr val="white"/>
                  </a:solidFill>
                  <a:latin typeface="Segoe UI "/>
                </a:rPr>
                <a:t>Navugateur</a:t>
              </a:r>
              <a:r>
                <a:rPr lang="fr-FR" sz="700" kern="0" dirty="0">
                  <a:solidFill>
                    <a:prstClr val="white"/>
                  </a:solidFill>
                  <a:latin typeface="Segoe UI "/>
                </a:rPr>
                <a:t> web)</a:t>
              </a:r>
            </a:p>
          </p:txBody>
        </p:sp>
        <p:pic>
          <p:nvPicPr>
            <p:cNvPr id="163" name="Image 162">
              <a:extLst>
                <a:ext uri="{FF2B5EF4-FFF2-40B4-BE49-F238E27FC236}">
                  <a16:creationId xmlns:a16="http://schemas.microsoft.com/office/drawing/2014/main" id="{FB639DDA-36B7-4AB5-60E4-9DAB84DC5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55386" y="3525166"/>
              <a:ext cx="235934" cy="204723"/>
            </a:xfrm>
            <a:prstGeom prst="rect">
              <a:avLst/>
            </a:prstGeom>
          </p:spPr>
        </p:pic>
      </p:grpSp>
      <p:pic>
        <p:nvPicPr>
          <p:cNvPr id="164" name="Image 163">
            <a:extLst>
              <a:ext uri="{FF2B5EF4-FFF2-40B4-BE49-F238E27FC236}">
                <a16:creationId xmlns:a16="http://schemas.microsoft.com/office/drawing/2014/main" id="{3C0551EE-D57E-AF5D-4548-D954EAFF0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75" y="4255243"/>
            <a:ext cx="360000" cy="360000"/>
          </a:xfrm>
          <a:prstGeom prst="rect">
            <a:avLst/>
          </a:prstGeom>
        </p:spPr>
      </p:pic>
      <p:grpSp>
        <p:nvGrpSpPr>
          <p:cNvPr id="165" name="Group 309">
            <a:extLst>
              <a:ext uri="{FF2B5EF4-FFF2-40B4-BE49-F238E27FC236}">
                <a16:creationId xmlns:a16="http://schemas.microsoft.com/office/drawing/2014/main" id="{9B856A1A-CA08-C64E-E92D-5CBC82F0314B}"/>
              </a:ext>
            </a:extLst>
          </p:cNvPr>
          <p:cNvGrpSpPr/>
          <p:nvPr/>
        </p:nvGrpSpPr>
        <p:grpSpPr>
          <a:xfrm>
            <a:off x="4984424" y="4222670"/>
            <a:ext cx="321259" cy="678063"/>
            <a:chOff x="3372463" y="2751333"/>
            <a:chExt cx="696316" cy="227724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05F1414-8B0A-B2FC-C5D8-42330B589604}"/>
                </a:ext>
              </a:extLst>
            </p:cNvPr>
            <p:cNvSpPr/>
            <p:nvPr/>
          </p:nvSpPr>
          <p:spPr bwMode="auto">
            <a:xfrm>
              <a:off x="3574909" y="2876425"/>
              <a:ext cx="45719" cy="54558"/>
            </a:xfrm>
            <a:prstGeom prst="rect">
              <a:avLst/>
            </a:prstGeom>
            <a:noFill/>
            <a:ln w="9525">
              <a:solidFill>
                <a:srgbClr val="A5B592"/>
              </a:solidFill>
              <a:miter lim="800000"/>
              <a:headEnd/>
              <a:tailEnd/>
            </a:ln>
          </p:spPr>
          <p:txBody>
            <a:bodyPr lIns="74049" tIns="37025" rIns="74049" bIns="37025" rtlCol="0" anchor="ctr"/>
            <a:lstStyle/>
            <a:p>
              <a:pPr marL="0" marR="0" lvl="0" indent="9235" algn="ctr" defTabSz="82085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7F7F7F"/>
                </a:buClr>
                <a:buSzTx/>
                <a:buFontTx/>
                <a:buNone/>
                <a:tabLst/>
                <a:defRPr/>
              </a:pPr>
              <a:endParaRPr kumimoji="0" lang="fr-FR" sz="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</a:endParaRPr>
            </a:p>
          </p:txBody>
        </p:sp>
        <p:grpSp>
          <p:nvGrpSpPr>
            <p:cNvPr id="167" name="Group 430">
              <a:extLst>
                <a:ext uri="{FF2B5EF4-FFF2-40B4-BE49-F238E27FC236}">
                  <a16:creationId xmlns:a16="http://schemas.microsoft.com/office/drawing/2014/main" id="{9C34B03B-BD5E-7C3E-E7D8-3FCF49BFBC98}"/>
                </a:ext>
              </a:extLst>
            </p:cNvPr>
            <p:cNvGrpSpPr/>
            <p:nvPr/>
          </p:nvGrpSpPr>
          <p:grpSpPr>
            <a:xfrm>
              <a:off x="3372463" y="2751333"/>
              <a:ext cx="696316" cy="227724"/>
              <a:chOff x="4070665" y="2705438"/>
              <a:chExt cx="811193" cy="26529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4764AFF-6D7C-A9C7-EC88-10BD14876C19}"/>
                  </a:ext>
                </a:extLst>
              </p:cNvPr>
              <p:cNvSpPr/>
              <p:nvPr/>
            </p:nvSpPr>
            <p:spPr bwMode="auto">
              <a:xfrm>
                <a:off x="4306511" y="2772198"/>
                <a:ext cx="69550" cy="77757"/>
              </a:xfrm>
              <a:prstGeom prst="rect">
                <a:avLst/>
              </a:prstGeom>
              <a:noFill/>
              <a:ln w="9525">
                <a:solidFill>
                  <a:srgbClr val="A5B592"/>
                </a:solidFill>
                <a:miter lim="800000"/>
                <a:headEnd/>
                <a:tailEnd/>
              </a:ln>
            </p:spPr>
            <p:txBody>
              <a:bodyPr lIns="74049" tIns="37025" rIns="74049" bIns="37025" rtlCol="0" anchor="ctr"/>
              <a:lstStyle/>
              <a:p>
                <a:pPr marL="0" marR="0" lvl="0" indent="9235" algn="ctr" defTabSz="82085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F7F7F"/>
                  </a:buClr>
                  <a:buSzTx/>
                  <a:buFontTx/>
                  <a:buNone/>
                  <a:tabLst/>
                  <a:defRPr/>
                </a:pPr>
                <a:endParaRPr kumimoji="0" lang="fr-FR" sz="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169" name="AutoShape 66">
                <a:extLst>
                  <a:ext uri="{FF2B5EF4-FFF2-40B4-BE49-F238E27FC236}">
                    <a16:creationId xmlns:a16="http://schemas.microsoft.com/office/drawing/2014/main" id="{69D70549-A2D1-89DD-20B9-DEBA22388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665" y="2705438"/>
                <a:ext cx="811193" cy="26529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85000"/>
                </a:srgbClr>
              </a:soli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vert270" wrap="none" lIns="91420" tIns="45709" rIns="91420" bIns="45709" anchor="ctr"/>
              <a:lstStyle/>
              <a:p>
                <a:pPr marL="0" marR="0" lvl="0" indent="0" algn="ctr" defTabSz="82066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</a:rPr>
                  <a:t>Proxy</a:t>
                </a:r>
              </a:p>
            </p:txBody>
          </p:sp>
        </p:grpSp>
      </p:grpSp>
      <p:cxnSp>
        <p:nvCxnSpPr>
          <p:cNvPr id="170" name="Straight Arrow Connector 379">
            <a:extLst>
              <a:ext uri="{FF2B5EF4-FFF2-40B4-BE49-F238E27FC236}">
                <a16:creationId xmlns:a16="http://schemas.microsoft.com/office/drawing/2014/main" id="{0750FE19-8734-2392-EAC4-23B3D1A3DAF2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4064642" y="3790905"/>
            <a:ext cx="3471552" cy="770797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92D05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75" name="AutoShape 66">
            <a:extLst>
              <a:ext uri="{FF2B5EF4-FFF2-40B4-BE49-F238E27FC236}">
                <a16:creationId xmlns:a16="http://schemas.microsoft.com/office/drawing/2014/main" id="{9665D5C4-F774-38BB-84C9-A522F0CC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496" y="2814313"/>
            <a:ext cx="743252" cy="394946"/>
          </a:xfrm>
          <a:prstGeom prst="roundRect">
            <a:avLst>
              <a:gd name="adj" fmla="val 16667"/>
            </a:avLst>
          </a:prstGeom>
          <a:solidFill>
            <a:srgbClr val="FFFFFF">
              <a:lumMod val="85000"/>
            </a:srgbClr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91145" tIns="45571" rIns="91145" bIns="45571" anchor="ctr"/>
          <a:lstStyle/>
          <a:p>
            <a:pPr marL="0" marR="0" lvl="0" indent="0" algn="ctr" defTabSz="8127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rPr>
              <a:t>DaVinci</a:t>
            </a:r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</a:endParaRPr>
          </a:p>
        </p:txBody>
      </p:sp>
      <p:cxnSp>
        <p:nvCxnSpPr>
          <p:cNvPr id="176" name="Straight Arrow Connector 379">
            <a:extLst>
              <a:ext uri="{FF2B5EF4-FFF2-40B4-BE49-F238E27FC236}">
                <a16:creationId xmlns:a16="http://schemas.microsoft.com/office/drawing/2014/main" id="{48414BBF-C425-01B4-6915-A6A5386B7C89}"/>
              </a:ext>
            </a:extLst>
          </p:cNvPr>
          <p:cNvCxnSpPr>
            <a:cxnSpLocks/>
            <a:stCxn id="175" idx="2"/>
          </p:cNvCxnSpPr>
          <p:nvPr/>
        </p:nvCxnSpPr>
        <p:spPr>
          <a:xfrm rot="16200000" flipH="1">
            <a:off x="8932887" y="3312493"/>
            <a:ext cx="616598" cy="410129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10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Limites techniques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Fichiers soumis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Les fichiers soumis sont au format binaire ou zip? Limite de taille par exemple 5Mo. Sachant qu’un zip de 5mo correspond à un fichier binaire &gt; 50mo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Chat box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 err="1"/>
              <a:t>Triviatech</a:t>
            </a:r>
            <a:r>
              <a:rPr lang="fr-FR" dirty="0"/>
              <a:t> ne va pas développer une </a:t>
            </a:r>
            <a:r>
              <a:rPr lang="fr-FR" dirty="0" err="1"/>
              <a:t>chatbox</a:t>
            </a:r>
            <a:r>
              <a:rPr lang="fr-FR" dirty="0"/>
              <a:t> à partir de rien mais intégrer dans l’application une </a:t>
            </a:r>
            <a:r>
              <a:rPr lang="fr-FR" dirty="0" err="1"/>
              <a:t>chatbox</a:t>
            </a:r>
            <a:r>
              <a:rPr lang="fr-FR" dirty="0"/>
              <a:t> existante. Exemple </a:t>
            </a:r>
            <a:r>
              <a:rPr lang="fr-FR" dirty="0">
                <a:hlinkClick r:id="rId3"/>
              </a:rPr>
              <a:t>https://www.tawk.to/software/live-chat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La </a:t>
            </a:r>
            <a:r>
              <a:rPr lang="fr-FR" dirty="0" err="1"/>
              <a:t>chatbox</a:t>
            </a:r>
            <a:r>
              <a:rPr lang="fr-FR" dirty="0"/>
              <a:t> est live (pas de bot automatique) et aura les fonctionnalités de la </a:t>
            </a:r>
            <a:r>
              <a:rPr lang="fr-FR" dirty="0" err="1"/>
              <a:t>chatbox</a:t>
            </a:r>
            <a:r>
              <a:rPr lang="fr-FR" dirty="0"/>
              <a:t> choisie.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 dirty="0" err="1"/>
              <a:t>DaVinci</a:t>
            </a:r>
            <a:endParaRPr lang="fr-FR" dirty="0"/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449585" cy="574318"/>
          </a:xfrm>
        </p:spPr>
        <p:txBody>
          <a:bodyPr rtlCol="0"/>
          <a:lstStyle/>
          <a:p>
            <a:pPr rtl="0"/>
            <a:r>
              <a:rPr lang="fr-FR" dirty="0"/>
              <a:t>Le logiciel </a:t>
            </a:r>
            <a:r>
              <a:rPr lang="fr-FR" dirty="0" err="1"/>
              <a:t>DaVinci</a:t>
            </a:r>
            <a:r>
              <a:rPr lang="fr-FR" dirty="0"/>
              <a:t> n’est pas une fourniture de </a:t>
            </a:r>
            <a:r>
              <a:rPr lang="fr-FR" dirty="0" err="1"/>
              <a:t>Triviatech</a:t>
            </a:r>
            <a:r>
              <a:rPr lang="fr-FR" dirty="0"/>
              <a:t> : un module C# sera créé pour le piloter sur le serveur mais le soft lui-même est celui d’AC Engineering. Séquence le binaire  si automatique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628899"/>
            <a:ext cx="4838700" cy="315915"/>
          </a:xfrm>
        </p:spPr>
        <p:txBody>
          <a:bodyPr rtlCol="0"/>
          <a:lstStyle/>
          <a:p>
            <a:pPr rtl="0"/>
            <a:r>
              <a:rPr lang="fr-FR" dirty="0"/>
              <a:t>Site web d’accompagnement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5"/>
            <a:ext cx="4838700" cy="1507821"/>
          </a:xfrm>
        </p:spPr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18 mai 2023</a:t>
            </a:fld>
            <a:endParaRPr lang="fr-FR"/>
          </a:p>
        </p:txBody>
      </p:sp>
      <p:sp>
        <p:nvSpPr>
          <p:cNvPr id="8" name="Espace réservé du texte 49">
            <a:extLst>
              <a:ext uri="{FF2B5EF4-FFF2-40B4-BE49-F238E27FC236}">
                <a16:creationId xmlns:a16="http://schemas.microsoft.com/office/drawing/2014/main" id="{E1F5D33F-8B1E-CAEC-5A66-3DA4394A77AD}"/>
              </a:ext>
            </a:extLst>
          </p:cNvPr>
          <p:cNvSpPr txBox="1">
            <a:spLocks/>
          </p:cNvSpPr>
          <p:nvPr/>
        </p:nvSpPr>
        <p:spPr>
          <a:xfrm>
            <a:off x="6399646" y="3944814"/>
            <a:ext cx="4449585" cy="574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 serait judicieux de trouver un nom disponible et de le réserver (cout annuel minime ~15€) ce qui permettra d’avoir des emails avec un nom plus pro et un site web d’accueil avec ce nom (et pas avec un domaine générique comme </a:t>
            </a:r>
            <a:r>
              <a:rPr lang="fr-FR" dirty="0" err="1"/>
              <a:t>gmail</a:t>
            </a:r>
            <a:r>
              <a:rPr lang="fr-FR" dirty="0"/>
              <a:t>, </a:t>
            </a:r>
            <a:r>
              <a:rPr lang="fr-FR" dirty="0" err="1"/>
              <a:t>sfr</a:t>
            </a:r>
            <a:r>
              <a:rPr lang="fr-FR" dirty="0"/>
              <a:t> ou free) ex </a:t>
            </a:r>
            <a:r>
              <a:rPr lang="fr-FR" dirty="0">
                <a:hlinkClick r:id="rId4"/>
              </a:rPr>
              <a:t>https://www.ovhcloud.com/fr/domains/</a:t>
            </a:r>
            <a:endParaRPr lang="fr-FR" dirty="0"/>
          </a:p>
          <a:p>
            <a:r>
              <a:rPr lang="fr-FR" dirty="0"/>
              <a:t>En outre un site web ex </a:t>
            </a:r>
            <a:r>
              <a:rPr lang="fr-FR" dirty="0" err="1"/>
              <a:t>wordpress</a:t>
            </a:r>
            <a:r>
              <a:rPr lang="fr-FR" dirty="0"/>
              <a:t> peut être réalisé en accompagnement et référencement et offrit un lien vers l’applicatif précédent (hors livrable mais je peux vous donner un contact) ex: </a:t>
            </a:r>
            <a:r>
              <a:rPr lang="fr-FR" dirty="0">
                <a:hlinkClick r:id="rId5"/>
              </a:rPr>
              <a:t>https://bkperf.fr</a:t>
            </a:r>
            <a:r>
              <a:rPr lang="fr-FR" dirty="0"/>
              <a:t> en </a:t>
            </a:r>
            <a:r>
              <a:rPr lang="fr-FR" dirty="0" err="1"/>
              <a:t>wordpress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0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31468" cy="6108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Livrables et fournitures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18 mai 2023</a:t>
            </a:fld>
            <a:endParaRPr lang="fr-FR" sz="1100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78885E8D-4E15-255D-0761-F04AC062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798619"/>
              </p:ext>
            </p:extLst>
          </p:nvPr>
        </p:nvGraphicFramePr>
        <p:xfrm>
          <a:off x="800100" y="2105025"/>
          <a:ext cx="11163301" cy="4227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5566">
                  <a:extLst>
                    <a:ext uri="{9D8B030D-6E8A-4147-A177-3AD203B41FA5}">
                      <a16:colId xmlns:a16="http://schemas.microsoft.com/office/drawing/2014/main" val="2221706627"/>
                    </a:ext>
                  </a:extLst>
                </a:gridCol>
                <a:gridCol w="1307143">
                  <a:extLst>
                    <a:ext uri="{9D8B030D-6E8A-4147-A177-3AD203B41FA5}">
                      <a16:colId xmlns:a16="http://schemas.microsoft.com/office/drawing/2014/main" val="946688176"/>
                    </a:ext>
                  </a:extLst>
                </a:gridCol>
                <a:gridCol w="1487439">
                  <a:extLst>
                    <a:ext uri="{9D8B030D-6E8A-4147-A177-3AD203B41FA5}">
                      <a16:colId xmlns:a16="http://schemas.microsoft.com/office/drawing/2014/main" val="1544034721"/>
                    </a:ext>
                  </a:extLst>
                </a:gridCol>
                <a:gridCol w="1487439">
                  <a:extLst>
                    <a:ext uri="{9D8B030D-6E8A-4147-A177-3AD203B41FA5}">
                      <a16:colId xmlns:a16="http://schemas.microsoft.com/office/drawing/2014/main" val="802664246"/>
                    </a:ext>
                  </a:extLst>
                </a:gridCol>
                <a:gridCol w="3485714">
                  <a:extLst>
                    <a:ext uri="{9D8B030D-6E8A-4147-A177-3AD203B41FA5}">
                      <a16:colId xmlns:a16="http://schemas.microsoft.com/office/drawing/2014/main" val="911953231"/>
                    </a:ext>
                  </a:extLst>
                </a:gridCol>
              </a:tblGrid>
              <a:tr h="2642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 dirty="0">
                          <a:effectLst/>
                        </a:rPr>
                        <a:t>Délivrable</a:t>
                      </a:r>
                      <a:endParaRPr lang="fr-FR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>
                          <a:effectLst/>
                        </a:rPr>
                        <a:t>Nature</a:t>
                      </a:r>
                      <a:endParaRPr lang="fr-FR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>
                          <a:effectLst/>
                        </a:rPr>
                        <a:t>Par</a:t>
                      </a:r>
                      <a:endParaRPr lang="fr-FR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>
                          <a:effectLst/>
                        </a:rPr>
                        <a:t>Quand</a:t>
                      </a:r>
                      <a:endParaRPr lang="fr-FR" sz="11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sng" strike="noStrike" dirty="0">
                          <a:effectLst/>
                        </a:rPr>
                        <a:t>Remarque</a:t>
                      </a:r>
                      <a:endParaRPr lang="fr-FR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4120080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Version DaVinci à utiliser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logiciel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Reste propriété d'AC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3574523"/>
                  </a:ext>
                </a:extLst>
              </a:tr>
              <a:tr h="52839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Liste des codes de traitements à afficher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Information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DaVinci + les votres avec traduction éventuelle et possibilité "bulle d'aide"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9510022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Maquette d'écrans vus des clients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Charte graphique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Retour de AC Engineering sur les écrans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654363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Serveur et environnement de développement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Machine &amp; logiciel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Début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Windows, base, visual Studio, C#, Git, angular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081670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Point d'avancement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Réunion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  + AC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hebdomadaire ?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Réunion intermédiaires possibles si questions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6635322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Démo live des fonctionalités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Site en ligne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MAJ ~ hebdo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Point de visibilité pour AC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78676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Remarques  et retours sur le site de démo live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Information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Suite MAJ démo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Retours sur la démo présentée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1171395"/>
                  </a:ext>
                </a:extLst>
              </a:tr>
              <a:tr h="79259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Test de conversion de divers fichiers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Jeu de test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Des dispo en ligne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soumet des fichiers clients dont il connait la réponse (ex : clients antérieurs) et vérifie la conformité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590021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Serveur et environnement de production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Machine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AC Engineering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 la recette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La recette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061056"/>
                  </a:ext>
                </a:extLst>
              </a:tr>
              <a:tr h="264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Garantie 3 mois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Support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 la recette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Sur fonctions du lot1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078983"/>
                  </a:ext>
                </a:extLst>
              </a:tr>
              <a:tr h="528399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Livraison des sources du projet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Code source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Triviatech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Au règlement facture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Les sources sont propriétés AC une fois règlement effectif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565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5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Fonctionnement</a:t>
            </a:r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Gestion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5"/>
            <a:ext cx="5214586" cy="3337264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/>
              <a:t>Le travail se déroulant à distance et AC Engineering n’ayant pas les ressources pour gérer une équipe une facturation au jour (TJM) est peu applicable.</a:t>
            </a:r>
          </a:p>
          <a:p>
            <a:pPr rtl="0"/>
            <a:r>
              <a:rPr lang="fr-FR" sz="1400" dirty="0"/>
              <a:t>Il est donc proposé de travailler sur une base forfait projet sur la base de :</a:t>
            </a:r>
          </a:p>
          <a:p>
            <a:pPr lvl="1"/>
            <a:r>
              <a:rPr lang="fr-FR" sz="1400" dirty="0"/>
              <a:t>4000€ HT (TVA récupérable et facture déductible) pour le lot1</a:t>
            </a:r>
          </a:p>
          <a:p>
            <a:pPr lvl="1"/>
            <a:r>
              <a:rPr lang="fr-FR" sz="1400" dirty="0"/>
              <a:t>1000€ HT (en option) appelé « lot à écart » si des besoins non prévus initialement sont ajoutés en complément du lot1</a:t>
            </a:r>
          </a:p>
          <a:p>
            <a:r>
              <a:rPr lang="fr-FR" sz="1400" dirty="0"/>
              <a:t>Les délais courts du projet et l’impossibilité de rédiger un cahier des charges complet nous orientent vers un développement en mode « agile » avec points de visibilité et de suivi par est / 7j max et retours rapides sur démos et questions (~2j max)</a:t>
            </a:r>
          </a:p>
          <a:p>
            <a:pPr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fr-FR" dirty="0"/>
              <a:t>Equipe projet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fr-FR" dirty="0"/>
              <a:t>Nicolas Bodin, ingénieur expert développement full stack (</a:t>
            </a:r>
            <a:r>
              <a:rPr lang="fr-FR" dirty="0" err="1"/>
              <a:t>angular</a:t>
            </a:r>
            <a:r>
              <a:rPr lang="fr-FR" dirty="0"/>
              <a:t>, java, base de données).25 ans </a:t>
            </a:r>
            <a:r>
              <a:rPr lang="fr-FR" dirty="0" err="1"/>
              <a:t>exp</a:t>
            </a:r>
            <a:r>
              <a:rPr lang="fr-FR" dirty="0"/>
              <a:t>. à temps partiel mais forte disponibilité si problème/</a:t>
            </a:r>
          </a:p>
          <a:p>
            <a:pPr marL="40005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Architecture, Suivi, base de données et interfaces</a:t>
            </a:r>
            <a:endParaRPr lang="fr-FR" dirty="0"/>
          </a:p>
          <a:p>
            <a:pPr rtl="0"/>
            <a:r>
              <a:rPr lang="fr-FR" dirty="0"/>
              <a:t>Alexandre Bodin: élève en école d’ingénieur</a:t>
            </a:r>
          </a:p>
          <a:p>
            <a:pPr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Module C#, API REST, macros de pilotage </a:t>
            </a:r>
            <a:r>
              <a:rPr lang="fr-FR" dirty="0" err="1">
                <a:sym typeface="Wingdings" panose="05000000000000000000" pitchFamily="2" charset="2"/>
              </a:rPr>
              <a:t>DaVinci</a:t>
            </a:r>
            <a:endParaRPr lang="fr-FR" dirty="0">
              <a:sym typeface="Wingdings" panose="05000000000000000000" pitchFamily="2" charset="2"/>
            </a:endParaRPr>
          </a:p>
          <a:p>
            <a:pPr lvl="1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Connecteur base de données C#</a:t>
            </a:r>
          </a:p>
          <a:p>
            <a:pPr marL="400050" lvl="1" indent="0">
              <a:buNone/>
            </a:pPr>
            <a:r>
              <a:rPr lang="fr-FR" dirty="0">
                <a:sym typeface="Wingdings" panose="05000000000000000000" pitchFamily="2" charset="2"/>
              </a:rPr>
              <a:t>Disponible plein temps à partir du </a:t>
            </a:r>
            <a:r>
              <a:rPr lang="fr-FR">
                <a:sym typeface="Wingdings" panose="05000000000000000000" pitchFamily="2" charset="2"/>
              </a:rPr>
              <a:t>7 juin.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Alexandre Dumas AC Engineering responsable de la validation des binaires et recette fonctionnelle.</a:t>
            </a: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fr-FR" smtClean="0"/>
              <a:pPr algn="l" rtl="0"/>
              <a:t>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 dirty="0"/>
              <a:t>Architecture technique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0EEB114-6741-4988-97C1-7C8E8F8F85CA}" type="datetime4">
              <a:rPr lang="fr-FR" sz="1100" smtClean="0"/>
              <a:t>18 mai 2023</a:t>
            </a:fld>
            <a:endParaRPr lang="fr-FR" sz="1100"/>
          </a:p>
        </p:txBody>
      </p:sp>
    </p:spTree>
    <p:extLst>
      <p:ext uri="{BB962C8B-B14F-4D97-AF65-F5344CB8AC3E}">
        <p14:creationId xmlns:p14="http://schemas.microsoft.com/office/powerpoint/2010/main" val="3604006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226</TotalTime>
  <Words>1416</Words>
  <Application>Microsoft Office PowerPoint</Application>
  <PresentationFormat>Grand écran</PresentationFormat>
  <Paragraphs>233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Segoe UI </vt:lpstr>
      <vt:lpstr>Segoe UI Light</vt:lpstr>
      <vt:lpstr>Wingdings</vt:lpstr>
      <vt:lpstr>Thème1</vt:lpstr>
      <vt:lpstr>Patch Services developement</vt:lpstr>
      <vt:lpstr>Objet</vt:lpstr>
      <vt:lpstr>Contexte</vt:lpstr>
      <vt:lpstr>Fonctionnalités lot 1</vt:lpstr>
      <vt:lpstr>Technologies</vt:lpstr>
      <vt:lpstr>Architecture technique</vt:lpstr>
      <vt:lpstr>Limites techniques</vt:lpstr>
      <vt:lpstr>Livrables et fournitures</vt:lpstr>
      <vt:lpstr>Fonctionnement</vt:lpstr>
      <vt:lpstr>Extensions possibles lot 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SequenceGenie</dc:title>
  <dc:creator>Nicolas Bodin</dc:creator>
  <cp:lastModifiedBy>Nicolas Bodin</cp:lastModifiedBy>
  <cp:revision>13</cp:revision>
  <dcterms:created xsi:type="dcterms:W3CDTF">2023-05-13T10:22:42Z</dcterms:created>
  <dcterms:modified xsi:type="dcterms:W3CDTF">2023-05-18T13:59:44Z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