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311" r:id="rId3"/>
    <p:sldId id="392" r:id="rId4"/>
    <p:sldId id="393" r:id="rId5"/>
    <p:sldId id="394" r:id="rId6"/>
    <p:sldId id="395" r:id="rId7"/>
    <p:sldId id="347" r:id="rId8"/>
    <p:sldId id="396" r:id="rId9"/>
    <p:sldId id="397" r:id="rId10"/>
    <p:sldId id="357" r:id="rId11"/>
    <p:sldId id="390" r:id="rId12"/>
  </p:sldIdLst>
  <p:sldSz cx="12192000" cy="6858000"/>
  <p:notesSz cx="6858000" cy="9144000"/>
  <p:defaultTextStyle>
    <a:defPPr marL="0" marR="0" indent="0" algn="l" defTabSz="91403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01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03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052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069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5086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210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19912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613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y Campos" initials="GC" lastIdx="29" clrIdx="0">
    <p:extLst>
      <p:ext uri="{19B8F6BF-5375-455C-9EA6-DF929625EA0E}">
        <p15:presenceInfo xmlns:p15="http://schemas.microsoft.com/office/powerpoint/2012/main" userId="6515bc22d4ec7c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21B"/>
    <a:srgbClr val="97CA3D"/>
    <a:srgbClr val="E81C75"/>
    <a:srgbClr val="008CAD"/>
    <a:srgbClr val="E71B75"/>
    <a:srgbClr val="A47CD5"/>
    <a:srgbClr val="F9A21A"/>
    <a:srgbClr val="97C93C"/>
    <a:srgbClr val="008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DFF"/>
          </a:solidFill>
        </a:fill>
      </a:tcStyle>
    </a:wholeTbl>
    <a:band2H>
      <a:tcTxStyle/>
      <a:tcStyle>
        <a:tcBdr/>
        <a:fill>
          <a:solidFill>
            <a:srgbClr val="E8F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CCDF"/>
          </a:solidFill>
        </a:fill>
      </a:tcStyle>
    </a:wholeTbl>
    <a:band2H>
      <a:tcTxStyle/>
      <a:tcStyle>
        <a:tcBdr/>
        <a:fill>
          <a:solidFill>
            <a:srgbClr val="EBE7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FD4"/>
          </a:solidFill>
        </a:fill>
      </a:tcStyle>
    </a:wholeTbl>
    <a:band2H>
      <a:tcTxStyle/>
      <a:tcStyle>
        <a:tcBdr/>
        <a:fill>
          <a:solidFill>
            <a:srgbClr val="EEE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20" autoAdjust="0"/>
    <p:restoredTop sz="83673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0898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510" latinLnBrk="0">
      <a:defRPr sz="1200">
        <a:latin typeface="+mj-lt"/>
        <a:ea typeface="+mj-ea"/>
        <a:cs typeface="+mj-cs"/>
        <a:sym typeface="Calibri"/>
      </a:defRPr>
    </a:lvl2pPr>
    <a:lvl3pPr indent="457018" latinLnBrk="0">
      <a:defRPr sz="1200">
        <a:latin typeface="+mj-lt"/>
        <a:ea typeface="+mj-ea"/>
        <a:cs typeface="+mj-cs"/>
        <a:sym typeface="Calibri"/>
      </a:defRPr>
    </a:lvl3pPr>
    <a:lvl4pPr indent="685526" latinLnBrk="0">
      <a:defRPr sz="1200">
        <a:latin typeface="+mj-lt"/>
        <a:ea typeface="+mj-ea"/>
        <a:cs typeface="+mj-cs"/>
        <a:sym typeface="Calibri"/>
      </a:defRPr>
    </a:lvl4pPr>
    <a:lvl5pPr indent="914034" latinLnBrk="0">
      <a:defRPr sz="1200">
        <a:latin typeface="+mj-lt"/>
        <a:ea typeface="+mj-ea"/>
        <a:cs typeface="+mj-cs"/>
        <a:sym typeface="Calibri"/>
      </a:defRPr>
    </a:lvl5pPr>
    <a:lvl6pPr indent="1142544" latinLnBrk="0">
      <a:defRPr sz="1200">
        <a:latin typeface="+mj-lt"/>
        <a:ea typeface="+mj-ea"/>
        <a:cs typeface="+mj-cs"/>
        <a:sym typeface="Calibri"/>
      </a:defRPr>
    </a:lvl6pPr>
    <a:lvl7pPr indent="1371052" latinLnBrk="0">
      <a:defRPr sz="1200">
        <a:latin typeface="+mj-lt"/>
        <a:ea typeface="+mj-ea"/>
        <a:cs typeface="+mj-cs"/>
        <a:sym typeface="Calibri"/>
      </a:defRPr>
    </a:lvl7pPr>
    <a:lvl8pPr indent="1599560" latinLnBrk="0">
      <a:defRPr sz="1200">
        <a:latin typeface="+mj-lt"/>
        <a:ea typeface="+mj-ea"/>
        <a:cs typeface="+mj-cs"/>
        <a:sym typeface="Calibri"/>
      </a:defRPr>
    </a:lvl8pPr>
    <a:lvl9pPr indent="1828069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289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669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4070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584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845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935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289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Curso</a:t>
            </a:r>
            <a:r>
              <a:rPr lang="es-CL" sz="1200" dirty="0">
                <a:effectLst/>
                <a:latin typeface="+mj-lt"/>
                <a:ea typeface="+mj-ea"/>
                <a:cs typeface="+mj-cs"/>
                <a:sym typeface="Calibri"/>
              </a:rPr>
              <a:t>: </a:t>
            </a:r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Liferay Fundamentals </a:t>
            </a:r>
            <a:endParaRPr lang="es-CL" sz="120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s-CL" sz="1200" dirty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</a:p>
          <a:p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Curso: Liferay Content Management</a:t>
            </a:r>
            <a:endParaRPr lang="es-CL" sz="120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s-E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El entrenamiento va dirigido a creadores de contenido, marketing leads y administradores de sitios. Se recomienda cursar antes el Liferay Fundamentals</a:t>
            </a:r>
          </a:p>
          <a:p>
            <a:endParaRPr lang="es-CL" sz="120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Curso: Liferay </a:t>
            </a:r>
            <a:r>
              <a:rPr lang="es-CL" sz="1200" b="1" dirty="0" err="1">
                <a:effectLst/>
                <a:latin typeface="+mj-lt"/>
                <a:ea typeface="+mj-ea"/>
                <a:cs typeface="+mj-cs"/>
                <a:sym typeface="Calibri"/>
              </a:rPr>
              <a:t>Devops</a:t>
            </a:r>
            <a:endParaRPr lang="es-CL" sz="120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s-CL" sz="1200" dirty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</a:p>
          <a:p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Curso: Liferay Front-</a:t>
            </a:r>
            <a:r>
              <a:rPr lang="es-CL" sz="1200" b="1" dirty="0" err="1">
                <a:effectLst/>
                <a:latin typeface="+mj-lt"/>
                <a:ea typeface="+mj-ea"/>
                <a:cs typeface="+mj-cs"/>
                <a:sym typeface="Calibri"/>
              </a:rPr>
              <a:t>End</a:t>
            </a:r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s-CL" sz="1200" b="1" dirty="0" err="1">
                <a:effectLst/>
                <a:latin typeface="+mj-lt"/>
                <a:ea typeface="+mj-ea"/>
                <a:cs typeface="+mj-cs"/>
                <a:sym typeface="Calibri"/>
              </a:rPr>
              <a:t>Developer</a:t>
            </a:r>
            <a:r>
              <a:rPr lang="es-CL" sz="1200" dirty="0">
                <a:effectLst/>
                <a:latin typeface="+mj-lt"/>
                <a:ea typeface="+mj-ea"/>
                <a:cs typeface="+mj-cs"/>
                <a:sym typeface="Calibri"/>
              </a:rPr>
              <a:t>  </a:t>
            </a:r>
          </a:p>
          <a:p>
            <a:r>
              <a:rPr lang="es-E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El entrenamiento va dirigido a </a:t>
            </a:r>
            <a:r>
              <a:rPr lang="es-ES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technichal</a:t>
            </a:r>
            <a:r>
              <a:rPr lang="es-E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 leads, desarrolladores de Front-</a:t>
            </a:r>
            <a:r>
              <a:rPr lang="es-ES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End</a:t>
            </a:r>
            <a:r>
              <a:rPr lang="es-E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 y desarrolladores UI/UX. Se recomienda estar familiarizado con la plataforma de Liferay, y tener experiencia en desarrollo </a:t>
            </a:r>
            <a:r>
              <a:rPr lang="es-ES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front-end</a:t>
            </a:r>
            <a:r>
              <a:rPr lang="es-E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 con HTML/CSS</a:t>
            </a:r>
          </a:p>
          <a:p>
            <a:endParaRPr lang="es-CL" sz="120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Curso: Liferay Back-</a:t>
            </a:r>
            <a:r>
              <a:rPr lang="es-CL" sz="1200" b="1" dirty="0" err="1">
                <a:effectLst/>
                <a:latin typeface="+mj-lt"/>
                <a:ea typeface="+mj-ea"/>
                <a:cs typeface="+mj-cs"/>
                <a:sym typeface="Calibri"/>
              </a:rPr>
              <a:t>end</a:t>
            </a:r>
            <a:r>
              <a:rPr lang="es-CL" sz="1200" b="1" dirty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s-CL" sz="1200" b="1" dirty="0" err="1">
                <a:effectLst/>
                <a:latin typeface="+mj-lt"/>
                <a:ea typeface="+mj-ea"/>
                <a:cs typeface="+mj-cs"/>
                <a:sym typeface="Calibri"/>
              </a:rPr>
              <a:t>Developer</a:t>
            </a:r>
            <a:endParaRPr lang="es-CL" sz="1200" dirty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s-E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El entrenamiento va dirigido a desarrolladores de Back-</a:t>
            </a:r>
            <a:r>
              <a:rPr lang="es-ES" sz="1200" b="0" i="0" dirty="0" err="1">
                <a:effectLst/>
                <a:latin typeface="+mj-lt"/>
                <a:ea typeface="+mj-ea"/>
                <a:cs typeface="+mj-cs"/>
                <a:sym typeface="Calibri"/>
              </a:rPr>
              <a:t>End</a:t>
            </a:r>
            <a:r>
              <a:rPr lang="es-ES" sz="1200" b="0" i="0" dirty="0">
                <a:effectLst/>
                <a:latin typeface="+mj-lt"/>
                <a:ea typeface="+mj-ea"/>
                <a:cs typeface="+mj-cs"/>
                <a:sym typeface="Calibri"/>
              </a:rPr>
              <a:t>, desarrolladores Java y arquitectos técnicos. Para este curso, se requiere experiencia previa en desarrollo de Java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168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848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524000" y="1122364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9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77" algn="ctr">
              <a:buSzTx/>
              <a:buFontTx/>
              <a:buNone/>
              <a:defRPr sz="2400"/>
            </a:lvl2pPr>
            <a:lvl3pPr marL="0" indent="914354" algn="ctr">
              <a:buSzTx/>
              <a:buFontTx/>
              <a:buNone/>
              <a:defRPr sz="2400"/>
            </a:lvl3pPr>
            <a:lvl4pPr marL="0" indent="1371531" algn="ctr">
              <a:buSzTx/>
              <a:buFontTx/>
              <a:buNone/>
              <a:defRPr sz="2400"/>
            </a:lvl4pPr>
            <a:lvl5pPr marL="0" indent="1828709" algn="ctr"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4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93847" y="0"/>
            <a:ext cx="2652714" cy="3429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846560" y="0"/>
            <a:ext cx="2652714" cy="3429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2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5367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type="tx">
  <p:cSld name="1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2"/>
          <p:cNvSpPr>
            <a:spLocks noGrp="1"/>
          </p:cNvSpPr>
          <p:nvPr>
            <p:ph type="pic" idx="2"/>
          </p:nvPr>
        </p:nvSpPr>
        <p:spPr>
          <a:xfrm>
            <a:off x="3047989" y="0"/>
            <a:ext cx="3048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8" name="Google Shape;8;p32"/>
          <p:cNvSpPr>
            <a:spLocks noGrp="1"/>
          </p:cNvSpPr>
          <p:nvPr>
            <p:ph type="pic" idx="3"/>
          </p:nvPr>
        </p:nvSpPr>
        <p:spPr>
          <a:xfrm>
            <a:off x="6095989" y="0"/>
            <a:ext cx="3048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Google Shape;9;p32"/>
          <p:cNvSpPr>
            <a:spLocks noGrp="1"/>
          </p:cNvSpPr>
          <p:nvPr>
            <p:ph type="pic" idx="4"/>
          </p:nvPr>
        </p:nvSpPr>
        <p:spPr>
          <a:xfrm>
            <a:off x="3047993" y="4572000"/>
            <a:ext cx="3048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32"/>
          <p:cNvSpPr>
            <a:spLocks noGrp="1"/>
          </p:cNvSpPr>
          <p:nvPr>
            <p:ph type="pic" idx="5"/>
          </p:nvPr>
        </p:nvSpPr>
        <p:spPr>
          <a:xfrm>
            <a:off x="6095994" y="4572000"/>
            <a:ext cx="3048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32"/>
          <p:cNvSpPr>
            <a:spLocks noGrp="1"/>
          </p:cNvSpPr>
          <p:nvPr>
            <p:ph type="pic" idx="6"/>
          </p:nvPr>
        </p:nvSpPr>
        <p:spPr>
          <a:xfrm>
            <a:off x="9143996" y="2286000"/>
            <a:ext cx="3048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5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35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864" marR="0" indent="-266687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377" marR="0" indent="-320023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113" marR="0" indent="-355582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291" marR="0" indent="-355582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468" marR="0" indent="-355582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645" marR="0" indent="-355582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5822" marR="0" indent="-355582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2999" marR="0" indent="-355582" algn="l" defTabSz="914354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177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354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531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709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886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063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240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417" algn="r" defTabSz="91435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449" y="2585369"/>
            <a:ext cx="4991103" cy="122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1637" y="5999577"/>
            <a:ext cx="8288721" cy="278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"/>
          <p:cNvGrpSpPr/>
          <p:nvPr/>
        </p:nvGrpSpPr>
        <p:grpSpPr>
          <a:xfrm>
            <a:off x="-35486" y="0"/>
            <a:ext cx="12227486" cy="6858000"/>
            <a:chOff x="-35486" y="0"/>
            <a:chExt cx="12227486" cy="6858000"/>
          </a:xfrm>
        </p:grpSpPr>
        <p:sp>
          <p:nvSpPr>
            <p:cNvPr id="55" name="Google Shape;55;p1"/>
            <p:cNvSpPr/>
            <p:nvPr/>
          </p:nvSpPr>
          <p:spPr>
            <a:xfrm rot="-5400000">
              <a:off x="5967412" y="-5765007"/>
              <a:ext cx="257176" cy="11787191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 rot="5400000">
              <a:off x="5967414" y="835817"/>
              <a:ext cx="257176" cy="11787191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 rot="10800000">
              <a:off x="11934824" y="0"/>
              <a:ext cx="257176" cy="6858000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-35486" y="0"/>
              <a:ext cx="257176" cy="6858000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2" descr="Convocatorias-test – Imagine Lab">
            <a:extLst>
              <a:ext uri="{FF2B5EF4-FFF2-40B4-BE49-F238E27FC236}">
                <a16:creationId xmlns:a16="http://schemas.microsoft.com/office/drawing/2014/main" id="{EC3638D5-D893-404C-9E77-EB3BA162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732" y="5834416"/>
            <a:ext cx="1372092" cy="6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126E6B26-BFBE-5A44-B8BE-C01B65A68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54393" y="6352418"/>
            <a:ext cx="369131" cy="335218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/>
          </a:p>
        </p:txBody>
      </p:sp>
      <p:pic>
        <p:nvPicPr>
          <p:cNvPr id="34" name="Imagen 33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44" y="6436582"/>
            <a:ext cx="4471267" cy="2958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C75792-EDEF-4670-A291-61BE8AA5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27" y="200295"/>
            <a:ext cx="9144000" cy="841116"/>
          </a:xfrm>
        </p:spPr>
        <p:txBody>
          <a:bodyPr/>
          <a:lstStyle/>
          <a:p>
            <a:pPr algn="l"/>
            <a:br>
              <a:rPr lang="es-CL" sz="4400" b="1" dirty="0"/>
            </a:br>
            <a:endParaRPr lang="es-CL" sz="4400" b="1" dirty="0"/>
          </a:p>
        </p:txBody>
      </p:sp>
      <p:pic>
        <p:nvPicPr>
          <p:cNvPr id="1026" name="Picture 2" descr="Preoricesamiento de datos con Python | JacobSoft">
            <a:extLst>
              <a:ext uri="{FF2B5EF4-FFF2-40B4-BE49-F238E27FC236}">
                <a16:creationId xmlns:a16="http://schemas.microsoft.com/office/drawing/2014/main" id="{2569F1DA-C90E-4E4C-AECA-75D8BF6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0"/>
            <a:ext cx="10672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027E3E-DDC9-E24F-BA7A-E35CDC037B5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74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449" y="2585369"/>
            <a:ext cx="4991103" cy="122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1637" y="5999577"/>
            <a:ext cx="8288721" cy="278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"/>
          <p:cNvGrpSpPr/>
          <p:nvPr/>
        </p:nvGrpSpPr>
        <p:grpSpPr>
          <a:xfrm>
            <a:off x="-35486" y="0"/>
            <a:ext cx="12227486" cy="6858000"/>
            <a:chOff x="-35486" y="0"/>
            <a:chExt cx="12227486" cy="6858000"/>
          </a:xfrm>
        </p:grpSpPr>
        <p:sp>
          <p:nvSpPr>
            <p:cNvPr id="55" name="Google Shape;55;p1"/>
            <p:cNvSpPr/>
            <p:nvPr/>
          </p:nvSpPr>
          <p:spPr>
            <a:xfrm rot="-5400000">
              <a:off x="5967412" y="-5765007"/>
              <a:ext cx="257176" cy="11787191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 rot="5400000">
              <a:off x="5967414" y="835817"/>
              <a:ext cx="257176" cy="11787191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 rot="10800000">
              <a:off x="11934824" y="0"/>
              <a:ext cx="257176" cy="6858000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-35486" y="0"/>
              <a:ext cx="257176" cy="6858000"/>
            </a:xfrm>
            <a:prstGeom prst="rect">
              <a:avLst/>
            </a:prstGeom>
            <a:gradFill>
              <a:gsLst>
                <a:gs pos="0">
                  <a:srgbClr val="008BAD"/>
                </a:gs>
                <a:gs pos="100000">
                  <a:srgbClr val="E71B7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2" descr="Convocatorias-test – Imagine Lab">
            <a:extLst>
              <a:ext uri="{FF2B5EF4-FFF2-40B4-BE49-F238E27FC236}">
                <a16:creationId xmlns:a16="http://schemas.microsoft.com/office/drawing/2014/main" id="{EC3638D5-D893-404C-9E77-EB3BA162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732" y="5834416"/>
            <a:ext cx="1372092" cy="6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7" name="Imagen 6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0" y="-1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60" name="Imagen 59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2" y="6208674"/>
            <a:ext cx="509331" cy="5177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50" y="6444615"/>
            <a:ext cx="4471267" cy="2958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30B338-C28D-EE45-AF3D-DD6526867427}"/>
              </a:ext>
            </a:extLst>
          </p:cNvPr>
          <p:cNvSpPr txBox="1"/>
          <p:nvPr/>
        </p:nvSpPr>
        <p:spPr>
          <a:xfrm>
            <a:off x="791151" y="117562"/>
            <a:ext cx="69932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L" sz="3600" dirty="0"/>
              <a:t>Especialización en Ciencia de Datos</a:t>
            </a:r>
            <a:endParaRPr kumimoji="0" lang="es-C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576BEA3B-ABB1-774B-843A-BD31052A4969}"/>
              </a:ext>
            </a:extLst>
          </p:cNvPr>
          <p:cNvSpPr txBox="1">
            <a:spLocks/>
          </p:cNvSpPr>
          <p:nvPr/>
        </p:nvSpPr>
        <p:spPr>
          <a:xfrm>
            <a:off x="5480457" y="4824869"/>
            <a:ext cx="1291126" cy="646329"/>
          </a:xfrm>
          <a:prstGeom prst="rect">
            <a:avLst/>
          </a:prstGeom>
        </p:spPr>
        <p:txBody>
          <a:bodyPr/>
          <a:lstStyle>
            <a:lvl1pPr marL="0" marR="0" indent="0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177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354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531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709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468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645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5822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2999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lnSpc>
                <a:spcPct val="150000"/>
              </a:lnSpc>
              <a:buClr>
                <a:schemeClr val="accent4"/>
              </a:buClr>
            </a:pPr>
            <a:r>
              <a:rPr lang="es-CL" dirty="0"/>
              <a:t>2021</a:t>
            </a:r>
          </a:p>
          <a:p>
            <a:pPr algn="just" hangingPunct="1">
              <a:lnSpc>
                <a:spcPct val="150000"/>
              </a:lnSpc>
              <a:buClr>
                <a:schemeClr val="accent4"/>
              </a:buClr>
            </a:pPr>
            <a:endParaRPr lang="es-CL" sz="2000" dirty="0"/>
          </a:p>
          <a:p>
            <a:pPr marL="285750" indent="-285750" algn="just" hangingPunct="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s-CL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9F46F4-9156-1545-8DEF-863188245A35}"/>
              </a:ext>
            </a:extLst>
          </p:cNvPr>
          <p:cNvSpPr txBox="1"/>
          <p:nvPr/>
        </p:nvSpPr>
        <p:spPr>
          <a:xfrm>
            <a:off x="3033574" y="2551837"/>
            <a:ext cx="567045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Módulo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Obtención y preparación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0505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7" name="Imagen 6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0" y="-1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60" name="Imagen 59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2" y="6208674"/>
            <a:ext cx="509331" cy="5177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50" y="6444615"/>
            <a:ext cx="4471267" cy="2958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30B338-C28D-EE45-AF3D-DD6526867427}"/>
              </a:ext>
            </a:extLst>
          </p:cNvPr>
          <p:cNvSpPr txBox="1"/>
          <p:nvPr/>
        </p:nvSpPr>
        <p:spPr>
          <a:xfrm>
            <a:off x="791151" y="117562"/>
            <a:ext cx="69932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L" sz="3600" dirty="0"/>
              <a:t>Presentación del módulo</a:t>
            </a:r>
            <a:endParaRPr kumimoji="0" lang="es-C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AFD50F1-99D9-EF4D-BEB2-7AEF65CC93F7}"/>
              </a:ext>
            </a:extLst>
          </p:cNvPr>
          <p:cNvSpPr txBox="1">
            <a:spLocks/>
          </p:cNvSpPr>
          <p:nvPr/>
        </p:nvSpPr>
        <p:spPr>
          <a:xfrm>
            <a:off x="1026161" y="1406257"/>
            <a:ext cx="9754134" cy="48024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177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354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531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709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468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645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5822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2999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es-CL" dirty="0"/>
              <a:t>Módulo:</a:t>
            </a:r>
          </a:p>
          <a:p>
            <a:pPr lvl="1" algn="l" hangingPunct="1"/>
            <a:r>
              <a:rPr lang="es-CL" dirty="0"/>
              <a:t>“Obtención y preparación de datos”</a:t>
            </a:r>
          </a:p>
          <a:p>
            <a:pPr lvl="1" algn="l" hangingPunct="1"/>
            <a:endParaRPr lang="es-CL" dirty="0"/>
          </a:p>
          <a:p>
            <a:pPr algn="l" hangingPunct="1"/>
            <a:r>
              <a:rPr lang="es-CL" dirty="0"/>
              <a:t>Duración:</a:t>
            </a:r>
          </a:p>
          <a:p>
            <a:pPr lvl="1" algn="l" hangingPunct="1"/>
            <a:r>
              <a:rPr lang="es-CL" dirty="0"/>
              <a:t>24 horas</a:t>
            </a:r>
          </a:p>
          <a:p>
            <a:pPr lvl="1" algn="l" hangingPunct="1"/>
            <a:endParaRPr lang="es-CL" dirty="0"/>
          </a:p>
          <a:p>
            <a:pPr algn="l" hangingPunct="1"/>
            <a:r>
              <a:rPr lang="es-CL" dirty="0"/>
              <a:t>Competencia del módulo:</a:t>
            </a:r>
          </a:p>
          <a:p>
            <a:pPr lvl="1" algn="l" hangingPunct="1"/>
            <a:r>
              <a:rPr lang="es-CL" dirty="0"/>
              <a:t>“Codificar piezas de software de baja/mediana complejidad en lenguaje Python para resolver una problemática de acuerdo al uso de Librerías”</a:t>
            </a:r>
          </a:p>
          <a:p>
            <a:pPr algn="l" hangingPunct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96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7" name="Imagen 6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0" y="-1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60" name="Imagen 59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2" y="6208674"/>
            <a:ext cx="509331" cy="5177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50" y="6444615"/>
            <a:ext cx="4471267" cy="2958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30B338-C28D-EE45-AF3D-DD6526867427}"/>
              </a:ext>
            </a:extLst>
          </p:cNvPr>
          <p:cNvSpPr txBox="1"/>
          <p:nvPr/>
        </p:nvSpPr>
        <p:spPr>
          <a:xfrm>
            <a:off x="791151" y="117562"/>
            <a:ext cx="69932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L" sz="3600" dirty="0"/>
              <a:t>Presentación del módulo</a:t>
            </a:r>
            <a:endParaRPr kumimoji="0" lang="es-C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526B31D-3730-A444-8F26-6A13D078D7D9}"/>
              </a:ext>
            </a:extLst>
          </p:cNvPr>
          <p:cNvSpPr txBox="1">
            <a:spLocks/>
          </p:cNvSpPr>
          <p:nvPr/>
        </p:nvSpPr>
        <p:spPr>
          <a:xfrm>
            <a:off x="838200" y="1011382"/>
            <a:ext cx="10515600" cy="53201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177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354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531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709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468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645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5822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2999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es-CL" dirty="0"/>
              <a:t>Aprendizajes del módulo: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Manipula datos utilizando estructuras de vectores y matrices utilizando biblioteca </a:t>
            </a:r>
            <a:r>
              <a:rPr lang="es-CL" dirty="0" err="1"/>
              <a:t>Numpy</a:t>
            </a:r>
            <a:r>
              <a:rPr lang="es-CL" dirty="0"/>
              <a:t> para resolver un problema. 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Manipular datos utilizando estructuras de Series y </a:t>
            </a:r>
            <a:r>
              <a:rPr lang="es-CL" dirty="0" err="1"/>
              <a:t>DataFrames</a:t>
            </a:r>
            <a:r>
              <a:rPr lang="es-CL" dirty="0"/>
              <a:t> utilizando biblioteca Pandas para resolver un problema.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Recuperar datos desde distintas fuentes utilizando librerías utilitarias de Python para su posterior utilización.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Aplica técnicas de limpieza y preparación de datos utilizando librerías Python para su depuración.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 Aplica   técnicas   de   unión,   combinación   y redimensionamiento de estructuras de dato utilizando librerías de Python para el reacomodo de datos.</a:t>
            </a:r>
          </a:p>
        </p:txBody>
      </p:sp>
    </p:spTree>
    <p:extLst>
      <p:ext uri="{BB962C8B-B14F-4D97-AF65-F5344CB8AC3E}">
        <p14:creationId xmlns:p14="http://schemas.microsoft.com/office/powerpoint/2010/main" val="15608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7" name="Imagen 6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0" y="-1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60" name="Imagen 59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2" y="6208674"/>
            <a:ext cx="509331" cy="5177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50" y="6444615"/>
            <a:ext cx="4471267" cy="2958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30B338-C28D-EE45-AF3D-DD6526867427}"/>
              </a:ext>
            </a:extLst>
          </p:cNvPr>
          <p:cNvSpPr txBox="1"/>
          <p:nvPr/>
        </p:nvSpPr>
        <p:spPr>
          <a:xfrm>
            <a:off x="791151" y="117562"/>
            <a:ext cx="69932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L" sz="3600" dirty="0"/>
              <a:t>Presentación del módulo</a:t>
            </a:r>
            <a:endParaRPr kumimoji="0" lang="es-C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3C1CC61-C634-394B-B76B-B17017E6A9D7}"/>
              </a:ext>
            </a:extLst>
          </p:cNvPr>
          <p:cNvSpPr txBox="1">
            <a:spLocks/>
          </p:cNvSpPr>
          <p:nvPr/>
        </p:nvSpPr>
        <p:spPr>
          <a:xfrm>
            <a:off x="838200" y="1011382"/>
            <a:ext cx="10515600" cy="53201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177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354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531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709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468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645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5822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2999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es-CL" dirty="0"/>
              <a:t>Evaluación del Módulo</a:t>
            </a:r>
          </a:p>
          <a:p>
            <a:pPr algn="l" hangingPunct="1"/>
            <a:endParaRPr lang="es-CL" dirty="0"/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60% trabajo en clases (tareas y desafíos)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40% trabajo final</a:t>
            </a:r>
          </a:p>
          <a:p>
            <a:pPr algn="l" hangingPunct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93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7" name="Imagen 6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0" y="-1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 dirty="0">
              <a:solidFill>
                <a:prstClr val="white"/>
              </a:solidFill>
            </a:endParaRPr>
          </a:p>
        </p:txBody>
      </p:sp>
      <p:pic>
        <p:nvPicPr>
          <p:cNvPr id="60" name="Imagen 59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2" y="6208674"/>
            <a:ext cx="509331" cy="5177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50" y="6444615"/>
            <a:ext cx="4471267" cy="2958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30B338-C28D-EE45-AF3D-DD6526867427}"/>
              </a:ext>
            </a:extLst>
          </p:cNvPr>
          <p:cNvSpPr txBox="1"/>
          <p:nvPr/>
        </p:nvSpPr>
        <p:spPr>
          <a:xfrm>
            <a:off x="791151" y="117562"/>
            <a:ext cx="699328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L" sz="3600" dirty="0"/>
              <a:t>Presentación del módulo</a:t>
            </a:r>
            <a:endParaRPr kumimoji="0" lang="es-CL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5B6B3F0-0664-CB40-8104-801ED583DBF8}"/>
              </a:ext>
            </a:extLst>
          </p:cNvPr>
          <p:cNvSpPr txBox="1">
            <a:spLocks/>
          </p:cNvSpPr>
          <p:nvPr/>
        </p:nvSpPr>
        <p:spPr>
          <a:xfrm>
            <a:off x="838200" y="1272381"/>
            <a:ext cx="10515600" cy="53201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177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354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531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709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468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645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5822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2999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es-CL" dirty="0"/>
              <a:t>Contenidos y sesiones</a:t>
            </a:r>
          </a:p>
          <a:p>
            <a:pPr algn="l" hangingPunct="1"/>
            <a:endParaRPr lang="es-CL" dirty="0"/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La librería </a:t>
            </a:r>
            <a:r>
              <a:rPr lang="es-CL" dirty="0" err="1"/>
              <a:t>Numpy</a:t>
            </a:r>
            <a:endParaRPr lang="es-CL" dirty="0"/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La librería Pandas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Obtención de datos desde archivos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Manejo de valores perdidos</a:t>
            </a:r>
          </a:p>
          <a:p>
            <a:pPr marL="914400" lvl="1" indent="-457200" algn="l" hangingPunct="1">
              <a:buFont typeface="+mj-lt"/>
              <a:buAutoNum type="arabicPeriod"/>
            </a:pPr>
            <a:r>
              <a:rPr lang="es-CL" dirty="0"/>
              <a:t>Indexación Jerárquica</a:t>
            </a:r>
          </a:p>
          <a:p>
            <a:pPr algn="l" hangingPunct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2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126E6B26-BFBE-5A44-B8BE-C01B65A68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54393" y="6352418"/>
            <a:ext cx="369131" cy="335218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/>
          </a:p>
        </p:txBody>
      </p:sp>
      <p:pic>
        <p:nvPicPr>
          <p:cNvPr id="34" name="Imagen 33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44" y="6436582"/>
            <a:ext cx="4471267" cy="2958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C75792-EDEF-4670-A291-61BE8AA5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27" y="200295"/>
            <a:ext cx="9144000" cy="841116"/>
          </a:xfrm>
        </p:spPr>
        <p:txBody>
          <a:bodyPr/>
          <a:lstStyle/>
          <a:p>
            <a:r>
              <a:rPr lang="es-CL" sz="4400" b="1" dirty="0"/>
              <a:t>Consejos para el éxito!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97F0F-4E27-42F1-8E13-710C592CCE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3809" y="1605938"/>
            <a:ext cx="9402018" cy="1823062"/>
          </a:xfrm>
        </p:spPr>
        <p:txBody>
          <a:bodyPr/>
          <a:lstStyle/>
          <a:p>
            <a:pPr marL="285750" lvl="0" indent="-285750" algn="just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s-CL" sz="1800" dirty="0"/>
              <a:t>Practicar lo más que puedan (recomendación: media hora por día)</a:t>
            </a:r>
          </a:p>
          <a:p>
            <a:pPr marL="285750" lvl="0" indent="-285750" algn="just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s-CL" sz="1800" dirty="0"/>
              <a:t>No sentirse frustrado o con miedo, (Es parte de aprender tener errores al inicio)</a:t>
            </a:r>
          </a:p>
          <a:p>
            <a:pPr marL="285750" lvl="0" indent="-285750" algn="just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s-CL" sz="1800" dirty="0"/>
              <a:t>Ser parte de una comunidad, compartir errores y soluciones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E016E938-056A-4A49-9E72-145D8EB0CE5B}"/>
              </a:ext>
            </a:extLst>
          </p:cNvPr>
          <p:cNvSpPr txBox="1">
            <a:spLocks/>
          </p:cNvSpPr>
          <p:nvPr/>
        </p:nvSpPr>
        <p:spPr>
          <a:xfrm>
            <a:off x="2760577" y="4048993"/>
            <a:ext cx="6520096" cy="637150"/>
          </a:xfrm>
          <a:prstGeom prst="rect">
            <a:avLst/>
          </a:prstGeom>
        </p:spPr>
        <p:txBody>
          <a:bodyPr/>
          <a:lstStyle>
            <a:lvl1pPr marL="0" marR="0" indent="0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177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354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531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709" algn="ctr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468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645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5822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2999" marR="0" indent="-355582" algn="l" defTabSz="914354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lnSpc>
                <a:spcPct val="150000"/>
              </a:lnSpc>
              <a:buClr>
                <a:schemeClr val="accent4"/>
              </a:buClr>
            </a:pPr>
            <a:r>
              <a:rPr lang="es-CL" sz="1800" b="1" dirty="0"/>
              <a:t>“Tu FUTURO se decide por lo que haces HOY, no MAÑANA”</a:t>
            </a:r>
          </a:p>
        </p:txBody>
      </p:sp>
    </p:spTree>
    <p:extLst>
      <p:ext uri="{BB962C8B-B14F-4D97-AF65-F5344CB8AC3E}">
        <p14:creationId xmlns:p14="http://schemas.microsoft.com/office/powerpoint/2010/main" val="9023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 3"/>
          <p:cNvSpPr/>
          <p:nvPr/>
        </p:nvSpPr>
        <p:spPr>
          <a:xfrm>
            <a:off x="6136793" y="472323"/>
            <a:ext cx="5517600" cy="5712289"/>
          </a:xfrm>
          <a:prstGeom prst="rect">
            <a:avLst/>
          </a:prstGeom>
          <a:gradFill>
            <a:gsLst>
              <a:gs pos="0">
                <a:srgbClr val="008BAD"/>
              </a:gs>
              <a:gs pos="0">
                <a:schemeClr val="accent2"/>
              </a:gs>
              <a:gs pos="100000">
                <a:srgbClr val="E71B75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lang="es-CL" sz="2800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s-CL" sz="2800" dirty="0"/>
              <a:t>Pre-procesamiento de datos</a:t>
            </a:r>
          </a:p>
          <a:p>
            <a:pPr marL="514350" indent="-514350">
              <a:buFont typeface="+mj-lt"/>
              <a:buAutoNum type="arabicPeriod"/>
              <a:defRPr>
                <a:solidFill>
                  <a:srgbClr val="FFFFFF"/>
                </a:solidFill>
              </a:defRPr>
            </a:pPr>
            <a:endParaRPr lang="es-CL" sz="28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9B66BB9-DC4D-174A-B091-76BF810E2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54393" y="6352418"/>
            <a:ext cx="369131" cy="33521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44" y="6436582"/>
            <a:ext cx="4471267" cy="2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126E6B26-BFBE-5A44-B8BE-C01B65A68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54393" y="6352418"/>
            <a:ext cx="369131" cy="335218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809AD756-B9A1-444F-A2F5-F3A22AC12FE4}"/>
              </a:ext>
            </a:extLst>
          </p:cNvPr>
          <p:cNvSpPr/>
          <p:nvPr/>
        </p:nvSpPr>
        <p:spPr>
          <a:xfrm rot="10800000">
            <a:off x="11400849" y="0"/>
            <a:ext cx="791150" cy="6858000"/>
          </a:xfrm>
          <a:prstGeom prst="rect">
            <a:avLst/>
          </a:prstGeom>
          <a:gradFill flip="none" rotWithShape="1">
            <a:gsLst>
              <a:gs pos="0">
                <a:srgbClr val="008BAD"/>
              </a:gs>
              <a:gs pos="100000">
                <a:srgbClr val="E71B7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599"/>
          </a:p>
        </p:txBody>
      </p:sp>
      <p:pic>
        <p:nvPicPr>
          <p:cNvPr id="34" name="Imagen 33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F3C7AA5F-F544-4908-B01F-D1291C685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761" y="6208675"/>
            <a:ext cx="509331" cy="5177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44" y="6436582"/>
            <a:ext cx="4471267" cy="2958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C75792-EDEF-4670-A291-61BE8AA5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27" y="200295"/>
            <a:ext cx="9144000" cy="841116"/>
          </a:xfrm>
        </p:spPr>
        <p:txBody>
          <a:bodyPr/>
          <a:lstStyle/>
          <a:p>
            <a:pPr algn="l"/>
            <a:br>
              <a:rPr lang="es-CL" sz="4400" b="1" dirty="0"/>
            </a:br>
            <a:endParaRPr lang="es-CL" sz="4400" b="1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027E3E-DDC9-E24F-BA7A-E35CDC037B5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78DA6E-BE73-A241-BD08-B55430B0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219200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FCDFF"/>
      </a:accent1>
      <a:accent2>
        <a:srgbClr val="5B9BD5"/>
      </a:accent2>
      <a:accent3>
        <a:srgbClr val="7030A0"/>
      </a:accent3>
      <a:accent4>
        <a:srgbClr val="FF33CC"/>
      </a:accent4>
      <a:accent5>
        <a:srgbClr val="3F1B5A"/>
      </a:accent5>
      <a:accent6>
        <a:srgbClr val="954F72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FCDFF"/>
      </a:accent1>
      <a:accent2>
        <a:srgbClr val="5B9BD5"/>
      </a:accent2>
      <a:accent3>
        <a:srgbClr val="7030A0"/>
      </a:accent3>
      <a:accent4>
        <a:srgbClr val="FF33CC"/>
      </a:accent4>
      <a:accent5>
        <a:srgbClr val="3F1B5A"/>
      </a:accent5>
      <a:accent6>
        <a:srgbClr val="954F72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25496</TotalTime>
  <Words>367</Words>
  <Application>Microsoft Macintosh PowerPoint</Application>
  <PresentationFormat>Panorámica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Consejos para el éxito!</vt:lpstr>
      <vt:lpstr>Presentación de PowerPoint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Rakos</dc:creator>
  <cp:lastModifiedBy>Silvia Salinas (Chile)</cp:lastModifiedBy>
  <cp:revision>607</cp:revision>
  <dcterms:modified xsi:type="dcterms:W3CDTF">2021-11-15T03:22:28Z</dcterms:modified>
</cp:coreProperties>
</file>