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11" r:id="rId2"/>
    <p:sldId id="313" r:id="rId3"/>
    <p:sldId id="314" r:id="rId4"/>
    <p:sldId id="315" r:id="rId5"/>
    <p:sldId id="316" r:id="rId6"/>
    <p:sldId id="319" r:id="rId7"/>
    <p:sldId id="317" r:id="rId8"/>
    <p:sldId id="318" r:id="rId9"/>
    <p:sldId id="322" r:id="rId10"/>
    <p:sldId id="323" r:id="rId11"/>
    <p:sldId id="324" r:id="rId12"/>
    <p:sldId id="321" r:id="rId13"/>
    <p:sldId id="320" r:id="rId14"/>
    <p:sldId id="325" r:id="rId15"/>
    <p:sldId id="326" r:id="rId16"/>
    <p:sldId id="327" r:id="rId17"/>
    <p:sldId id="328" r:id="rId18"/>
    <p:sldId id="329" r:id="rId19"/>
  </p:sldIdLst>
  <p:sldSz cx="12192000" cy="6858000"/>
  <p:notesSz cx="6858000" cy="9144000"/>
  <p:defaultTextStyle>
    <a:defPPr marL="0" marR="0" indent="0" algn="l" defTabSz="914034"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018"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034"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052"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069"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5086"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2104"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199120"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6138" algn="l" defTabSz="91403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y Campos" initials="GC" lastIdx="29" clrIdx="0">
    <p:extLst>
      <p:ext uri="{19B8F6BF-5375-455C-9EA6-DF929625EA0E}">
        <p15:presenceInfo xmlns:p15="http://schemas.microsoft.com/office/powerpoint/2012/main" userId="6515bc22d4ec7c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21B"/>
    <a:srgbClr val="97CA3D"/>
    <a:srgbClr val="E81C75"/>
    <a:srgbClr val="008CAD"/>
    <a:srgbClr val="E71B75"/>
    <a:srgbClr val="A47CD5"/>
    <a:srgbClr val="F9A21A"/>
    <a:srgbClr val="97C93C"/>
    <a:srgbClr val="008B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DFF"/>
          </a:solidFill>
        </a:fill>
      </a:tcStyle>
    </a:wholeTbl>
    <a:band2H>
      <a:tcTxStyle/>
      <a:tcStyle>
        <a:tcBdr/>
        <a:fill>
          <a:solidFill>
            <a:srgbClr val="E8F6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CCDF"/>
          </a:solidFill>
        </a:fill>
      </a:tcStyle>
    </a:wholeTbl>
    <a:band2H>
      <a:tcTxStyle/>
      <a:tcStyle>
        <a:tcBdr/>
        <a:fill>
          <a:solidFill>
            <a:srgbClr val="EBE7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FD4"/>
          </a:solidFill>
        </a:fill>
      </a:tcStyle>
    </a:wholeTbl>
    <a:band2H>
      <a:tcTxStyle/>
      <a:tcStyle>
        <a:tcBdr/>
        <a:fill>
          <a:solidFill>
            <a:srgbClr val="EEE8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81186" autoAdjust="0"/>
  </p:normalViewPr>
  <p:slideViewPr>
    <p:cSldViewPr snapToGrid="0" snapToObjects="1" showGuides="1">
      <p:cViewPr varScale="1">
        <p:scale>
          <a:sx n="124" d="100"/>
          <a:sy n="124" d="100"/>
        </p:scale>
        <p:origin x="145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xfrm>
            <a:off x="381000" y="685800"/>
            <a:ext cx="6096000" cy="3429000"/>
          </a:xfrm>
          <a:prstGeom prst="rect">
            <a:avLst/>
          </a:prstGeom>
        </p:spPr>
        <p:txBody>
          <a:bodyPr/>
          <a:lstStyle/>
          <a:p>
            <a:endParaRPr/>
          </a:p>
        </p:txBody>
      </p:sp>
      <p:sp>
        <p:nvSpPr>
          <p:cNvPr id="213" name="Shape 21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2308982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510" latinLnBrk="0">
      <a:defRPr sz="1200">
        <a:latin typeface="+mj-lt"/>
        <a:ea typeface="+mj-ea"/>
        <a:cs typeface="+mj-cs"/>
        <a:sym typeface="Calibri"/>
      </a:defRPr>
    </a:lvl2pPr>
    <a:lvl3pPr indent="457018" latinLnBrk="0">
      <a:defRPr sz="1200">
        <a:latin typeface="+mj-lt"/>
        <a:ea typeface="+mj-ea"/>
        <a:cs typeface="+mj-cs"/>
        <a:sym typeface="Calibri"/>
      </a:defRPr>
    </a:lvl3pPr>
    <a:lvl4pPr indent="685526" latinLnBrk="0">
      <a:defRPr sz="1200">
        <a:latin typeface="+mj-lt"/>
        <a:ea typeface="+mj-ea"/>
        <a:cs typeface="+mj-cs"/>
        <a:sym typeface="Calibri"/>
      </a:defRPr>
    </a:lvl4pPr>
    <a:lvl5pPr indent="914034" latinLnBrk="0">
      <a:defRPr sz="1200">
        <a:latin typeface="+mj-lt"/>
        <a:ea typeface="+mj-ea"/>
        <a:cs typeface="+mj-cs"/>
        <a:sym typeface="Calibri"/>
      </a:defRPr>
    </a:lvl5pPr>
    <a:lvl6pPr indent="1142544" latinLnBrk="0">
      <a:defRPr sz="1200">
        <a:latin typeface="+mj-lt"/>
        <a:ea typeface="+mj-ea"/>
        <a:cs typeface="+mj-cs"/>
        <a:sym typeface="Calibri"/>
      </a:defRPr>
    </a:lvl6pPr>
    <a:lvl7pPr indent="1371052" latinLnBrk="0">
      <a:defRPr sz="1200">
        <a:latin typeface="+mj-lt"/>
        <a:ea typeface="+mj-ea"/>
        <a:cs typeface="+mj-cs"/>
        <a:sym typeface="Calibri"/>
      </a:defRPr>
    </a:lvl7pPr>
    <a:lvl8pPr indent="1599560" latinLnBrk="0">
      <a:defRPr sz="1200">
        <a:latin typeface="+mj-lt"/>
        <a:ea typeface="+mj-ea"/>
        <a:cs typeface="+mj-cs"/>
        <a:sym typeface="Calibri"/>
      </a:defRPr>
    </a:lvl8pPr>
    <a:lvl9pPr indent="1828069"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68669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139486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30960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55287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401614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063578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s-CL" sz="1200" b="1" i="0" dirty="0">
                <a:effectLst/>
                <a:latin typeface="+mj-lt"/>
                <a:ea typeface="+mj-ea"/>
                <a:cs typeface="+mj-cs"/>
                <a:sym typeface="Calibri"/>
              </a:rPr>
              <a:t>Desviación estándar y probabilidad de un evento</a:t>
            </a:r>
          </a:p>
          <a:p>
            <a:pPr fontAlgn="base"/>
            <a:r>
              <a:rPr lang="es-CL" sz="1200" b="0" i="0" dirty="0">
                <a:effectLst/>
                <a:latin typeface="+mj-lt"/>
                <a:ea typeface="+mj-ea"/>
                <a:cs typeface="+mj-cs"/>
                <a:sym typeface="Calibri"/>
              </a:rPr>
              <a:t>En una distribución normal, la probabilidad de que la variable tome un cierto valor puede estar relacionada con la </a:t>
            </a:r>
            <a:r>
              <a:rPr lang="es-CL" sz="1200" b="1" i="0" dirty="0">
                <a:effectLst/>
                <a:latin typeface="+mj-lt"/>
                <a:ea typeface="+mj-ea"/>
                <a:cs typeface="+mj-cs"/>
                <a:sym typeface="Calibri"/>
              </a:rPr>
              <a:t>distancia respecto a la media en términos de desviaciones estándar</a:t>
            </a:r>
            <a:r>
              <a:rPr lang="es-CL" sz="1200" b="0" i="0" dirty="0">
                <a:effectLst/>
                <a:latin typeface="+mj-lt"/>
                <a:ea typeface="+mj-ea"/>
                <a:cs typeface="+mj-cs"/>
                <a:sym typeface="Calibri"/>
              </a:rPr>
              <a:t>. Intuitivamente, los valores muy distantes de la media se repiten con menos frecuencia, mientras que los valores cercanos al promedio son más comunes</a:t>
            </a:r>
          </a:p>
          <a:p>
            <a:pPr fontAlgn="base"/>
            <a:r>
              <a:rPr lang="es-CL" sz="1200" b="0" i="0" dirty="0">
                <a:effectLst/>
                <a:latin typeface="+mj-lt"/>
                <a:ea typeface="+mj-ea"/>
                <a:cs typeface="+mj-cs"/>
                <a:sym typeface="Calibri"/>
              </a:rPr>
              <a:t>Una propiedad importante de una distribución normal es que podemos esperar que:</a:t>
            </a:r>
          </a:p>
          <a:p>
            <a:pPr fontAlgn="base"/>
            <a:r>
              <a:rPr lang="es-CL" sz="1200" b="1" i="0" dirty="0">
                <a:effectLst/>
                <a:latin typeface="+mj-lt"/>
                <a:ea typeface="+mj-ea"/>
                <a:cs typeface="+mj-cs"/>
                <a:sym typeface="Calibri"/>
              </a:rPr>
              <a:t>el 68.3% de los valores se distribuyen dentro de una desviación estándar de la media,</a:t>
            </a:r>
            <a:endParaRPr lang="es-CL" sz="1200" b="0" i="0" dirty="0">
              <a:effectLst/>
              <a:latin typeface="+mj-lt"/>
              <a:ea typeface="+mj-ea"/>
              <a:cs typeface="+mj-cs"/>
              <a:sym typeface="Calibri"/>
            </a:endParaRPr>
          </a:p>
          <a:p>
            <a:pPr fontAlgn="base"/>
            <a:r>
              <a:rPr lang="es-CL" sz="1200" b="1" i="0" dirty="0">
                <a:effectLst/>
                <a:latin typeface="+mj-lt"/>
                <a:ea typeface="+mj-ea"/>
                <a:cs typeface="+mj-cs"/>
                <a:sym typeface="Calibri"/>
              </a:rPr>
              <a:t>el 95.4% dentro de dos desviaciones estándar de la media,</a:t>
            </a:r>
            <a:endParaRPr lang="es-CL" sz="1200" b="0" i="0" dirty="0">
              <a:effectLst/>
              <a:latin typeface="+mj-lt"/>
              <a:ea typeface="+mj-ea"/>
              <a:cs typeface="+mj-cs"/>
              <a:sym typeface="Calibri"/>
            </a:endParaRPr>
          </a:p>
          <a:p>
            <a:pPr fontAlgn="base"/>
            <a:r>
              <a:rPr lang="es-CL" sz="1200" b="1" i="0" dirty="0">
                <a:effectLst/>
                <a:latin typeface="+mj-lt"/>
                <a:ea typeface="+mj-ea"/>
                <a:cs typeface="+mj-cs"/>
                <a:sym typeface="Calibri"/>
              </a:rPr>
              <a:t>el 99.7% dentro de 3 desviaciones estándar del promedio.</a:t>
            </a:r>
            <a:endParaRPr lang="es-CL" sz="1200" b="0" i="0" dirty="0">
              <a:effectLst/>
              <a:latin typeface="+mj-lt"/>
              <a:ea typeface="+mj-ea"/>
              <a:cs typeface="+mj-cs"/>
              <a:sym typeface="Calibri"/>
            </a:endParaRPr>
          </a:p>
          <a:p>
            <a:endParaRPr lang="es-CL" dirty="0"/>
          </a:p>
        </p:txBody>
      </p:sp>
    </p:spTree>
    <p:extLst>
      <p:ext uri="{BB962C8B-B14F-4D97-AF65-F5344CB8AC3E}">
        <p14:creationId xmlns:p14="http://schemas.microsoft.com/office/powerpoint/2010/main" val="1268278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s-CL" sz="1200" b="1" i="0" dirty="0">
                <a:effectLst/>
                <a:latin typeface="+mj-lt"/>
                <a:ea typeface="+mj-ea"/>
                <a:cs typeface="+mj-cs"/>
                <a:sym typeface="Calibri"/>
              </a:rPr>
              <a:t>Desviación estándar y probabilidad de un evento</a:t>
            </a:r>
          </a:p>
          <a:p>
            <a:pPr fontAlgn="base"/>
            <a:r>
              <a:rPr lang="es-CL" sz="1200" b="0" i="0" dirty="0">
                <a:effectLst/>
                <a:latin typeface="+mj-lt"/>
                <a:ea typeface="+mj-ea"/>
                <a:cs typeface="+mj-cs"/>
                <a:sym typeface="Calibri"/>
              </a:rPr>
              <a:t>En una distribución normal, la probabilidad de que la variable tome un cierto valor puede estar relacionada con la </a:t>
            </a:r>
            <a:r>
              <a:rPr lang="es-CL" sz="1200" b="1" i="0" dirty="0">
                <a:effectLst/>
                <a:latin typeface="+mj-lt"/>
                <a:ea typeface="+mj-ea"/>
                <a:cs typeface="+mj-cs"/>
                <a:sym typeface="Calibri"/>
              </a:rPr>
              <a:t>distancia respecto a la media en términos de desviaciones estándar</a:t>
            </a:r>
            <a:r>
              <a:rPr lang="es-CL" sz="1200" b="0" i="0" dirty="0">
                <a:effectLst/>
                <a:latin typeface="+mj-lt"/>
                <a:ea typeface="+mj-ea"/>
                <a:cs typeface="+mj-cs"/>
                <a:sym typeface="Calibri"/>
              </a:rPr>
              <a:t>. Intuitivamente, los valores muy distantes de la media se repiten con menos frecuencia, mientras que los valores cercanos al promedio son más comunes</a:t>
            </a:r>
          </a:p>
          <a:p>
            <a:pPr fontAlgn="base"/>
            <a:r>
              <a:rPr lang="es-CL" sz="1200" b="0" i="0" dirty="0">
                <a:effectLst/>
                <a:latin typeface="+mj-lt"/>
                <a:ea typeface="+mj-ea"/>
                <a:cs typeface="+mj-cs"/>
                <a:sym typeface="Calibri"/>
              </a:rPr>
              <a:t>Una propiedad importante de una distribución normal es que podemos esperar que:</a:t>
            </a:r>
          </a:p>
          <a:p>
            <a:pPr fontAlgn="base"/>
            <a:r>
              <a:rPr lang="es-CL" sz="1200" b="1" i="0" dirty="0">
                <a:effectLst/>
                <a:latin typeface="+mj-lt"/>
                <a:ea typeface="+mj-ea"/>
                <a:cs typeface="+mj-cs"/>
                <a:sym typeface="Calibri"/>
              </a:rPr>
              <a:t>el 68.3% de los valores se distribuyen dentro de una desviación estándar de la media,</a:t>
            </a:r>
            <a:endParaRPr lang="es-CL" sz="1200" b="0" i="0" dirty="0">
              <a:effectLst/>
              <a:latin typeface="+mj-lt"/>
              <a:ea typeface="+mj-ea"/>
              <a:cs typeface="+mj-cs"/>
              <a:sym typeface="Calibri"/>
            </a:endParaRPr>
          </a:p>
          <a:p>
            <a:pPr fontAlgn="base"/>
            <a:r>
              <a:rPr lang="es-CL" sz="1200" b="1" i="0" dirty="0">
                <a:effectLst/>
                <a:latin typeface="+mj-lt"/>
                <a:ea typeface="+mj-ea"/>
                <a:cs typeface="+mj-cs"/>
                <a:sym typeface="Calibri"/>
              </a:rPr>
              <a:t>el 95.4% dentro de dos desviaciones estándar de la media,</a:t>
            </a:r>
            <a:endParaRPr lang="es-CL" sz="1200" b="0" i="0" dirty="0">
              <a:effectLst/>
              <a:latin typeface="+mj-lt"/>
              <a:ea typeface="+mj-ea"/>
              <a:cs typeface="+mj-cs"/>
              <a:sym typeface="Calibri"/>
            </a:endParaRPr>
          </a:p>
          <a:p>
            <a:pPr fontAlgn="base"/>
            <a:r>
              <a:rPr lang="es-CL" sz="1200" b="1" i="0" dirty="0">
                <a:effectLst/>
                <a:latin typeface="+mj-lt"/>
                <a:ea typeface="+mj-ea"/>
                <a:cs typeface="+mj-cs"/>
                <a:sym typeface="Calibri"/>
              </a:rPr>
              <a:t>el 99.7% dentro de 3 desviaciones estándar del promedio.</a:t>
            </a:r>
            <a:endParaRPr lang="es-CL" sz="1200" b="0" i="0" dirty="0">
              <a:effectLst/>
              <a:latin typeface="+mj-lt"/>
              <a:ea typeface="+mj-ea"/>
              <a:cs typeface="+mj-cs"/>
              <a:sym typeface="Calibri"/>
            </a:endParaRPr>
          </a:p>
          <a:p>
            <a:endParaRPr lang="es-CL" dirty="0"/>
          </a:p>
        </p:txBody>
      </p:sp>
    </p:spTree>
    <p:extLst>
      <p:ext uri="{BB962C8B-B14F-4D97-AF65-F5344CB8AC3E}">
        <p14:creationId xmlns:p14="http://schemas.microsoft.com/office/powerpoint/2010/main" val="208951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s-CL" sz="1200" b="1" i="0" dirty="0">
                <a:effectLst/>
                <a:latin typeface="+mj-lt"/>
                <a:ea typeface="+mj-ea"/>
                <a:cs typeface="+mj-cs"/>
                <a:sym typeface="Calibri"/>
              </a:rPr>
              <a:t>Desviación estándar y probabilidad de un evento</a:t>
            </a:r>
          </a:p>
          <a:p>
            <a:pPr fontAlgn="base"/>
            <a:r>
              <a:rPr lang="es-CL" sz="1200" b="0" i="0" dirty="0">
                <a:effectLst/>
                <a:latin typeface="+mj-lt"/>
                <a:ea typeface="+mj-ea"/>
                <a:cs typeface="+mj-cs"/>
                <a:sym typeface="Calibri"/>
              </a:rPr>
              <a:t>En una distribución normal, la probabilidad de que la variable tome un cierto valor puede estar relacionada con la </a:t>
            </a:r>
            <a:r>
              <a:rPr lang="es-CL" sz="1200" b="1" i="0" dirty="0">
                <a:effectLst/>
                <a:latin typeface="+mj-lt"/>
                <a:ea typeface="+mj-ea"/>
                <a:cs typeface="+mj-cs"/>
                <a:sym typeface="Calibri"/>
              </a:rPr>
              <a:t>distancia respecto a la media en términos de desviaciones estándar</a:t>
            </a:r>
            <a:r>
              <a:rPr lang="es-CL" sz="1200" b="0" i="0" dirty="0">
                <a:effectLst/>
                <a:latin typeface="+mj-lt"/>
                <a:ea typeface="+mj-ea"/>
                <a:cs typeface="+mj-cs"/>
                <a:sym typeface="Calibri"/>
              </a:rPr>
              <a:t>. Intuitivamente, los valores muy distantes de la media se repiten con menos frecuencia, mientras que los valores cercanos al promedio son más comunes</a:t>
            </a:r>
          </a:p>
          <a:p>
            <a:pPr fontAlgn="base"/>
            <a:r>
              <a:rPr lang="es-CL" sz="1200" b="0" i="0" dirty="0">
                <a:effectLst/>
                <a:latin typeface="+mj-lt"/>
                <a:ea typeface="+mj-ea"/>
                <a:cs typeface="+mj-cs"/>
                <a:sym typeface="Calibri"/>
              </a:rPr>
              <a:t>Una propiedad importante de una distribución normal es que podemos esperar que:</a:t>
            </a:r>
          </a:p>
          <a:p>
            <a:pPr fontAlgn="base"/>
            <a:r>
              <a:rPr lang="es-CL" sz="1200" b="1" i="0" dirty="0">
                <a:effectLst/>
                <a:latin typeface="+mj-lt"/>
                <a:ea typeface="+mj-ea"/>
                <a:cs typeface="+mj-cs"/>
                <a:sym typeface="Calibri"/>
              </a:rPr>
              <a:t>el 68.3% de los valores se distribuyen dentro de una desviación estándar de la media,</a:t>
            </a:r>
            <a:endParaRPr lang="es-CL" sz="1200" b="0" i="0" dirty="0">
              <a:effectLst/>
              <a:latin typeface="+mj-lt"/>
              <a:ea typeface="+mj-ea"/>
              <a:cs typeface="+mj-cs"/>
              <a:sym typeface="Calibri"/>
            </a:endParaRPr>
          </a:p>
          <a:p>
            <a:pPr fontAlgn="base"/>
            <a:r>
              <a:rPr lang="es-CL" sz="1200" b="1" i="0" dirty="0">
                <a:effectLst/>
                <a:latin typeface="+mj-lt"/>
                <a:ea typeface="+mj-ea"/>
                <a:cs typeface="+mj-cs"/>
                <a:sym typeface="Calibri"/>
              </a:rPr>
              <a:t>el 95.4% dentro de dos desviaciones estándar de la media,</a:t>
            </a:r>
            <a:endParaRPr lang="es-CL" sz="1200" b="0" i="0" dirty="0">
              <a:effectLst/>
              <a:latin typeface="+mj-lt"/>
              <a:ea typeface="+mj-ea"/>
              <a:cs typeface="+mj-cs"/>
              <a:sym typeface="Calibri"/>
            </a:endParaRPr>
          </a:p>
          <a:p>
            <a:pPr fontAlgn="base"/>
            <a:r>
              <a:rPr lang="es-CL" sz="1200" b="1" i="0" dirty="0">
                <a:effectLst/>
                <a:latin typeface="+mj-lt"/>
                <a:ea typeface="+mj-ea"/>
                <a:cs typeface="+mj-cs"/>
                <a:sym typeface="Calibri"/>
              </a:rPr>
              <a:t>el 99.7% dentro de 3 desviaciones estándar del promedio.</a:t>
            </a:r>
            <a:endParaRPr lang="es-CL" sz="1200" b="0" i="0" dirty="0">
              <a:effectLst/>
              <a:latin typeface="+mj-lt"/>
              <a:ea typeface="+mj-ea"/>
              <a:cs typeface="+mj-cs"/>
              <a:sym typeface="Calibri"/>
            </a:endParaRPr>
          </a:p>
          <a:p>
            <a:endParaRPr lang="es-CL" dirty="0"/>
          </a:p>
        </p:txBody>
      </p:sp>
    </p:spTree>
    <p:extLst>
      <p:ext uri="{BB962C8B-B14F-4D97-AF65-F5344CB8AC3E}">
        <p14:creationId xmlns:p14="http://schemas.microsoft.com/office/powerpoint/2010/main" val="435269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s-CL" sz="1200" b="1" i="0" dirty="0">
                <a:effectLst/>
                <a:latin typeface="+mj-lt"/>
                <a:ea typeface="+mj-ea"/>
                <a:cs typeface="+mj-cs"/>
                <a:sym typeface="Calibri"/>
              </a:rPr>
              <a:t>Desviación estándar y probabilidad de un evento</a:t>
            </a:r>
          </a:p>
          <a:p>
            <a:pPr fontAlgn="base"/>
            <a:r>
              <a:rPr lang="es-CL" sz="1200" b="0" i="0" dirty="0">
                <a:effectLst/>
                <a:latin typeface="+mj-lt"/>
                <a:ea typeface="+mj-ea"/>
                <a:cs typeface="+mj-cs"/>
                <a:sym typeface="Calibri"/>
              </a:rPr>
              <a:t>En una distribución normal, la probabilidad de que la variable tome un cierto valor puede estar relacionada con la </a:t>
            </a:r>
            <a:r>
              <a:rPr lang="es-CL" sz="1200" b="1" i="0" dirty="0">
                <a:effectLst/>
                <a:latin typeface="+mj-lt"/>
                <a:ea typeface="+mj-ea"/>
                <a:cs typeface="+mj-cs"/>
                <a:sym typeface="Calibri"/>
              </a:rPr>
              <a:t>distancia respecto a la media en términos de desviaciones estándar</a:t>
            </a:r>
            <a:r>
              <a:rPr lang="es-CL" sz="1200" b="0" i="0" dirty="0">
                <a:effectLst/>
                <a:latin typeface="+mj-lt"/>
                <a:ea typeface="+mj-ea"/>
                <a:cs typeface="+mj-cs"/>
                <a:sym typeface="Calibri"/>
              </a:rPr>
              <a:t>. Intuitivamente, los valores muy distantes de la media se repiten con menos frecuencia, mientras que los valores cercanos al promedio son más comunes</a:t>
            </a:r>
          </a:p>
          <a:p>
            <a:pPr fontAlgn="base"/>
            <a:r>
              <a:rPr lang="es-CL" sz="1200" b="0" i="0" dirty="0">
                <a:effectLst/>
                <a:latin typeface="+mj-lt"/>
                <a:ea typeface="+mj-ea"/>
                <a:cs typeface="+mj-cs"/>
                <a:sym typeface="Calibri"/>
              </a:rPr>
              <a:t>Una propiedad importante de una distribución normal es que podemos esperar que:</a:t>
            </a:r>
          </a:p>
          <a:p>
            <a:pPr fontAlgn="base"/>
            <a:r>
              <a:rPr lang="es-CL" sz="1200" b="1" i="0" dirty="0">
                <a:effectLst/>
                <a:latin typeface="+mj-lt"/>
                <a:ea typeface="+mj-ea"/>
                <a:cs typeface="+mj-cs"/>
                <a:sym typeface="Calibri"/>
              </a:rPr>
              <a:t>el 68.3% de los valores se distribuyen dentro de una desviación estándar de la media,</a:t>
            </a:r>
            <a:endParaRPr lang="es-CL" sz="1200" b="0" i="0" dirty="0">
              <a:effectLst/>
              <a:latin typeface="+mj-lt"/>
              <a:ea typeface="+mj-ea"/>
              <a:cs typeface="+mj-cs"/>
              <a:sym typeface="Calibri"/>
            </a:endParaRPr>
          </a:p>
          <a:p>
            <a:pPr fontAlgn="base"/>
            <a:r>
              <a:rPr lang="es-CL" sz="1200" b="1" i="0" dirty="0">
                <a:effectLst/>
                <a:latin typeface="+mj-lt"/>
                <a:ea typeface="+mj-ea"/>
                <a:cs typeface="+mj-cs"/>
                <a:sym typeface="Calibri"/>
              </a:rPr>
              <a:t>el 95.4% dentro de dos desviaciones estándar de la media,</a:t>
            </a:r>
            <a:endParaRPr lang="es-CL" sz="1200" b="0" i="0" dirty="0">
              <a:effectLst/>
              <a:latin typeface="+mj-lt"/>
              <a:ea typeface="+mj-ea"/>
              <a:cs typeface="+mj-cs"/>
              <a:sym typeface="Calibri"/>
            </a:endParaRPr>
          </a:p>
          <a:p>
            <a:pPr fontAlgn="base"/>
            <a:r>
              <a:rPr lang="es-CL" sz="1200" b="1" i="0" dirty="0">
                <a:effectLst/>
                <a:latin typeface="+mj-lt"/>
                <a:ea typeface="+mj-ea"/>
                <a:cs typeface="+mj-cs"/>
                <a:sym typeface="Calibri"/>
              </a:rPr>
              <a:t>el 99.7% dentro de 3 desviaciones estándar del promedio.</a:t>
            </a:r>
            <a:endParaRPr lang="es-CL" sz="1200" b="0" i="0" dirty="0">
              <a:effectLst/>
              <a:latin typeface="+mj-lt"/>
              <a:ea typeface="+mj-ea"/>
              <a:cs typeface="+mj-cs"/>
              <a:sym typeface="Calibri"/>
            </a:endParaRPr>
          </a:p>
          <a:p>
            <a:endParaRPr lang="es-CL" dirty="0"/>
          </a:p>
        </p:txBody>
      </p:sp>
    </p:spTree>
    <p:extLst>
      <p:ext uri="{BB962C8B-B14F-4D97-AF65-F5344CB8AC3E}">
        <p14:creationId xmlns:p14="http://schemas.microsoft.com/office/powerpoint/2010/main" val="143036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89741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713736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151247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900077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51973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174103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1075105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16323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524000" y="1122364"/>
            <a:ext cx="9144000" cy="2387601"/>
          </a:xfrm>
          <a:prstGeom prst="rect">
            <a:avLst/>
          </a:prstGeom>
        </p:spPr>
        <p:txBody>
          <a:bodyPr anchor="b"/>
          <a:lstStyle>
            <a:lvl1pPr algn="ctr">
              <a:defRPr sz="6000"/>
            </a:lvl1pPr>
          </a:lstStyle>
          <a:p>
            <a:r>
              <a:t>Texto del título</a:t>
            </a:r>
          </a:p>
        </p:txBody>
      </p:sp>
      <p:sp>
        <p:nvSpPr>
          <p:cNvPr id="12" name="Nivel de texto 1…"/>
          <p:cNvSpPr txBox="1">
            <a:spLocks noGrp="1"/>
          </p:cNvSpPr>
          <p:nvPr>
            <p:ph type="body" sz="quarter" idx="1"/>
          </p:nvPr>
        </p:nvSpPr>
        <p:spPr>
          <a:xfrm>
            <a:off x="1524000" y="3602039"/>
            <a:ext cx="9144000" cy="1655763"/>
          </a:xfrm>
          <a:prstGeom prst="rect">
            <a:avLst/>
          </a:prstGeom>
        </p:spPr>
        <p:txBody>
          <a:bodyPr/>
          <a:lstStyle>
            <a:lvl1pPr marL="0" indent="0" algn="ctr">
              <a:buSzTx/>
              <a:buFontTx/>
              <a:buNone/>
              <a:defRPr sz="2400"/>
            </a:lvl1pPr>
            <a:lvl2pPr marL="0" indent="457177" algn="ctr">
              <a:buSzTx/>
              <a:buFontTx/>
              <a:buNone/>
              <a:defRPr sz="2400"/>
            </a:lvl2pPr>
            <a:lvl3pPr marL="0" indent="914354" algn="ctr">
              <a:buSzTx/>
              <a:buFontTx/>
              <a:buNone/>
              <a:defRPr sz="2400"/>
            </a:lvl3pPr>
            <a:lvl4pPr marL="0" indent="1371531" algn="ctr">
              <a:buSzTx/>
              <a:buFontTx/>
              <a:buNone/>
              <a:defRPr sz="2400"/>
            </a:lvl4pPr>
            <a:lvl5pPr marL="0" indent="1828709" algn="ctr">
              <a:buSzTx/>
              <a:buFontTx/>
              <a:buNone/>
              <a:defRPr sz="24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xfrm>
            <a:off x="11089820" y="6404294"/>
            <a:ext cx="263983" cy="269241"/>
          </a:xfrm>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354"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589" marR="0" indent="-228589"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864" marR="0" indent="-266687"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377" marR="0" indent="-320023"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113"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291"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468"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645"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5822"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2999" marR="0" indent="-355582" algn="l" defTabSz="914354"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177"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354"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531"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709"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5886"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063"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240"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417" algn="r" defTabSz="914354"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pic>
        <p:nvPicPr>
          <p:cNvPr id="9" name="Picture 2" descr="Kibernum capacitación cambia su nombre a Kibernum IT Academy">
            <a:extLst>
              <a:ext uri="{FF2B5EF4-FFF2-40B4-BE49-F238E27FC236}">
                <a16:creationId xmlns:a16="http://schemas.microsoft.com/office/drawing/2014/main" id="{3F48F248-9308-4294-A9C9-CECBE714D60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842048" y="-1"/>
            <a:ext cx="4252055" cy="3189041"/>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39A372F-537D-D642-B442-5E3216CF7E80}"/>
              </a:ext>
            </a:extLst>
          </p:cNvPr>
          <p:cNvSpPr txBox="1"/>
          <p:nvPr/>
        </p:nvSpPr>
        <p:spPr>
          <a:xfrm>
            <a:off x="3284564" y="2485370"/>
            <a:ext cx="5843451"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s-CL" sz="2800" b="0" i="0" u="none" strike="noStrike" cap="none" spc="0" normalizeH="0" baseline="0" dirty="0">
                <a:ln>
                  <a:noFill/>
                </a:ln>
                <a:solidFill>
                  <a:srgbClr val="000000"/>
                </a:solidFill>
                <a:effectLst/>
                <a:uFillTx/>
                <a:latin typeface="+mj-lt"/>
                <a:ea typeface="+mj-ea"/>
                <a:cs typeface="+mj-cs"/>
                <a:sym typeface="Calibri"/>
              </a:rPr>
              <a:t>Estadística Descriptiva y Python</a:t>
            </a:r>
            <a:endParaRPr lang="es-CL" sz="2800" dirty="0"/>
          </a:p>
        </p:txBody>
      </p:sp>
      <p:pic>
        <p:nvPicPr>
          <p:cNvPr id="5" name="Imagen 4">
            <a:extLst>
              <a:ext uri="{FF2B5EF4-FFF2-40B4-BE49-F238E27FC236}">
                <a16:creationId xmlns:a16="http://schemas.microsoft.com/office/drawing/2014/main" id="{B2FC7845-DA54-A449-9148-DAF27225B2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215" y="3260215"/>
            <a:ext cx="3044288" cy="1902680"/>
          </a:xfrm>
          <a:prstGeom prst="rect">
            <a:avLst/>
          </a:prstGeom>
        </p:spPr>
      </p:pic>
      <p:sp>
        <p:nvSpPr>
          <p:cNvPr id="6" name="Rectángulo 5">
            <a:extLst>
              <a:ext uri="{FF2B5EF4-FFF2-40B4-BE49-F238E27FC236}">
                <a16:creationId xmlns:a16="http://schemas.microsoft.com/office/drawing/2014/main" id="{8364C4A1-F1E5-A242-8DA4-35AEA6B0FB44}"/>
              </a:ext>
            </a:extLst>
          </p:cNvPr>
          <p:cNvSpPr/>
          <p:nvPr/>
        </p:nvSpPr>
        <p:spPr>
          <a:xfrm>
            <a:off x="5336818" y="5674411"/>
            <a:ext cx="1518364" cy="369332"/>
          </a:xfrm>
          <a:prstGeom prst="rect">
            <a:avLst/>
          </a:prstGeom>
        </p:spPr>
        <p:txBody>
          <a:bodyPr wrap="none">
            <a:spAutoFit/>
          </a:bodyPr>
          <a:lstStyle/>
          <a:p>
            <a:pPr algn="ctr" defTabSz="914400"/>
            <a:r>
              <a:rPr lang="es-CL" dirty="0"/>
              <a:t>Miguel Ramos</a:t>
            </a:r>
          </a:p>
        </p:txBody>
      </p:sp>
    </p:spTree>
    <p:extLst>
      <p:ext uri="{BB962C8B-B14F-4D97-AF65-F5344CB8AC3E}">
        <p14:creationId xmlns:p14="http://schemas.microsoft.com/office/powerpoint/2010/main" val="2050569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3521899" y="338717"/>
            <a:ext cx="514820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s-CL" sz="3200" b="1" dirty="0"/>
              <a:t>Medidas de tendencia central</a:t>
            </a:r>
          </a:p>
        </p:txBody>
      </p:sp>
      <p:sp>
        <p:nvSpPr>
          <p:cNvPr id="3" name="CuadroTexto 2">
            <a:extLst>
              <a:ext uri="{FF2B5EF4-FFF2-40B4-BE49-F238E27FC236}">
                <a16:creationId xmlns:a16="http://schemas.microsoft.com/office/drawing/2014/main" id="{AE7E547C-C5E2-B64E-B170-48C08BC6DABF}"/>
              </a:ext>
            </a:extLst>
          </p:cNvPr>
          <p:cNvSpPr txBox="1"/>
          <p:nvPr/>
        </p:nvSpPr>
        <p:spPr>
          <a:xfrm>
            <a:off x="1377232" y="1553531"/>
            <a:ext cx="9176118" cy="29546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Tx/>
              <a:buChar char="-"/>
              <a:tabLst/>
            </a:pPr>
            <a:r>
              <a:rPr lang="es-CL" sz="3200" b="1" dirty="0"/>
              <a:t>Media ( promedio)</a:t>
            </a:r>
          </a:p>
          <a:p>
            <a:pPr marL="285750" marR="0" indent="-285750" algn="l" defTabSz="914400" rtl="0" fontAlgn="auto" latinLnBrk="0" hangingPunct="0">
              <a:lnSpc>
                <a:spcPct val="100000"/>
              </a:lnSpc>
              <a:spcBef>
                <a:spcPts val="0"/>
              </a:spcBef>
              <a:spcAft>
                <a:spcPts val="0"/>
              </a:spcAft>
              <a:buClrTx/>
              <a:buSzTx/>
              <a:buFontTx/>
              <a:buChar char="-"/>
              <a:tabLst/>
            </a:pPr>
            <a:r>
              <a:rPr lang="es-CL" sz="3200" b="1" dirty="0"/>
              <a:t>Mediana (dato central)</a:t>
            </a:r>
          </a:p>
          <a:p>
            <a:pPr marL="285750" marR="0" indent="-285750" algn="l" defTabSz="914400" rtl="0" fontAlgn="auto" latinLnBrk="0" hangingPunct="0">
              <a:lnSpc>
                <a:spcPct val="100000"/>
              </a:lnSpc>
              <a:spcBef>
                <a:spcPts val="0"/>
              </a:spcBef>
              <a:spcAft>
                <a:spcPts val="0"/>
              </a:spcAft>
              <a:buClrTx/>
              <a:buSzTx/>
              <a:buFontTx/>
              <a:buChar char="-"/>
              <a:tabLst/>
            </a:pPr>
            <a:r>
              <a:rPr lang="es-CL" sz="3200" b="1" dirty="0"/>
              <a:t>Moda ( dato que más se repite)</a:t>
            </a:r>
          </a:p>
          <a:p>
            <a:pPr marL="285750" marR="0" indent="-285750" algn="l" defTabSz="914400" rtl="0" fontAlgn="auto" latinLnBrk="0" hangingPunct="0">
              <a:lnSpc>
                <a:spcPct val="100000"/>
              </a:lnSpc>
              <a:spcBef>
                <a:spcPts val="0"/>
              </a:spcBef>
              <a:spcAft>
                <a:spcPts val="0"/>
              </a:spcAft>
              <a:buClrTx/>
              <a:buSzTx/>
              <a:buFontTx/>
              <a:buChar char="-"/>
              <a:tabLst/>
            </a:pPr>
            <a:endParaRPr lang="es-CL" dirty="0"/>
          </a:p>
          <a:p>
            <a:pPr marR="0" algn="l" defTabSz="914400" rtl="0" fontAlgn="auto" latinLnBrk="0" hangingPunct="0">
              <a:lnSpc>
                <a:spcPct val="100000"/>
              </a:lnSpc>
              <a:spcBef>
                <a:spcPts val="0"/>
              </a:spcBef>
              <a:spcAft>
                <a:spcPts val="0"/>
              </a:spcAft>
              <a:buClrTx/>
              <a:buSzTx/>
              <a:tabLst/>
            </a:pPr>
            <a:r>
              <a:rPr lang="es-CL" dirty="0"/>
              <a:t>Mediana: Es el dato que esta en la mitad, si ordenamos del mas joven, al mas mayor de los estudiantes, aquel estudiante que esta en el centro o mitad es la mediana.</a:t>
            </a:r>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r>
              <a:rPr lang="es-CL" dirty="0"/>
              <a:t>Moda: Es la edad que más se repite en la sala de clases.</a:t>
            </a:r>
          </a:p>
        </p:txBody>
      </p:sp>
    </p:spTree>
    <p:extLst>
      <p:ext uri="{BB962C8B-B14F-4D97-AF65-F5344CB8AC3E}">
        <p14:creationId xmlns:p14="http://schemas.microsoft.com/office/powerpoint/2010/main" val="2840135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pic>
        <p:nvPicPr>
          <p:cNvPr id="6" name="Imagen 5">
            <a:extLst>
              <a:ext uri="{FF2B5EF4-FFF2-40B4-BE49-F238E27FC236}">
                <a16:creationId xmlns:a16="http://schemas.microsoft.com/office/drawing/2014/main" id="{067CEE23-2DBB-304A-9DB4-19D6DC28F3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9527" y="855676"/>
            <a:ext cx="8145710" cy="4681057"/>
          </a:xfrm>
          <a:prstGeom prst="rect">
            <a:avLst/>
          </a:prstGeom>
        </p:spPr>
      </p:pic>
    </p:spTree>
    <p:extLst>
      <p:ext uri="{BB962C8B-B14F-4D97-AF65-F5344CB8AC3E}">
        <p14:creationId xmlns:p14="http://schemas.microsoft.com/office/powerpoint/2010/main" val="4195024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4447641" y="621010"/>
            <a:ext cx="329673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s-CL" sz="3200" b="1" i="0" u="none" strike="noStrike" cap="none" spc="0" normalizeH="0" baseline="0" dirty="0">
                <a:ln>
                  <a:noFill/>
                </a:ln>
                <a:solidFill>
                  <a:srgbClr val="000000"/>
                </a:solidFill>
                <a:effectLst/>
                <a:uFillTx/>
                <a:latin typeface="+mj-lt"/>
                <a:ea typeface="+mj-ea"/>
                <a:cs typeface="+mj-cs"/>
                <a:sym typeface="Calibri"/>
              </a:rPr>
              <a:t>Ejemplo de Atípico</a:t>
            </a:r>
          </a:p>
        </p:txBody>
      </p:sp>
      <p:sp>
        <p:nvSpPr>
          <p:cNvPr id="3" name="CuadroTexto 2">
            <a:extLst>
              <a:ext uri="{FF2B5EF4-FFF2-40B4-BE49-F238E27FC236}">
                <a16:creationId xmlns:a16="http://schemas.microsoft.com/office/drawing/2014/main" id="{AE7E547C-C5E2-B64E-B170-48C08BC6DABF}"/>
              </a:ext>
            </a:extLst>
          </p:cNvPr>
          <p:cNvSpPr txBox="1"/>
          <p:nvPr/>
        </p:nvSpPr>
        <p:spPr>
          <a:xfrm>
            <a:off x="1410788" y="1471749"/>
            <a:ext cx="8800428" cy="35702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s-CL" dirty="0"/>
              <a:t>Suponiendo que en un bar hay 11 individuos, cada uno tiene un salario igual. Es decir gana</a:t>
            </a:r>
          </a:p>
          <a:p>
            <a:pPr marR="0" algn="l" defTabSz="914400" rtl="0" fontAlgn="auto" latinLnBrk="0" hangingPunct="0">
              <a:lnSpc>
                <a:spcPct val="100000"/>
              </a:lnSpc>
              <a:spcBef>
                <a:spcPts val="0"/>
              </a:spcBef>
              <a:spcAft>
                <a:spcPts val="0"/>
              </a:spcAft>
              <a:buClrTx/>
              <a:buSzTx/>
              <a:tabLst/>
            </a:pPr>
            <a:r>
              <a:rPr lang="es-CL" dirty="0"/>
              <a:t>40.000 dólares al año.</a:t>
            </a:r>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r>
              <a:rPr lang="es-CL" dirty="0"/>
              <a:t>Si queremos calcular el promedio de esos 11 individuos tendríamos los siguientes,</a:t>
            </a:r>
          </a:p>
          <a:p>
            <a:pPr lvl="1" algn="ctr" defTabSz="914400"/>
            <a:endParaRPr lang="es-CL" sz="1600" b="1" i="1" dirty="0"/>
          </a:p>
          <a:p>
            <a:pPr lvl="1" algn="ctr" defTabSz="914400"/>
            <a:r>
              <a:rPr lang="es-CL" sz="1600" b="1" dirty="0"/>
              <a:t>Media (Promedio)  = (40.000 * 11) / 11 = 40.000 </a:t>
            </a:r>
          </a:p>
          <a:p>
            <a:pPr marR="0" algn="l" defTabSz="914400" rtl="0" fontAlgn="auto" latinLnBrk="0" hangingPunct="0">
              <a:lnSpc>
                <a:spcPct val="100000"/>
              </a:lnSpc>
              <a:spcBef>
                <a:spcPts val="0"/>
              </a:spcBef>
              <a:spcAft>
                <a:spcPts val="0"/>
              </a:spcAft>
              <a:buClrTx/>
              <a:buSzTx/>
              <a:tabLst/>
            </a:pPr>
            <a:endParaRPr lang="es-CL" sz="1600" b="1" i="1" dirty="0"/>
          </a:p>
          <a:p>
            <a:pPr marR="0" algn="l" defTabSz="914400" rtl="0" fontAlgn="auto" latinLnBrk="0" hangingPunct="0">
              <a:lnSpc>
                <a:spcPct val="100000"/>
              </a:lnSpc>
              <a:spcBef>
                <a:spcPts val="0"/>
              </a:spcBef>
              <a:spcAft>
                <a:spcPts val="0"/>
              </a:spcAft>
              <a:buClrTx/>
              <a:buSzTx/>
              <a:tabLst/>
            </a:pPr>
            <a:r>
              <a:rPr lang="es-CL" dirty="0"/>
              <a:t>Luego llega Jeff Bezos al bar, ahora calculamos nuevamente el promedio.</a:t>
            </a:r>
          </a:p>
          <a:p>
            <a:pPr marR="0" algn="l" defTabSz="914400" rtl="0" fontAlgn="auto" latinLnBrk="0" hangingPunct="0">
              <a:lnSpc>
                <a:spcPct val="100000"/>
              </a:lnSpc>
              <a:spcBef>
                <a:spcPts val="0"/>
              </a:spcBef>
              <a:spcAft>
                <a:spcPts val="0"/>
              </a:spcAft>
              <a:buClrTx/>
              <a:buSzTx/>
              <a:tabLst/>
            </a:pPr>
            <a:endParaRPr lang="es-CL" b="1" dirty="0"/>
          </a:p>
          <a:p>
            <a:pPr algn="ctr" defTabSz="914400"/>
            <a:r>
              <a:rPr lang="es-CL" sz="1600" b="1" dirty="0"/>
              <a:t>       Media = (40.000 * 11 + 78.500.000.000)/12 = </a:t>
            </a:r>
            <a:r>
              <a:rPr lang="es-CL" b="1" dirty="0"/>
              <a:t>6.541.703.333</a:t>
            </a:r>
          </a:p>
          <a:p>
            <a:pPr algn="ctr" defTabSz="914400"/>
            <a:endParaRPr lang="es-CL" sz="1600" b="1" dirty="0"/>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endParaRPr lang="es-CL" dirty="0"/>
          </a:p>
        </p:txBody>
      </p:sp>
    </p:spTree>
    <p:extLst>
      <p:ext uri="{BB962C8B-B14F-4D97-AF65-F5344CB8AC3E}">
        <p14:creationId xmlns:p14="http://schemas.microsoft.com/office/powerpoint/2010/main" val="1540031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4193528" y="316210"/>
            <a:ext cx="342176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s-CL" sz="3200" b="1" i="0" u="none" strike="noStrike" cap="none" spc="0" normalizeH="0" baseline="0" dirty="0">
                <a:ln>
                  <a:noFill/>
                </a:ln>
                <a:solidFill>
                  <a:srgbClr val="000000"/>
                </a:solidFill>
                <a:effectLst/>
                <a:uFillTx/>
                <a:latin typeface="+mj-lt"/>
                <a:ea typeface="+mj-ea"/>
                <a:cs typeface="+mj-cs"/>
                <a:sym typeface="Calibri"/>
              </a:rPr>
              <a:t>VAMOS AL CÓD</a:t>
            </a:r>
            <a:r>
              <a:rPr lang="es-CL" sz="3200" b="1" dirty="0"/>
              <a:t>IGO</a:t>
            </a:r>
            <a:endParaRPr kumimoji="0" lang="es-CL" sz="3200" b="1" i="0" u="none" strike="noStrike" cap="none" spc="0" normalizeH="0" baseline="0" dirty="0">
              <a:ln>
                <a:noFill/>
              </a:ln>
              <a:solidFill>
                <a:srgbClr val="000000"/>
              </a:solidFill>
              <a:effectLst/>
              <a:uFillTx/>
              <a:latin typeface="+mj-lt"/>
              <a:ea typeface="+mj-ea"/>
              <a:cs typeface="+mj-cs"/>
              <a:sym typeface="Calibri"/>
            </a:endParaRPr>
          </a:p>
        </p:txBody>
      </p:sp>
      <p:pic>
        <p:nvPicPr>
          <p:cNvPr id="11" name="Imagen 10">
            <a:extLst>
              <a:ext uri="{FF2B5EF4-FFF2-40B4-BE49-F238E27FC236}">
                <a16:creationId xmlns:a16="http://schemas.microsoft.com/office/drawing/2014/main" id="{F62D7CE7-2625-1F49-9958-9B13B480CD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100" y="1034869"/>
            <a:ext cx="8559800" cy="4927600"/>
          </a:xfrm>
          <a:prstGeom prst="rect">
            <a:avLst/>
          </a:prstGeom>
        </p:spPr>
      </p:pic>
    </p:spTree>
    <p:extLst>
      <p:ext uri="{BB962C8B-B14F-4D97-AF65-F5344CB8AC3E}">
        <p14:creationId xmlns:p14="http://schemas.microsoft.com/office/powerpoint/2010/main" val="181550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pic>
        <p:nvPicPr>
          <p:cNvPr id="6" name="Imagen 5">
            <a:extLst>
              <a:ext uri="{FF2B5EF4-FFF2-40B4-BE49-F238E27FC236}">
                <a16:creationId xmlns:a16="http://schemas.microsoft.com/office/drawing/2014/main" id="{FFE5B929-B097-BB41-94DB-58344AB1D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3941" y="615142"/>
            <a:ext cx="7647709" cy="5444836"/>
          </a:xfrm>
          <a:prstGeom prst="rect">
            <a:avLst/>
          </a:prstGeom>
        </p:spPr>
      </p:pic>
    </p:spTree>
    <p:extLst>
      <p:ext uri="{BB962C8B-B14F-4D97-AF65-F5344CB8AC3E}">
        <p14:creationId xmlns:p14="http://schemas.microsoft.com/office/powerpoint/2010/main" val="16252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pic>
        <p:nvPicPr>
          <p:cNvPr id="8" name="Imagen 7">
            <a:extLst>
              <a:ext uri="{FF2B5EF4-FFF2-40B4-BE49-F238E27FC236}">
                <a16:creationId xmlns:a16="http://schemas.microsoft.com/office/drawing/2014/main" id="{879AACBF-3C4F-7A44-90E6-99D06D5148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7887" y="701211"/>
            <a:ext cx="8128000" cy="4572000"/>
          </a:xfrm>
          <a:prstGeom prst="rect">
            <a:avLst/>
          </a:prstGeom>
        </p:spPr>
      </p:pic>
    </p:spTree>
    <p:extLst>
      <p:ext uri="{BB962C8B-B14F-4D97-AF65-F5344CB8AC3E}">
        <p14:creationId xmlns:p14="http://schemas.microsoft.com/office/powerpoint/2010/main" val="773922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pic>
        <p:nvPicPr>
          <p:cNvPr id="3" name="Imagen 2">
            <a:extLst>
              <a:ext uri="{FF2B5EF4-FFF2-40B4-BE49-F238E27FC236}">
                <a16:creationId xmlns:a16="http://schemas.microsoft.com/office/drawing/2014/main" id="{5ED5DBBC-670A-5D42-8DC4-DE20FD8295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7693" y="685740"/>
            <a:ext cx="8696614" cy="5001436"/>
          </a:xfrm>
          <a:prstGeom prst="rect">
            <a:avLst/>
          </a:prstGeom>
        </p:spPr>
      </p:pic>
    </p:spTree>
    <p:extLst>
      <p:ext uri="{BB962C8B-B14F-4D97-AF65-F5344CB8AC3E}">
        <p14:creationId xmlns:p14="http://schemas.microsoft.com/office/powerpoint/2010/main" val="250135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8" name="CuadroTexto 7">
            <a:extLst>
              <a:ext uri="{FF2B5EF4-FFF2-40B4-BE49-F238E27FC236}">
                <a16:creationId xmlns:a16="http://schemas.microsoft.com/office/drawing/2014/main" id="{01C52F23-D758-254E-B5E5-D6FBBC071757}"/>
              </a:ext>
            </a:extLst>
          </p:cNvPr>
          <p:cNvSpPr txBox="1"/>
          <p:nvPr/>
        </p:nvSpPr>
        <p:spPr>
          <a:xfrm>
            <a:off x="4515765" y="338717"/>
            <a:ext cx="316047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s-CL" sz="3200" b="1" dirty="0"/>
              <a:t>Rango </a:t>
            </a:r>
            <a:r>
              <a:rPr lang="es-CL" sz="3200" b="1" dirty="0" err="1"/>
              <a:t>Intercuartil</a:t>
            </a:r>
            <a:endParaRPr lang="es-CL" sz="3200" b="1" dirty="0"/>
          </a:p>
        </p:txBody>
      </p:sp>
      <p:sp>
        <p:nvSpPr>
          <p:cNvPr id="9" name="CuadroTexto 8">
            <a:extLst>
              <a:ext uri="{FF2B5EF4-FFF2-40B4-BE49-F238E27FC236}">
                <a16:creationId xmlns:a16="http://schemas.microsoft.com/office/drawing/2014/main" id="{77C11A79-6FD6-794D-9AD9-D572446FEA82}"/>
              </a:ext>
            </a:extLst>
          </p:cNvPr>
          <p:cNvSpPr txBox="1"/>
          <p:nvPr/>
        </p:nvSpPr>
        <p:spPr>
          <a:xfrm>
            <a:off x="1410788" y="1471749"/>
            <a:ext cx="8800428" cy="27392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s-CL" dirty="0"/>
              <a:t>En una distribución normal, existe un método para detección de estos datos anómalos (</a:t>
            </a:r>
            <a:r>
              <a:rPr lang="es-CL" dirty="0" err="1"/>
              <a:t>outliers</a:t>
            </a:r>
            <a:r>
              <a:rPr lang="es-CL" dirty="0"/>
              <a:t>)</a:t>
            </a:r>
          </a:p>
          <a:p>
            <a:pPr marR="0" algn="l" defTabSz="914400" rtl="0" fontAlgn="auto" latinLnBrk="0" hangingPunct="0">
              <a:lnSpc>
                <a:spcPct val="100000"/>
              </a:lnSpc>
              <a:spcBef>
                <a:spcPts val="0"/>
              </a:spcBef>
              <a:spcAft>
                <a:spcPts val="0"/>
              </a:spcAft>
              <a:buClrTx/>
              <a:buSzTx/>
              <a:tabLst/>
            </a:pPr>
            <a:endParaRPr lang="es-CL" sz="1600" b="1" dirty="0"/>
          </a:p>
          <a:p>
            <a:pPr marR="0" algn="l" defTabSz="914400" rtl="0" fontAlgn="auto" latinLnBrk="0" hangingPunct="0">
              <a:lnSpc>
                <a:spcPct val="100000"/>
              </a:lnSpc>
              <a:spcBef>
                <a:spcPts val="0"/>
              </a:spcBef>
              <a:spcAft>
                <a:spcPts val="0"/>
              </a:spcAft>
              <a:buClrTx/>
              <a:buSzTx/>
              <a:tabLst/>
            </a:pPr>
            <a:endParaRPr lang="es-CL" sz="2800" b="1" dirty="0"/>
          </a:p>
          <a:p>
            <a:pPr marR="0" algn="l" defTabSz="914400" rtl="0" fontAlgn="auto" latinLnBrk="0" hangingPunct="0">
              <a:lnSpc>
                <a:spcPct val="100000"/>
              </a:lnSpc>
              <a:spcBef>
                <a:spcPts val="0"/>
              </a:spcBef>
              <a:spcAft>
                <a:spcPts val="0"/>
              </a:spcAft>
              <a:buClrTx/>
              <a:buSzTx/>
              <a:tabLst/>
            </a:pPr>
            <a:r>
              <a:rPr lang="es-CL" sz="2800" b="1" dirty="0"/>
              <a:t>       Q1 – 1.5 * IQR                            Valor mínimo</a:t>
            </a:r>
          </a:p>
          <a:p>
            <a:pPr marR="0" algn="l" defTabSz="914400" rtl="0" fontAlgn="auto" latinLnBrk="0" hangingPunct="0">
              <a:lnSpc>
                <a:spcPct val="100000"/>
              </a:lnSpc>
              <a:spcBef>
                <a:spcPts val="0"/>
              </a:spcBef>
              <a:spcAft>
                <a:spcPts val="0"/>
              </a:spcAft>
              <a:buClrTx/>
              <a:buSzTx/>
              <a:tabLst/>
            </a:pPr>
            <a:r>
              <a:rPr lang="es-CL" sz="2800" b="1" dirty="0"/>
              <a:t>       Q3 + 1.5 * IQR                             Valor máximo</a:t>
            </a:r>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endParaRPr lang="es-CL" dirty="0"/>
          </a:p>
        </p:txBody>
      </p:sp>
      <p:cxnSp>
        <p:nvCxnSpPr>
          <p:cNvPr id="5" name="Conector recto de flecha 4">
            <a:extLst>
              <a:ext uri="{FF2B5EF4-FFF2-40B4-BE49-F238E27FC236}">
                <a16:creationId xmlns:a16="http://schemas.microsoft.com/office/drawing/2014/main" id="{27065B95-B407-9A47-91C4-31A75F969FCC}"/>
              </a:ext>
            </a:extLst>
          </p:cNvPr>
          <p:cNvCxnSpPr/>
          <p:nvPr/>
        </p:nvCxnSpPr>
        <p:spPr>
          <a:xfrm>
            <a:off x="4515765" y="2944078"/>
            <a:ext cx="1741743" cy="0"/>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3" name="Conector recto de flecha 12">
            <a:extLst>
              <a:ext uri="{FF2B5EF4-FFF2-40B4-BE49-F238E27FC236}">
                <a16:creationId xmlns:a16="http://schemas.microsoft.com/office/drawing/2014/main" id="{2DAA6B50-E2BB-6745-867B-E8BC9005E100}"/>
              </a:ext>
            </a:extLst>
          </p:cNvPr>
          <p:cNvCxnSpPr/>
          <p:nvPr/>
        </p:nvCxnSpPr>
        <p:spPr>
          <a:xfrm>
            <a:off x="4549545" y="3382885"/>
            <a:ext cx="1741743" cy="0"/>
          </a:xfrm>
          <a:prstGeom prst="straightConnector1">
            <a:avLst/>
          </a:prstGeom>
          <a:noFill/>
          <a:ln w="38100" cap="flat">
            <a:solidFill>
              <a:schemeClr val="tx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51085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11" name="CuadroTexto 10">
            <a:extLst>
              <a:ext uri="{FF2B5EF4-FFF2-40B4-BE49-F238E27FC236}">
                <a16:creationId xmlns:a16="http://schemas.microsoft.com/office/drawing/2014/main" id="{D74FFFA7-C938-C84A-8F89-BD222705AA4A}"/>
              </a:ext>
            </a:extLst>
          </p:cNvPr>
          <p:cNvSpPr txBox="1"/>
          <p:nvPr/>
        </p:nvSpPr>
        <p:spPr>
          <a:xfrm>
            <a:off x="3072256" y="2445812"/>
            <a:ext cx="6047487"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s-CL" sz="4000" b="1" dirty="0"/>
              <a:t>EJERCICIO DE DIAGNOSTICO</a:t>
            </a:r>
          </a:p>
        </p:txBody>
      </p:sp>
    </p:spTree>
    <p:extLst>
      <p:ext uri="{BB962C8B-B14F-4D97-AF65-F5344CB8AC3E}">
        <p14:creationId xmlns:p14="http://schemas.microsoft.com/office/powerpoint/2010/main" val="3673957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2019252" y="466877"/>
            <a:ext cx="799673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3200" b="1" i="0" u="none" strike="noStrike" cap="none" spc="0" normalizeH="0" baseline="0" dirty="0">
                <a:ln>
                  <a:noFill/>
                </a:ln>
                <a:solidFill>
                  <a:srgbClr val="000000"/>
                </a:solidFill>
                <a:effectLst/>
                <a:uFillTx/>
                <a:latin typeface="+mj-lt"/>
                <a:ea typeface="+mj-ea"/>
                <a:cs typeface="+mj-cs"/>
                <a:sym typeface="Calibri"/>
              </a:rPr>
              <a:t>Estadística Descriptiva y Estadística Inferencial</a:t>
            </a:r>
          </a:p>
        </p:txBody>
      </p:sp>
      <p:sp>
        <p:nvSpPr>
          <p:cNvPr id="3" name="CuadroTexto 2">
            <a:extLst>
              <a:ext uri="{FF2B5EF4-FFF2-40B4-BE49-F238E27FC236}">
                <a16:creationId xmlns:a16="http://schemas.microsoft.com/office/drawing/2014/main" id="{AE7E547C-C5E2-B64E-B170-48C08BC6DABF}"/>
              </a:ext>
            </a:extLst>
          </p:cNvPr>
          <p:cNvSpPr txBox="1"/>
          <p:nvPr/>
        </p:nvSpPr>
        <p:spPr>
          <a:xfrm>
            <a:off x="1480457" y="1410789"/>
            <a:ext cx="8800428"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1800" b="0" i="0" u="none" strike="noStrike" cap="none" spc="0" normalizeH="0" baseline="0" dirty="0">
                <a:ln>
                  <a:noFill/>
                </a:ln>
                <a:solidFill>
                  <a:srgbClr val="000000"/>
                </a:solidFill>
                <a:effectLst/>
                <a:uFillTx/>
                <a:latin typeface="+mj-lt"/>
                <a:ea typeface="+mj-ea"/>
                <a:cs typeface="+mj-cs"/>
                <a:sym typeface="Calibri"/>
              </a:rPr>
              <a:t>Si pensamos en un equipo de futbol, podemos clasificar con un ejemplo practico en que consisten la estadística descriptiva e Inferencial.</a:t>
            </a:r>
          </a:p>
          <a:p>
            <a:pPr marL="0" marR="0" indent="0" algn="l" defTabSz="914400" rtl="0" fontAlgn="auto" latinLnBrk="0" hangingPunct="0">
              <a:lnSpc>
                <a:spcPct val="100000"/>
              </a:lnSpc>
              <a:spcBef>
                <a:spcPts val="0"/>
              </a:spcBef>
              <a:spcAft>
                <a:spcPts val="0"/>
              </a:spcAft>
              <a:buClrTx/>
              <a:buSzTx/>
              <a:buFontTx/>
              <a:buNone/>
              <a:tabLst/>
            </a:pPr>
            <a:endParaRPr lang="es-CL" dirty="0"/>
          </a:p>
          <a:p>
            <a:pPr marL="0" marR="0" indent="0" algn="l" defTabSz="914400" rtl="0" fontAlgn="auto" latinLnBrk="0" hangingPunct="0">
              <a:lnSpc>
                <a:spcPct val="100000"/>
              </a:lnSpc>
              <a:spcBef>
                <a:spcPts val="0"/>
              </a:spcBef>
              <a:spcAft>
                <a:spcPts val="0"/>
              </a:spcAft>
              <a:buClrTx/>
              <a:buSzTx/>
              <a:buFontTx/>
              <a:buNone/>
              <a:tabLst/>
            </a:pPr>
            <a:r>
              <a:rPr kumimoji="0" lang="es-CL" sz="1800" b="1" i="0" u="none" strike="noStrike" cap="none" spc="0" normalizeH="0" baseline="0" dirty="0">
                <a:ln>
                  <a:noFill/>
                </a:ln>
                <a:solidFill>
                  <a:srgbClr val="000000"/>
                </a:solidFill>
                <a:effectLst/>
                <a:uFillTx/>
                <a:latin typeface="+mj-lt"/>
                <a:ea typeface="+mj-ea"/>
                <a:cs typeface="+mj-cs"/>
                <a:sym typeface="Calibri"/>
              </a:rPr>
              <a:t>Descriptiva</a:t>
            </a:r>
            <a:r>
              <a:rPr kumimoji="0" lang="es-CL" sz="1800" b="0" i="0" u="none" strike="noStrike" cap="none" spc="0" normalizeH="0" baseline="0" dirty="0">
                <a:ln>
                  <a:noFill/>
                </a:ln>
                <a:solidFill>
                  <a:srgbClr val="000000"/>
                </a:solidFill>
                <a:effectLst/>
                <a:uFillTx/>
                <a:latin typeface="+mj-lt"/>
                <a:ea typeface="+mj-ea"/>
                <a:cs typeface="+mj-cs"/>
                <a:sym typeface="Calibri"/>
              </a:rPr>
              <a:t>:  Cuando mediante estadísticos y observaciones, resumimos el historial deportivo de los jugadores.</a:t>
            </a:r>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s-CL" b="1" dirty="0"/>
              <a:t>Inferencial</a:t>
            </a:r>
            <a:r>
              <a:rPr lang="es-CL" dirty="0"/>
              <a:t>: Deducir qué cosas pueden pasar a futuro, en base a los datos e información que tenemos disponible.</a:t>
            </a:r>
            <a:endParaRPr kumimoji="0" lang="es-CL" sz="1800" b="0" i="0" u="none" strike="noStrike" cap="none" spc="0" normalizeH="0" baseline="0" dirty="0">
              <a:ln>
                <a:noFill/>
              </a:ln>
              <a:solidFill>
                <a:srgbClr val="000000"/>
              </a:solidFill>
              <a:effectLst/>
              <a:uFillTx/>
              <a:latin typeface="+mj-lt"/>
              <a:ea typeface="+mj-ea"/>
              <a:cs typeface="+mj-cs"/>
              <a:sym typeface="Calibri"/>
            </a:endParaRPr>
          </a:p>
        </p:txBody>
      </p:sp>
      <p:pic>
        <p:nvPicPr>
          <p:cNvPr id="6" name="Imagen 5">
            <a:extLst>
              <a:ext uri="{FF2B5EF4-FFF2-40B4-BE49-F238E27FC236}">
                <a16:creationId xmlns:a16="http://schemas.microsoft.com/office/drawing/2014/main" id="{10572B3B-3950-9F4C-8A58-024EE87318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7202" y="3987779"/>
            <a:ext cx="2897596" cy="1738558"/>
          </a:xfrm>
          <a:prstGeom prst="rect">
            <a:avLst/>
          </a:prstGeom>
        </p:spPr>
      </p:pic>
    </p:spTree>
    <p:extLst>
      <p:ext uri="{BB962C8B-B14F-4D97-AF65-F5344CB8AC3E}">
        <p14:creationId xmlns:p14="http://schemas.microsoft.com/office/powerpoint/2010/main" val="2448138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3878690" y="592183"/>
            <a:ext cx="422968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s-CL" sz="3200" b="1" dirty="0"/>
              <a:t>CASO DE USO PRACTICO</a:t>
            </a:r>
            <a:endParaRPr kumimoji="0" lang="es-CL" sz="3200" b="1" i="0" u="none" strike="noStrike" cap="none" spc="0" normalizeH="0" baseline="0" dirty="0">
              <a:ln>
                <a:noFill/>
              </a:ln>
              <a:solidFill>
                <a:srgbClr val="000000"/>
              </a:solidFill>
              <a:effectLst/>
              <a:uFillTx/>
              <a:latin typeface="+mj-lt"/>
              <a:ea typeface="+mj-ea"/>
              <a:cs typeface="+mj-cs"/>
              <a:sym typeface="Calibri"/>
            </a:endParaRPr>
          </a:p>
        </p:txBody>
      </p:sp>
      <p:sp>
        <p:nvSpPr>
          <p:cNvPr id="3" name="CuadroTexto 2">
            <a:extLst>
              <a:ext uri="{FF2B5EF4-FFF2-40B4-BE49-F238E27FC236}">
                <a16:creationId xmlns:a16="http://schemas.microsoft.com/office/drawing/2014/main" id="{AE7E547C-C5E2-B64E-B170-48C08BC6DABF}"/>
              </a:ext>
            </a:extLst>
          </p:cNvPr>
          <p:cNvSpPr txBox="1"/>
          <p:nvPr/>
        </p:nvSpPr>
        <p:spPr>
          <a:xfrm>
            <a:off x="1480457" y="1367246"/>
            <a:ext cx="8800428"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s-CL" dirty="0"/>
              <a:t>Ya que estamos pensando en un equipo de futbol, determinemos quien es el mejor jugador de un equipo, de una liga o del mundo.</a:t>
            </a:r>
          </a:p>
          <a:p>
            <a:pPr marL="0" marR="0" indent="0" algn="l" defTabSz="914400" rtl="0" fontAlgn="auto" latinLnBrk="0" hangingPunct="0">
              <a:lnSpc>
                <a:spcPct val="100000"/>
              </a:lnSpc>
              <a:spcBef>
                <a:spcPts val="0"/>
              </a:spcBef>
              <a:spcAft>
                <a:spcPts val="0"/>
              </a:spcAft>
              <a:buClrTx/>
              <a:buSzTx/>
              <a:buFontTx/>
              <a:buNone/>
              <a:tabLst/>
            </a:pPr>
            <a:endParaRPr lang="es-CL" dirty="0"/>
          </a:p>
          <a:p>
            <a:pPr marL="0" marR="0" indent="0" algn="l" defTabSz="914400" rtl="0" fontAlgn="auto" latinLnBrk="0" hangingPunct="0">
              <a:lnSpc>
                <a:spcPct val="100000"/>
              </a:lnSpc>
              <a:spcBef>
                <a:spcPts val="0"/>
              </a:spcBef>
              <a:spcAft>
                <a:spcPts val="0"/>
              </a:spcAft>
              <a:buClrTx/>
              <a:buSzTx/>
              <a:buFontTx/>
              <a:buNone/>
              <a:tabLst/>
            </a:pPr>
            <a:r>
              <a:rPr lang="es-CL" dirty="0"/>
              <a:t>¿ Como lo encontramos?</a:t>
            </a:r>
          </a:p>
          <a:p>
            <a:pPr marL="0" marR="0" indent="0" algn="l" defTabSz="914400" rtl="0" fontAlgn="auto" latinLnBrk="0" hangingPunct="0">
              <a:lnSpc>
                <a:spcPct val="100000"/>
              </a:lnSpc>
              <a:spcBef>
                <a:spcPts val="0"/>
              </a:spcBef>
              <a:spcAft>
                <a:spcPts val="0"/>
              </a:spcAft>
              <a:buClrTx/>
              <a:buSzTx/>
              <a:buFontTx/>
              <a:buNone/>
              <a:tabLst/>
            </a:pPr>
            <a:endParaRPr lang="es-CL" dirty="0"/>
          </a:p>
          <a:p>
            <a:pPr marL="285750" marR="0" indent="-285750" algn="l" defTabSz="914400" rtl="0" fontAlgn="auto" latinLnBrk="0" hangingPunct="0">
              <a:lnSpc>
                <a:spcPct val="100000"/>
              </a:lnSpc>
              <a:spcBef>
                <a:spcPts val="0"/>
              </a:spcBef>
              <a:spcAft>
                <a:spcPts val="0"/>
              </a:spcAft>
              <a:buClrTx/>
              <a:buSzTx/>
              <a:buFontTx/>
              <a:buChar char="-"/>
              <a:tabLst/>
            </a:pPr>
            <a:r>
              <a:rPr lang="es-CL" dirty="0"/>
              <a:t>Dependerá de la definición de quien es el mejor jugador de fútbol.</a:t>
            </a:r>
          </a:p>
          <a:p>
            <a:pPr marL="285750" marR="0" indent="-285750" algn="l" defTabSz="914400" rtl="0" fontAlgn="auto" latinLnBrk="0" hangingPunct="0">
              <a:lnSpc>
                <a:spcPct val="100000"/>
              </a:lnSpc>
              <a:spcBef>
                <a:spcPts val="0"/>
              </a:spcBef>
              <a:spcAft>
                <a:spcPts val="0"/>
              </a:spcAft>
              <a:buClrTx/>
              <a:buSzTx/>
              <a:buFontTx/>
              <a:buChar char="-"/>
              <a:tabLst/>
            </a:pPr>
            <a:endParaRPr lang="es-CL" i="1" dirty="0"/>
          </a:p>
          <a:p>
            <a:pPr algn="ctr" defTabSz="914400"/>
            <a:r>
              <a:rPr lang="es-CL" i="1" dirty="0"/>
              <a:t>“El mejor jugador de futbol es aquel que da mayor cantidad de asistencias”</a:t>
            </a:r>
          </a:p>
          <a:p>
            <a:pPr algn="ctr" defTabSz="914400"/>
            <a:endParaRPr lang="es-CL" i="1" dirty="0"/>
          </a:p>
          <a:p>
            <a:pPr algn="ctr" defTabSz="914400"/>
            <a:r>
              <a:rPr lang="es-CL" i="1" dirty="0"/>
              <a:t>“El mejor jugador de futbol, es aquel que hace mas goles”</a:t>
            </a:r>
          </a:p>
          <a:p>
            <a:pPr marR="0" algn="l" defTabSz="914400" rtl="0" fontAlgn="auto" latinLnBrk="0" hangingPunct="0">
              <a:lnSpc>
                <a:spcPct val="100000"/>
              </a:lnSpc>
              <a:spcBef>
                <a:spcPts val="0"/>
              </a:spcBef>
              <a:spcAft>
                <a:spcPts val="0"/>
              </a:spcAft>
              <a:buClrTx/>
              <a:buSzTx/>
              <a:tabLst/>
            </a:pPr>
            <a:endParaRPr lang="es-CL" dirty="0"/>
          </a:p>
          <a:p>
            <a:pPr marL="285750" marR="0" indent="-285750" algn="l" defTabSz="914400" rtl="0" fontAlgn="auto" latinLnBrk="0" hangingPunct="0">
              <a:lnSpc>
                <a:spcPct val="100000"/>
              </a:lnSpc>
              <a:spcBef>
                <a:spcPts val="0"/>
              </a:spcBef>
              <a:spcAft>
                <a:spcPts val="0"/>
              </a:spcAft>
              <a:buClrTx/>
              <a:buSzTx/>
              <a:buFontTx/>
              <a:buChar char="-"/>
              <a:tabLst/>
            </a:pPr>
            <a:r>
              <a:rPr lang="es-CL" dirty="0"/>
              <a:t>No hay una definición objetiva.</a:t>
            </a:r>
          </a:p>
          <a:p>
            <a:pPr marR="0" algn="l" defTabSz="914400" rtl="0" fontAlgn="auto" latinLnBrk="0" hangingPunct="0">
              <a:lnSpc>
                <a:spcPct val="100000"/>
              </a:lnSpc>
              <a:spcBef>
                <a:spcPts val="0"/>
              </a:spcBef>
              <a:spcAft>
                <a:spcPts val="0"/>
              </a:spcAft>
              <a:buClrTx/>
              <a:buSzTx/>
              <a:tabLst/>
            </a:pPr>
            <a:endParaRPr lang="es-CL" dirty="0"/>
          </a:p>
          <a:p>
            <a:pPr marL="285750" marR="0" indent="-285750" algn="l" defTabSz="914400" rtl="0" fontAlgn="auto" latinLnBrk="0" hangingPunct="0">
              <a:lnSpc>
                <a:spcPct val="100000"/>
              </a:lnSpc>
              <a:spcBef>
                <a:spcPts val="0"/>
              </a:spcBef>
              <a:spcAft>
                <a:spcPts val="0"/>
              </a:spcAft>
              <a:buClrTx/>
              <a:buSzTx/>
              <a:buFontTx/>
              <a:buChar char="-"/>
              <a:tabLst/>
            </a:pPr>
            <a:r>
              <a:rPr lang="es-CL" dirty="0"/>
              <a:t>Los diferentes estadísticos descriptivos dan nociones diferentes sobre los mismos datos.</a:t>
            </a:r>
          </a:p>
          <a:p>
            <a:pPr marR="0" algn="l" defTabSz="914400" rtl="0" fontAlgn="auto" latinLnBrk="0" hangingPunct="0">
              <a:lnSpc>
                <a:spcPct val="100000"/>
              </a:lnSpc>
              <a:spcBef>
                <a:spcPts val="0"/>
              </a:spcBef>
              <a:spcAft>
                <a:spcPts val="0"/>
              </a:spcAft>
              <a:buClrTx/>
              <a:buSzTx/>
              <a:tabLst/>
            </a:pPr>
            <a:endParaRPr lang="es-CL" dirty="0"/>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s-CL"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723865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5125978" y="400124"/>
            <a:ext cx="154144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sz="3200" b="1" i="0" u="none" strike="noStrike" cap="none" spc="0" normalizeH="0" baseline="0" dirty="0">
                <a:ln>
                  <a:noFill/>
                </a:ln>
                <a:solidFill>
                  <a:srgbClr val="000000"/>
                </a:solidFill>
                <a:effectLst/>
                <a:uFillTx/>
                <a:latin typeface="+mj-lt"/>
                <a:ea typeface="+mj-ea"/>
                <a:cs typeface="+mj-cs"/>
                <a:sym typeface="Calibri"/>
              </a:rPr>
              <a:t>Solución</a:t>
            </a:r>
          </a:p>
        </p:txBody>
      </p:sp>
      <p:sp>
        <p:nvSpPr>
          <p:cNvPr id="3" name="CuadroTexto 2">
            <a:extLst>
              <a:ext uri="{FF2B5EF4-FFF2-40B4-BE49-F238E27FC236}">
                <a16:creationId xmlns:a16="http://schemas.microsoft.com/office/drawing/2014/main" id="{AE7E547C-C5E2-B64E-B170-48C08BC6DABF}"/>
              </a:ext>
            </a:extLst>
          </p:cNvPr>
          <p:cNvSpPr txBox="1"/>
          <p:nvPr/>
        </p:nvSpPr>
        <p:spPr>
          <a:xfrm>
            <a:off x="2882537" y="1256644"/>
            <a:ext cx="880042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s-CL" sz="3600" dirty="0"/>
              <a:t>¿ Entonces quien tiene la razón ?</a:t>
            </a:r>
            <a:endParaRPr kumimoji="0" lang="es-CL" sz="3600" b="0" i="0" u="none" strike="noStrike" cap="none" spc="0" normalizeH="0" baseline="0" dirty="0">
              <a:ln>
                <a:noFill/>
              </a:ln>
              <a:solidFill>
                <a:srgbClr val="000000"/>
              </a:solidFill>
              <a:effectLst/>
              <a:uFillTx/>
              <a:latin typeface="+mj-lt"/>
              <a:ea typeface="+mj-ea"/>
              <a:cs typeface="+mj-cs"/>
              <a:sym typeface="Calibri"/>
            </a:endParaRPr>
          </a:p>
        </p:txBody>
      </p:sp>
      <p:sp>
        <p:nvSpPr>
          <p:cNvPr id="11" name="CuadroTexto 10">
            <a:extLst>
              <a:ext uri="{FF2B5EF4-FFF2-40B4-BE49-F238E27FC236}">
                <a16:creationId xmlns:a16="http://schemas.microsoft.com/office/drawing/2014/main" id="{4BDB70AE-22DF-8E4F-BBA3-0E9C77063710}"/>
              </a:ext>
            </a:extLst>
          </p:cNvPr>
          <p:cNvSpPr txBox="1"/>
          <p:nvPr/>
        </p:nvSpPr>
        <p:spPr>
          <a:xfrm>
            <a:off x="1301931" y="2286224"/>
            <a:ext cx="8800428"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CL" b="0" i="0" u="none" strike="noStrike" cap="none" spc="0" normalizeH="0" baseline="0" dirty="0">
                <a:ln>
                  <a:noFill/>
                </a:ln>
                <a:solidFill>
                  <a:srgbClr val="000000"/>
                </a:solidFill>
                <a:effectLst/>
                <a:uFillTx/>
                <a:latin typeface="+mj-lt"/>
                <a:ea typeface="+mj-ea"/>
                <a:cs typeface="+mj-cs"/>
                <a:sym typeface="Calibri"/>
              </a:rPr>
              <a:t>Ambas posiciones tienen la razón, po</a:t>
            </a:r>
            <a:r>
              <a:rPr lang="es-CL" dirty="0"/>
              <a:t>r que sus métricas son válidas, que podemos medir.</a:t>
            </a:r>
          </a:p>
          <a:p>
            <a:pPr marL="0" marR="0" indent="0" algn="l" defTabSz="914400" rtl="0" fontAlgn="auto" latinLnBrk="0" hangingPunct="0">
              <a:lnSpc>
                <a:spcPct val="100000"/>
              </a:lnSpc>
              <a:spcBef>
                <a:spcPts val="0"/>
              </a:spcBef>
              <a:spcAft>
                <a:spcPts val="0"/>
              </a:spcAft>
              <a:buClrTx/>
              <a:buSzTx/>
              <a:buFontTx/>
              <a:buNone/>
              <a:tabLst/>
            </a:pPr>
            <a:endParaRPr kumimoji="0" lang="es-CL"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s-CL" b="0" i="0" u="none" strike="noStrike" cap="none" spc="0" normalizeH="0" baseline="0" dirty="0">
                <a:ln>
                  <a:noFill/>
                </a:ln>
                <a:solidFill>
                  <a:srgbClr val="000000"/>
                </a:solidFill>
                <a:effectLst/>
                <a:uFillTx/>
                <a:latin typeface="+mj-lt"/>
                <a:ea typeface="+mj-ea"/>
                <a:cs typeface="+mj-cs"/>
                <a:sym typeface="Calibri"/>
              </a:rPr>
              <a:t>Es decir estas métricas me nos van a mostrar distintos lados de la misma moneda. Y eso puede terminar en que podemos “mentir” con estadística a veces, por que mostramos solo un lado de la moneda, según nos convenga. Mostrar una realidad que no necesariamente es cierta para todos los casos.</a:t>
            </a:r>
          </a:p>
          <a:p>
            <a:pPr marL="0" marR="0" indent="0" algn="l" defTabSz="914400" rtl="0" fontAlgn="auto" latinLnBrk="0" hangingPunct="0">
              <a:lnSpc>
                <a:spcPct val="100000"/>
              </a:lnSpc>
              <a:spcBef>
                <a:spcPts val="0"/>
              </a:spcBef>
              <a:spcAft>
                <a:spcPts val="0"/>
              </a:spcAft>
              <a:buClrTx/>
              <a:buSzTx/>
              <a:buFontTx/>
              <a:buNone/>
              <a:tabLst/>
            </a:pPr>
            <a:endParaRPr lang="es-CL" dirty="0"/>
          </a:p>
          <a:p>
            <a:pPr marL="0" marR="0" indent="0" algn="l" defTabSz="914400" rtl="0" fontAlgn="auto" latinLnBrk="0" hangingPunct="0">
              <a:lnSpc>
                <a:spcPct val="100000"/>
              </a:lnSpc>
              <a:spcBef>
                <a:spcPts val="0"/>
              </a:spcBef>
              <a:spcAft>
                <a:spcPts val="0"/>
              </a:spcAft>
              <a:buClrTx/>
              <a:buSzTx/>
              <a:buFontTx/>
              <a:buNone/>
              <a:tabLst/>
            </a:pPr>
            <a:r>
              <a:rPr kumimoji="0" lang="es-CL" b="0" i="0" u="none" strike="noStrike" cap="none" spc="0" normalizeH="0" baseline="0" dirty="0">
                <a:ln>
                  <a:noFill/>
                </a:ln>
                <a:solidFill>
                  <a:srgbClr val="000000"/>
                </a:solidFill>
                <a:effectLst/>
                <a:uFillTx/>
                <a:latin typeface="+mj-lt"/>
                <a:ea typeface="+mj-ea"/>
                <a:cs typeface="+mj-cs"/>
                <a:sym typeface="Calibri"/>
              </a:rPr>
              <a:t>No existen definiciones objetivas en estadística, sin embargo con estas definiciones podemos hacer cálculos precisos, a estas definiciones y métricas la llamamos estadísticos.</a:t>
            </a:r>
          </a:p>
        </p:txBody>
      </p:sp>
    </p:spTree>
    <p:extLst>
      <p:ext uri="{BB962C8B-B14F-4D97-AF65-F5344CB8AC3E}">
        <p14:creationId xmlns:p14="http://schemas.microsoft.com/office/powerpoint/2010/main" val="1660894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3413696" y="621010"/>
            <a:ext cx="536460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s-CL" sz="3200" b="1" dirty="0"/>
              <a:t>¿Por qué aprender estadística?</a:t>
            </a:r>
            <a:endParaRPr kumimoji="0" lang="es-CL" sz="3200" b="1" i="0" u="none" strike="noStrike" cap="none" spc="0" normalizeH="0" baseline="0" dirty="0">
              <a:ln>
                <a:noFill/>
              </a:ln>
              <a:solidFill>
                <a:srgbClr val="000000"/>
              </a:solidFill>
              <a:effectLst/>
              <a:uFillTx/>
              <a:latin typeface="+mj-lt"/>
              <a:ea typeface="+mj-ea"/>
              <a:cs typeface="+mj-cs"/>
              <a:sym typeface="Calibri"/>
            </a:endParaRPr>
          </a:p>
        </p:txBody>
      </p:sp>
      <p:sp>
        <p:nvSpPr>
          <p:cNvPr id="3" name="CuadroTexto 2">
            <a:extLst>
              <a:ext uri="{FF2B5EF4-FFF2-40B4-BE49-F238E27FC236}">
                <a16:creationId xmlns:a16="http://schemas.microsoft.com/office/drawing/2014/main" id="{AE7E547C-C5E2-B64E-B170-48C08BC6DABF}"/>
              </a:ext>
            </a:extLst>
          </p:cNvPr>
          <p:cNvSpPr txBox="1"/>
          <p:nvPr/>
        </p:nvSpPr>
        <p:spPr>
          <a:xfrm>
            <a:off x="1428205" y="1733006"/>
            <a:ext cx="880042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Tx/>
              <a:buChar char="-"/>
              <a:tabLst/>
            </a:pPr>
            <a:r>
              <a:rPr kumimoji="0" lang="es-CL" sz="1800" b="0" i="0" u="none" strike="noStrike" cap="none" spc="0" normalizeH="0" baseline="0" dirty="0">
                <a:ln>
                  <a:noFill/>
                </a:ln>
                <a:solidFill>
                  <a:srgbClr val="000000"/>
                </a:solidFill>
                <a:effectLst/>
                <a:uFillTx/>
                <a:latin typeface="+mj-lt"/>
                <a:ea typeface="+mj-ea"/>
                <a:cs typeface="+mj-cs"/>
                <a:sym typeface="Calibri"/>
              </a:rPr>
              <a:t>Nos permite resumir grandes cantidades de información.</a:t>
            </a:r>
          </a:p>
          <a:p>
            <a:pPr marL="285750" marR="0" indent="-285750" algn="l" defTabSz="914400" rtl="0" fontAlgn="auto" latinLnBrk="0" hangingPunct="0">
              <a:lnSpc>
                <a:spcPct val="100000"/>
              </a:lnSpc>
              <a:spcBef>
                <a:spcPts val="0"/>
              </a:spcBef>
              <a:spcAft>
                <a:spcPts val="0"/>
              </a:spcAft>
              <a:buClrTx/>
              <a:buSzTx/>
              <a:buFontTx/>
              <a:buChar char="-"/>
              <a:tabLst/>
            </a:pPr>
            <a:r>
              <a:rPr lang="es-CL" dirty="0"/>
              <a:t>Tomar mejores decisiones , ¿o peores?.</a:t>
            </a:r>
          </a:p>
          <a:p>
            <a:pPr marL="285750" marR="0" indent="-285750" algn="l" defTabSz="914400" rtl="0" fontAlgn="auto" latinLnBrk="0" hangingPunct="0">
              <a:lnSpc>
                <a:spcPct val="100000"/>
              </a:lnSpc>
              <a:spcBef>
                <a:spcPts val="0"/>
              </a:spcBef>
              <a:spcAft>
                <a:spcPts val="0"/>
              </a:spcAft>
              <a:buClrTx/>
              <a:buSzTx/>
              <a:buFontTx/>
              <a:buChar char="-"/>
              <a:tabLst/>
            </a:pPr>
            <a:r>
              <a:rPr lang="es-CL" dirty="0"/>
              <a:t>Encontrar patrones en los datos</a:t>
            </a:r>
          </a:p>
          <a:p>
            <a:pPr marL="285750" marR="0" indent="-285750" algn="l" defTabSz="914400" rtl="0" fontAlgn="auto" latinLnBrk="0" hangingPunct="0">
              <a:lnSpc>
                <a:spcPct val="100000"/>
              </a:lnSpc>
              <a:spcBef>
                <a:spcPts val="0"/>
              </a:spcBef>
              <a:spcAft>
                <a:spcPts val="0"/>
              </a:spcAft>
              <a:buClrTx/>
              <a:buSzTx/>
              <a:buFontTx/>
              <a:buChar char="-"/>
              <a:tabLst/>
            </a:pPr>
            <a:r>
              <a:rPr kumimoji="0" lang="es-CL" sz="1800" b="0" i="0" u="none" strike="noStrike" cap="none" spc="0" normalizeH="0" baseline="0" dirty="0">
                <a:ln>
                  <a:noFill/>
                </a:ln>
                <a:solidFill>
                  <a:srgbClr val="000000"/>
                </a:solidFill>
                <a:effectLst/>
                <a:uFillTx/>
                <a:latin typeface="+mj-lt"/>
                <a:ea typeface="+mj-ea"/>
                <a:cs typeface="+mj-cs"/>
                <a:sym typeface="Calibri"/>
              </a:rPr>
              <a:t>Descubrir quienes usan estas herramientas para fines nefastos.</a:t>
            </a:r>
          </a:p>
        </p:txBody>
      </p:sp>
      <p:pic>
        <p:nvPicPr>
          <p:cNvPr id="6" name="Imagen 5">
            <a:extLst>
              <a:ext uri="{FF2B5EF4-FFF2-40B4-BE49-F238E27FC236}">
                <a16:creationId xmlns:a16="http://schemas.microsoft.com/office/drawing/2014/main" id="{10572B3B-3950-9F4C-8A58-024EE87318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7202" y="3987779"/>
            <a:ext cx="2897596" cy="1738558"/>
          </a:xfrm>
          <a:prstGeom prst="rect">
            <a:avLst/>
          </a:prstGeom>
        </p:spPr>
      </p:pic>
    </p:spTree>
    <p:extLst>
      <p:ext uri="{BB962C8B-B14F-4D97-AF65-F5344CB8AC3E}">
        <p14:creationId xmlns:p14="http://schemas.microsoft.com/office/powerpoint/2010/main" val="770540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3604368" y="290085"/>
            <a:ext cx="4739437"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s-CL" sz="3200" b="1" dirty="0"/>
              <a:t>Uso Estadística Descriptiva </a:t>
            </a:r>
          </a:p>
          <a:p>
            <a:pPr marL="0" marR="0" indent="0" algn="ctr" defTabSz="914400" rtl="0" fontAlgn="auto" latinLnBrk="0" hangingPunct="0">
              <a:lnSpc>
                <a:spcPct val="100000"/>
              </a:lnSpc>
              <a:spcBef>
                <a:spcPts val="0"/>
              </a:spcBef>
              <a:spcAft>
                <a:spcPts val="0"/>
              </a:spcAft>
              <a:buClrTx/>
              <a:buSzTx/>
              <a:buFontTx/>
              <a:buNone/>
              <a:tabLst/>
            </a:pPr>
            <a:r>
              <a:rPr kumimoji="0" lang="es-CL" sz="3200" b="1" i="0" u="none" strike="noStrike" cap="none" spc="0" normalizeH="0" baseline="0" dirty="0">
                <a:ln>
                  <a:noFill/>
                </a:ln>
                <a:solidFill>
                  <a:srgbClr val="000000"/>
                </a:solidFill>
                <a:effectLst/>
                <a:uFillTx/>
                <a:latin typeface="+mj-lt"/>
                <a:ea typeface="+mj-ea"/>
                <a:cs typeface="+mj-cs"/>
                <a:sym typeface="Calibri"/>
              </a:rPr>
              <a:t>Ciencia de Datos</a:t>
            </a:r>
          </a:p>
        </p:txBody>
      </p:sp>
      <p:sp>
        <p:nvSpPr>
          <p:cNvPr id="3" name="CuadroTexto 2">
            <a:extLst>
              <a:ext uri="{FF2B5EF4-FFF2-40B4-BE49-F238E27FC236}">
                <a16:creationId xmlns:a16="http://schemas.microsoft.com/office/drawing/2014/main" id="{AE7E547C-C5E2-B64E-B170-48C08BC6DABF}"/>
              </a:ext>
            </a:extLst>
          </p:cNvPr>
          <p:cNvSpPr txBox="1"/>
          <p:nvPr/>
        </p:nvSpPr>
        <p:spPr>
          <a:xfrm>
            <a:off x="1410788" y="1471749"/>
            <a:ext cx="8800428" cy="2616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s-CL" dirty="0"/>
              <a:t>No solo vamos a entender las fórmulas matemáticas, sino que el contexto de la estadística para descubrir todas las posibilidades que tiene.</a:t>
            </a:r>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r>
              <a:rPr lang="es-CL" dirty="0"/>
              <a:t>Puntos específicos que vamos a tratar.</a:t>
            </a:r>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r>
              <a:rPr lang="es-CL" dirty="0"/>
              <a:t>1. Tipos de datos y pipeline de procesamiento.</a:t>
            </a:r>
          </a:p>
          <a:p>
            <a:pPr marR="0" algn="l" defTabSz="914400" rtl="0" fontAlgn="auto" latinLnBrk="0" hangingPunct="0">
              <a:lnSpc>
                <a:spcPct val="100000"/>
              </a:lnSpc>
              <a:spcBef>
                <a:spcPts val="0"/>
              </a:spcBef>
              <a:spcAft>
                <a:spcPts val="0"/>
              </a:spcAft>
              <a:buClrTx/>
              <a:buSzTx/>
              <a:tabLst/>
            </a:pPr>
            <a:endParaRPr lang="es-CL" dirty="0"/>
          </a:p>
          <a:p>
            <a:pPr marR="0" algn="ctr" defTabSz="914400" rtl="0" fontAlgn="auto" latinLnBrk="0" hangingPunct="0">
              <a:lnSpc>
                <a:spcPct val="100000"/>
              </a:lnSpc>
              <a:spcBef>
                <a:spcPts val="0"/>
              </a:spcBef>
              <a:spcAft>
                <a:spcPts val="0"/>
              </a:spcAft>
              <a:buClrTx/>
              <a:buSzTx/>
              <a:tabLst/>
            </a:pPr>
            <a:r>
              <a:rPr lang="es-CL" sz="2000" dirty="0"/>
              <a:t>Ingesta de datos -&gt; Validación</a:t>
            </a:r>
          </a:p>
          <a:p>
            <a:pPr marR="0" algn="l" defTabSz="914400" rtl="0" fontAlgn="auto" latinLnBrk="0" hangingPunct="0">
              <a:lnSpc>
                <a:spcPct val="100000"/>
              </a:lnSpc>
              <a:spcBef>
                <a:spcPts val="0"/>
              </a:spcBef>
              <a:spcAft>
                <a:spcPts val="0"/>
              </a:spcAft>
              <a:buClrTx/>
              <a:buSzTx/>
              <a:tabLst/>
            </a:pPr>
            <a:endParaRPr lang="es-CL" dirty="0"/>
          </a:p>
        </p:txBody>
      </p:sp>
      <p:pic>
        <p:nvPicPr>
          <p:cNvPr id="8" name="Imagen 7">
            <a:extLst>
              <a:ext uri="{FF2B5EF4-FFF2-40B4-BE49-F238E27FC236}">
                <a16:creationId xmlns:a16="http://schemas.microsoft.com/office/drawing/2014/main" id="{227251F8-ED1F-9D43-9F9E-D6B7CDC3B4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9796" y="4776289"/>
            <a:ext cx="3021874" cy="1668326"/>
          </a:xfrm>
          <a:prstGeom prst="rect">
            <a:avLst/>
          </a:prstGeom>
        </p:spPr>
      </p:pic>
      <p:sp>
        <p:nvSpPr>
          <p:cNvPr id="5" name="Rectángulo 4">
            <a:extLst>
              <a:ext uri="{FF2B5EF4-FFF2-40B4-BE49-F238E27FC236}">
                <a16:creationId xmlns:a16="http://schemas.microsoft.com/office/drawing/2014/main" id="{B13B0020-9F30-9241-9C29-923E37EA1A98}"/>
              </a:ext>
            </a:extLst>
          </p:cNvPr>
          <p:cNvSpPr/>
          <p:nvPr/>
        </p:nvSpPr>
        <p:spPr>
          <a:xfrm>
            <a:off x="1515291" y="4129958"/>
            <a:ext cx="9013372" cy="338554"/>
          </a:xfrm>
          <a:prstGeom prst="rect">
            <a:avLst/>
          </a:prstGeom>
        </p:spPr>
        <p:txBody>
          <a:bodyPr wrap="square">
            <a:spAutoFit/>
          </a:bodyPr>
          <a:lstStyle/>
          <a:p>
            <a:r>
              <a:rPr lang="es-CL" sz="1600" dirty="0">
                <a:latin typeface="Helvetica Neue" panose="02000503000000020004" pitchFamily="2" charset="0"/>
              </a:rPr>
              <a:t>Identificar, cuales son los estadísticos que usamos para la ingesta y procesamiento de los datos.</a:t>
            </a:r>
          </a:p>
        </p:txBody>
      </p:sp>
    </p:spTree>
    <p:extLst>
      <p:ext uri="{BB962C8B-B14F-4D97-AF65-F5344CB8AC3E}">
        <p14:creationId xmlns:p14="http://schemas.microsoft.com/office/powerpoint/2010/main" val="3990138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3368015" y="621010"/>
            <a:ext cx="545598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s-CL" sz="3200" b="1" dirty="0"/>
              <a:t>Tipos de Variable en Estadística</a:t>
            </a:r>
            <a:endParaRPr kumimoji="0" lang="es-CL" sz="3200" b="1" i="0" u="none" strike="noStrike" cap="none" spc="0" normalizeH="0" baseline="0" dirty="0">
              <a:ln>
                <a:noFill/>
              </a:ln>
              <a:solidFill>
                <a:srgbClr val="000000"/>
              </a:solidFill>
              <a:effectLst/>
              <a:uFillTx/>
              <a:latin typeface="+mj-lt"/>
              <a:ea typeface="+mj-ea"/>
              <a:cs typeface="+mj-cs"/>
              <a:sym typeface="Calibri"/>
            </a:endParaRPr>
          </a:p>
        </p:txBody>
      </p:sp>
      <p:sp>
        <p:nvSpPr>
          <p:cNvPr id="3" name="CuadroTexto 2">
            <a:extLst>
              <a:ext uri="{FF2B5EF4-FFF2-40B4-BE49-F238E27FC236}">
                <a16:creationId xmlns:a16="http://schemas.microsoft.com/office/drawing/2014/main" id="{AE7E547C-C5E2-B64E-B170-48C08BC6DABF}"/>
              </a:ext>
            </a:extLst>
          </p:cNvPr>
          <p:cNvSpPr txBox="1"/>
          <p:nvPr/>
        </p:nvSpPr>
        <p:spPr>
          <a:xfrm>
            <a:off x="1410788" y="1471749"/>
            <a:ext cx="8800428" cy="5324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s-CL" dirty="0"/>
              <a:t>Es conveniente conocer los diferentes tipos de variables y sus clasificaciones en Estadística, a continuación les presento sus denominaciones con algunos ejemplos.</a:t>
            </a:r>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r>
              <a:rPr lang="es-CL" b="1" dirty="0"/>
              <a:t>Variables cualitativas  </a:t>
            </a:r>
            <a:r>
              <a:rPr lang="es-CL" dirty="0"/>
              <a:t>: Son aquellas que toman valores en forma de cualidades y no números.</a:t>
            </a:r>
          </a:p>
          <a:p>
            <a:pPr marR="0" algn="l" defTabSz="914400" rtl="0" fontAlgn="auto" latinLnBrk="0" hangingPunct="0">
              <a:lnSpc>
                <a:spcPct val="100000"/>
              </a:lnSpc>
              <a:spcBef>
                <a:spcPts val="0"/>
              </a:spcBef>
              <a:spcAft>
                <a:spcPts val="0"/>
              </a:spcAft>
              <a:buClrTx/>
              <a:buSzTx/>
              <a:tabLst/>
            </a:pPr>
            <a:endParaRPr lang="es-CL" dirty="0"/>
          </a:p>
          <a:p>
            <a:pPr marL="285750" marR="0" indent="-285750" algn="l" defTabSz="914400" rtl="0" fontAlgn="auto" latinLnBrk="0" hangingPunct="0">
              <a:lnSpc>
                <a:spcPct val="100000"/>
              </a:lnSpc>
              <a:spcBef>
                <a:spcPts val="0"/>
              </a:spcBef>
              <a:spcAft>
                <a:spcPts val="0"/>
              </a:spcAft>
              <a:buClrTx/>
              <a:buSzTx/>
              <a:buFontTx/>
              <a:buChar char="-"/>
              <a:tabLst/>
            </a:pPr>
            <a:r>
              <a:rPr lang="es-CL" b="1" dirty="0"/>
              <a:t>Ordinales</a:t>
            </a:r>
            <a:r>
              <a:rPr lang="es-CL" dirty="0"/>
              <a:t>: cuando existe una relación de orden entre las categorías.</a:t>
            </a:r>
          </a:p>
          <a:p>
            <a:pPr marL="285750" marR="0" indent="-285750" algn="l" defTabSz="914400" rtl="0" fontAlgn="auto" latinLnBrk="0" hangingPunct="0">
              <a:lnSpc>
                <a:spcPct val="100000"/>
              </a:lnSpc>
              <a:spcBef>
                <a:spcPts val="0"/>
              </a:spcBef>
              <a:spcAft>
                <a:spcPts val="0"/>
              </a:spcAft>
              <a:buClrTx/>
              <a:buSzTx/>
              <a:buFontTx/>
              <a:buChar char="-"/>
              <a:tabLst/>
            </a:pPr>
            <a:endParaRPr lang="es-CL" dirty="0"/>
          </a:p>
          <a:p>
            <a:pPr lvl="1" defTabSz="914400"/>
            <a:r>
              <a:rPr lang="es-CL" sz="1600" b="1" i="1" dirty="0"/>
              <a:t>Ejemplo</a:t>
            </a:r>
          </a:p>
          <a:p>
            <a:pPr lvl="1" defTabSz="914400"/>
            <a:r>
              <a:rPr lang="es-CL" sz="1400" dirty="0"/>
              <a:t>En una carrera, tenemos primero, segundo, tercero, cuarto etc.</a:t>
            </a:r>
          </a:p>
          <a:p>
            <a:pPr marR="0" algn="l" defTabSz="914400" rtl="0" fontAlgn="auto" latinLnBrk="0" hangingPunct="0">
              <a:lnSpc>
                <a:spcPct val="100000"/>
              </a:lnSpc>
              <a:spcBef>
                <a:spcPts val="0"/>
              </a:spcBef>
              <a:spcAft>
                <a:spcPts val="0"/>
              </a:spcAft>
              <a:buClrTx/>
              <a:buSzTx/>
              <a:tabLst/>
            </a:pPr>
            <a:endParaRPr lang="es-CL" dirty="0"/>
          </a:p>
          <a:p>
            <a:pPr marL="285750" marR="0" indent="-285750" algn="l" defTabSz="914400" rtl="0" fontAlgn="auto" latinLnBrk="0" hangingPunct="0">
              <a:lnSpc>
                <a:spcPct val="100000"/>
              </a:lnSpc>
              <a:spcBef>
                <a:spcPts val="0"/>
              </a:spcBef>
              <a:spcAft>
                <a:spcPts val="0"/>
              </a:spcAft>
              <a:buClrTx/>
              <a:buSzTx/>
              <a:buFontTx/>
              <a:buChar char="-"/>
              <a:tabLst/>
            </a:pPr>
            <a:r>
              <a:rPr lang="es-CL" b="1" dirty="0"/>
              <a:t>Nominal: </a:t>
            </a:r>
            <a:r>
              <a:rPr lang="es-CL" dirty="0"/>
              <a:t>no hay relación de orden. </a:t>
            </a:r>
          </a:p>
          <a:p>
            <a:pPr marL="285750" marR="0" indent="-285750" algn="l" defTabSz="914400" rtl="0" fontAlgn="auto" latinLnBrk="0" hangingPunct="0">
              <a:lnSpc>
                <a:spcPct val="100000"/>
              </a:lnSpc>
              <a:spcBef>
                <a:spcPts val="0"/>
              </a:spcBef>
              <a:spcAft>
                <a:spcPts val="0"/>
              </a:spcAft>
              <a:buClrTx/>
              <a:buSzTx/>
              <a:buFontTx/>
              <a:buChar char="-"/>
              <a:tabLst/>
            </a:pPr>
            <a:endParaRPr lang="es-CL" dirty="0"/>
          </a:p>
          <a:p>
            <a:pPr lvl="1" defTabSz="914400"/>
            <a:r>
              <a:rPr lang="es-CL" sz="1600" b="1" dirty="0"/>
              <a:t>Ejemplo</a:t>
            </a:r>
          </a:p>
          <a:p>
            <a:pPr lvl="1" defTabSz="914400"/>
            <a:r>
              <a:rPr lang="es-CL" sz="1400" dirty="0"/>
              <a:t>Color de ojos de una persona, azules, marrones o verdes,</a:t>
            </a:r>
          </a:p>
          <a:p>
            <a:pPr lvl="1" defTabSz="914400"/>
            <a:r>
              <a:rPr lang="es-CL" sz="1400" dirty="0"/>
              <a:t>Estado civil de una persona.</a:t>
            </a:r>
          </a:p>
          <a:p>
            <a:pPr lvl="1" defTabSz="914400"/>
            <a:r>
              <a:rPr lang="es-CL" sz="1400" dirty="0"/>
              <a:t>Genero de una persona.</a:t>
            </a:r>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endParaRPr lang="es-CL" dirty="0"/>
          </a:p>
        </p:txBody>
      </p:sp>
      <p:pic>
        <p:nvPicPr>
          <p:cNvPr id="8" name="Imagen 7">
            <a:extLst>
              <a:ext uri="{FF2B5EF4-FFF2-40B4-BE49-F238E27FC236}">
                <a16:creationId xmlns:a16="http://schemas.microsoft.com/office/drawing/2014/main" id="{227251F8-ED1F-9D43-9F9E-D6B7CDC3B4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7068" y="4452982"/>
            <a:ext cx="3380897" cy="1866537"/>
          </a:xfrm>
          <a:prstGeom prst="rect">
            <a:avLst/>
          </a:prstGeom>
        </p:spPr>
      </p:pic>
    </p:spTree>
    <p:extLst>
      <p:ext uri="{BB962C8B-B14F-4D97-AF65-F5344CB8AC3E}">
        <p14:creationId xmlns:p14="http://schemas.microsoft.com/office/powerpoint/2010/main" val="416739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3368015" y="621010"/>
            <a:ext cx="545598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s-CL" sz="3200" b="1" dirty="0"/>
              <a:t>Tipos de Variable en Estadística</a:t>
            </a:r>
            <a:endParaRPr kumimoji="0" lang="es-CL" sz="3200" b="1" i="0" u="none" strike="noStrike" cap="none" spc="0" normalizeH="0" baseline="0" dirty="0">
              <a:ln>
                <a:noFill/>
              </a:ln>
              <a:solidFill>
                <a:srgbClr val="000000"/>
              </a:solidFill>
              <a:effectLst/>
              <a:uFillTx/>
              <a:latin typeface="+mj-lt"/>
              <a:ea typeface="+mj-ea"/>
              <a:cs typeface="+mj-cs"/>
              <a:sym typeface="Calibri"/>
            </a:endParaRPr>
          </a:p>
        </p:txBody>
      </p:sp>
      <p:sp>
        <p:nvSpPr>
          <p:cNvPr id="3" name="CuadroTexto 2">
            <a:extLst>
              <a:ext uri="{FF2B5EF4-FFF2-40B4-BE49-F238E27FC236}">
                <a16:creationId xmlns:a16="http://schemas.microsoft.com/office/drawing/2014/main" id="{AE7E547C-C5E2-B64E-B170-48C08BC6DABF}"/>
              </a:ext>
            </a:extLst>
          </p:cNvPr>
          <p:cNvSpPr txBox="1"/>
          <p:nvPr/>
        </p:nvSpPr>
        <p:spPr>
          <a:xfrm>
            <a:off x="1410788" y="1471749"/>
            <a:ext cx="8800428" cy="5262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s-CL" b="1" dirty="0"/>
              <a:t>Variables cuantitativas  </a:t>
            </a:r>
            <a:r>
              <a:rPr lang="es-CL" dirty="0"/>
              <a:t>: Son aquellas que toman valores </a:t>
            </a:r>
            <a:r>
              <a:rPr lang="es-CL" dirty="0" err="1"/>
              <a:t>númericos</a:t>
            </a:r>
            <a:r>
              <a:rPr lang="es-CL" dirty="0"/>
              <a:t>.</a:t>
            </a:r>
          </a:p>
          <a:p>
            <a:pPr marR="0" algn="l" defTabSz="914400" rtl="0" fontAlgn="auto" latinLnBrk="0" hangingPunct="0">
              <a:lnSpc>
                <a:spcPct val="100000"/>
              </a:lnSpc>
              <a:spcBef>
                <a:spcPts val="0"/>
              </a:spcBef>
              <a:spcAft>
                <a:spcPts val="0"/>
              </a:spcAft>
              <a:buClrTx/>
              <a:buSzTx/>
              <a:tabLst/>
            </a:pPr>
            <a:endParaRPr lang="es-CL" dirty="0"/>
          </a:p>
          <a:p>
            <a:pPr marL="285750" marR="0" indent="-285750" algn="l" defTabSz="914400" rtl="0" fontAlgn="auto" latinLnBrk="0" hangingPunct="0">
              <a:lnSpc>
                <a:spcPct val="100000"/>
              </a:lnSpc>
              <a:spcBef>
                <a:spcPts val="0"/>
              </a:spcBef>
              <a:spcAft>
                <a:spcPts val="0"/>
              </a:spcAft>
              <a:buClrTx/>
              <a:buSzTx/>
              <a:buFontTx/>
              <a:buChar char="-"/>
              <a:tabLst/>
            </a:pPr>
            <a:r>
              <a:rPr lang="es-CL" b="1" dirty="0"/>
              <a:t>Discretas :</a:t>
            </a:r>
            <a:r>
              <a:rPr lang="es-CL" dirty="0"/>
              <a:t> En cada tramo, solo puede tomar un número determinado de valores.</a:t>
            </a:r>
          </a:p>
          <a:p>
            <a:pPr marL="285750" marR="0" indent="-285750" algn="l" defTabSz="914400" rtl="0" fontAlgn="auto" latinLnBrk="0" hangingPunct="0">
              <a:lnSpc>
                <a:spcPct val="100000"/>
              </a:lnSpc>
              <a:spcBef>
                <a:spcPts val="0"/>
              </a:spcBef>
              <a:spcAft>
                <a:spcPts val="0"/>
              </a:spcAft>
              <a:buClrTx/>
              <a:buSzTx/>
              <a:buFontTx/>
              <a:buChar char="-"/>
              <a:tabLst/>
            </a:pPr>
            <a:endParaRPr lang="es-CL" dirty="0"/>
          </a:p>
          <a:p>
            <a:pPr lvl="1" defTabSz="914400"/>
            <a:r>
              <a:rPr lang="es-CL" sz="1600" b="1" i="1" dirty="0"/>
              <a:t>Ejemplo</a:t>
            </a:r>
          </a:p>
          <a:p>
            <a:pPr lvl="1" defTabSz="914400"/>
            <a:r>
              <a:rPr lang="es-CL" sz="1600" dirty="0"/>
              <a:t>Números de páginas de un libro puede estar entre la </a:t>
            </a:r>
            <a:r>
              <a:rPr lang="es-CL" sz="1600" dirty="0" err="1"/>
              <a:t>pag</a:t>
            </a:r>
            <a:r>
              <a:rPr lang="es-CL" sz="1600" dirty="0"/>
              <a:t> 1 o en la </a:t>
            </a:r>
            <a:r>
              <a:rPr lang="es-CL" sz="1600" dirty="0" err="1"/>
              <a:t>pag</a:t>
            </a:r>
            <a:r>
              <a:rPr lang="es-CL" sz="1600" dirty="0"/>
              <a:t> 2, </a:t>
            </a:r>
          </a:p>
          <a:p>
            <a:pPr lvl="1" defTabSz="914400"/>
            <a:r>
              <a:rPr lang="es-CL" sz="1600" dirty="0"/>
              <a:t>pero nunca esta en la pagina 1.5.</a:t>
            </a:r>
          </a:p>
          <a:p>
            <a:pPr lvl="1" defTabSz="914400"/>
            <a:endParaRPr lang="es-CL" sz="1600" i="1" dirty="0"/>
          </a:p>
          <a:p>
            <a:pPr lvl="1" defTabSz="914400"/>
            <a:r>
              <a:rPr lang="es-CL" sz="1600" i="1" dirty="0"/>
              <a:t>* </a:t>
            </a:r>
            <a:r>
              <a:rPr lang="es-CL" sz="1400" i="1" dirty="0"/>
              <a:t>En Python las entenderemos como variables enteras.</a:t>
            </a:r>
          </a:p>
          <a:p>
            <a:pPr marR="0" algn="l" defTabSz="914400" rtl="0" fontAlgn="auto" latinLnBrk="0" hangingPunct="0">
              <a:lnSpc>
                <a:spcPct val="100000"/>
              </a:lnSpc>
              <a:spcBef>
                <a:spcPts val="0"/>
              </a:spcBef>
              <a:spcAft>
                <a:spcPts val="0"/>
              </a:spcAft>
              <a:buClrTx/>
              <a:buSzTx/>
              <a:tabLst/>
            </a:pPr>
            <a:endParaRPr lang="es-CL" dirty="0"/>
          </a:p>
          <a:p>
            <a:pPr marL="285750" marR="0" indent="-285750" algn="l" defTabSz="914400" rtl="0" fontAlgn="auto" latinLnBrk="0" hangingPunct="0">
              <a:lnSpc>
                <a:spcPct val="100000"/>
              </a:lnSpc>
              <a:spcBef>
                <a:spcPts val="0"/>
              </a:spcBef>
              <a:spcAft>
                <a:spcPts val="0"/>
              </a:spcAft>
              <a:buClrTx/>
              <a:buSzTx/>
              <a:buFontTx/>
              <a:buChar char="-"/>
              <a:tabLst/>
            </a:pPr>
            <a:r>
              <a:rPr lang="es-CL" b="1" dirty="0"/>
              <a:t>Continuas: </a:t>
            </a:r>
            <a:r>
              <a:rPr lang="es-CL" dirty="0"/>
              <a:t>Cada tramo de esta variable puede tomar infinitos valores no esta limitado. </a:t>
            </a:r>
          </a:p>
          <a:p>
            <a:pPr marL="285750" marR="0" indent="-285750" algn="l" defTabSz="914400" rtl="0" fontAlgn="auto" latinLnBrk="0" hangingPunct="0">
              <a:lnSpc>
                <a:spcPct val="100000"/>
              </a:lnSpc>
              <a:spcBef>
                <a:spcPts val="0"/>
              </a:spcBef>
              <a:spcAft>
                <a:spcPts val="0"/>
              </a:spcAft>
              <a:buClrTx/>
              <a:buSzTx/>
              <a:buFontTx/>
              <a:buChar char="-"/>
              <a:tabLst/>
            </a:pPr>
            <a:endParaRPr lang="es-CL" dirty="0"/>
          </a:p>
          <a:p>
            <a:pPr lvl="1" defTabSz="914400"/>
            <a:r>
              <a:rPr lang="es-CL" sz="1600" b="1" dirty="0"/>
              <a:t>Ejemplo</a:t>
            </a:r>
          </a:p>
          <a:p>
            <a:pPr lvl="1" defTabSz="914400"/>
            <a:endParaRPr lang="es-CL" sz="1600" b="1" dirty="0"/>
          </a:p>
          <a:p>
            <a:pPr lvl="1" defTabSz="914400"/>
            <a:r>
              <a:rPr lang="es-CL" sz="1600" dirty="0"/>
              <a:t>Peso de una persona 60 kilos, 70 kilos, 65,5 kilos.</a:t>
            </a:r>
          </a:p>
          <a:p>
            <a:pPr lvl="1" defTabSz="914400"/>
            <a:r>
              <a:rPr lang="es-CL" sz="1600" dirty="0"/>
              <a:t>Altura 1.60, 1.75, 1.80 etc.</a:t>
            </a:r>
          </a:p>
          <a:p>
            <a:pPr lvl="1" defTabSz="914400"/>
            <a:endParaRPr lang="es-CL" sz="1600" dirty="0"/>
          </a:p>
          <a:p>
            <a:pPr lvl="1" defTabSz="914400"/>
            <a:r>
              <a:rPr lang="es-CL" sz="1400" dirty="0"/>
              <a:t>* En Python las entenderemos como variables </a:t>
            </a:r>
            <a:r>
              <a:rPr lang="es-CL" sz="1400" dirty="0" err="1"/>
              <a:t>float</a:t>
            </a:r>
            <a:r>
              <a:rPr lang="es-CL" sz="1400" dirty="0"/>
              <a:t>.</a:t>
            </a:r>
          </a:p>
          <a:p>
            <a:pPr marR="0" algn="l" defTabSz="914400" rtl="0" fontAlgn="auto" latinLnBrk="0" hangingPunct="0">
              <a:lnSpc>
                <a:spcPct val="100000"/>
              </a:lnSpc>
              <a:spcBef>
                <a:spcPts val="0"/>
              </a:spcBef>
              <a:spcAft>
                <a:spcPts val="0"/>
              </a:spcAft>
              <a:buClrTx/>
              <a:buSzTx/>
              <a:tabLst/>
            </a:pPr>
            <a:endParaRPr lang="es-CL" dirty="0"/>
          </a:p>
          <a:p>
            <a:pPr marR="0" algn="l" defTabSz="914400" rtl="0" fontAlgn="auto" latinLnBrk="0" hangingPunct="0">
              <a:lnSpc>
                <a:spcPct val="100000"/>
              </a:lnSpc>
              <a:spcBef>
                <a:spcPts val="0"/>
              </a:spcBef>
              <a:spcAft>
                <a:spcPts val="0"/>
              </a:spcAft>
              <a:buClrTx/>
              <a:buSzTx/>
              <a:tabLst/>
            </a:pPr>
            <a:endParaRPr lang="es-CL" dirty="0"/>
          </a:p>
        </p:txBody>
      </p:sp>
      <p:pic>
        <p:nvPicPr>
          <p:cNvPr id="8" name="Imagen 7">
            <a:extLst>
              <a:ext uri="{FF2B5EF4-FFF2-40B4-BE49-F238E27FC236}">
                <a16:creationId xmlns:a16="http://schemas.microsoft.com/office/drawing/2014/main" id="{227251F8-ED1F-9D43-9F9E-D6B7CDC3B4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9796" y="4776289"/>
            <a:ext cx="3021874" cy="1668326"/>
          </a:xfrm>
          <a:prstGeom prst="rect">
            <a:avLst/>
          </a:prstGeom>
        </p:spPr>
      </p:pic>
    </p:spTree>
    <p:extLst>
      <p:ext uri="{BB962C8B-B14F-4D97-AF65-F5344CB8AC3E}">
        <p14:creationId xmlns:p14="http://schemas.microsoft.com/office/powerpoint/2010/main" val="2960545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09AD756-B9A1-444F-A2F5-F3A22AC12FE4}"/>
              </a:ext>
            </a:extLst>
          </p:cNvPr>
          <p:cNvSpPr/>
          <p:nvPr/>
        </p:nvSpPr>
        <p:spPr>
          <a:xfrm rot="10800000">
            <a:off x="11400849" y="0"/>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7" name="Imagen 6"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1541761" y="6208675"/>
            <a:ext cx="509331" cy="517727"/>
          </a:xfrm>
          <a:prstGeom prst="rect">
            <a:avLst/>
          </a:prstGeom>
        </p:spPr>
      </p:pic>
      <p:sp>
        <p:nvSpPr>
          <p:cNvPr id="59" name="Rectángulo 58">
            <a:extLst>
              <a:ext uri="{FF2B5EF4-FFF2-40B4-BE49-F238E27FC236}">
                <a16:creationId xmlns:a16="http://schemas.microsoft.com/office/drawing/2014/main" id="{809AD756-B9A1-444F-A2F5-F3A22AC12FE4}"/>
              </a:ext>
            </a:extLst>
          </p:cNvPr>
          <p:cNvSpPr/>
          <p:nvPr/>
        </p:nvSpPr>
        <p:spPr>
          <a:xfrm rot="10800000">
            <a:off x="0" y="-1"/>
            <a:ext cx="791150" cy="6858000"/>
          </a:xfrm>
          <a:prstGeom prst="rect">
            <a:avLst/>
          </a:prstGeom>
          <a:gradFill flip="none" rotWithShape="1">
            <a:gsLst>
              <a:gs pos="0">
                <a:srgbClr val="008BAD"/>
              </a:gs>
              <a:gs pos="100000">
                <a:srgbClr val="E71B7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3599" dirty="0">
              <a:solidFill>
                <a:prstClr val="white"/>
              </a:solidFill>
            </a:endParaRPr>
          </a:p>
        </p:txBody>
      </p:sp>
      <p:pic>
        <p:nvPicPr>
          <p:cNvPr id="60" name="Imagen 59" descr="Imagen que contiene tabla&#10;&#10;Descripción generada con confianza muy alta">
            <a:extLst>
              <a:ext uri="{FF2B5EF4-FFF2-40B4-BE49-F238E27FC236}">
                <a16:creationId xmlns:a16="http://schemas.microsoft.com/office/drawing/2014/main" id="{F3C7AA5F-F544-4908-B01F-D1291C685A84}"/>
              </a:ext>
            </a:extLst>
          </p:cNvPr>
          <p:cNvPicPr>
            <a:picLocks noChangeAspect="1"/>
          </p:cNvPicPr>
          <p:nvPr/>
        </p:nvPicPr>
        <p:blipFill>
          <a:blip r:embed="rId3"/>
          <a:stretch>
            <a:fillRect/>
          </a:stretch>
        </p:blipFill>
        <p:spPr>
          <a:xfrm>
            <a:off x="140912" y="6208674"/>
            <a:ext cx="509331" cy="517727"/>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150" y="6444615"/>
            <a:ext cx="4471267" cy="295823"/>
          </a:xfrm>
          <a:prstGeom prst="rect">
            <a:avLst/>
          </a:prstGeom>
        </p:spPr>
      </p:pic>
      <p:sp>
        <p:nvSpPr>
          <p:cNvPr id="2" name="CuadroTexto 1">
            <a:extLst>
              <a:ext uri="{FF2B5EF4-FFF2-40B4-BE49-F238E27FC236}">
                <a16:creationId xmlns:a16="http://schemas.microsoft.com/office/drawing/2014/main" id="{EE9D944E-8A8B-4C41-A8AB-B51772FD4251}"/>
              </a:ext>
            </a:extLst>
          </p:cNvPr>
          <p:cNvSpPr txBox="1"/>
          <p:nvPr/>
        </p:nvSpPr>
        <p:spPr>
          <a:xfrm>
            <a:off x="3521899" y="338717"/>
            <a:ext cx="514820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s-CL" sz="3200" b="1" dirty="0"/>
              <a:t>Medidas de tendencia central</a:t>
            </a:r>
          </a:p>
        </p:txBody>
      </p:sp>
      <p:sp>
        <p:nvSpPr>
          <p:cNvPr id="3" name="CuadroTexto 2">
            <a:extLst>
              <a:ext uri="{FF2B5EF4-FFF2-40B4-BE49-F238E27FC236}">
                <a16:creationId xmlns:a16="http://schemas.microsoft.com/office/drawing/2014/main" id="{AE7E547C-C5E2-B64E-B170-48C08BC6DABF}"/>
              </a:ext>
            </a:extLst>
          </p:cNvPr>
          <p:cNvSpPr txBox="1"/>
          <p:nvPr/>
        </p:nvSpPr>
        <p:spPr>
          <a:xfrm>
            <a:off x="1318509" y="1150860"/>
            <a:ext cx="9176118" cy="553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s-CL" sz="1600" b="1" dirty="0"/>
              <a:t>Promedio (media)</a:t>
            </a:r>
          </a:p>
          <a:p>
            <a:pPr marR="0" algn="l" defTabSz="914400" rtl="0" fontAlgn="auto" latinLnBrk="0" hangingPunct="0">
              <a:lnSpc>
                <a:spcPct val="100000"/>
              </a:lnSpc>
              <a:spcBef>
                <a:spcPts val="0"/>
              </a:spcBef>
              <a:spcAft>
                <a:spcPts val="0"/>
              </a:spcAft>
              <a:buClrTx/>
              <a:buSzTx/>
              <a:tabLst/>
            </a:pPr>
            <a:endParaRPr lang="es-CL" sz="1600" b="1" dirty="0"/>
          </a:p>
          <a:p>
            <a:pPr marR="0" algn="l" defTabSz="914400" rtl="0" fontAlgn="auto" latinLnBrk="0" hangingPunct="0">
              <a:lnSpc>
                <a:spcPct val="100000"/>
              </a:lnSpc>
              <a:spcBef>
                <a:spcPts val="0"/>
              </a:spcBef>
              <a:spcAft>
                <a:spcPts val="0"/>
              </a:spcAft>
              <a:buClrTx/>
              <a:buSzTx/>
              <a:tabLst/>
            </a:pPr>
            <a:r>
              <a:rPr lang="es-CL" sz="1600" dirty="0"/>
              <a:t>Pensemos en una sala de clase y que los estudiantes, tienen diferentes edades.</a:t>
            </a:r>
          </a:p>
          <a:p>
            <a:pPr marR="0" algn="l" defTabSz="914400" rtl="0" fontAlgn="auto" latinLnBrk="0" hangingPunct="0">
              <a:lnSpc>
                <a:spcPct val="100000"/>
              </a:lnSpc>
              <a:spcBef>
                <a:spcPts val="0"/>
              </a:spcBef>
              <a:spcAft>
                <a:spcPts val="0"/>
              </a:spcAft>
              <a:buClrTx/>
              <a:buSzTx/>
              <a:tabLst/>
            </a:pPr>
            <a:r>
              <a:rPr lang="es-CL" sz="1600" dirty="0"/>
              <a:t>Si a simple vista quisiéramos determinar una edad promedio para esos estudiantes, supongamos 18 años, podría decir que los estudiantes de dicha sala son jóvenes y  mayores de edad como conclusión, pero olvido que no todos los estudiantes tienen 18.</a:t>
            </a:r>
          </a:p>
          <a:p>
            <a:pPr marR="0" algn="l" defTabSz="914400" rtl="0" fontAlgn="auto" latinLnBrk="0" hangingPunct="0">
              <a:lnSpc>
                <a:spcPct val="100000"/>
              </a:lnSpc>
              <a:spcBef>
                <a:spcPts val="0"/>
              </a:spcBef>
              <a:spcAft>
                <a:spcPts val="0"/>
              </a:spcAft>
              <a:buClrTx/>
              <a:buSzTx/>
              <a:tabLst/>
            </a:pPr>
            <a:endParaRPr lang="es-CL" sz="1600" dirty="0"/>
          </a:p>
          <a:p>
            <a:pPr marR="0" algn="l" defTabSz="914400" rtl="0" fontAlgn="auto" latinLnBrk="0" hangingPunct="0">
              <a:lnSpc>
                <a:spcPct val="100000"/>
              </a:lnSpc>
              <a:spcBef>
                <a:spcPts val="0"/>
              </a:spcBef>
              <a:spcAft>
                <a:spcPts val="0"/>
              </a:spcAft>
              <a:buClrTx/>
              <a:buSzTx/>
              <a:tabLst/>
            </a:pPr>
            <a:r>
              <a:rPr lang="es-CL" sz="1600" dirty="0"/>
              <a:t>Si no que abran algunos que estén cerca de la edad “promedio” que hemos determinado sin haberlo definido matemáticamente.</a:t>
            </a:r>
          </a:p>
          <a:p>
            <a:pPr marR="0" algn="l" defTabSz="914400" rtl="0" fontAlgn="auto" latinLnBrk="0" hangingPunct="0">
              <a:lnSpc>
                <a:spcPct val="100000"/>
              </a:lnSpc>
              <a:spcBef>
                <a:spcPts val="0"/>
              </a:spcBef>
              <a:spcAft>
                <a:spcPts val="0"/>
              </a:spcAft>
              <a:buClrTx/>
              <a:buSzTx/>
              <a:tabLst/>
            </a:pPr>
            <a:endParaRPr lang="es-CL" sz="1600" dirty="0"/>
          </a:p>
          <a:p>
            <a:pPr marR="0" algn="l" defTabSz="914400" rtl="0" fontAlgn="auto" latinLnBrk="0" hangingPunct="0">
              <a:lnSpc>
                <a:spcPct val="100000"/>
              </a:lnSpc>
              <a:spcBef>
                <a:spcPts val="0"/>
              </a:spcBef>
              <a:spcAft>
                <a:spcPts val="0"/>
              </a:spcAft>
              <a:buClrTx/>
              <a:buSzTx/>
              <a:tabLst/>
            </a:pPr>
            <a:r>
              <a:rPr lang="es-CL" sz="1600" dirty="0"/>
              <a:t>La idea centrar de esto es entender que las medidas de tendencia central son una manera de resumir información, aquí particularmente estamos resumiendo de todo ese conjunto de datos las edades de los estudiantes en un solo número (promedio)</a:t>
            </a:r>
          </a:p>
          <a:p>
            <a:pPr marR="0" algn="l" defTabSz="914400" rtl="0" fontAlgn="auto" latinLnBrk="0" hangingPunct="0">
              <a:lnSpc>
                <a:spcPct val="100000"/>
              </a:lnSpc>
              <a:spcBef>
                <a:spcPts val="0"/>
              </a:spcBef>
              <a:spcAft>
                <a:spcPts val="0"/>
              </a:spcAft>
              <a:buClrTx/>
              <a:buSzTx/>
              <a:tabLst/>
            </a:pPr>
            <a:endParaRPr lang="es-CL" sz="1600" dirty="0"/>
          </a:p>
          <a:p>
            <a:pPr marR="0" algn="l" defTabSz="914400" rtl="0" fontAlgn="auto" latinLnBrk="0" hangingPunct="0">
              <a:lnSpc>
                <a:spcPct val="100000"/>
              </a:lnSpc>
              <a:spcBef>
                <a:spcPts val="0"/>
              </a:spcBef>
              <a:spcAft>
                <a:spcPts val="0"/>
              </a:spcAft>
              <a:buClrTx/>
              <a:buSzTx/>
              <a:tabLst/>
            </a:pPr>
            <a:r>
              <a:rPr lang="es-CL" sz="1600" dirty="0"/>
              <a:t>Promedio Ventas y Desventajas</a:t>
            </a:r>
          </a:p>
          <a:p>
            <a:pPr marR="0" algn="l" defTabSz="914400" rtl="0" fontAlgn="auto" latinLnBrk="0" hangingPunct="0">
              <a:lnSpc>
                <a:spcPct val="100000"/>
              </a:lnSpc>
              <a:spcBef>
                <a:spcPts val="0"/>
              </a:spcBef>
              <a:spcAft>
                <a:spcPts val="0"/>
              </a:spcAft>
              <a:buClrTx/>
              <a:buSzTx/>
              <a:tabLst/>
            </a:pPr>
            <a:endParaRPr lang="es-CL" sz="1600" dirty="0"/>
          </a:p>
          <a:p>
            <a:pPr marL="285750" marR="0" indent="-285750" algn="l" defTabSz="914400" rtl="0" fontAlgn="auto" latinLnBrk="0" hangingPunct="0">
              <a:lnSpc>
                <a:spcPct val="100000"/>
              </a:lnSpc>
              <a:spcBef>
                <a:spcPts val="0"/>
              </a:spcBef>
              <a:spcAft>
                <a:spcPts val="0"/>
              </a:spcAft>
              <a:buClrTx/>
              <a:buSzTx/>
              <a:buFontTx/>
              <a:buChar char="-"/>
              <a:tabLst/>
            </a:pPr>
            <a:r>
              <a:rPr lang="es-CL" sz="1600" dirty="0"/>
              <a:t>La ventaja entonces es que puedo determinar que son estudiantes jóvenes y mayores de edad</a:t>
            </a:r>
          </a:p>
          <a:p>
            <a:pPr marL="285750" marR="0" indent="-285750" algn="l" defTabSz="914400" rtl="0" fontAlgn="auto" latinLnBrk="0" hangingPunct="0">
              <a:lnSpc>
                <a:spcPct val="100000"/>
              </a:lnSpc>
              <a:spcBef>
                <a:spcPts val="0"/>
              </a:spcBef>
              <a:spcAft>
                <a:spcPts val="0"/>
              </a:spcAft>
              <a:buClrTx/>
              <a:buSzTx/>
              <a:buFontTx/>
              <a:buChar char="-"/>
              <a:tabLst/>
            </a:pPr>
            <a:r>
              <a:rPr lang="es-CL" sz="1600" dirty="0"/>
              <a:t>Como desventaja, que pasa si en la sala de clases hay un estudiante demasiado mayor o joven.</a:t>
            </a:r>
          </a:p>
          <a:p>
            <a:pPr marL="285750" marR="0" indent="-285750" algn="l" defTabSz="914400" rtl="0" fontAlgn="auto" latinLnBrk="0" hangingPunct="0">
              <a:lnSpc>
                <a:spcPct val="100000"/>
              </a:lnSpc>
              <a:spcBef>
                <a:spcPts val="0"/>
              </a:spcBef>
              <a:spcAft>
                <a:spcPts val="0"/>
              </a:spcAft>
              <a:buClrTx/>
              <a:buSzTx/>
              <a:buFontTx/>
              <a:buChar char="-"/>
              <a:tabLst/>
            </a:pPr>
            <a:endParaRPr lang="es-CL" sz="1600" dirty="0"/>
          </a:p>
          <a:p>
            <a:pPr marR="0" algn="ctr" defTabSz="914400" rtl="0" fontAlgn="auto" latinLnBrk="0" hangingPunct="0">
              <a:lnSpc>
                <a:spcPct val="100000"/>
              </a:lnSpc>
              <a:spcBef>
                <a:spcPts val="0"/>
              </a:spcBef>
              <a:spcAft>
                <a:spcPts val="0"/>
              </a:spcAft>
              <a:buClrTx/>
              <a:buSzTx/>
              <a:tabLst/>
            </a:pPr>
            <a:r>
              <a:rPr lang="es-CL" sz="1600" i="1" dirty="0"/>
              <a:t>El Promedio no me da información de eso y esas edades (Demasiado mayores y menores) afectan directamente al promedio.</a:t>
            </a:r>
          </a:p>
          <a:p>
            <a:pPr marR="0" algn="l" defTabSz="914400" rtl="0" fontAlgn="auto" latinLnBrk="0" hangingPunct="0">
              <a:lnSpc>
                <a:spcPct val="100000"/>
              </a:lnSpc>
              <a:spcBef>
                <a:spcPts val="0"/>
              </a:spcBef>
              <a:spcAft>
                <a:spcPts val="0"/>
              </a:spcAft>
              <a:buClrTx/>
              <a:buSzTx/>
              <a:tabLst/>
            </a:pPr>
            <a:endParaRPr lang="es-CL" dirty="0"/>
          </a:p>
        </p:txBody>
      </p:sp>
    </p:spTree>
    <p:extLst>
      <p:ext uri="{BB962C8B-B14F-4D97-AF65-F5344CB8AC3E}">
        <p14:creationId xmlns:p14="http://schemas.microsoft.com/office/powerpoint/2010/main" val="1625011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3FCDFF"/>
      </a:accent1>
      <a:accent2>
        <a:srgbClr val="5B9BD5"/>
      </a:accent2>
      <a:accent3>
        <a:srgbClr val="7030A0"/>
      </a:accent3>
      <a:accent4>
        <a:srgbClr val="FF33CC"/>
      </a:accent4>
      <a:accent5>
        <a:srgbClr val="3F1B5A"/>
      </a:accent5>
      <a:accent6>
        <a:srgbClr val="954F72"/>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3FCDFF"/>
      </a:accent1>
      <a:accent2>
        <a:srgbClr val="5B9BD5"/>
      </a:accent2>
      <a:accent3>
        <a:srgbClr val="7030A0"/>
      </a:accent3>
      <a:accent4>
        <a:srgbClr val="FF33CC"/>
      </a:accent4>
      <a:accent5>
        <a:srgbClr val="3F1B5A"/>
      </a:accent5>
      <a:accent6>
        <a:srgbClr val="954F72"/>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7061</TotalTime>
  <Words>1447</Words>
  <Application>Microsoft Macintosh PowerPoint</Application>
  <PresentationFormat>Panorámica</PresentationFormat>
  <Paragraphs>149</Paragraphs>
  <Slides>18</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Helvetica</vt:lpstr>
      <vt:lpstr>Helvetica Neue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Monica Rakos</dc:creator>
  <cp:lastModifiedBy>Microsoft Office User</cp:lastModifiedBy>
  <cp:revision>529</cp:revision>
  <dcterms:modified xsi:type="dcterms:W3CDTF">2021-12-28T16:06:58Z</dcterms:modified>
</cp:coreProperties>
</file>