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11" r:id="rId2"/>
    <p:sldId id="313" r:id="rId3"/>
    <p:sldId id="314" r:id="rId4"/>
    <p:sldId id="315" r:id="rId5"/>
    <p:sldId id="316" r:id="rId6"/>
    <p:sldId id="317" r:id="rId7"/>
    <p:sldId id="318" r:id="rId8"/>
    <p:sldId id="319" r:id="rId9"/>
    <p:sldId id="320" r:id="rId10"/>
    <p:sldId id="321" r:id="rId11"/>
    <p:sldId id="322" r:id="rId12"/>
    <p:sldId id="324" r:id="rId13"/>
    <p:sldId id="323" r:id="rId14"/>
    <p:sldId id="325" r:id="rId15"/>
    <p:sldId id="326" r:id="rId16"/>
    <p:sldId id="327" r:id="rId17"/>
    <p:sldId id="332" r:id="rId18"/>
    <p:sldId id="328" r:id="rId19"/>
    <p:sldId id="330" r:id="rId20"/>
    <p:sldId id="333" r:id="rId21"/>
    <p:sldId id="331" r:id="rId22"/>
  </p:sldIdLst>
  <p:sldSz cx="12192000" cy="6858000"/>
  <p:notesSz cx="6858000" cy="9144000"/>
  <p:defaultTextStyle>
    <a:defPPr marL="0" marR="0" indent="0" algn="l" defTabSz="914034"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018"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034"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052"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069"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5086"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2104"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199120"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6138"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y Campos" initials="GC" lastIdx="29" clrIdx="0">
    <p:extLst>
      <p:ext uri="{19B8F6BF-5375-455C-9EA6-DF929625EA0E}">
        <p15:presenceInfo xmlns:p15="http://schemas.microsoft.com/office/powerpoint/2012/main" userId="6515bc22d4ec7c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21B"/>
    <a:srgbClr val="97CA3D"/>
    <a:srgbClr val="E81C75"/>
    <a:srgbClr val="008CAD"/>
    <a:srgbClr val="E71B75"/>
    <a:srgbClr val="A47CD5"/>
    <a:srgbClr val="F9A21A"/>
    <a:srgbClr val="97C93C"/>
    <a:srgbClr val="008B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DFF"/>
          </a:solidFill>
        </a:fill>
      </a:tcStyle>
    </a:wholeTbl>
    <a:band2H>
      <a:tcTxStyle/>
      <a:tcStyle>
        <a:tcBdr/>
        <a:fill>
          <a:solidFill>
            <a:srgbClr val="E8F6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CCDF"/>
          </a:solidFill>
        </a:fill>
      </a:tcStyle>
    </a:wholeTbl>
    <a:band2H>
      <a:tcTxStyle/>
      <a:tcStyle>
        <a:tcBdr/>
        <a:fill>
          <a:solidFill>
            <a:srgbClr val="EBE7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FD4"/>
          </a:solidFill>
        </a:fill>
      </a:tcStyle>
    </a:wholeTbl>
    <a:band2H>
      <a:tcTxStyle/>
      <a:tcStyle>
        <a:tcBdr/>
        <a:fill>
          <a:solidFill>
            <a:srgbClr val="EEE8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1" autoAdjust="0"/>
    <p:restoredTop sz="81221" autoAdjust="0"/>
  </p:normalViewPr>
  <p:slideViewPr>
    <p:cSldViewPr snapToGrid="0" snapToObjects="1" showGuides="1">
      <p:cViewPr varScale="1">
        <p:scale>
          <a:sx n="124" d="100"/>
          <a:sy n="124" d="100"/>
        </p:scale>
        <p:origin x="165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xfrm>
            <a:off x="381000" y="685800"/>
            <a:ext cx="6096000" cy="3429000"/>
          </a:xfrm>
          <a:prstGeom prst="rect">
            <a:avLst/>
          </a:prstGeom>
        </p:spPr>
        <p:txBody>
          <a:bodyPr/>
          <a:lstStyle/>
          <a:p>
            <a:endParaRPr/>
          </a:p>
        </p:txBody>
      </p:sp>
      <p:sp>
        <p:nvSpPr>
          <p:cNvPr id="213" name="Shape 21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2308982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510" latinLnBrk="0">
      <a:defRPr sz="1200">
        <a:latin typeface="+mj-lt"/>
        <a:ea typeface="+mj-ea"/>
        <a:cs typeface="+mj-cs"/>
        <a:sym typeface="Calibri"/>
      </a:defRPr>
    </a:lvl2pPr>
    <a:lvl3pPr indent="457018" latinLnBrk="0">
      <a:defRPr sz="1200">
        <a:latin typeface="+mj-lt"/>
        <a:ea typeface="+mj-ea"/>
        <a:cs typeface="+mj-cs"/>
        <a:sym typeface="Calibri"/>
      </a:defRPr>
    </a:lvl3pPr>
    <a:lvl4pPr indent="685526" latinLnBrk="0">
      <a:defRPr sz="1200">
        <a:latin typeface="+mj-lt"/>
        <a:ea typeface="+mj-ea"/>
        <a:cs typeface="+mj-cs"/>
        <a:sym typeface="Calibri"/>
      </a:defRPr>
    </a:lvl4pPr>
    <a:lvl5pPr indent="914034" latinLnBrk="0">
      <a:defRPr sz="1200">
        <a:latin typeface="+mj-lt"/>
        <a:ea typeface="+mj-ea"/>
        <a:cs typeface="+mj-cs"/>
        <a:sym typeface="Calibri"/>
      </a:defRPr>
    </a:lvl5pPr>
    <a:lvl6pPr indent="1142544" latinLnBrk="0">
      <a:defRPr sz="1200">
        <a:latin typeface="+mj-lt"/>
        <a:ea typeface="+mj-ea"/>
        <a:cs typeface="+mj-cs"/>
        <a:sym typeface="Calibri"/>
      </a:defRPr>
    </a:lvl6pPr>
    <a:lvl7pPr indent="1371052" latinLnBrk="0">
      <a:defRPr sz="1200">
        <a:latin typeface="+mj-lt"/>
        <a:ea typeface="+mj-ea"/>
        <a:cs typeface="+mj-cs"/>
        <a:sym typeface="Calibri"/>
      </a:defRPr>
    </a:lvl7pPr>
    <a:lvl8pPr indent="1599560" latinLnBrk="0">
      <a:defRPr sz="1200">
        <a:latin typeface="+mj-lt"/>
        <a:ea typeface="+mj-ea"/>
        <a:cs typeface="+mj-cs"/>
        <a:sym typeface="Calibri"/>
      </a:defRPr>
    </a:lvl8pPr>
    <a:lvl9pPr indent="1828069"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68669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756930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183681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42227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531939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794763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100357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129336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883193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723290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66647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897412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523442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21464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112700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405707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195108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424359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54858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515910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15528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524000" y="1122364"/>
            <a:ext cx="9144000" cy="2387601"/>
          </a:xfrm>
          <a:prstGeom prst="rect">
            <a:avLst/>
          </a:prstGeom>
        </p:spPr>
        <p:txBody>
          <a:bodyPr anchor="b"/>
          <a:lstStyle>
            <a:lvl1pPr algn="ctr">
              <a:defRPr sz="6000"/>
            </a:lvl1pPr>
          </a:lstStyle>
          <a:p>
            <a:r>
              <a:t>Texto del título</a:t>
            </a:r>
          </a:p>
        </p:txBody>
      </p:sp>
      <p:sp>
        <p:nvSpPr>
          <p:cNvPr id="12" name="Nivel de texto 1…"/>
          <p:cNvSpPr txBox="1">
            <a:spLocks noGrp="1"/>
          </p:cNvSpPr>
          <p:nvPr>
            <p:ph type="body" sz="quarter" idx="1"/>
          </p:nvPr>
        </p:nvSpPr>
        <p:spPr>
          <a:xfrm>
            <a:off x="1524000" y="3602039"/>
            <a:ext cx="9144000" cy="1655763"/>
          </a:xfrm>
          <a:prstGeom prst="rect">
            <a:avLst/>
          </a:prstGeom>
        </p:spPr>
        <p:txBody>
          <a:bodyPr/>
          <a:lstStyle>
            <a:lvl1pPr marL="0" indent="0" algn="ctr">
              <a:buSzTx/>
              <a:buFontTx/>
              <a:buNone/>
              <a:defRPr sz="2400"/>
            </a:lvl1pPr>
            <a:lvl2pPr marL="0" indent="457177" algn="ctr">
              <a:buSzTx/>
              <a:buFontTx/>
              <a:buNone/>
              <a:defRPr sz="2400"/>
            </a:lvl2pPr>
            <a:lvl3pPr marL="0" indent="914354" algn="ctr">
              <a:buSzTx/>
              <a:buFontTx/>
              <a:buNone/>
              <a:defRPr sz="2400"/>
            </a:lvl3pPr>
            <a:lvl4pPr marL="0" indent="1371531" algn="ctr">
              <a:buSzTx/>
              <a:buFontTx/>
              <a:buNone/>
              <a:defRPr sz="2400"/>
            </a:lvl4pPr>
            <a:lvl5pPr marL="0" indent="1828709" algn="ctr">
              <a:buSzTx/>
              <a:buFontTx/>
              <a:buNone/>
              <a:defRPr sz="24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xfrm>
            <a:off x="11089820" y="6404294"/>
            <a:ext cx="263983" cy="269241"/>
          </a:xfrm>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589" marR="0" indent="-228589"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864" marR="0" indent="-266687"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377" marR="0" indent="-320023"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113"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291"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468"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645"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5822"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2999"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177"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354"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531"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709"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5886"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063"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240"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417"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emf"/><Relationship Id="rId7"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pic>
        <p:nvPicPr>
          <p:cNvPr id="9" name="Picture 2" descr="Kibernum capacitación cambia su nombre a Kibernum IT Academy">
            <a:extLst>
              <a:ext uri="{FF2B5EF4-FFF2-40B4-BE49-F238E27FC236}">
                <a16:creationId xmlns:a16="http://schemas.microsoft.com/office/drawing/2014/main" id="{3F48F248-9308-4294-A9C9-CECBE714D60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842048" y="-1"/>
            <a:ext cx="4252055" cy="3189041"/>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39A372F-537D-D642-B442-5E3216CF7E80}"/>
              </a:ext>
            </a:extLst>
          </p:cNvPr>
          <p:cNvSpPr txBox="1"/>
          <p:nvPr/>
        </p:nvSpPr>
        <p:spPr>
          <a:xfrm>
            <a:off x="3284564" y="2485370"/>
            <a:ext cx="5843451"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s-CL" sz="2800" b="0" i="0" u="none" strike="noStrike" cap="none" spc="0" normalizeH="0" baseline="0" dirty="0">
                <a:ln>
                  <a:noFill/>
                </a:ln>
                <a:solidFill>
                  <a:srgbClr val="000000"/>
                </a:solidFill>
                <a:effectLst/>
                <a:uFillTx/>
                <a:latin typeface="+mj-lt"/>
                <a:ea typeface="+mj-ea"/>
                <a:cs typeface="+mj-cs"/>
                <a:sym typeface="Calibri"/>
              </a:rPr>
              <a:t>Estadística Descriptiva y Python</a:t>
            </a:r>
            <a:endParaRPr lang="es-CL" sz="2800" dirty="0"/>
          </a:p>
        </p:txBody>
      </p:sp>
      <p:pic>
        <p:nvPicPr>
          <p:cNvPr id="5" name="Imagen 4">
            <a:extLst>
              <a:ext uri="{FF2B5EF4-FFF2-40B4-BE49-F238E27FC236}">
                <a16:creationId xmlns:a16="http://schemas.microsoft.com/office/drawing/2014/main" id="{B2FC7845-DA54-A449-9148-DAF27225B2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215" y="3260215"/>
            <a:ext cx="3044288" cy="1902680"/>
          </a:xfrm>
          <a:prstGeom prst="rect">
            <a:avLst/>
          </a:prstGeom>
        </p:spPr>
      </p:pic>
      <p:sp>
        <p:nvSpPr>
          <p:cNvPr id="6" name="Rectángulo 5">
            <a:extLst>
              <a:ext uri="{FF2B5EF4-FFF2-40B4-BE49-F238E27FC236}">
                <a16:creationId xmlns:a16="http://schemas.microsoft.com/office/drawing/2014/main" id="{8364C4A1-F1E5-A242-8DA4-35AEA6B0FB44}"/>
              </a:ext>
            </a:extLst>
          </p:cNvPr>
          <p:cNvSpPr/>
          <p:nvPr/>
        </p:nvSpPr>
        <p:spPr>
          <a:xfrm>
            <a:off x="5336818" y="5674411"/>
            <a:ext cx="1518364" cy="369332"/>
          </a:xfrm>
          <a:prstGeom prst="rect">
            <a:avLst/>
          </a:prstGeom>
        </p:spPr>
        <p:txBody>
          <a:bodyPr wrap="none">
            <a:spAutoFit/>
          </a:bodyPr>
          <a:lstStyle/>
          <a:p>
            <a:pPr algn="ctr" defTabSz="914400"/>
            <a:r>
              <a:rPr lang="es-CL" dirty="0"/>
              <a:t>Miguel Ramos</a:t>
            </a:r>
          </a:p>
        </p:txBody>
      </p:sp>
    </p:spTree>
    <p:extLst>
      <p:ext uri="{BB962C8B-B14F-4D97-AF65-F5344CB8AC3E}">
        <p14:creationId xmlns:p14="http://schemas.microsoft.com/office/powerpoint/2010/main" val="2050569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pic>
        <p:nvPicPr>
          <p:cNvPr id="8" name="Imagen 7">
            <a:extLst>
              <a:ext uri="{FF2B5EF4-FFF2-40B4-BE49-F238E27FC236}">
                <a16:creationId xmlns:a16="http://schemas.microsoft.com/office/drawing/2014/main" id="{9CE6D66A-0BF3-2C4F-A5E9-A58C94B6F7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5878" y="1265274"/>
            <a:ext cx="7432159" cy="4476308"/>
          </a:xfrm>
          <a:prstGeom prst="rect">
            <a:avLst/>
          </a:prstGeom>
        </p:spPr>
      </p:pic>
    </p:spTree>
    <p:extLst>
      <p:ext uri="{BB962C8B-B14F-4D97-AF65-F5344CB8AC3E}">
        <p14:creationId xmlns:p14="http://schemas.microsoft.com/office/powerpoint/2010/main" val="414731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Rectángulo 1">
            <a:extLst>
              <a:ext uri="{FF2B5EF4-FFF2-40B4-BE49-F238E27FC236}">
                <a16:creationId xmlns:a16="http://schemas.microsoft.com/office/drawing/2014/main" id="{82D3D317-95D1-A44C-B0E6-A722CA65433E}"/>
              </a:ext>
            </a:extLst>
          </p:cNvPr>
          <p:cNvSpPr/>
          <p:nvPr/>
        </p:nvSpPr>
        <p:spPr>
          <a:xfrm>
            <a:off x="1212112" y="952535"/>
            <a:ext cx="9250325" cy="4062651"/>
          </a:xfrm>
          <a:prstGeom prst="rect">
            <a:avLst/>
          </a:prstGeom>
        </p:spPr>
        <p:txBody>
          <a:bodyPr wrap="square">
            <a:spAutoFit/>
          </a:bodyPr>
          <a:lstStyle/>
          <a:p>
            <a:r>
              <a:rPr lang="es-CL" sz="2400" b="1" dirty="0">
                <a:latin typeface="Helvetica Neue" panose="02000503000000020004" pitchFamily="2" charset="0"/>
              </a:rPr>
              <a:t>Entonces el pipeline seria la siguiente</a:t>
            </a:r>
            <a:br>
              <a:rPr lang="es-CL" dirty="0">
                <a:latin typeface="Helvetica Neue" panose="02000503000000020004" pitchFamily="2" charset="0"/>
              </a:rPr>
            </a:br>
            <a:endParaRPr lang="es-CL" dirty="0">
              <a:latin typeface="Helvetica Neue" panose="02000503000000020004" pitchFamily="2" charset="0"/>
            </a:endParaRPr>
          </a:p>
          <a:p>
            <a:r>
              <a:rPr lang="es-CL" dirty="0">
                <a:latin typeface="Helvetica Neue" panose="02000503000000020004" pitchFamily="2" charset="0"/>
              </a:rPr>
              <a:t>Si la distribución no es simétrica la haga simétrica, por medio de una función no lineal y luego aplico el escalamiento lineal para que los datos queden en el rango adecuado.</a:t>
            </a:r>
          </a:p>
          <a:p>
            <a:r>
              <a:rPr lang="es-CL" dirty="0">
                <a:latin typeface="Helvetica Neue" panose="02000503000000020004" pitchFamily="2" charset="0"/>
              </a:rPr>
              <a:t> </a:t>
            </a:r>
            <a:br>
              <a:rPr lang="es-CL" dirty="0">
                <a:latin typeface="Helvetica Neue" panose="02000503000000020004" pitchFamily="2" charset="0"/>
              </a:rPr>
            </a:br>
            <a:r>
              <a:rPr lang="es-CL" dirty="0">
                <a:latin typeface="Helvetica Neue" panose="02000503000000020004" pitchFamily="2" charset="0"/>
              </a:rPr>
              <a:t>Utilizamos la tangente hiperbólica.</a:t>
            </a:r>
          </a:p>
          <a:p>
            <a:pPr algn="ctr"/>
            <a:endParaRPr lang="es-CL" i="1" dirty="0">
              <a:latin typeface="Helvetica Neue" panose="02000503000000020004" pitchFamily="2" charset="0"/>
            </a:endParaRPr>
          </a:p>
          <a:p>
            <a:pPr algn="ctr"/>
            <a:r>
              <a:rPr lang="es-CL" i="1" dirty="0">
                <a:latin typeface="Helvetica Neue" panose="02000503000000020004" pitchFamily="2" charset="0"/>
              </a:rPr>
              <a:t>Los rango cercano al 0 los expande los </a:t>
            </a:r>
            <a:r>
              <a:rPr lang="es-CL" i="1" dirty="0" err="1">
                <a:latin typeface="Helvetica Neue" panose="02000503000000020004" pitchFamily="2" charset="0"/>
              </a:rPr>
              <a:t>outliers</a:t>
            </a:r>
            <a:r>
              <a:rPr lang="es-CL" i="1" dirty="0">
                <a:latin typeface="Helvetica Neue" panose="02000503000000020004" pitchFamily="2" charset="0"/>
              </a:rPr>
              <a:t> lo contraen los acercan al origen. Haciendo que la distribución sea mas homogénea.</a:t>
            </a:r>
          </a:p>
          <a:p>
            <a:endParaRPr lang="es-CL" dirty="0">
              <a:latin typeface="Helvetica Neue" panose="02000503000000020004" pitchFamily="2" charset="0"/>
            </a:endParaRPr>
          </a:p>
          <a:p>
            <a:endParaRPr lang="es-CL" dirty="0">
              <a:latin typeface="Helvetica Neue" panose="02000503000000020004" pitchFamily="2" charset="0"/>
            </a:endParaRPr>
          </a:p>
          <a:p>
            <a:r>
              <a:rPr lang="es-CL" dirty="0">
                <a:latin typeface="Helvetica Neue" panose="02000503000000020004" pitchFamily="2" charset="0"/>
              </a:rPr>
              <a:t>Nota: </a:t>
            </a:r>
          </a:p>
          <a:p>
            <a:r>
              <a:rPr lang="es-CL" dirty="0">
                <a:latin typeface="Helvetica Neue" panose="02000503000000020004" pitchFamily="2" charset="0"/>
              </a:rPr>
              <a:t>La tangente y la función </a:t>
            </a:r>
            <a:r>
              <a:rPr lang="es-CL" dirty="0" err="1">
                <a:latin typeface="Helvetica Neue" panose="02000503000000020004" pitchFamily="2" charset="0"/>
              </a:rPr>
              <a:t>sigmoide</a:t>
            </a:r>
            <a:r>
              <a:rPr lang="es-CL" dirty="0">
                <a:latin typeface="Helvetica Neue" panose="02000503000000020004" pitchFamily="2" charset="0"/>
              </a:rPr>
              <a:t>, son muy parecidas.</a:t>
            </a:r>
          </a:p>
          <a:p>
            <a:endParaRPr lang="es-CL" dirty="0">
              <a:latin typeface="Helvetica Neue" panose="02000503000000020004" pitchFamily="2" charset="0"/>
            </a:endParaRPr>
          </a:p>
        </p:txBody>
      </p:sp>
    </p:spTree>
    <p:extLst>
      <p:ext uri="{BB962C8B-B14F-4D97-AF65-F5344CB8AC3E}">
        <p14:creationId xmlns:p14="http://schemas.microsoft.com/office/powerpoint/2010/main" val="2718474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3" name="Rectángulo 2">
            <a:extLst>
              <a:ext uri="{FF2B5EF4-FFF2-40B4-BE49-F238E27FC236}">
                <a16:creationId xmlns:a16="http://schemas.microsoft.com/office/drawing/2014/main" id="{97DDEDB7-8154-ED4F-890E-9EF207CAA3A1}"/>
              </a:ext>
            </a:extLst>
          </p:cNvPr>
          <p:cNvSpPr/>
          <p:nvPr/>
        </p:nvSpPr>
        <p:spPr>
          <a:xfrm>
            <a:off x="1013637" y="1484990"/>
            <a:ext cx="10164726" cy="3693319"/>
          </a:xfrm>
          <a:prstGeom prst="rect">
            <a:avLst/>
          </a:prstGeom>
        </p:spPr>
        <p:txBody>
          <a:bodyPr wrap="square">
            <a:spAutoFit/>
          </a:bodyPr>
          <a:lstStyle/>
          <a:p>
            <a:r>
              <a:rPr lang="es-CL" dirty="0">
                <a:latin typeface="Helvetica Neue" panose="02000503000000020004" pitchFamily="2" charset="0"/>
              </a:rPr>
              <a:t>Cuando se tiene </a:t>
            </a:r>
            <a:r>
              <a:rPr lang="es-CL" b="1" dirty="0">
                <a:latin typeface="Helvetica Neue" panose="02000503000000020004" pitchFamily="2" charset="0"/>
              </a:rPr>
              <a:t>variables categóricas</a:t>
            </a:r>
            <a:r>
              <a:rPr lang="es-CL" dirty="0">
                <a:latin typeface="Helvetica Neue" panose="02000503000000020004" pitchFamily="2" charset="0"/>
              </a:rPr>
              <a:t> se hace un mapeo numérico. Para eso hay 2 métodos, de manera que sean fácilmente interpretables en modelos de machine </a:t>
            </a:r>
            <a:r>
              <a:rPr lang="es-CL" dirty="0" err="1">
                <a:latin typeface="Helvetica Neue" panose="02000503000000020004" pitchFamily="2" charset="0"/>
              </a:rPr>
              <a:t>learning</a:t>
            </a:r>
            <a:r>
              <a:rPr lang="es-CL" dirty="0">
                <a:latin typeface="Helvetica Neue" panose="02000503000000020004" pitchFamily="2" charset="0"/>
              </a:rPr>
              <a:t>:</a:t>
            </a:r>
          </a:p>
          <a:p>
            <a:endParaRPr lang="es-CL" dirty="0">
              <a:latin typeface="Helvetica Neue" panose="02000503000000020004" pitchFamily="2" charset="0"/>
            </a:endParaRPr>
          </a:p>
          <a:p>
            <a:r>
              <a:rPr lang="es-CL" b="1" dirty="0" err="1">
                <a:latin typeface="Helvetica Neue" panose="02000503000000020004" pitchFamily="2" charset="0"/>
              </a:rPr>
              <a:t>Dummy</a:t>
            </a:r>
            <a:r>
              <a:rPr lang="es-CL" dirty="0">
                <a:latin typeface="Helvetica Neue" panose="02000503000000020004" pitchFamily="2" charset="0"/>
              </a:rPr>
              <a:t> : es la representación más compacta que se puede tener de los datos. Es mejor usarla cuando los inputs son variables linealmente independientes (no tienen un grado de correlación significativo). Es decir, las cuando se sabe que las categorías son independientes entre sí.</a:t>
            </a:r>
          </a:p>
          <a:p>
            <a:br>
              <a:rPr lang="es-CL" dirty="0">
                <a:latin typeface="Helvetica Neue" panose="02000503000000020004" pitchFamily="2" charset="0"/>
              </a:rPr>
            </a:br>
            <a:r>
              <a:rPr lang="es-CL" b="1" dirty="0" err="1">
                <a:latin typeface="Helvetica Neue" panose="02000503000000020004" pitchFamily="2" charset="0"/>
              </a:rPr>
              <a:t>One-hot</a:t>
            </a:r>
            <a:r>
              <a:rPr lang="es-CL" dirty="0">
                <a:latin typeface="Helvetica Neue" panose="02000503000000020004" pitchFamily="2" charset="0"/>
              </a:rPr>
              <a:t> : es más extenso. Permite incluir categorías que no estaban en el </a:t>
            </a:r>
            <a:r>
              <a:rPr lang="es-CL" dirty="0" err="1">
                <a:latin typeface="Helvetica Neue" panose="02000503000000020004" pitchFamily="2" charset="0"/>
              </a:rPr>
              <a:t>dataset</a:t>
            </a:r>
            <a:r>
              <a:rPr lang="es-CL" dirty="0">
                <a:latin typeface="Helvetica Neue" panose="02000503000000020004" pitchFamily="2" charset="0"/>
              </a:rPr>
              <a:t> inicialmente. De forma que si se filtra una categoría que no estaba incluida, igual se pueda representar numéricamente y no de error en el modelo (este este modelo es mas utilizado).</a:t>
            </a:r>
          </a:p>
          <a:p>
            <a:br>
              <a:rPr lang="es-CL" dirty="0">
                <a:latin typeface="Helvetica Neue" panose="02000503000000020004" pitchFamily="2" charset="0"/>
              </a:rPr>
            </a:br>
            <a:r>
              <a:rPr lang="es-CL" dirty="0">
                <a:latin typeface="Helvetica Neue" panose="02000503000000020004" pitchFamily="2" charset="0"/>
              </a:rPr>
              <a:t>Hay errores en la notación de Pandas y los tratan como que ambos modelos son lo mismo, pero en la realidad el </a:t>
            </a:r>
            <a:r>
              <a:rPr lang="es-CL" dirty="0" err="1">
                <a:latin typeface="Helvetica Neue" panose="02000503000000020004" pitchFamily="2" charset="0"/>
              </a:rPr>
              <a:t>Dummy</a:t>
            </a:r>
            <a:r>
              <a:rPr lang="es-CL" dirty="0">
                <a:latin typeface="Helvetica Neue" panose="02000503000000020004" pitchFamily="2" charset="0"/>
              </a:rPr>
              <a:t> no se usa. Aún así, en Pandas el método es .</a:t>
            </a:r>
            <a:r>
              <a:rPr lang="es-CL" dirty="0" err="1">
                <a:latin typeface="Helvetica Neue" panose="02000503000000020004" pitchFamily="2" charset="0"/>
              </a:rPr>
              <a:t>get_dummies</a:t>
            </a:r>
            <a:r>
              <a:rPr lang="es-CL" dirty="0">
                <a:latin typeface="Helvetica Neue" panose="02000503000000020004" pitchFamily="2" charset="0"/>
              </a:rPr>
              <a:t>().</a:t>
            </a:r>
          </a:p>
        </p:txBody>
      </p:sp>
      <p:sp>
        <p:nvSpPr>
          <p:cNvPr id="5" name="Rectángulo 4">
            <a:extLst>
              <a:ext uri="{FF2B5EF4-FFF2-40B4-BE49-F238E27FC236}">
                <a16:creationId xmlns:a16="http://schemas.microsoft.com/office/drawing/2014/main" id="{CD6B85E4-36EE-C643-B4D8-AA6425A543AB}"/>
              </a:ext>
            </a:extLst>
          </p:cNvPr>
          <p:cNvSpPr/>
          <p:nvPr/>
        </p:nvSpPr>
        <p:spPr>
          <a:xfrm>
            <a:off x="3968799" y="414797"/>
            <a:ext cx="4067139" cy="523220"/>
          </a:xfrm>
          <a:prstGeom prst="rect">
            <a:avLst/>
          </a:prstGeom>
        </p:spPr>
        <p:txBody>
          <a:bodyPr wrap="none">
            <a:spAutoFit/>
          </a:bodyPr>
          <a:lstStyle/>
          <a:p>
            <a:r>
              <a:rPr lang="es-CL" sz="2800" dirty="0"/>
              <a:t>Categóricos Normalización</a:t>
            </a:r>
          </a:p>
        </p:txBody>
      </p:sp>
    </p:spTree>
    <p:extLst>
      <p:ext uri="{BB962C8B-B14F-4D97-AF65-F5344CB8AC3E}">
        <p14:creationId xmlns:p14="http://schemas.microsoft.com/office/powerpoint/2010/main" val="124014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Rectángulo 1">
            <a:extLst>
              <a:ext uri="{FF2B5EF4-FFF2-40B4-BE49-F238E27FC236}">
                <a16:creationId xmlns:a16="http://schemas.microsoft.com/office/drawing/2014/main" id="{82D3D317-95D1-A44C-B0E6-A722CA65433E}"/>
              </a:ext>
            </a:extLst>
          </p:cNvPr>
          <p:cNvSpPr/>
          <p:nvPr/>
        </p:nvSpPr>
        <p:spPr>
          <a:xfrm>
            <a:off x="1212112" y="952535"/>
            <a:ext cx="9250325" cy="2862322"/>
          </a:xfrm>
          <a:prstGeom prst="rect">
            <a:avLst/>
          </a:prstGeom>
        </p:spPr>
        <p:txBody>
          <a:bodyPr wrap="square">
            <a:spAutoFit/>
          </a:bodyPr>
          <a:lstStyle/>
          <a:p>
            <a:pPr algn="ctr"/>
            <a:endParaRPr lang="es-CL" i="1" dirty="0">
              <a:latin typeface="Helvetica Neue" panose="02000503000000020004" pitchFamily="2" charset="0"/>
            </a:endParaRPr>
          </a:p>
          <a:p>
            <a:r>
              <a:rPr lang="es-CL" i="1" dirty="0">
                <a:latin typeface="Helvetica Neue" panose="02000503000000020004" pitchFamily="2" charset="0"/>
              </a:rPr>
              <a:t>Mapeos numéricos</a:t>
            </a:r>
          </a:p>
          <a:p>
            <a:endParaRPr lang="es-CL" i="1" dirty="0">
              <a:latin typeface="Helvetica Neue" panose="02000503000000020004" pitchFamily="2" charset="0"/>
            </a:endParaRPr>
          </a:p>
          <a:p>
            <a:r>
              <a:rPr lang="es-CL" i="1" dirty="0" err="1">
                <a:latin typeface="Helvetica Neue" panose="02000503000000020004" pitchFamily="2" charset="0"/>
              </a:rPr>
              <a:t>Dummy</a:t>
            </a:r>
            <a:endParaRPr lang="es-CL" i="1" dirty="0">
              <a:latin typeface="Helvetica Neue" panose="02000503000000020004" pitchFamily="2" charset="0"/>
            </a:endParaRPr>
          </a:p>
          <a:p>
            <a:pPr marL="285750" indent="-285750">
              <a:buFontTx/>
              <a:buChar char="-"/>
            </a:pPr>
            <a:r>
              <a:rPr lang="es-CL" i="1" dirty="0">
                <a:latin typeface="Helvetica Neue" panose="02000503000000020004" pitchFamily="2" charset="0"/>
              </a:rPr>
              <a:t>Representación compacta</a:t>
            </a:r>
          </a:p>
          <a:p>
            <a:pPr marL="285750" indent="-285750">
              <a:buFontTx/>
              <a:buChar char="-"/>
            </a:pPr>
            <a:r>
              <a:rPr lang="es-CL" i="1" dirty="0">
                <a:latin typeface="Helvetica Neue" panose="02000503000000020004" pitchFamily="2" charset="0"/>
              </a:rPr>
              <a:t>No permite describir categorías no incluidas inicialmente</a:t>
            </a:r>
          </a:p>
          <a:p>
            <a:endParaRPr lang="es-CL" dirty="0">
              <a:latin typeface="Helvetica Neue" panose="02000503000000020004" pitchFamily="2" charset="0"/>
            </a:endParaRPr>
          </a:p>
          <a:p>
            <a:r>
              <a:rPr lang="es-CL" dirty="0" err="1">
                <a:latin typeface="Helvetica Neue" panose="02000503000000020004" pitchFamily="2" charset="0"/>
              </a:rPr>
              <a:t>One</a:t>
            </a:r>
            <a:r>
              <a:rPr lang="es-CL" dirty="0">
                <a:latin typeface="Helvetica Neue" panose="02000503000000020004" pitchFamily="2" charset="0"/>
              </a:rPr>
              <a:t>-Hot</a:t>
            </a:r>
          </a:p>
          <a:p>
            <a:pPr marL="285750" indent="-285750">
              <a:buFontTx/>
              <a:buChar char="-"/>
            </a:pPr>
            <a:r>
              <a:rPr lang="es-CL" dirty="0">
                <a:latin typeface="Helvetica Neue" panose="02000503000000020004" pitchFamily="2" charset="0"/>
              </a:rPr>
              <a:t>Permite describir categorías no incluidas inicialmente.</a:t>
            </a:r>
          </a:p>
          <a:p>
            <a:endParaRPr lang="es-CL" dirty="0">
              <a:latin typeface="Helvetica Neue" panose="02000503000000020004" pitchFamily="2" charset="0"/>
            </a:endParaRPr>
          </a:p>
        </p:txBody>
      </p:sp>
      <p:sp>
        <p:nvSpPr>
          <p:cNvPr id="3" name="Rectángulo 2">
            <a:extLst>
              <a:ext uri="{FF2B5EF4-FFF2-40B4-BE49-F238E27FC236}">
                <a16:creationId xmlns:a16="http://schemas.microsoft.com/office/drawing/2014/main" id="{A5ECB3F0-772E-8642-BF2D-5E1C4FEF4F7F}"/>
              </a:ext>
            </a:extLst>
          </p:cNvPr>
          <p:cNvSpPr/>
          <p:nvPr/>
        </p:nvSpPr>
        <p:spPr>
          <a:xfrm>
            <a:off x="4936311" y="352278"/>
            <a:ext cx="2121094" cy="646331"/>
          </a:xfrm>
          <a:prstGeom prst="rect">
            <a:avLst/>
          </a:prstGeom>
        </p:spPr>
        <p:txBody>
          <a:bodyPr wrap="none">
            <a:spAutoFit/>
          </a:bodyPr>
          <a:lstStyle/>
          <a:p>
            <a:pPr algn="ctr"/>
            <a:r>
              <a:rPr lang="es-CL" sz="3600" b="1" dirty="0"/>
              <a:t>RESUMEN</a:t>
            </a:r>
            <a:endParaRPr lang="es-CL" sz="3600" dirty="0"/>
          </a:p>
        </p:txBody>
      </p:sp>
    </p:spTree>
    <p:extLst>
      <p:ext uri="{BB962C8B-B14F-4D97-AF65-F5344CB8AC3E}">
        <p14:creationId xmlns:p14="http://schemas.microsoft.com/office/powerpoint/2010/main" val="132542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3" name="Rectángulo 2">
            <a:extLst>
              <a:ext uri="{FF2B5EF4-FFF2-40B4-BE49-F238E27FC236}">
                <a16:creationId xmlns:a16="http://schemas.microsoft.com/office/drawing/2014/main" id="{A5ECB3F0-772E-8642-BF2D-5E1C4FEF4F7F}"/>
              </a:ext>
            </a:extLst>
          </p:cNvPr>
          <p:cNvSpPr/>
          <p:nvPr/>
        </p:nvSpPr>
        <p:spPr>
          <a:xfrm>
            <a:off x="5025279" y="352278"/>
            <a:ext cx="1943161" cy="646331"/>
          </a:xfrm>
          <a:prstGeom prst="rect">
            <a:avLst/>
          </a:prstGeom>
        </p:spPr>
        <p:txBody>
          <a:bodyPr wrap="none">
            <a:spAutoFit/>
          </a:bodyPr>
          <a:lstStyle/>
          <a:p>
            <a:pPr algn="ctr"/>
            <a:r>
              <a:rPr lang="es-CL" sz="3600" b="1" dirty="0"/>
              <a:t>EJEMPLO</a:t>
            </a:r>
            <a:endParaRPr lang="es-CL" sz="3600" dirty="0"/>
          </a:p>
        </p:txBody>
      </p:sp>
      <p:graphicFrame>
        <p:nvGraphicFramePr>
          <p:cNvPr id="5" name="Tabla 5">
            <a:extLst>
              <a:ext uri="{FF2B5EF4-FFF2-40B4-BE49-F238E27FC236}">
                <a16:creationId xmlns:a16="http://schemas.microsoft.com/office/drawing/2014/main" id="{B6741249-0BF5-6C4A-831C-6C0A849F8ECD}"/>
              </a:ext>
            </a:extLst>
          </p:cNvPr>
          <p:cNvGraphicFramePr>
            <a:graphicFrameLocks noGrp="1"/>
          </p:cNvGraphicFramePr>
          <p:nvPr>
            <p:extLst>
              <p:ext uri="{D42A27DB-BD31-4B8C-83A1-F6EECF244321}">
                <p14:modId xmlns:p14="http://schemas.microsoft.com/office/powerpoint/2010/main" val="3662126171"/>
              </p:ext>
            </p:extLst>
          </p:nvPr>
        </p:nvGraphicFramePr>
        <p:xfrm>
          <a:off x="2032000" y="1942410"/>
          <a:ext cx="8127999" cy="2346960"/>
        </p:xfrm>
        <a:graphic>
          <a:graphicData uri="http://schemas.openxmlformats.org/drawingml/2006/table">
            <a:tbl>
              <a:tblPr firstRow="1" bandRow="1">
                <a:tableStyleId>{35758FB7-9AC5-4552-8A53-C91805E547FA}</a:tableStyleId>
              </a:tblPr>
              <a:tblGrid>
                <a:gridCol w="2709333">
                  <a:extLst>
                    <a:ext uri="{9D8B030D-6E8A-4147-A177-3AD203B41FA5}">
                      <a16:colId xmlns:a16="http://schemas.microsoft.com/office/drawing/2014/main" val="1602577965"/>
                    </a:ext>
                  </a:extLst>
                </a:gridCol>
                <a:gridCol w="2709333">
                  <a:extLst>
                    <a:ext uri="{9D8B030D-6E8A-4147-A177-3AD203B41FA5}">
                      <a16:colId xmlns:a16="http://schemas.microsoft.com/office/drawing/2014/main" val="4165484297"/>
                    </a:ext>
                  </a:extLst>
                </a:gridCol>
                <a:gridCol w="2709333">
                  <a:extLst>
                    <a:ext uri="{9D8B030D-6E8A-4147-A177-3AD203B41FA5}">
                      <a16:colId xmlns:a16="http://schemas.microsoft.com/office/drawing/2014/main" val="1476096785"/>
                    </a:ext>
                  </a:extLst>
                </a:gridCol>
              </a:tblGrid>
              <a:tr h="370840">
                <a:tc>
                  <a:txBody>
                    <a:bodyPr/>
                    <a:lstStyle/>
                    <a:p>
                      <a:pPr algn="ctr"/>
                      <a:r>
                        <a:rPr lang="es-CL" sz="2800" dirty="0"/>
                        <a:t>CATEGORIA</a:t>
                      </a:r>
                    </a:p>
                  </a:txBody>
                  <a:tcPr/>
                </a:tc>
                <a:tc>
                  <a:txBody>
                    <a:bodyPr/>
                    <a:lstStyle/>
                    <a:p>
                      <a:pPr algn="ctr"/>
                      <a:r>
                        <a:rPr lang="es-CL" sz="2800" dirty="0"/>
                        <a:t>DUMMY</a:t>
                      </a:r>
                    </a:p>
                  </a:txBody>
                  <a:tcPr/>
                </a:tc>
                <a:tc>
                  <a:txBody>
                    <a:bodyPr/>
                    <a:lstStyle/>
                    <a:p>
                      <a:pPr algn="ctr"/>
                      <a:r>
                        <a:rPr lang="es-CL" sz="2800" dirty="0"/>
                        <a:t>ONE-HOT</a:t>
                      </a:r>
                    </a:p>
                  </a:txBody>
                  <a:tcPr/>
                </a:tc>
                <a:extLst>
                  <a:ext uri="{0D108BD9-81ED-4DB2-BD59-A6C34878D82A}">
                    <a16:rowId xmlns:a16="http://schemas.microsoft.com/office/drawing/2014/main" val="776082603"/>
                  </a:ext>
                </a:extLst>
              </a:tr>
              <a:tr h="370840">
                <a:tc>
                  <a:txBody>
                    <a:bodyPr/>
                    <a:lstStyle/>
                    <a:p>
                      <a:pPr algn="ctr"/>
                      <a:r>
                        <a:rPr lang="es-CL" sz="2400" dirty="0">
                          <a:solidFill>
                            <a:schemeClr val="tx1">
                              <a:lumMod val="75000"/>
                              <a:lumOff val="25000"/>
                            </a:schemeClr>
                          </a:solidFill>
                        </a:rPr>
                        <a:t>Ingles</a:t>
                      </a:r>
                    </a:p>
                  </a:txBody>
                  <a:tcPr/>
                </a:tc>
                <a:tc>
                  <a:txBody>
                    <a:bodyPr/>
                    <a:lstStyle/>
                    <a:p>
                      <a:pPr algn="ctr"/>
                      <a:r>
                        <a:rPr lang="es-CL" sz="2400" dirty="0">
                          <a:solidFill>
                            <a:schemeClr val="tx1">
                              <a:lumMod val="75000"/>
                              <a:lumOff val="25000"/>
                            </a:schemeClr>
                          </a:solidFill>
                        </a:rPr>
                        <a:t>[0,0]</a:t>
                      </a:r>
                    </a:p>
                  </a:txBody>
                  <a:tcPr/>
                </a:tc>
                <a:tc>
                  <a:txBody>
                    <a:bodyPr/>
                    <a:lstStyle/>
                    <a:p>
                      <a:pPr algn="ctr"/>
                      <a:r>
                        <a:rPr lang="es-CL" sz="2400" dirty="0">
                          <a:solidFill>
                            <a:schemeClr val="tx1">
                              <a:lumMod val="75000"/>
                              <a:lumOff val="25000"/>
                            </a:schemeClr>
                          </a:solidFill>
                        </a:rPr>
                        <a:t>[1,0,0]</a:t>
                      </a:r>
                    </a:p>
                  </a:txBody>
                  <a:tcPr/>
                </a:tc>
                <a:extLst>
                  <a:ext uri="{0D108BD9-81ED-4DB2-BD59-A6C34878D82A}">
                    <a16:rowId xmlns:a16="http://schemas.microsoft.com/office/drawing/2014/main" val="106514530"/>
                  </a:ext>
                </a:extLst>
              </a:tr>
              <a:tr h="370840">
                <a:tc>
                  <a:txBody>
                    <a:bodyPr/>
                    <a:lstStyle/>
                    <a:p>
                      <a:pPr algn="ctr"/>
                      <a:r>
                        <a:rPr lang="es-CL" sz="2400" dirty="0">
                          <a:solidFill>
                            <a:schemeClr val="tx1">
                              <a:lumMod val="75000"/>
                              <a:lumOff val="25000"/>
                            </a:schemeClr>
                          </a:solidFill>
                        </a:rPr>
                        <a:t>Español</a:t>
                      </a:r>
                    </a:p>
                  </a:txBody>
                  <a:tcPr/>
                </a:tc>
                <a:tc>
                  <a:txBody>
                    <a:bodyPr/>
                    <a:lstStyle/>
                    <a:p>
                      <a:pPr algn="ctr"/>
                      <a:r>
                        <a:rPr lang="es-CL" sz="2400" dirty="0">
                          <a:solidFill>
                            <a:schemeClr val="tx1">
                              <a:lumMod val="75000"/>
                              <a:lumOff val="25000"/>
                            </a:schemeClr>
                          </a:solidFill>
                        </a:rPr>
                        <a:t>[0,1]</a:t>
                      </a:r>
                    </a:p>
                  </a:txBody>
                  <a:tcPr/>
                </a:tc>
                <a:tc>
                  <a:txBody>
                    <a:bodyPr/>
                    <a:lstStyle/>
                    <a:p>
                      <a:pPr algn="ctr"/>
                      <a:r>
                        <a:rPr lang="es-CL" sz="2400" dirty="0">
                          <a:solidFill>
                            <a:schemeClr val="tx1">
                              <a:lumMod val="75000"/>
                              <a:lumOff val="25000"/>
                            </a:schemeClr>
                          </a:solidFill>
                        </a:rPr>
                        <a:t>[0,1,0]</a:t>
                      </a:r>
                    </a:p>
                  </a:txBody>
                  <a:tcPr/>
                </a:tc>
                <a:extLst>
                  <a:ext uri="{0D108BD9-81ED-4DB2-BD59-A6C34878D82A}">
                    <a16:rowId xmlns:a16="http://schemas.microsoft.com/office/drawing/2014/main" val="2172691208"/>
                  </a:ext>
                </a:extLst>
              </a:tr>
              <a:tr h="370840">
                <a:tc>
                  <a:txBody>
                    <a:bodyPr/>
                    <a:lstStyle/>
                    <a:p>
                      <a:pPr algn="ctr"/>
                      <a:r>
                        <a:rPr lang="es-CL" sz="2400" dirty="0" err="1">
                          <a:solidFill>
                            <a:schemeClr val="tx1">
                              <a:lumMod val="75000"/>
                              <a:lumOff val="25000"/>
                            </a:schemeClr>
                          </a:solidFill>
                        </a:rPr>
                        <a:t>Frances</a:t>
                      </a:r>
                      <a:endParaRPr lang="es-CL" sz="2400" dirty="0">
                        <a:solidFill>
                          <a:schemeClr val="tx1">
                            <a:lumMod val="75000"/>
                            <a:lumOff val="25000"/>
                          </a:schemeClr>
                        </a:solidFill>
                      </a:endParaRPr>
                    </a:p>
                  </a:txBody>
                  <a:tcPr/>
                </a:tc>
                <a:tc>
                  <a:txBody>
                    <a:bodyPr/>
                    <a:lstStyle/>
                    <a:p>
                      <a:pPr algn="ctr"/>
                      <a:r>
                        <a:rPr lang="es-CL" sz="2400" dirty="0">
                          <a:solidFill>
                            <a:schemeClr val="tx1">
                              <a:lumMod val="75000"/>
                              <a:lumOff val="25000"/>
                            </a:schemeClr>
                          </a:solidFill>
                        </a:rPr>
                        <a:t>[1,0]</a:t>
                      </a:r>
                    </a:p>
                  </a:txBody>
                  <a:tcPr/>
                </a:tc>
                <a:tc>
                  <a:txBody>
                    <a:bodyPr/>
                    <a:lstStyle/>
                    <a:p>
                      <a:pPr algn="ctr"/>
                      <a:r>
                        <a:rPr lang="es-CL" sz="2400" dirty="0">
                          <a:solidFill>
                            <a:schemeClr val="tx1">
                              <a:lumMod val="75000"/>
                              <a:lumOff val="25000"/>
                            </a:schemeClr>
                          </a:solidFill>
                        </a:rPr>
                        <a:t>[0,0,1]</a:t>
                      </a:r>
                    </a:p>
                  </a:txBody>
                  <a:tcPr/>
                </a:tc>
                <a:extLst>
                  <a:ext uri="{0D108BD9-81ED-4DB2-BD59-A6C34878D82A}">
                    <a16:rowId xmlns:a16="http://schemas.microsoft.com/office/drawing/2014/main" val="3036052867"/>
                  </a:ext>
                </a:extLst>
              </a:tr>
              <a:tr h="370840">
                <a:tc>
                  <a:txBody>
                    <a:bodyPr/>
                    <a:lstStyle/>
                    <a:p>
                      <a:pPr algn="ctr"/>
                      <a:r>
                        <a:rPr lang="es-CL" sz="2400" dirty="0">
                          <a:solidFill>
                            <a:schemeClr val="tx1">
                              <a:lumMod val="75000"/>
                              <a:lumOff val="25000"/>
                            </a:schemeClr>
                          </a:solidFill>
                        </a:rPr>
                        <a:t>“</a:t>
                      </a:r>
                      <a:r>
                        <a:rPr lang="es-CL" sz="2400" dirty="0" err="1">
                          <a:solidFill>
                            <a:schemeClr val="tx1">
                              <a:lumMod val="75000"/>
                              <a:lumOff val="25000"/>
                            </a:schemeClr>
                          </a:solidFill>
                        </a:rPr>
                        <a:t>NaN</a:t>
                      </a:r>
                      <a:r>
                        <a:rPr lang="es-CL" sz="2400" dirty="0">
                          <a:solidFill>
                            <a:schemeClr val="tx1">
                              <a:lumMod val="75000"/>
                              <a:lumOff val="25000"/>
                            </a:schemeClr>
                          </a:solidFill>
                        </a:rPr>
                        <a:t>”</a:t>
                      </a:r>
                    </a:p>
                  </a:txBody>
                  <a:tcPr/>
                </a:tc>
                <a:tc>
                  <a:txBody>
                    <a:bodyPr/>
                    <a:lstStyle/>
                    <a:p>
                      <a:pPr algn="ctr"/>
                      <a:r>
                        <a:rPr lang="es-CL" sz="2400" dirty="0">
                          <a:solidFill>
                            <a:schemeClr val="tx1">
                              <a:lumMod val="75000"/>
                              <a:lumOff val="25000"/>
                            </a:schemeClr>
                          </a:solidFill>
                        </a:rPr>
                        <a:t>No es posible</a:t>
                      </a:r>
                    </a:p>
                  </a:txBody>
                  <a:tcPr/>
                </a:tc>
                <a:tc>
                  <a:txBody>
                    <a:bodyPr/>
                    <a:lstStyle/>
                    <a:p>
                      <a:pPr algn="ctr"/>
                      <a:r>
                        <a:rPr lang="es-CL" sz="2400" dirty="0">
                          <a:solidFill>
                            <a:schemeClr val="tx1">
                              <a:lumMod val="75000"/>
                              <a:lumOff val="25000"/>
                            </a:schemeClr>
                          </a:solidFill>
                        </a:rPr>
                        <a:t>[0,0,0]</a:t>
                      </a:r>
                    </a:p>
                  </a:txBody>
                  <a:tcPr/>
                </a:tc>
                <a:extLst>
                  <a:ext uri="{0D108BD9-81ED-4DB2-BD59-A6C34878D82A}">
                    <a16:rowId xmlns:a16="http://schemas.microsoft.com/office/drawing/2014/main" val="1454934073"/>
                  </a:ext>
                </a:extLst>
              </a:tr>
            </a:tbl>
          </a:graphicData>
        </a:graphic>
      </p:graphicFrame>
    </p:spTree>
    <p:extLst>
      <p:ext uri="{BB962C8B-B14F-4D97-AF65-F5344CB8AC3E}">
        <p14:creationId xmlns:p14="http://schemas.microsoft.com/office/powerpoint/2010/main" val="4142608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3" name="Rectángulo 2">
            <a:extLst>
              <a:ext uri="{FF2B5EF4-FFF2-40B4-BE49-F238E27FC236}">
                <a16:creationId xmlns:a16="http://schemas.microsoft.com/office/drawing/2014/main" id="{A5ECB3F0-772E-8642-BF2D-5E1C4FEF4F7F}"/>
              </a:ext>
            </a:extLst>
          </p:cNvPr>
          <p:cNvSpPr/>
          <p:nvPr/>
        </p:nvSpPr>
        <p:spPr>
          <a:xfrm>
            <a:off x="4524343" y="352278"/>
            <a:ext cx="2945038" cy="646331"/>
          </a:xfrm>
          <a:prstGeom prst="rect">
            <a:avLst/>
          </a:prstGeom>
        </p:spPr>
        <p:txBody>
          <a:bodyPr wrap="none">
            <a:spAutoFit/>
          </a:bodyPr>
          <a:lstStyle/>
          <a:p>
            <a:pPr algn="ctr"/>
            <a:r>
              <a:rPr lang="es-CL" sz="3600" b="1" dirty="0"/>
              <a:t>CORRELACIÓN</a:t>
            </a:r>
            <a:endParaRPr lang="es-CL" sz="3600" dirty="0"/>
          </a:p>
        </p:txBody>
      </p:sp>
      <p:sp>
        <p:nvSpPr>
          <p:cNvPr id="2" name="Rectángulo 1">
            <a:extLst>
              <a:ext uri="{FF2B5EF4-FFF2-40B4-BE49-F238E27FC236}">
                <a16:creationId xmlns:a16="http://schemas.microsoft.com/office/drawing/2014/main" id="{80E175D3-CD74-794A-B1F3-A29FA2AB50D9}"/>
              </a:ext>
            </a:extLst>
          </p:cNvPr>
          <p:cNvSpPr/>
          <p:nvPr/>
        </p:nvSpPr>
        <p:spPr>
          <a:xfrm>
            <a:off x="1112874" y="1287115"/>
            <a:ext cx="9434623" cy="3693319"/>
          </a:xfrm>
          <a:prstGeom prst="rect">
            <a:avLst/>
          </a:prstGeom>
        </p:spPr>
        <p:txBody>
          <a:bodyPr wrap="square">
            <a:spAutoFit/>
          </a:bodyPr>
          <a:lstStyle/>
          <a:p>
            <a:r>
              <a:rPr lang="es-CL" b="1" dirty="0">
                <a:solidFill>
                  <a:srgbClr val="202124"/>
                </a:solidFill>
                <a:latin typeface="arial" panose="020B0604020202020204" pitchFamily="34" charset="0"/>
              </a:rPr>
              <a:t>¿Qué son las correlaciones?</a:t>
            </a:r>
          </a:p>
          <a:p>
            <a:endParaRPr lang="es-CL" dirty="0">
              <a:solidFill>
                <a:srgbClr val="202124"/>
              </a:solidFill>
              <a:latin typeface="arial" panose="020B0604020202020204" pitchFamily="34" charset="0"/>
            </a:endParaRPr>
          </a:p>
          <a:p>
            <a:r>
              <a:rPr lang="es-CL" dirty="0">
                <a:solidFill>
                  <a:srgbClr val="202124"/>
                </a:solidFill>
                <a:latin typeface="arial" panose="020B0604020202020204" pitchFamily="34" charset="0"/>
              </a:rPr>
              <a:t>La </a:t>
            </a:r>
            <a:r>
              <a:rPr lang="es-CL" b="1" dirty="0">
                <a:solidFill>
                  <a:srgbClr val="202124"/>
                </a:solidFill>
                <a:latin typeface="arial" panose="020B0604020202020204" pitchFamily="34" charset="0"/>
              </a:rPr>
              <a:t>correlación</a:t>
            </a:r>
            <a:r>
              <a:rPr lang="es-CL" dirty="0">
                <a:solidFill>
                  <a:srgbClr val="202124"/>
                </a:solidFill>
                <a:latin typeface="arial" panose="020B0604020202020204" pitchFamily="34" charset="0"/>
              </a:rPr>
              <a:t> es una medida estadística que expresa hasta qué punto dos variables están relacionadas linealmente.</a:t>
            </a:r>
          </a:p>
          <a:p>
            <a:endParaRPr lang="es-CL" dirty="0">
              <a:solidFill>
                <a:srgbClr val="202124"/>
              </a:solidFill>
              <a:latin typeface="arial" panose="020B0604020202020204" pitchFamily="34" charset="0"/>
            </a:endParaRPr>
          </a:p>
          <a:p>
            <a:endParaRPr lang="es-CL" dirty="0">
              <a:solidFill>
                <a:srgbClr val="202124"/>
              </a:solidFill>
              <a:latin typeface="arial" panose="020B0604020202020204" pitchFamily="34" charset="0"/>
            </a:endParaRPr>
          </a:p>
          <a:p>
            <a:r>
              <a:rPr lang="es-CL" b="1" dirty="0">
                <a:solidFill>
                  <a:srgbClr val="202124"/>
                </a:solidFill>
                <a:latin typeface="arial" panose="020B0604020202020204" pitchFamily="34" charset="0"/>
              </a:rPr>
              <a:t>¿Qué es la </a:t>
            </a:r>
            <a:r>
              <a:rPr lang="es-CL" b="1" dirty="0" err="1">
                <a:solidFill>
                  <a:srgbClr val="202124"/>
                </a:solidFill>
                <a:latin typeface="arial" panose="020B0604020202020204" pitchFamily="34" charset="0"/>
              </a:rPr>
              <a:t>co</a:t>
            </a:r>
            <a:r>
              <a:rPr lang="es-CL" b="1" dirty="0">
                <a:solidFill>
                  <a:srgbClr val="202124"/>
                </a:solidFill>
                <a:latin typeface="arial" panose="020B0604020202020204" pitchFamily="34" charset="0"/>
              </a:rPr>
              <a:t>-varianza?</a:t>
            </a:r>
          </a:p>
          <a:p>
            <a:endParaRPr lang="es-CL" dirty="0">
              <a:solidFill>
                <a:srgbClr val="202124"/>
              </a:solidFill>
              <a:latin typeface="arial" panose="020B0604020202020204" pitchFamily="34" charset="0"/>
            </a:endParaRPr>
          </a:p>
          <a:p>
            <a:r>
              <a:rPr lang="es-CL" dirty="0"/>
              <a:t>la covarianza es un valor que indica el grado de variación conjunta de dos variables aleatorias respecto a sus medias(promedio).</a:t>
            </a:r>
          </a:p>
          <a:p>
            <a:endParaRPr lang="es-CL" dirty="0"/>
          </a:p>
          <a:p>
            <a:endParaRPr lang="es-CL" dirty="0"/>
          </a:p>
          <a:p>
            <a:endParaRPr lang="es-CL" dirty="0">
              <a:solidFill>
                <a:srgbClr val="202124"/>
              </a:solidFill>
              <a:latin typeface="arial" panose="020B0604020202020204" pitchFamily="34" charset="0"/>
            </a:endParaRPr>
          </a:p>
        </p:txBody>
      </p:sp>
      <p:pic>
        <p:nvPicPr>
          <p:cNvPr id="6" name="Imagen 5">
            <a:extLst>
              <a:ext uri="{FF2B5EF4-FFF2-40B4-BE49-F238E27FC236}">
                <a16:creationId xmlns:a16="http://schemas.microsoft.com/office/drawing/2014/main" id="{44CAC9FC-4C82-454F-8F6D-50DE83C382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4107" y="4493094"/>
            <a:ext cx="5143785" cy="1224259"/>
          </a:xfrm>
          <a:prstGeom prst="rect">
            <a:avLst/>
          </a:prstGeom>
        </p:spPr>
      </p:pic>
    </p:spTree>
    <p:extLst>
      <p:ext uri="{BB962C8B-B14F-4D97-AF65-F5344CB8AC3E}">
        <p14:creationId xmlns:p14="http://schemas.microsoft.com/office/powerpoint/2010/main" val="36452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3" name="Rectángulo 2">
            <a:extLst>
              <a:ext uri="{FF2B5EF4-FFF2-40B4-BE49-F238E27FC236}">
                <a16:creationId xmlns:a16="http://schemas.microsoft.com/office/drawing/2014/main" id="{A5ECB3F0-772E-8642-BF2D-5E1C4FEF4F7F}"/>
              </a:ext>
            </a:extLst>
          </p:cNvPr>
          <p:cNvSpPr/>
          <p:nvPr/>
        </p:nvSpPr>
        <p:spPr>
          <a:xfrm>
            <a:off x="2798842" y="932291"/>
            <a:ext cx="6526147" cy="1200329"/>
          </a:xfrm>
          <a:prstGeom prst="rect">
            <a:avLst/>
          </a:prstGeom>
        </p:spPr>
        <p:txBody>
          <a:bodyPr wrap="none">
            <a:spAutoFit/>
          </a:bodyPr>
          <a:lstStyle/>
          <a:p>
            <a:pPr algn="ctr"/>
            <a:r>
              <a:rPr lang="es-CL" sz="3600" b="1" dirty="0"/>
              <a:t>EXPLICACIÓN DE CO-VARIANZA Y</a:t>
            </a:r>
          </a:p>
          <a:p>
            <a:pPr algn="ctr"/>
            <a:r>
              <a:rPr lang="es-CL" sz="3600" b="1" dirty="0"/>
              <a:t>COEFICIENTE DE CORRELACIÓN</a:t>
            </a:r>
          </a:p>
        </p:txBody>
      </p:sp>
      <p:pic>
        <p:nvPicPr>
          <p:cNvPr id="6" name="Imagen 5">
            <a:extLst>
              <a:ext uri="{FF2B5EF4-FFF2-40B4-BE49-F238E27FC236}">
                <a16:creationId xmlns:a16="http://schemas.microsoft.com/office/drawing/2014/main" id="{28C250C0-597B-9D48-97FC-22921526F2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0497" y="2319908"/>
            <a:ext cx="4051005" cy="3750132"/>
          </a:xfrm>
          <a:prstGeom prst="rect">
            <a:avLst/>
          </a:prstGeom>
        </p:spPr>
      </p:pic>
    </p:spTree>
    <p:extLst>
      <p:ext uri="{BB962C8B-B14F-4D97-AF65-F5344CB8AC3E}">
        <p14:creationId xmlns:p14="http://schemas.microsoft.com/office/powerpoint/2010/main" val="2414187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13" name="CuadroTexto 12">
            <a:extLst>
              <a:ext uri="{FF2B5EF4-FFF2-40B4-BE49-F238E27FC236}">
                <a16:creationId xmlns:a16="http://schemas.microsoft.com/office/drawing/2014/main" id="{FD4D9FD5-6237-B647-AA5E-BE2F9582F97F}"/>
              </a:ext>
            </a:extLst>
          </p:cNvPr>
          <p:cNvSpPr txBox="1"/>
          <p:nvPr/>
        </p:nvSpPr>
        <p:spPr>
          <a:xfrm>
            <a:off x="2853088" y="221658"/>
            <a:ext cx="682173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Coeficiente de Correlación</a:t>
            </a:r>
          </a:p>
        </p:txBody>
      </p:sp>
      <p:pic>
        <p:nvPicPr>
          <p:cNvPr id="3" name="Imagen 2">
            <a:extLst>
              <a:ext uri="{FF2B5EF4-FFF2-40B4-BE49-F238E27FC236}">
                <a16:creationId xmlns:a16="http://schemas.microsoft.com/office/drawing/2014/main" id="{E4C27724-7E8A-9948-91A2-B6046EE954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9987" y="1664413"/>
            <a:ext cx="1694337" cy="1138883"/>
          </a:xfrm>
          <a:prstGeom prst="rect">
            <a:avLst/>
          </a:prstGeom>
        </p:spPr>
      </p:pic>
      <p:pic>
        <p:nvPicPr>
          <p:cNvPr id="11" name="Imagen 10">
            <a:extLst>
              <a:ext uri="{FF2B5EF4-FFF2-40B4-BE49-F238E27FC236}">
                <a16:creationId xmlns:a16="http://schemas.microsoft.com/office/drawing/2014/main" id="{928AC6BA-72AC-E94B-822C-5399B2DF77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7545" y="1494825"/>
            <a:ext cx="3866223" cy="1479522"/>
          </a:xfrm>
          <a:prstGeom prst="rect">
            <a:avLst/>
          </a:prstGeom>
        </p:spPr>
      </p:pic>
      <p:pic>
        <p:nvPicPr>
          <p:cNvPr id="15" name="Imagen 14">
            <a:extLst>
              <a:ext uri="{FF2B5EF4-FFF2-40B4-BE49-F238E27FC236}">
                <a16:creationId xmlns:a16="http://schemas.microsoft.com/office/drawing/2014/main" id="{4D8BD779-D3F8-AF41-97FA-7A1D2B037A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05172" y="3302132"/>
            <a:ext cx="3866222" cy="2783680"/>
          </a:xfrm>
          <a:prstGeom prst="rect">
            <a:avLst/>
          </a:prstGeom>
        </p:spPr>
      </p:pic>
      <p:pic>
        <p:nvPicPr>
          <p:cNvPr id="17" name="Imagen 16">
            <a:extLst>
              <a:ext uri="{FF2B5EF4-FFF2-40B4-BE49-F238E27FC236}">
                <a16:creationId xmlns:a16="http://schemas.microsoft.com/office/drawing/2014/main" id="{8AFBE42D-C2FE-A843-9B4C-5FC39C082F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0675" y="3648883"/>
            <a:ext cx="3074150" cy="2144155"/>
          </a:xfrm>
          <a:prstGeom prst="rect">
            <a:avLst/>
          </a:prstGeom>
        </p:spPr>
      </p:pic>
    </p:spTree>
    <p:extLst>
      <p:ext uri="{BB962C8B-B14F-4D97-AF65-F5344CB8AC3E}">
        <p14:creationId xmlns:p14="http://schemas.microsoft.com/office/powerpoint/2010/main" val="3898233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pic>
        <p:nvPicPr>
          <p:cNvPr id="9" name="Imagen 8">
            <a:extLst>
              <a:ext uri="{FF2B5EF4-FFF2-40B4-BE49-F238E27FC236}">
                <a16:creationId xmlns:a16="http://schemas.microsoft.com/office/drawing/2014/main" id="{FA0C190A-AF07-6F44-92D5-F9A75D0D96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0974" y="1446330"/>
            <a:ext cx="6130052" cy="3017872"/>
          </a:xfrm>
          <a:prstGeom prst="rect">
            <a:avLst/>
          </a:prstGeom>
        </p:spPr>
      </p:pic>
      <p:sp>
        <p:nvSpPr>
          <p:cNvPr id="13" name="CuadroTexto 12">
            <a:extLst>
              <a:ext uri="{FF2B5EF4-FFF2-40B4-BE49-F238E27FC236}">
                <a16:creationId xmlns:a16="http://schemas.microsoft.com/office/drawing/2014/main" id="{FD4D9FD5-6237-B647-AA5E-BE2F9582F97F}"/>
              </a:ext>
            </a:extLst>
          </p:cNvPr>
          <p:cNvSpPr txBox="1"/>
          <p:nvPr/>
        </p:nvSpPr>
        <p:spPr>
          <a:xfrm>
            <a:off x="2935281" y="615335"/>
            <a:ext cx="682173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Coeficiente de Correlación</a:t>
            </a:r>
          </a:p>
        </p:txBody>
      </p:sp>
      <p:sp>
        <p:nvSpPr>
          <p:cNvPr id="14" name="CuadroTexto 13">
            <a:extLst>
              <a:ext uri="{FF2B5EF4-FFF2-40B4-BE49-F238E27FC236}">
                <a16:creationId xmlns:a16="http://schemas.microsoft.com/office/drawing/2014/main" id="{C973B78F-8F8A-A247-90ED-07255059ABAC}"/>
              </a:ext>
            </a:extLst>
          </p:cNvPr>
          <p:cNvSpPr txBox="1"/>
          <p:nvPr/>
        </p:nvSpPr>
        <p:spPr>
          <a:xfrm>
            <a:off x="1290779" y="4623413"/>
            <a:ext cx="9660756"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i="0" u="none" strike="noStrike" cap="none" spc="0" normalizeH="0" baseline="0" dirty="0">
                <a:ln>
                  <a:noFill/>
                </a:ln>
                <a:solidFill>
                  <a:srgbClr val="000000"/>
                </a:solidFill>
                <a:effectLst/>
                <a:uFillTx/>
                <a:latin typeface="+mj-lt"/>
                <a:ea typeface="+mj-ea"/>
                <a:cs typeface="+mj-cs"/>
                <a:sym typeface="Calibri"/>
              </a:rPr>
              <a:t>Los números cercanos a 0 nos dice que no tiene ninguna correlación. </a:t>
            </a:r>
          </a:p>
          <a:p>
            <a:pPr marL="0" marR="0" indent="0" algn="l" defTabSz="914400" rtl="0" fontAlgn="auto" latinLnBrk="0" hangingPunct="0">
              <a:lnSpc>
                <a:spcPct val="100000"/>
              </a:lnSpc>
              <a:spcBef>
                <a:spcPts val="0"/>
              </a:spcBef>
              <a:spcAft>
                <a:spcPts val="0"/>
              </a:spcAft>
              <a:buClrTx/>
              <a:buSzTx/>
              <a:buFontTx/>
              <a:buNone/>
              <a:tabLst/>
            </a:pPr>
            <a:r>
              <a:rPr kumimoji="0" lang="es-CL" i="0" u="none" strike="noStrike" cap="none" spc="0" normalizeH="0" baseline="0" dirty="0">
                <a:ln>
                  <a:noFill/>
                </a:ln>
                <a:solidFill>
                  <a:srgbClr val="000000"/>
                </a:solidFill>
                <a:effectLst/>
                <a:uFillTx/>
                <a:latin typeface="+mj-lt"/>
                <a:ea typeface="+mj-ea"/>
                <a:cs typeface="+mj-cs"/>
                <a:sym typeface="Calibri"/>
              </a:rPr>
              <a:t>Si el dato es 1 tienen asociación lineal positiva</a:t>
            </a:r>
          </a:p>
          <a:p>
            <a:pPr marL="0" marR="0" indent="0" algn="l" defTabSz="914400" rtl="0" fontAlgn="auto" latinLnBrk="0" hangingPunct="0">
              <a:lnSpc>
                <a:spcPct val="100000"/>
              </a:lnSpc>
              <a:spcBef>
                <a:spcPts val="0"/>
              </a:spcBef>
              <a:spcAft>
                <a:spcPts val="0"/>
              </a:spcAft>
              <a:buClrTx/>
              <a:buSzTx/>
              <a:buFontTx/>
              <a:buNone/>
              <a:tabLst/>
            </a:pPr>
            <a:r>
              <a:rPr kumimoji="0" lang="es-CL" i="0" u="none" strike="noStrike" cap="none" spc="0" normalizeH="0" baseline="0" dirty="0">
                <a:ln>
                  <a:noFill/>
                </a:ln>
                <a:solidFill>
                  <a:srgbClr val="000000"/>
                </a:solidFill>
                <a:effectLst/>
                <a:uFillTx/>
                <a:latin typeface="+mj-lt"/>
                <a:ea typeface="+mj-ea"/>
                <a:cs typeface="+mj-cs"/>
                <a:sym typeface="Calibri"/>
              </a:rPr>
              <a:t>Si el dato es -1 tiene una una asociación lineal negativa ( si una variable aumenta la otra disminuye)</a:t>
            </a:r>
          </a:p>
        </p:txBody>
      </p:sp>
    </p:spTree>
    <p:extLst>
      <p:ext uri="{BB962C8B-B14F-4D97-AF65-F5344CB8AC3E}">
        <p14:creationId xmlns:p14="http://schemas.microsoft.com/office/powerpoint/2010/main" val="2630878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13" name="CuadroTexto 12">
            <a:extLst>
              <a:ext uri="{FF2B5EF4-FFF2-40B4-BE49-F238E27FC236}">
                <a16:creationId xmlns:a16="http://schemas.microsoft.com/office/drawing/2014/main" id="{FD4D9FD5-6237-B647-AA5E-BE2F9582F97F}"/>
              </a:ext>
            </a:extLst>
          </p:cNvPr>
          <p:cNvSpPr txBox="1"/>
          <p:nvPr/>
        </p:nvSpPr>
        <p:spPr>
          <a:xfrm>
            <a:off x="5050467" y="456124"/>
            <a:ext cx="1637414"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Tarea</a:t>
            </a:r>
          </a:p>
        </p:txBody>
      </p:sp>
      <p:sp>
        <p:nvSpPr>
          <p:cNvPr id="11" name="CuadroTexto 10">
            <a:extLst>
              <a:ext uri="{FF2B5EF4-FFF2-40B4-BE49-F238E27FC236}">
                <a16:creationId xmlns:a16="http://schemas.microsoft.com/office/drawing/2014/main" id="{6865AC0A-C26D-FA4C-B6EF-9329671AF0E1}"/>
              </a:ext>
            </a:extLst>
          </p:cNvPr>
          <p:cNvSpPr txBox="1"/>
          <p:nvPr/>
        </p:nvSpPr>
        <p:spPr>
          <a:xfrm>
            <a:off x="1775636" y="1512291"/>
            <a:ext cx="9037676" cy="2277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a:r>
              <a:rPr kumimoji="0" lang="es-CL" i="0" u="none" strike="noStrike" cap="none" spc="0" normalizeH="0" baseline="0" dirty="0">
                <a:ln>
                  <a:noFill/>
                </a:ln>
                <a:solidFill>
                  <a:srgbClr val="000000"/>
                </a:solidFill>
                <a:effectLst/>
                <a:uFillTx/>
                <a:latin typeface="+mj-lt"/>
                <a:ea typeface="+mj-ea"/>
                <a:cs typeface="+mj-cs"/>
                <a:sym typeface="Calibri"/>
              </a:rPr>
              <a:t>Crea un data set con datos y encuentra uno que </a:t>
            </a:r>
            <a:r>
              <a:rPr lang="es-CL" dirty="0"/>
              <a:t>se ajuste a la “correlación no implica causalidad”.</a:t>
            </a:r>
          </a:p>
          <a:p>
            <a:pPr defTabSz="914400"/>
            <a:endParaRPr kumimoji="0" lang="es-CL" i="0" u="none" strike="noStrike" cap="none" spc="0" normalizeH="0" baseline="0" dirty="0">
              <a:ln>
                <a:noFill/>
              </a:ln>
              <a:solidFill>
                <a:srgbClr val="000000"/>
              </a:solidFill>
              <a:effectLst/>
              <a:uFillTx/>
              <a:latin typeface="+mj-lt"/>
              <a:ea typeface="+mj-ea"/>
              <a:cs typeface="+mj-cs"/>
              <a:sym typeface="Calibri"/>
            </a:endParaRPr>
          </a:p>
          <a:p>
            <a:pPr defTabSz="914400"/>
            <a:r>
              <a:rPr lang="es-CL" b="1" dirty="0"/>
              <a:t>Grafícalo y da una explicación.</a:t>
            </a:r>
          </a:p>
          <a:p>
            <a:pPr defTabSz="914400"/>
            <a:endParaRPr lang="es-CL" dirty="0"/>
          </a:p>
          <a:p>
            <a:pPr defTabSz="914400"/>
            <a:r>
              <a:rPr kumimoji="0" lang="es-CL" i="0" u="none" strike="noStrike" cap="none" spc="0" normalizeH="0" baseline="0" dirty="0">
                <a:ln>
                  <a:noFill/>
                </a:ln>
                <a:solidFill>
                  <a:srgbClr val="000000"/>
                </a:solidFill>
                <a:effectLst/>
                <a:uFillTx/>
                <a:latin typeface="+mj-lt"/>
                <a:ea typeface="+mj-ea"/>
                <a:cs typeface="+mj-cs"/>
                <a:sym typeface="Calibri"/>
              </a:rPr>
              <a:t>- Crear un data set</a:t>
            </a:r>
          </a:p>
          <a:p>
            <a:pPr defTabSz="914400"/>
            <a:r>
              <a:rPr lang="es-CL" dirty="0"/>
              <a:t>- Usar librería para graficar</a:t>
            </a:r>
            <a:endParaRPr kumimoji="0" lang="es-CL"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s-CL" sz="1600" b="1" dirty="0"/>
          </a:p>
        </p:txBody>
      </p:sp>
      <p:pic>
        <p:nvPicPr>
          <p:cNvPr id="3" name="Imagen 2">
            <a:extLst>
              <a:ext uri="{FF2B5EF4-FFF2-40B4-BE49-F238E27FC236}">
                <a16:creationId xmlns:a16="http://schemas.microsoft.com/office/drawing/2014/main" id="{A4744DFD-C0EE-C247-9AE8-5F80A206E7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1454" y="2315776"/>
            <a:ext cx="2572820" cy="2763399"/>
          </a:xfrm>
          <a:prstGeom prst="rect">
            <a:avLst/>
          </a:prstGeom>
        </p:spPr>
      </p:pic>
    </p:spTree>
    <p:extLst>
      <p:ext uri="{BB962C8B-B14F-4D97-AF65-F5344CB8AC3E}">
        <p14:creationId xmlns:p14="http://schemas.microsoft.com/office/powerpoint/2010/main" val="59913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3" name="CuadroTexto 2">
            <a:extLst>
              <a:ext uri="{FF2B5EF4-FFF2-40B4-BE49-F238E27FC236}">
                <a16:creationId xmlns:a16="http://schemas.microsoft.com/office/drawing/2014/main" id="{AE7E547C-C5E2-B64E-B170-48C08BC6DABF}"/>
              </a:ext>
            </a:extLst>
          </p:cNvPr>
          <p:cNvSpPr txBox="1"/>
          <p:nvPr/>
        </p:nvSpPr>
        <p:spPr>
          <a:xfrm>
            <a:off x="1480457" y="1410789"/>
            <a:ext cx="8800428"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1800" b="0" i="0" u="none" strike="noStrike" cap="none" spc="0" normalizeH="0" baseline="0" dirty="0">
                <a:ln>
                  <a:noFill/>
                </a:ln>
                <a:solidFill>
                  <a:srgbClr val="000000"/>
                </a:solidFill>
                <a:effectLst/>
                <a:uFillTx/>
                <a:latin typeface="+mj-lt"/>
                <a:ea typeface="+mj-ea"/>
                <a:cs typeface="+mj-cs"/>
                <a:sym typeface="Calibri"/>
              </a:rPr>
              <a:t>En estadística por un lado tenemos el bloque analítico en donde tenemos los estadísticos</a:t>
            </a:r>
            <a:r>
              <a:rPr lang="es-CL" dirty="0"/>
              <a:t>, medidas de tendencia central y medidas de dispersión.</a:t>
            </a:r>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s-CL" dirty="0"/>
              <a:t>Y por otro lado tenemos los elementos visualízales</a:t>
            </a:r>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lang="es-CL" dirty="0"/>
              <a:t>“Imagen vale más, que mil palabras”</a:t>
            </a:r>
          </a:p>
          <a:p>
            <a:pPr marL="0" marR="0" indent="0" algn="ctr" defTabSz="914400" rtl="0" fontAlgn="auto" latinLnBrk="0" hangingPunct="0">
              <a:lnSpc>
                <a:spcPct val="100000"/>
              </a:lnSpc>
              <a:spcBef>
                <a:spcPts val="0"/>
              </a:spcBef>
              <a:spcAft>
                <a:spcPts val="0"/>
              </a:spcAft>
              <a:buClrTx/>
              <a:buSzTx/>
              <a:buFontTx/>
              <a:buNone/>
              <a:tabLst/>
            </a:pPr>
            <a:r>
              <a:rPr kumimoji="0" lang="es-CL" sz="1800" b="0" i="0" u="none" strike="noStrike" cap="none" spc="0" normalizeH="0" baseline="0" dirty="0">
                <a:ln>
                  <a:noFill/>
                </a:ln>
                <a:solidFill>
                  <a:srgbClr val="000000"/>
                </a:solidFill>
                <a:effectLst/>
                <a:uFillTx/>
                <a:latin typeface="+mj-lt"/>
                <a:ea typeface="+mj-ea"/>
                <a:cs typeface="+mj-cs"/>
                <a:sym typeface="Calibri"/>
              </a:rPr>
              <a:t>“No solo se trata de tener una imagen de los datos, sino una buena imagen”</a:t>
            </a:r>
          </a:p>
          <a:p>
            <a:pPr marL="0" marR="0" indent="0" algn="ctr" defTabSz="914400" rtl="0" fontAlgn="auto" latinLnBrk="0" hangingPunct="0">
              <a:lnSpc>
                <a:spcPct val="100000"/>
              </a:lnSpc>
              <a:spcBef>
                <a:spcPts val="0"/>
              </a:spcBef>
              <a:spcAft>
                <a:spcPts val="0"/>
              </a:spcAft>
              <a:buClrTx/>
              <a:buSzTx/>
              <a:buFontTx/>
              <a:buNone/>
              <a:tabLst/>
            </a:pPr>
            <a:endParaRPr lang="es-CL" dirty="0"/>
          </a:p>
          <a:p>
            <a:pPr marL="0" marR="0" indent="0" algn="ctr"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a:p>
            <a:pPr marL="0" marR="0" indent="0" defTabSz="914400" rtl="0" fontAlgn="auto" latinLnBrk="0" hangingPunct="0">
              <a:lnSpc>
                <a:spcPct val="100000"/>
              </a:lnSpc>
              <a:spcBef>
                <a:spcPts val="0"/>
              </a:spcBef>
              <a:spcAft>
                <a:spcPts val="0"/>
              </a:spcAft>
              <a:buClrTx/>
              <a:buSzTx/>
              <a:buFontTx/>
              <a:buNone/>
              <a:tabLst/>
            </a:pPr>
            <a:r>
              <a:rPr lang="es-CL" dirty="0"/>
              <a:t>Hay muchos tipos de visualizaciones es muy difícil que en nuestra vida profesional trabajemos con todo.</a:t>
            </a:r>
          </a:p>
          <a:p>
            <a:pPr marL="0" marR="0" indent="0" algn="ctr"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a:p>
            <a:pPr defTabSz="914400"/>
            <a:r>
              <a:rPr lang="es-CL" dirty="0"/>
              <a:t>Pagina recomendada: https://</a:t>
            </a:r>
            <a:r>
              <a:rPr lang="es-CL" dirty="0" err="1"/>
              <a:t>datavizproject.com</a:t>
            </a:r>
            <a:r>
              <a:rPr lang="es-CL" dirty="0"/>
              <a:t>/</a:t>
            </a:r>
            <a:endParaRPr kumimoji="0" lang="es-CL" sz="1800" b="0" i="0" u="none" strike="noStrike" cap="none" spc="0" normalizeH="0" baseline="0" dirty="0">
              <a:ln>
                <a:noFill/>
              </a:ln>
              <a:solidFill>
                <a:srgbClr val="000000"/>
              </a:solidFill>
              <a:effectLst/>
              <a:uFillTx/>
              <a:latin typeface="+mj-lt"/>
              <a:ea typeface="+mj-ea"/>
              <a:cs typeface="+mj-cs"/>
              <a:sym typeface="Calibri"/>
            </a:endParaRPr>
          </a:p>
        </p:txBody>
      </p:sp>
      <p:sp>
        <p:nvSpPr>
          <p:cNvPr id="5" name="CuadroTexto 4">
            <a:extLst>
              <a:ext uri="{FF2B5EF4-FFF2-40B4-BE49-F238E27FC236}">
                <a16:creationId xmlns:a16="http://schemas.microsoft.com/office/drawing/2014/main" id="{7B5D0F83-3F2C-984A-B610-468E12D795D9}"/>
              </a:ext>
            </a:extLst>
          </p:cNvPr>
          <p:cNvSpPr txBox="1"/>
          <p:nvPr/>
        </p:nvSpPr>
        <p:spPr>
          <a:xfrm>
            <a:off x="3184783" y="443096"/>
            <a:ext cx="529888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3200" b="1" i="0" u="none" strike="noStrike" cap="none" spc="0" normalizeH="0" baseline="0" dirty="0">
                <a:ln>
                  <a:noFill/>
                </a:ln>
                <a:solidFill>
                  <a:srgbClr val="000000"/>
                </a:solidFill>
                <a:effectLst/>
                <a:uFillTx/>
                <a:latin typeface="+mj-lt"/>
                <a:ea typeface="+mj-ea"/>
                <a:cs typeface="+mj-cs"/>
                <a:sym typeface="Calibri"/>
              </a:rPr>
              <a:t>Exploración visual de los datos</a:t>
            </a:r>
          </a:p>
        </p:txBody>
      </p:sp>
    </p:spTree>
    <p:extLst>
      <p:ext uri="{BB962C8B-B14F-4D97-AF65-F5344CB8AC3E}">
        <p14:creationId xmlns:p14="http://schemas.microsoft.com/office/powerpoint/2010/main" val="2448138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13" name="CuadroTexto 12">
            <a:extLst>
              <a:ext uri="{FF2B5EF4-FFF2-40B4-BE49-F238E27FC236}">
                <a16:creationId xmlns:a16="http://schemas.microsoft.com/office/drawing/2014/main" id="{FD4D9FD5-6237-B647-AA5E-BE2F9582F97F}"/>
              </a:ext>
            </a:extLst>
          </p:cNvPr>
          <p:cNvSpPr txBox="1"/>
          <p:nvPr/>
        </p:nvSpPr>
        <p:spPr>
          <a:xfrm>
            <a:off x="3494127" y="279553"/>
            <a:ext cx="5475212"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Matriz de covarianza</a:t>
            </a:r>
          </a:p>
        </p:txBody>
      </p:sp>
      <p:sp>
        <p:nvSpPr>
          <p:cNvPr id="11" name="CuadroTexto 10">
            <a:extLst>
              <a:ext uri="{FF2B5EF4-FFF2-40B4-BE49-F238E27FC236}">
                <a16:creationId xmlns:a16="http://schemas.microsoft.com/office/drawing/2014/main" id="{6865AC0A-C26D-FA4C-B6EF-9329671AF0E1}"/>
              </a:ext>
            </a:extLst>
          </p:cNvPr>
          <p:cNvSpPr txBox="1"/>
          <p:nvPr/>
        </p:nvSpPr>
        <p:spPr>
          <a:xfrm>
            <a:off x="1775636" y="1512291"/>
            <a:ext cx="903767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s-CL" sz="1600" b="1" dirty="0"/>
              <a:t>En un conjunto de datos, en donde tenemos muchas variables, si calculamos todas las </a:t>
            </a:r>
            <a:r>
              <a:rPr lang="es-CL" sz="1600" b="1" dirty="0" err="1"/>
              <a:t>co</a:t>
            </a:r>
            <a:r>
              <a:rPr lang="es-CL" sz="1600" b="1" dirty="0"/>
              <a:t>-varianzas de las parejas de datos, el resultado de esos cálculos es lo que llamamos Matriz de covarianza.</a:t>
            </a:r>
          </a:p>
        </p:txBody>
      </p:sp>
    </p:spTree>
    <p:extLst>
      <p:ext uri="{BB962C8B-B14F-4D97-AF65-F5344CB8AC3E}">
        <p14:creationId xmlns:p14="http://schemas.microsoft.com/office/powerpoint/2010/main" val="706795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13" name="CuadroTexto 12">
            <a:extLst>
              <a:ext uri="{FF2B5EF4-FFF2-40B4-BE49-F238E27FC236}">
                <a16:creationId xmlns:a16="http://schemas.microsoft.com/office/drawing/2014/main" id="{FD4D9FD5-6237-B647-AA5E-BE2F9582F97F}"/>
              </a:ext>
            </a:extLst>
          </p:cNvPr>
          <p:cNvSpPr txBox="1"/>
          <p:nvPr/>
        </p:nvSpPr>
        <p:spPr>
          <a:xfrm>
            <a:off x="3942104" y="965945"/>
            <a:ext cx="432906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Vamos al Código</a:t>
            </a:r>
          </a:p>
          <a:p>
            <a:pPr marL="0" marR="0" indent="0" algn="ctr" defTabSz="914400" rtl="0" fontAlgn="auto" latinLnBrk="0" hangingPunct="0">
              <a:lnSpc>
                <a:spcPct val="100000"/>
              </a:lnSpc>
              <a:spcBef>
                <a:spcPts val="0"/>
              </a:spcBef>
              <a:spcAft>
                <a:spcPts val="0"/>
              </a:spcAft>
              <a:buClrTx/>
              <a:buSzTx/>
              <a:buFontTx/>
              <a:buNone/>
              <a:tabLst/>
            </a:pPr>
            <a:r>
              <a:rPr lang="es-CL" sz="2400" dirty="0"/>
              <a:t>Ajustes y Normalización</a:t>
            </a:r>
            <a:endParaRPr kumimoji="0" lang="es-CL" sz="2400" i="0" u="none" strike="noStrike" cap="none" spc="0" normalizeH="0" baseline="0" dirty="0">
              <a:ln>
                <a:noFill/>
              </a:ln>
              <a:solidFill>
                <a:srgbClr val="000000"/>
              </a:solidFill>
              <a:effectLst/>
              <a:uFillTx/>
              <a:latin typeface="+mj-lt"/>
              <a:ea typeface="+mj-ea"/>
              <a:cs typeface="+mj-cs"/>
              <a:sym typeface="Calibri"/>
            </a:endParaRPr>
          </a:p>
        </p:txBody>
      </p:sp>
      <p:pic>
        <p:nvPicPr>
          <p:cNvPr id="3" name="Imagen 2">
            <a:extLst>
              <a:ext uri="{FF2B5EF4-FFF2-40B4-BE49-F238E27FC236}">
                <a16:creationId xmlns:a16="http://schemas.microsoft.com/office/drawing/2014/main" id="{B56401E3-25E0-4542-9515-B18B4E3302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3812" y="2313936"/>
            <a:ext cx="6124616" cy="3894737"/>
          </a:xfrm>
          <a:prstGeom prst="rect">
            <a:avLst/>
          </a:prstGeom>
        </p:spPr>
      </p:pic>
    </p:spTree>
    <p:extLst>
      <p:ext uri="{BB962C8B-B14F-4D97-AF65-F5344CB8AC3E}">
        <p14:creationId xmlns:p14="http://schemas.microsoft.com/office/powerpoint/2010/main" val="2850179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3" name="CuadroTexto 2">
            <a:extLst>
              <a:ext uri="{FF2B5EF4-FFF2-40B4-BE49-F238E27FC236}">
                <a16:creationId xmlns:a16="http://schemas.microsoft.com/office/drawing/2014/main" id="{AE7E547C-C5E2-B64E-B170-48C08BC6DABF}"/>
              </a:ext>
            </a:extLst>
          </p:cNvPr>
          <p:cNvSpPr txBox="1"/>
          <p:nvPr/>
        </p:nvSpPr>
        <p:spPr>
          <a:xfrm>
            <a:off x="1480457" y="1410789"/>
            <a:ext cx="880042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a:r>
              <a:rPr lang="es-CL" b="1" dirty="0" err="1"/>
              <a:t>Scatterplot</a:t>
            </a:r>
            <a:r>
              <a:rPr lang="es-CL" b="1" dirty="0"/>
              <a:t> o diagrama de dispersión</a:t>
            </a:r>
            <a:r>
              <a:rPr lang="es-CL" dirty="0"/>
              <a:t>, nos ayuda a entender como están relacionados dos variables con esto podemos identificar si existe alguna una correlación.</a:t>
            </a:r>
            <a:r>
              <a:rPr kumimoji="0" lang="es-CL" sz="1800" b="0" i="0" u="none" strike="noStrike" cap="none" spc="0" normalizeH="0" baseline="0" dirty="0">
                <a:ln>
                  <a:noFill/>
                </a:ln>
                <a:solidFill>
                  <a:srgbClr val="000000"/>
                </a:solidFill>
                <a:effectLst/>
                <a:uFillTx/>
                <a:latin typeface="+mj-lt"/>
                <a:ea typeface="+mj-ea"/>
                <a:cs typeface="+mj-cs"/>
                <a:sym typeface="Calibri"/>
              </a:rPr>
              <a:t> </a:t>
            </a:r>
          </a:p>
        </p:txBody>
      </p:sp>
      <p:sp>
        <p:nvSpPr>
          <p:cNvPr id="5" name="CuadroTexto 4">
            <a:extLst>
              <a:ext uri="{FF2B5EF4-FFF2-40B4-BE49-F238E27FC236}">
                <a16:creationId xmlns:a16="http://schemas.microsoft.com/office/drawing/2014/main" id="{7B5D0F83-3F2C-984A-B610-468E12D795D9}"/>
              </a:ext>
            </a:extLst>
          </p:cNvPr>
          <p:cNvSpPr txBox="1"/>
          <p:nvPr/>
        </p:nvSpPr>
        <p:spPr>
          <a:xfrm>
            <a:off x="3865266" y="464362"/>
            <a:ext cx="419762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3200" b="1" i="0" u="none" strike="noStrike" cap="none" spc="0" normalizeH="0" baseline="0" dirty="0">
                <a:ln>
                  <a:noFill/>
                </a:ln>
                <a:solidFill>
                  <a:srgbClr val="000000"/>
                </a:solidFill>
                <a:effectLst/>
                <a:uFillTx/>
                <a:latin typeface="+mj-lt"/>
                <a:ea typeface="+mj-ea"/>
                <a:cs typeface="+mj-cs"/>
                <a:sym typeface="Calibri"/>
              </a:rPr>
              <a:t>Diagrama de dispersión </a:t>
            </a:r>
          </a:p>
        </p:txBody>
      </p:sp>
      <p:pic>
        <p:nvPicPr>
          <p:cNvPr id="6" name="Imagen 5">
            <a:extLst>
              <a:ext uri="{FF2B5EF4-FFF2-40B4-BE49-F238E27FC236}">
                <a16:creationId xmlns:a16="http://schemas.microsoft.com/office/drawing/2014/main" id="{F4C59067-AF76-7244-B71C-04B1FDA4E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4783" y="2488111"/>
            <a:ext cx="5901069" cy="2959100"/>
          </a:xfrm>
          <a:prstGeom prst="rect">
            <a:avLst/>
          </a:prstGeom>
        </p:spPr>
      </p:pic>
    </p:spTree>
    <p:extLst>
      <p:ext uri="{BB962C8B-B14F-4D97-AF65-F5344CB8AC3E}">
        <p14:creationId xmlns:p14="http://schemas.microsoft.com/office/powerpoint/2010/main" val="1216968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5" name="CuadroTexto 4">
            <a:extLst>
              <a:ext uri="{FF2B5EF4-FFF2-40B4-BE49-F238E27FC236}">
                <a16:creationId xmlns:a16="http://schemas.microsoft.com/office/drawing/2014/main" id="{7B5D0F83-3F2C-984A-B610-468E12D795D9}"/>
              </a:ext>
            </a:extLst>
          </p:cNvPr>
          <p:cNvSpPr txBox="1"/>
          <p:nvPr/>
        </p:nvSpPr>
        <p:spPr>
          <a:xfrm>
            <a:off x="3965129" y="2072063"/>
            <a:ext cx="4261742"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Vamos al código</a:t>
            </a:r>
          </a:p>
          <a:p>
            <a:pPr marL="0" marR="0" indent="0" algn="ctr" defTabSz="914400" rtl="0" fontAlgn="auto" latinLnBrk="0" hangingPunct="0">
              <a:lnSpc>
                <a:spcPct val="100000"/>
              </a:lnSpc>
              <a:spcBef>
                <a:spcPts val="0"/>
              </a:spcBef>
              <a:spcAft>
                <a:spcPts val="0"/>
              </a:spcAft>
              <a:buClrTx/>
              <a:buSzTx/>
              <a:buFontTx/>
              <a:buNone/>
              <a:tabLst/>
            </a:pPr>
            <a:r>
              <a:rPr kumimoji="0" lang="es-CL" sz="1600" b="1" i="0" u="none" strike="noStrike" cap="none" spc="0" normalizeH="0" baseline="0" dirty="0">
                <a:ln>
                  <a:noFill/>
                </a:ln>
                <a:solidFill>
                  <a:srgbClr val="000000"/>
                </a:solidFill>
                <a:effectLst/>
                <a:uFillTx/>
                <a:latin typeface="+mj-lt"/>
                <a:ea typeface="+mj-ea"/>
                <a:cs typeface="+mj-cs"/>
                <a:sym typeface="Calibri"/>
              </a:rPr>
              <a:t>(diagrama de dispersión data set iris)</a:t>
            </a:r>
          </a:p>
        </p:txBody>
      </p:sp>
    </p:spTree>
    <p:extLst>
      <p:ext uri="{BB962C8B-B14F-4D97-AF65-F5344CB8AC3E}">
        <p14:creationId xmlns:p14="http://schemas.microsoft.com/office/powerpoint/2010/main" val="3790151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5" name="CuadroTexto 4">
            <a:extLst>
              <a:ext uri="{FF2B5EF4-FFF2-40B4-BE49-F238E27FC236}">
                <a16:creationId xmlns:a16="http://schemas.microsoft.com/office/drawing/2014/main" id="{7B5D0F83-3F2C-984A-B610-468E12D795D9}"/>
              </a:ext>
            </a:extLst>
          </p:cNvPr>
          <p:cNvSpPr txBox="1"/>
          <p:nvPr/>
        </p:nvSpPr>
        <p:spPr>
          <a:xfrm>
            <a:off x="2784916" y="307059"/>
            <a:ext cx="698043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Normalización de los datos</a:t>
            </a:r>
          </a:p>
        </p:txBody>
      </p:sp>
      <p:sp>
        <p:nvSpPr>
          <p:cNvPr id="2" name="CuadroTexto 1">
            <a:extLst>
              <a:ext uri="{FF2B5EF4-FFF2-40B4-BE49-F238E27FC236}">
                <a16:creationId xmlns:a16="http://schemas.microsoft.com/office/drawing/2014/main" id="{34316160-56B5-D540-91F8-E7B8E30FC885}"/>
              </a:ext>
            </a:extLst>
          </p:cNvPr>
          <p:cNvSpPr txBox="1"/>
          <p:nvPr/>
        </p:nvSpPr>
        <p:spPr>
          <a:xfrm>
            <a:off x="1105786" y="1483012"/>
            <a:ext cx="9925151" cy="240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s-CL" dirty="0"/>
              <a:t>Vamos a usar la estadística descriptiva para el procesamiento de datos, pre modelo de machine </a:t>
            </a:r>
            <a:r>
              <a:rPr lang="es-CL" dirty="0" err="1"/>
              <a:t>Learning</a:t>
            </a:r>
            <a:endParaRPr lang="es-CL" dirty="0"/>
          </a:p>
          <a:p>
            <a:r>
              <a:rPr lang="es-CL" dirty="0"/>
              <a:t>o modelo predictivo.  Sobre el cual vayamos a procesar nuestros datos.</a:t>
            </a:r>
            <a:br>
              <a:rPr lang="es-CL" dirty="0"/>
            </a:br>
            <a:endParaRPr lang="es-CL" dirty="0"/>
          </a:p>
          <a:p>
            <a:r>
              <a:rPr lang="es-CL" dirty="0"/>
              <a:t>Lo que llaman Pipeline de procesamiento </a:t>
            </a:r>
          </a:p>
          <a:p>
            <a:endParaRPr lang="es-CL" dirty="0"/>
          </a:p>
          <a:p>
            <a:endParaRPr lang="es-CL" dirty="0"/>
          </a:p>
          <a:p>
            <a:pPr algn="ctr"/>
            <a:r>
              <a:rPr lang="es-CL" sz="2400" b="1" dirty="0"/>
              <a:t>El primer caso datos numéricos y después datos categóricos</a:t>
            </a:r>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66352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5" name="CuadroTexto 4">
            <a:extLst>
              <a:ext uri="{FF2B5EF4-FFF2-40B4-BE49-F238E27FC236}">
                <a16:creationId xmlns:a16="http://schemas.microsoft.com/office/drawing/2014/main" id="{7B5D0F83-3F2C-984A-B610-468E12D795D9}"/>
              </a:ext>
            </a:extLst>
          </p:cNvPr>
          <p:cNvSpPr txBox="1"/>
          <p:nvPr/>
        </p:nvSpPr>
        <p:spPr>
          <a:xfrm>
            <a:off x="3874973" y="381487"/>
            <a:ext cx="5133776"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Escalamiento Lineal</a:t>
            </a:r>
          </a:p>
        </p:txBody>
      </p:sp>
      <p:sp>
        <p:nvSpPr>
          <p:cNvPr id="2" name="CuadroTexto 1">
            <a:extLst>
              <a:ext uri="{FF2B5EF4-FFF2-40B4-BE49-F238E27FC236}">
                <a16:creationId xmlns:a16="http://schemas.microsoft.com/office/drawing/2014/main" id="{34316160-56B5-D540-91F8-E7B8E30FC885}"/>
              </a:ext>
            </a:extLst>
          </p:cNvPr>
          <p:cNvSpPr txBox="1"/>
          <p:nvPr/>
        </p:nvSpPr>
        <p:spPr>
          <a:xfrm>
            <a:off x="1105786" y="1981890"/>
            <a:ext cx="10163999"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s-CL" dirty="0"/>
              <a:t>Cuando hablamos de datos numéricos es lo que llamamos el escalamiento lineal o normalizar los datos, es </a:t>
            </a:r>
          </a:p>
          <a:p>
            <a:r>
              <a:rPr lang="es-CL" dirty="0"/>
              <a:t>Importante hacer esto antes de pasarlo a modelo de machine </a:t>
            </a:r>
            <a:r>
              <a:rPr lang="es-CL" dirty="0" err="1"/>
              <a:t>Learning</a:t>
            </a:r>
            <a:r>
              <a:rPr lang="es-CL" dirty="0"/>
              <a:t>.</a:t>
            </a:r>
          </a:p>
          <a:p>
            <a:endParaRPr lang="es-CL" dirty="0"/>
          </a:p>
          <a:p>
            <a:r>
              <a:rPr lang="es-CL" dirty="0"/>
              <a:t>Resulta que los modelos de machine </a:t>
            </a:r>
            <a:r>
              <a:rPr lang="es-CL" dirty="0" err="1"/>
              <a:t>Learning</a:t>
            </a:r>
            <a:r>
              <a:rPr lang="es-CL" dirty="0"/>
              <a:t> son eficientes debido a que los optimizadores </a:t>
            </a:r>
          </a:p>
          <a:p>
            <a:r>
              <a:rPr lang="es-CL" dirty="0"/>
              <a:t>que se usan, son óptimos a medida que  los atributos tengan las mismas dimensiones. </a:t>
            </a:r>
          </a:p>
          <a:p>
            <a:endParaRPr lang="es-CL" dirty="0"/>
          </a:p>
          <a:p>
            <a:r>
              <a:rPr lang="es-CL" dirty="0"/>
              <a:t>No tiene sentido que tenga un atributo que va de 0 a 1 a otro que va de 100 a 100 millones.</a:t>
            </a:r>
          </a:p>
          <a:p>
            <a:br>
              <a:rPr lang="es-CL" dirty="0"/>
            </a:br>
            <a:r>
              <a:rPr lang="es-CL" dirty="0"/>
              <a:t>Esto de cierta manera hace insostenible en computo del optimizador por que no va hacer tan rápidamente </a:t>
            </a:r>
          </a:p>
          <a:p>
            <a:r>
              <a:rPr lang="es-CL" dirty="0"/>
              <a:t>la convergencia.</a:t>
            </a:r>
          </a:p>
          <a:p>
            <a:br>
              <a:rPr lang="es-CL" dirty="0"/>
            </a:br>
            <a:endParaRPr lang="es-CL" dirty="0"/>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p:txBody>
      </p:sp>
      <p:sp>
        <p:nvSpPr>
          <p:cNvPr id="3" name="Rectángulo 2">
            <a:extLst>
              <a:ext uri="{FF2B5EF4-FFF2-40B4-BE49-F238E27FC236}">
                <a16:creationId xmlns:a16="http://schemas.microsoft.com/office/drawing/2014/main" id="{4298B4BD-019F-9345-B76E-3E7A62478299}"/>
              </a:ext>
            </a:extLst>
          </p:cNvPr>
          <p:cNvSpPr/>
          <p:nvPr/>
        </p:nvSpPr>
        <p:spPr>
          <a:xfrm>
            <a:off x="1105786" y="1412520"/>
            <a:ext cx="2060179" cy="369332"/>
          </a:xfrm>
          <a:prstGeom prst="rect">
            <a:avLst/>
          </a:prstGeom>
        </p:spPr>
        <p:txBody>
          <a:bodyPr wrap="none">
            <a:spAutoFit/>
          </a:bodyPr>
          <a:lstStyle/>
          <a:p>
            <a:r>
              <a:rPr lang="es-CL" b="1" dirty="0">
                <a:latin typeface="Helvetica Neue" panose="02000503000000020004" pitchFamily="2" charset="0"/>
              </a:rPr>
              <a:t>Datos numéricos</a:t>
            </a:r>
          </a:p>
        </p:txBody>
      </p:sp>
    </p:spTree>
    <p:extLst>
      <p:ext uri="{BB962C8B-B14F-4D97-AF65-F5344CB8AC3E}">
        <p14:creationId xmlns:p14="http://schemas.microsoft.com/office/powerpoint/2010/main" val="2668693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5" name="CuadroTexto 4">
            <a:extLst>
              <a:ext uri="{FF2B5EF4-FFF2-40B4-BE49-F238E27FC236}">
                <a16:creationId xmlns:a16="http://schemas.microsoft.com/office/drawing/2014/main" id="{7B5D0F83-3F2C-984A-B610-468E12D795D9}"/>
              </a:ext>
            </a:extLst>
          </p:cNvPr>
          <p:cNvSpPr txBox="1"/>
          <p:nvPr/>
        </p:nvSpPr>
        <p:spPr>
          <a:xfrm>
            <a:off x="3406482" y="360221"/>
            <a:ext cx="537903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Tipos de escaladores</a:t>
            </a:r>
          </a:p>
        </p:txBody>
      </p:sp>
      <p:sp>
        <p:nvSpPr>
          <p:cNvPr id="2" name="CuadroTexto 1">
            <a:extLst>
              <a:ext uri="{FF2B5EF4-FFF2-40B4-BE49-F238E27FC236}">
                <a16:creationId xmlns:a16="http://schemas.microsoft.com/office/drawing/2014/main" id="{34316160-56B5-D540-91F8-E7B8E30FC885}"/>
              </a:ext>
            </a:extLst>
          </p:cNvPr>
          <p:cNvSpPr txBox="1"/>
          <p:nvPr/>
        </p:nvSpPr>
        <p:spPr>
          <a:xfrm>
            <a:off x="949150" y="1536174"/>
            <a:ext cx="10418420"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s-CL" dirty="0"/>
              <a:t>Para nuestro caso vamos a utilizar 2 el </a:t>
            </a:r>
            <a:r>
              <a:rPr lang="es-CL" dirty="0" err="1"/>
              <a:t>max</a:t>
            </a:r>
            <a:r>
              <a:rPr lang="es-CL" dirty="0"/>
              <a:t>-min  y el Z-score, pero cuando debo utilizarlos?.</a:t>
            </a:r>
          </a:p>
          <a:p>
            <a:endParaRPr lang="es-CL" dirty="0"/>
          </a:p>
          <a:p>
            <a:r>
              <a:rPr lang="es-CL" dirty="0"/>
              <a:t>En el caso de min-</a:t>
            </a:r>
            <a:r>
              <a:rPr lang="es-CL" dirty="0" err="1"/>
              <a:t>max</a:t>
            </a:r>
            <a:r>
              <a:rPr lang="es-CL" dirty="0"/>
              <a:t> : Cuando la data es uniformemente distribuida.</a:t>
            </a:r>
          </a:p>
          <a:p>
            <a:endParaRPr lang="es-CL" dirty="0"/>
          </a:p>
          <a:p>
            <a:r>
              <a:rPr lang="es-CL" dirty="0"/>
              <a:t>En el caso de Z-score : Cuando tenemos una distribución normal o simétrica.</a:t>
            </a:r>
          </a:p>
          <a:p>
            <a:endParaRPr lang="es-CL" dirty="0"/>
          </a:p>
          <a:p>
            <a:r>
              <a:rPr lang="es-CL" b="1" dirty="0"/>
              <a:t>Particularmente de estos dos nos va a interesar Z-score que es un estándar, de hecho </a:t>
            </a:r>
            <a:r>
              <a:rPr lang="es-CL" b="1" dirty="0" err="1"/>
              <a:t>Sklearn</a:t>
            </a:r>
            <a:r>
              <a:rPr lang="es-CL" b="1" dirty="0"/>
              <a:t> lo llama así</a:t>
            </a:r>
          </a:p>
          <a:p>
            <a:r>
              <a:rPr lang="es-CL" b="1" dirty="0"/>
              <a:t>”</a:t>
            </a:r>
            <a:r>
              <a:rPr lang="es-CL" b="1" dirty="0" err="1"/>
              <a:t>Standar</a:t>
            </a:r>
            <a:r>
              <a:rPr lang="es-CL" b="1" dirty="0"/>
              <a:t> </a:t>
            </a:r>
            <a:r>
              <a:rPr lang="es-CL" b="1" dirty="0" err="1"/>
              <a:t>Scale</a:t>
            </a:r>
            <a:r>
              <a:rPr lang="es-CL" b="1" dirty="0"/>
              <a:t>”.</a:t>
            </a:r>
          </a:p>
          <a:p>
            <a:endParaRPr lang="es-CL" dirty="0"/>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453200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5" name="CuadroTexto 4">
            <a:extLst>
              <a:ext uri="{FF2B5EF4-FFF2-40B4-BE49-F238E27FC236}">
                <a16:creationId xmlns:a16="http://schemas.microsoft.com/office/drawing/2014/main" id="{7B5D0F83-3F2C-984A-B610-468E12D795D9}"/>
              </a:ext>
            </a:extLst>
          </p:cNvPr>
          <p:cNvSpPr txBox="1"/>
          <p:nvPr/>
        </p:nvSpPr>
        <p:spPr>
          <a:xfrm>
            <a:off x="4873775" y="321051"/>
            <a:ext cx="1985478"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Z-Score</a:t>
            </a:r>
          </a:p>
        </p:txBody>
      </p:sp>
      <p:sp>
        <p:nvSpPr>
          <p:cNvPr id="2" name="CuadroTexto 1">
            <a:extLst>
              <a:ext uri="{FF2B5EF4-FFF2-40B4-BE49-F238E27FC236}">
                <a16:creationId xmlns:a16="http://schemas.microsoft.com/office/drawing/2014/main" id="{34316160-56B5-D540-91F8-E7B8E30FC885}"/>
              </a:ext>
            </a:extLst>
          </p:cNvPr>
          <p:cNvSpPr txBox="1"/>
          <p:nvPr/>
        </p:nvSpPr>
        <p:spPr>
          <a:xfrm>
            <a:off x="982429" y="1289594"/>
            <a:ext cx="10418420"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endParaRPr lang="es-CL" b="1" dirty="0"/>
          </a:p>
          <a:p>
            <a:pPr algn="ctr"/>
            <a:r>
              <a:rPr lang="es-CL" b="1" dirty="0"/>
              <a:t>Valores normalizados = ( </a:t>
            </a:r>
            <a:r>
              <a:rPr lang="es-CL" b="1" dirty="0" err="1"/>
              <a:t>valor_original</a:t>
            </a:r>
            <a:r>
              <a:rPr lang="es-CL" b="1" dirty="0"/>
              <a:t> - promedio) / desviación estándar.</a:t>
            </a:r>
          </a:p>
          <a:p>
            <a:pPr algn="ctr"/>
            <a:endParaRPr lang="es-CL" b="1" dirty="0"/>
          </a:p>
          <a:p>
            <a:endParaRPr lang="es-CL" dirty="0"/>
          </a:p>
          <a:p>
            <a:r>
              <a:rPr lang="es-CL" dirty="0"/>
              <a:t>Con esto garantizamos que los datos estén normalizados dentro de un rango razonable, es probable que algunos datos queden fuera pero nos aseguraremos de tener la mayoría de la data, sobre el 90%.</a:t>
            </a:r>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a:p>
            <a:r>
              <a:rPr lang="es-CL" dirty="0"/>
              <a:t>Cuando hacemos esta normalización lo que se nos va generar de igual manera una distribución normal, con promedio en 0 y una desviación estándar de 1 </a:t>
            </a:r>
          </a:p>
          <a:p>
            <a:endParaRPr lang="es-CL" dirty="0"/>
          </a:p>
          <a:p>
            <a:r>
              <a:rPr lang="es-CL" dirty="0"/>
              <a:t>Eso hace que la mayoría de los datos se ajusten a este intervalo [-1,1] para los algoritmos de los datos.</a:t>
            </a:r>
            <a:br>
              <a:rPr lang="es-CL" dirty="0"/>
            </a:br>
            <a:endParaRPr lang="es-CL" dirty="0"/>
          </a:p>
        </p:txBody>
      </p:sp>
    </p:spTree>
    <p:extLst>
      <p:ext uri="{BB962C8B-B14F-4D97-AF65-F5344CB8AC3E}">
        <p14:creationId xmlns:p14="http://schemas.microsoft.com/office/powerpoint/2010/main" val="55080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5" name="CuadroTexto 4">
            <a:extLst>
              <a:ext uri="{FF2B5EF4-FFF2-40B4-BE49-F238E27FC236}">
                <a16:creationId xmlns:a16="http://schemas.microsoft.com/office/drawing/2014/main" id="{7B5D0F83-3F2C-984A-B610-468E12D795D9}"/>
              </a:ext>
            </a:extLst>
          </p:cNvPr>
          <p:cNvSpPr txBox="1"/>
          <p:nvPr/>
        </p:nvSpPr>
        <p:spPr>
          <a:xfrm>
            <a:off x="2944145" y="247205"/>
            <a:ext cx="6637392"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4800" b="1" i="0" u="none" strike="noStrike" cap="none" spc="0" normalizeH="0" baseline="0" dirty="0">
                <a:ln>
                  <a:noFill/>
                </a:ln>
                <a:solidFill>
                  <a:srgbClr val="000000"/>
                </a:solidFill>
                <a:effectLst/>
                <a:uFillTx/>
                <a:latin typeface="+mj-lt"/>
                <a:ea typeface="+mj-ea"/>
                <a:cs typeface="+mj-cs"/>
                <a:sym typeface="Calibri"/>
              </a:rPr>
              <a:t>Normalización </a:t>
            </a:r>
            <a:r>
              <a:rPr kumimoji="0" lang="es-CL" sz="4800" b="1" i="0" u="none" strike="noStrike" cap="none" spc="0" normalizeH="0" baseline="0" dirty="0" err="1">
                <a:ln>
                  <a:noFill/>
                </a:ln>
                <a:solidFill>
                  <a:srgbClr val="000000"/>
                </a:solidFill>
                <a:effectLst/>
                <a:uFillTx/>
                <a:latin typeface="+mj-lt"/>
                <a:ea typeface="+mj-ea"/>
                <a:cs typeface="+mj-cs"/>
                <a:sym typeface="Calibri"/>
              </a:rPr>
              <a:t>Asimetrica</a:t>
            </a:r>
            <a:endParaRPr kumimoji="0" lang="es-CL" sz="4800" b="1" i="0" u="none" strike="noStrike" cap="none" spc="0" normalizeH="0" baseline="0" dirty="0">
              <a:ln>
                <a:noFill/>
              </a:ln>
              <a:solidFill>
                <a:srgbClr val="000000"/>
              </a:solidFill>
              <a:effectLst/>
              <a:uFillTx/>
              <a:latin typeface="+mj-lt"/>
              <a:ea typeface="+mj-ea"/>
              <a:cs typeface="+mj-cs"/>
              <a:sym typeface="Calibri"/>
            </a:endParaRPr>
          </a:p>
        </p:txBody>
      </p:sp>
      <p:sp>
        <p:nvSpPr>
          <p:cNvPr id="2" name="CuadroTexto 1">
            <a:extLst>
              <a:ext uri="{FF2B5EF4-FFF2-40B4-BE49-F238E27FC236}">
                <a16:creationId xmlns:a16="http://schemas.microsoft.com/office/drawing/2014/main" id="{34316160-56B5-D540-91F8-E7B8E30FC885}"/>
              </a:ext>
            </a:extLst>
          </p:cNvPr>
          <p:cNvSpPr txBox="1"/>
          <p:nvPr/>
        </p:nvSpPr>
        <p:spPr>
          <a:xfrm>
            <a:off x="949150" y="1447324"/>
            <a:ext cx="10418420"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s-CL" dirty="0"/>
              <a:t>Para esto vamos a utilizar una estrategia.</a:t>
            </a:r>
          </a:p>
          <a:p>
            <a:endParaRPr lang="es-CL" dirty="0"/>
          </a:p>
          <a:p>
            <a:r>
              <a:rPr lang="es-CL" dirty="0"/>
              <a:t>“Tengo un problema que no conozco lo transformo a un problema que si entiendo y le aplico la solución ya conocida”.</a:t>
            </a:r>
          </a:p>
          <a:p>
            <a:endParaRPr lang="es-CL" dirty="0"/>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p:txBody>
      </p:sp>
      <p:sp>
        <p:nvSpPr>
          <p:cNvPr id="6" name="Rectángulo 5">
            <a:extLst>
              <a:ext uri="{FF2B5EF4-FFF2-40B4-BE49-F238E27FC236}">
                <a16:creationId xmlns:a16="http://schemas.microsoft.com/office/drawing/2014/main" id="{CB6EB9C3-7D97-D849-ABE8-6AC09C00E183}"/>
              </a:ext>
            </a:extLst>
          </p:cNvPr>
          <p:cNvSpPr/>
          <p:nvPr/>
        </p:nvSpPr>
        <p:spPr>
          <a:xfrm>
            <a:off x="915871" y="2814890"/>
            <a:ext cx="10237682" cy="3170099"/>
          </a:xfrm>
          <a:prstGeom prst="rect">
            <a:avLst/>
          </a:prstGeom>
        </p:spPr>
        <p:txBody>
          <a:bodyPr wrap="square">
            <a:spAutoFit/>
          </a:bodyPr>
          <a:lstStyle/>
          <a:p>
            <a:r>
              <a:rPr lang="es-CL" sz="2000" b="1" dirty="0">
                <a:latin typeface="Helvetica Neue" panose="02000503000000020004" pitchFamily="2" charset="0"/>
              </a:rPr>
              <a:t>Transformación no lineal</a:t>
            </a:r>
          </a:p>
          <a:p>
            <a:endParaRPr lang="es-CL" dirty="0">
              <a:latin typeface="Helvetica Neue" panose="02000503000000020004" pitchFamily="2" charset="0"/>
            </a:endParaRPr>
          </a:p>
          <a:p>
            <a:r>
              <a:rPr lang="es-CL" sz="1600" b="1" dirty="0">
                <a:latin typeface="Helvetica Neue" panose="02000503000000020004" pitchFamily="2" charset="0"/>
              </a:rPr>
              <a:t>¿Cuándo usarla?</a:t>
            </a:r>
          </a:p>
          <a:p>
            <a:br>
              <a:rPr lang="es-CL" dirty="0">
                <a:latin typeface="Helvetica Neue" panose="02000503000000020004" pitchFamily="2" charset="0"/>
              </a:rPr>
            </a:br>
            <a:r>
              <a:rPr lang="es-CL" dirty="0">
                <a:latin typeface="Helvetica Neue" panose="02000503000000020004" pitchFamily="2" charset="0"/>
              </a:rPr>
              <a:t>Cuando nuestra distribución esta fuertemente sesgada. (no es simétrica)</a:t>
            </a:r>
          </a:p>
          <a:p>
            <a:endParaRPr lang="es-CL" dirty="0">
              <a:latin typeface="Helvetica Neue" panose="02000503000000020004" pitchFamily="2" charset="0"/>
            </a:endParaRPr>
          </a:p>
          <a:p>
            <a:r>
              <a:rPr lang="es-CL" sz="1600" b="1" dirty="0">
                <a:latin typeface="Helvetica Neue" panose="02000503000000020004" pitchFamily="2" charset="0"/>
              </a:rPr>
              <a:t>¿Hay diferentes tipos?</a:t>
            </a:r>
          </a:p>
          <a:p>
            <a:br>
              <a:rPr lang="es-CL" dirty="0">
                <a:latin typeface="Helvetica Neue" panose="02000503000000020004" pitchFamily="2" charset="0"/>
              </a:rPr>
            </a:br>
            <a:r>
              <a:rPr lang="es-CL" dirty="0">
                <a:latin typeface="Helvetica Neue" panose="02000503000000020004" pitchFamily="2" charset="0"/>
              </a:rPr>
              <a:t>Logaritmos, sigmoides, </a:t>
            </a:r>
            <a:r>
              <a:rPr lang="es-CL" dirty="0" err="1">
                <a:latin typeface="Helvetica Neue" panose="02000503000000020004" pitchFamily="2" charset="0"/>
              </a:rPr>
              <a:t>polinomiales</a:t>
            </a:r>
            <a:r>
              <a:rPr lang="es-CL" dirty="0">
                <a:latin typeface="Helvetica Neue" panose="02000503000000020004" pitchFamily="2" charset="0"/>
              </a:rPr>
              <a:t>, etc. que son funciones no lineales. Que puedo aplicar a los datos de manera de hacerlo mas homogéneos o buscar una manera de simetrizar la distribución de los mismos.</a:t>
            </a:r>
          </a:p>
        </p:txBody>
      </p:sp>
    </p:spTree>
    <p:extLst>
      <p:ext uri="{BB962C8B-B14F-4D97-AF65-F5344CB8AC3E}">
        <p14:creationId xmlns:p14="http://schemas.microsoft.com/office/powerpoint/2010/main" val="153023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3FCDFF"/>
      </a:accent1>
      <a:accent2>
        <a:srgbClr val="5B9BD5"/>
      </a:accent2>
      <a:accent3>
        <a:srgbClr val="7030A0"/>
      </a:accent3>
      <a:accent4>
        <a:srgbClr val="FF33CC"/>
      </a:accent4>
      <a:accent5>
        <a:srgbClr val="3F1B5A"/>
      </a:accent5>
      <a:accent6>
        <a:srgbClr val="954F72"/>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3FCDFF"/>
      </a:accent1>
      <a:accent2>
        <a:srgbClr val="5B9BD5"/>
      </a:accent2>
      <a:accent3>
        <a:srgbClr val="7030A0"/>
      </a:accent3>
      <a:accent4>
        <a:srgbClr val="FF33CC"/>
      </a:accent4>
      <a:accent5>
        <a:srgbClr val="3F1B5A"/>
      </a:accent5>
      <a:accent6>
        <a:srgbClr val="954F72"/>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8044</TotalTime>
  <Words>1068</Words>
  <Application>Microsoft Macintosh PowerPoint</Application>
  <PresentationFormat>Panorámica</PresentationFormat>
  <Paragraphs>136</Paragraphs>
  <Slides>21</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Arial</vt:lpstr>
      <vt:lpstr>Calibri</vt:lpstr>
      <vt:lpstr>Calibri Light</vt:lpstr>
      <vt:lpstr>Helvetica</vt:lpstr>
      <vt:lpstr>Helvetica Neue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Monica Rakos</dc:creator>
  <cp:lastModifiedBy>Microsoft Office User</cp:lastModifiedBy>
  <cp:revision>544</cp:revision>
  <dcterms:modified xsi:type="dcterms:W3CDTF">2022-01-03T21:34:15Z</dcterms:modified>
</cp:coreProperties>
</file>